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tags/tag6.xml" ContentType="application/vnd.openxmlformats-officedocument.presentationml.tags+xml"/>
  <Override PartName="/ppt/charts/chart7.xml" ContentType="application/vnd.openxmlformats-officedocument.drawingml.chart+xml"/>
  <Override PartName="/ppt/notesSlides/notesSlide6.xml" ContentType="application/vnd.openxmlformats-officedocument.presentationml.notesSlide+xml"/>
  <Override PartName="/ppt/tags/tag7.xml" ContentType="application/vnd.openxmlformats-officedocument.presentationml.tags+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tags/tag8.xml" ContentType="application/vnd.openxmlformats-officedocument.presentationml.tags+xml"/>
  <Override PartName="/ppt/charts/chart10.xml" ContentType="application/vnd.openxmlformats-officedocument.drawingml.chart+xml"/>
  <Override PartName="/ppt/charts/chart11.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charts/chart12.xml" ContentType="application/vnd.openxmlformats-officedocument.drawingml.chart+xml"/>
  <Override PartName="/ppt/theme/themeOverride4.xml" ContentType="application/vnd.openxmlformats-officedocument.themeOverride+xml"/>
  <Override PartName="/ppt/charts/chart13.xml" ContentType="application/vnd.openxmlformats-officedocument.drawingml.chart+xml"/>
  <Override PartName="/ppt/theme/themeOverride5.xml" ContentType="application/vnd.openxmlformats-officedocument.themeOverride+xml"/>
  <Override PartName="/ppt/tags/tag11.xml" ContentType="application/vnd.openxmlformats-officedocument.presentationml.tags+xml"/>
  <Override PartName="/ppt/charts/chart14.xml" ContentType="application/vnd.openxmlformats-officedocument.drawingml.chart+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6.xml" ContentType="application/vnd.openxmlformats-officedocument.themeOverride+xml"/>
  <Override PartName="/ppt/charts/chart16.xml" ContentType="application/vnd.openxmlformats-officedocument.drawingml.chart+xml"/>
  <Override PartName="/ppt/charts/chart17.xml" ContentType="application/vnd.openxmlformats-officedocument.drawingml.chart+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rts/chart18.xml" ContentType="application/vnd.openxmlformats-officedocument.drawingml.chart+xml"/>
  <Override PartName="/ppt/theme/themeOverride7.xml" ContentType="application/vnd.openxmlformats-officedocument.themeOverride+xml"/>
  <Override PartName="/ppt/charts/chart19.xml" ContentType="application/vnd.openxmlformats-officedocument.drawingml.chart+xml"/>
  <Override PartName="/ppt/theme/themeOverride8.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charts/chart20.xml" ContentType="application/vnd.openxmlformats-officedocument.drawingml.chart+xml"/>
  <Override PartName="/ppt/theme/themeOverride9.xml" ContentType="application/vnd.openxmlformats-officedocument.themeOverride+xml"/>
  <Override PartName="/ppt/tags/tag18.xml" ContentType="application/vnd.openxmlformats-officedocument.presentationml.tags+xml"/>
  <Override PartName="/ppt/tags/tag19.xml" ContentType="application/vnd.openxmlformats-officedocument.presentationml.tags+xml"/>
  <Override PartName="/ppt/charts/chart21.xml" ContentType="application/vnd.openxmlformats-officedocument.drawingml.chart+xml"/>
  <Override PartName="/ppt/theme/themeOverride10.xml" ContentType="application/vnd.openxmlformats-officedocument.themeOverr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harts/chart22.xml" ContentType="application/vnd.openxmlformats-officedocument.drawingml.chart+xml"/>
  <Override PartName="/ppt/theme/themeOverride11.xml" ContentType="application/vnd.openxmlformats-officedocument.themeOverride+xml"/>
  <Override PartName="/ppt/charts/chart23.xml" ContentType="application/vnd.openxmlformats-officedocument.drawingml.chart+xml"/>
  <Override PartName="/ppt/tags/tag25.xml" ContentType="application/vnd.openxmlformats-officedocument.presentationml.tags+xml"/>
  <Override PartName="/ppt/tags/tag26.xml" ContentType="application/vnd.openxmlformats-officedocument.presentationml.tags+xml"/>
  <Override PartName="/ppt/charts/chart24.xml" ContentType="application/vnd.openxmlformats-officedocument.drawingml.chart+xml"/>
  <Override PartName="/ppt/theme/themeOverride12.xml" ContentType="application/vnd.openxmlformats-officedocument.themeOverride+xml"/>
  <Override PartName="/ppt/tags/tag2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5.xml" ContentType="application/vnd.openxmlformats-officedocument.drawingml.chart+xml"/>
  <Override PartName="/ppt/tags/tag28.xml" ContentType="application/vnd.openxmlformats-officedocument.presentationml.tags+xml"/>
  <Override PartName="/ppt/tags/tag29.xml" ContentType="application/vnd.openxmlformats-officedocument.presentationml.tags+xml"/>
  <Override PartName="/ppt/charts/chart26.xml" ContentType="application/vnd.openxmlformats-officedocument.drawingml.chart+xml"/>
  <Override PartName="/ppt/theme/themeOverride13.xml" ContentType="application/vnd.openxmlformats-officedocument.themeOverride+xml"/>
  <Override PartName="/ppt/notesSlides/notesSlide13.xml" ContentType="application/vnd.openxmlformats-officedocument.presentationml.notesSlide+xml"/>
  <Override PartName="/ppt/charts/chart27.xml" ContentType="application/vnd.openxmlformats-officedocument.drawingml.chart+xml"/>
  <Override PartName="/ppt/notesSlides/notesSlide1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5.xml" ContentType="application/vnd.openxmlformats-officedocument.presentationml.notesSlide+xml"/>
  <Override PartName="/ppt/charts/chart28.xml" ContentType="application/vnd.openxmlformats-officedocument.drawingml.chart+xml"/>
  <Override PartName="/ppt/theme/themeOverride14.xml" ContentType="application/vnd.openxmlformats-officedocument.themeOverride+xml"/>
  <Override PartName="/ppt/charts/chart29.xml" ContentType="application/vnd.openxmlformats-officedocument.drawingml.chart+xml"/>
  <Override PartName="/ppt/theme/themeOverride15.xml" ContentType="application/vnd.openxmlformats-officedocument.themeOverride+xml"/>
  <Override PartName="/ppt/tags/tag32.xml" ContentType="application/vnd.openxmlformats-officedocument.presentationml.tags+xml"/>
  <Override PartName="/ppt/charts/chart30.xml" ContentType="application/vnd.openxmlformats-officedocument.drawingml.chart+xml"/>
  <Override PartName="/ppt/tags/tag33.xml" ContentType="application/vnd.openxmlformats-officedocument.presentationml.tags+xml"/>
  <Override PartName="/ppt/charts/chart31.xml" ContentType="application/vnd.openxmlformats-officedocument.drawingml.chart+xml"/>
  <Override PartName="/ppt/tags/tag34.xml" ContentType="application/vnd.openxmlformats-officedocument.presentationml.tags+xml"/>
  <Override PartName="/ppt/charts/chart32.xml" ContentType="application/vnd.openxmlformats-officedocument.drawingml.chart+xml"/>
  <Override PartName="/ppt/theme/themeOverride16.xml" ContentType="application/vnd.openxmlformats-officedocument.themeOverride+xml"/>
  <Override PartName="/ppt/tags/tag35.xml" ContentType="application/vnd.openxmlformats-officedocument.presentationml.tags+xml"/>
  <Override PartName="/ppt/tags/tag36.xml" ContentType="application/vnd.openxmlformats-officedocument.presentationml.tags+xml"/>
  <Override PartName="/ppt/charts/chart33.xml" ContentType="application/vnd.openxmlformats-officedocument.drawingml.chart+xml"/>
  <Override PartName="/ppt/theme/themeOverride17.xml" ContentType="application/vnd.openxmlformats-officedocument.themeOverride+xml"/>
  <Override PartName="/ppt/charts/chart34.xml" ContentType="application/vnd.openxmlformats-officedocument.drawingml.chart+xml"/>
  <Override PartName="/ppt/theme/themeOverride18.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67" r:id="rId4"/>
  </p:sldMasterIdLst>
  <p:notesMasterIdLst>
    <p:notesMasterId r:id="rId55"/>
  </p:notesMasterIdLst>
  <p:handoutMasterIdLst>
    <p:handoutMasterId r:id="rId56"/>
  </p:handoutMasterIdLst>
  <p:sldIdLst>
    <p:sldId id="5291" r:id="rId5"/>
    <p:sldId id="4256" r:id="rId6"/>
    <p:sldId id="1762" r:id="rId7"/>
    <p:sldId id="5406" r:id="rId8"/>
    <p:sldId id="4460" r:id="rId9"/>
    <p:sldId id="4157" r:id="rId10"/>
    <p:sldId id="5433" r:id="rId11"/>
    <p:sldId id="5407" r:id="rId12"/>
    <p:sldId id="5434" r:id="rId13"/>
    <p:sldId id="5409" r:id="rId14"/>
    <p:sldId id="5435" r:id="rId15"/>
    <p:sldId id="5420" r:id="rId16"/>
    <p:sldId id="5436" r:id="rId17"/>
    <p:sldId id="4234" r:id="rId18"/>
    <p:sldId id="5421" r:id="rId19"/>
    <p:sldId id="5437" r:id="rId20"/>
    <p:sldId id="5438" r:id="rId21"/>
    <p:sldId id="5439" r:id="rId22"/>
    <p:sldId id="5440" r:id="rId23"/>
    <p:sldId id="5412" r:id="rId24"/>
    <p:sldId id="5225" r:id="rId25"/>
    <p:sldId id="4236" r:id="rId26"/>
    <p:sldId id="5226" r:id="rId27"/>
    <p:sldId id="5228" r:id="rId28"/>
    <p:sldId id="4243" r:id="rId29"/>
    <p:sldId id="5413" r:id="rId30"/>
    <p:sldId id="5233" r:id="rId31"/>
    <p:sldId id="4730" r:id="rId32"/>
    <p:sldId id="1989" r:id="rId33"/>
    <p:sldId id="5422" r:id="rId34"/>
    <p:sldId id="5418" r:id="rId35"/>
    <p:sldId id="5415" r:id="rId36"/>
    <p:sldId id="5416" r:id="rId37"/>
    <p:sldId id="5417" r:id="rId38"/>
    <p:sldId id="5424" r:id="rId39"/>
    <p:sldId id="4246" r:id="rId40"/>
    <p:sldId id="5425" r:id="rId41"/>
    <p:sldId id="5426" r:id="rId42"/>
    <p:sldId id="5427" r:id="rId43"/>
    <p:sldId id="4201" r:id="rId44"/>
    <p:sldId id="2082" r:id="rId45"/>
    <p:sldId id="4220" r:id="rId46"/>
    <p:sldId id="5429" r:id="rId47"/>
    <p:sldId id="4716" r:id="rId48"/>
    <p:sldId id="4718" r:id="rId49"/>
    <p:sldId id="4719" r:id="rId50"/>
    <p:sldId id="5232" r:id="rId51"/>
    <p:sldId id="4223" r:id="rId52"/>
    <p:sldId id="4396" r:id="rId53"/>
    <p:sldId id="256" r:id="rId5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a Paula Sampaio " initials="AP" lastIdx="10" clrIdx="6">
    <p:extLst>
      <p:ext uri="{19B8F6BF-5375-455C-9EA6-DF929625EA0E}">
        <p15:presenceInfo xmlns:p15="http://schemas.microsoft.com/office/powerpoint/2012/main" userId="Ana Paula Sampaio " providerId="None"/>
      </p:ext>
    </p:extLst>
  </p:cmAuthor>
  <p:cmAuthor id="1" name="Marcos Ampezzan" initials="MA" lastIdx="2" clrIdx="0">
    <p:extLst>
      <p:ext uri="{19B8F6BF-5375-455C-9EA6-DF929625EA0E}">
        <p15:presenceInfo xmlns:p15="http://schemas.microsoft.com/office/powerpoint/2012/main" userId="a5dfabf2-f5b0-4d48-905b-71a525bc82f9" providerId="Windows Live"/>
      </p:ext>
    </p:extLst>
  </p:cmAuthor>
  <p:cmAuthor id="8" name="brenda@banda.ie" initials="b" lastIdx="1" clrIdx="7">
    <p:extLst>
      <p:ext uri="{19B8F6BF-5375-455C-9EA6-DF929625EA0E}">
        <p15:presenceInfo xmlns:p15="http://schemas.microsoft.com/office/powerpoint/2012/main" userId="S-1-5-21-2504192260-1523239452-2055688713-1138" providerId="AD"/>
      </p:ext>
    </p:extLst>
  </p:cmAuthor>
  <p:cmAuthor id="2" name="Ana Paula" initials="AP" lastIdx="74" clrIdx="1">
    <p:extLst>
      <p:ext uri="{19B8F6BF-5375-455C-9EA6-DF929625EA0E}">
        <p15:presenceInfo xmlns:p15="http://schemas.microsoft.com/office/powerpoint/2012/main" userId="Ana Paula" providerId="None"/>
      </p:ext>
    </p:extLst>
  </p:cmAuthor>
  <p:cmAuthor id="9" name="Barbara Scott" initials="BS" lastIdx="1" clrIdx="8">
    <p:extLst>
      <p:ext uri="{19B8F6BF-5375-455C-9EA6-DF929625EA0E}">
        <p15:presenceInfo xmlns:p15="http://schemas.microsoft.com/office/powerpoint/2012/main" userId="S::barbara@banda.ie::43c577b4-3be7-42ea-8e0f-68417eaf5305" providerId="AD"/>
      </p:ext>
    </p:extLst>
  </p:cmAuthor>
  <p:cmAuthor id="3" name="Marcos Ampezzan" initials="MA [2]" lastIdx="4" clrIdx="2">
    <p:extLst>
      <p:ext uri="{19B8F6BF-5375-455C-9EA6-DF929625EA0E}">
        <p15:presenceInfo xmlns:p15="http://schemas.microsoft.com/office/powerpoint/2012/main" userId="Marcos Ampezzan" providerId="None"/>
      </p:ext>
    </p:extLst>
  </p:cmAuthor>
  <p:cmAuthor id="4" name="Ana Paula Sampaio" initials="APS" lastIdx="6" clrIdx="3">
    <p:extLst>
      <p:ext uri="{19B8F6BF-5375-455C-9EA6-DF929625EA0E}">
        <p15:presenceInfo xmlns:p15="http://schemas.microsoft.com/office/powerpoint/2012/main" userId="Ana Paula Sampaio" providerId="None"/>
      </p:ext>
    </p:extLst>
  </p:cmAuthor>
  <p:cmAuthor id="5" name="bina" initials="b" lastIdx="17" clrIdx="4">
    <p:extLst>
      <p:ext uri="{19B8F6BF-5375-455C-9EA6-DF929625EA0E}">
        <p15:presenceInfo xmlns:p15="http://schemas.microsoft.com/office/powerpoint/2012/main" userId="bina" providerId="None"/>
      </p:ext>
    </p:extLst>
  </p:cmAuthor>
  <p:cmAuthor id="6" name="Microsoft Office User" initials="MOU" lastIdx="5"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9206"/>
    <a:srgbClr val="F9A817"/>
    <a:srgbClr val="DDB801"/>
    <a:srgbClr val="54C0E8"/>
    <a:srgbClr val="FBBF53"/>
    <a:srgbClr val="060608"/>
    <a:srgbClr val="1D1B21"/>
    <a:srgbClr val="27908F"/>
    <a:srgbClr val="002060"/>
    <a:srgbClr val="FED4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345257-9D76-428D-9217-E7CE73ADFE75}" v="230" dt="2020-12-15T12:52:06.9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370" y="-11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Mahony" userId="71ef1754-6591-40ce-8cc2-98c30b59935f" providerId="ADAL" clId="{1C345257-9D76-428D-9217-E7CE73ADFE75}"/>
    <pc:docChg chg="undo custSel delSld modSld modNotesMaster modHandout">
      <pc:chgData name="John O'Mahony" userId="71ef1754-6591-40ce-8cc2-98c30b59935f" providerId="ADAL" clId="{1C345257-9D76-428D-9217-E7CE73ADFE75}" dt="2020-12-15T16:16:46.677" v="568" actId="20577"/>
      <pc:docMkLst>
        <pc:docMk/>
      </pc:docMkLst>
      <pc:sldChg chg="del">
        <pc:chgData name="John O'Mahony" userId="71ef1754-6591-40ce-8cc2-98c30b59935f" providerId="ADAL" clId="{1C345257-9D76-428D-9217-E7CE73ADFE75}" dt="2020-12-11T11:42:22.533" v="0" actId="2696"/>
        <pc:sldMkLst>
          <pc:docMk/>
          <pc:sldMk cId="2315743210" sldId="1734"/>
        </pc:sldMkLst>
      </pc:sldChg>
      <pc:sldChg chg="modSp mod">
        <pc:chgData name="John O'Mahony" userId="71ef1754-6591-40ce-8cc2-98c30b59935f" providerId="ADAL" clId="{1C345257-9D76-428D-9217-E7CE73ADFE75}" dt="2020-12-15T16:16:46.677" v="568" actId="20577"/>
        <pc:sldMkLst>
          <pc:docMk/>
          <pc:sldMk cId="939293044" sldId="1762"/>
        </pc:sldMkLst>
        <pc:spChg chg="mod">
          <ac:chgData name="John O'Mahony" userId="71ef1754-6591-40ce-8cc2-98c30b59935f" providerId="ADAL" clId="{1C345257-9D76-428D-9217-E7CE73ADFE75}" dt="2020-12-15T16:16:46.677" v="568" actId="20577"/>
          <ac:spMkLst>
            <pc:docMk/>
            <pc:sldMk cId="939293044" sldId="1762"/>
            <ac:spMk id="7" creationId="{00000000-0000-0000-0000-000000000000}"/>
          </ac:spMkLst>
        </pc:spChg>
      </pc:sldChg>
      <pc:sldChg chg="del">
        <pc:chgData name="John O'Mahony" userId="71ef1754-6591-40ce-8cc2-98c30b59935f" providerId="ADAL" clId="{1C345257-9D76-428D-9217-E7CE73ADFE75}" dt="2020-12-11T11:42:22.533" v="0" actId="2696"/>
        <pc:sldMkLst>
          <pc:docMk/>
          <pc:sldMk cId="4160912544" sldId="1941"/>
        </pc:sldMkLst>
      </pc:sldChg>
      <pc:sldChg chg="del">
        <pc:chgData name="John O'Mahony" userId="71ef1754-6591-40ce-8cc2-98c30b59935f" providerId="ADAL" clId="{1C345257-9D76-428D-9217-E7CE73ADFE75}" dt="2020-12-11T11:42:22.533" v="0" actId="2696"/>
        <pc:sldMkLst>
          <pc:docMk/>
          <pc:sldMk cId="3427996467" sldId="1977"/>
        </pc:sldMkLst>
      </pc:sldChg>
      <pc:sldChg chg="del">
        <pc:chgData name="John O'Mahony" userId="71ef1754-6591-40ce-8cc2-98c30b59935f" providerId="ADAL" clId="{1C345257-9D76-428D-9217-E7CE73ADFE75}" dt="2020-12-11T11:42:22.533" v="0" actId="2696"/>
        <pc:sldMkLst>
          <pc:docMk/>
          <pc:sldMk cId="2631196641" sldId="1985"/>
        </pc:sldMkLst>
      </pc:sldChg>
      <pc:sldChg chg="del">
        <pc:chgData name="John O'Mahony" userId="71ef1754-6591-40ce-8cc2-98c30b59935f" providerId="ADAL" clId="{1C345257-9D76-428D-9217-E7CE73ADFE75}" dt="2020-12-11T11:42:22.533" v="0" actId="2696"/>
        <pc:sldMkLst>
          <pc:docMk/>
          <pc:sldMk cId="578004674" sldId="1987"/>
        </pc:sldMkLst>
      </pc:sldChg>
      <pc:sldChg chg="addSp delSp modSp mod">
        <pc:chgData name="John O'Mahony" userId="71ef1754-6591-40ce-8cc2-98c30b59935f" providerId="ADAL" clId="{1C345257-9D76-428D-9217-E7CE73ADFE75}" dt="2020-12-11T12:12:44.706" v="393" actId="1076"/>
        <pc:sldMkLst>
          <pc:docMk/>
          <pc:sldMk cId="1275230989" sldId="1989"/>
        </pc:sldMkLst>
        <pc:spChg chg="mod">
          <ac:chgData name="John O'Mahony" userId="71ef1754-6591-40ce-8cc2-98c30b59935f" providerId="ADAL" clId="{1C345257-9D76-428D-9217-E7CE73ADFE75}" dt="2020-12-11T12:12:44.706" v="393" actId="1076"/>
          <ac:spMkLst>
            <pc:docMk/>
            <pc:sldMk cId="1275230989" sldId="1989"/>
            <ac:spMk id="2" creationId="{1CA9CD78-7D3D-4E90-80A9-C75402369288}"/>
          </ac:spMkLst>
        </pc:spChg>
        <pc:spChg chg="add del mod">
          <ac:chgData name="John O'Mahony" userId="71ef1754-6591-40ce-8cc2-98c30b59935f" providerId="ADAL" clId="{1C345257-9D76-428D-9217-E7CE73ADFE75}" dt="2020-12-11T12:12:01.854" v="325" actId="478"/>
          <ac:spMkLst>
            <pc:docMk/>
            <pc:sldMk cId="1275230989" sldId="1989"/>
            <ac:spMk id="4" creationId="{AD2CA88C-F69B-45ED-B89B-5C9A31440222}"/>
          </ac:spMkLst>
        </pc:spChg>
        <pc:spChg chg="add del mod">
          <ac:chgData name="John O'Mahony" userId="71ef1754-6591-40ce-8cc2-98c30b59935f" providerId="ADAL" clId="{1C345257-9D76-428D-9217-E7CE73ADFE75}" dt="2020-12-11T12:12:21.772" v="390" actId="1036"/>
          <ac:spMkLst>
            <pc:docMk/>
            <pc:sldMk cId="1275230989" sldId="1989"/>
            <ac:spMk id="5" creationId="{9A9EA9AF-36E6-4376-AF29-32A895CA1941}"/>
          </ac:spMkLst>
        </pc:spChg>
        <pc:spChg chg="mod">
          <ac:chgData name="John O'Mahony" userId="71ef1754-6591-40ce-8cc2-98c30b59935f" providerId="ADAL" clId="{1C345257-9D76-428D-9217-E7CE73ADFE75}" dt="2020-12-11T12:12:25.644" v="391" actId="20577"/>
          <ac:spMkLst>
            <pc:docMk/>
            <pc:sldMk cId="1275230989" sldId="1989"/>
            <ac:spMk id="7" creationId="{00000000-0000-0000-0000-000000000000}"/>
          </ac:spMkLst>
        </pc:spChg>
        <pc:spChg chg="del mod">
          <ac:chgData name="John O'Mahony" userId="71ef1754-6591-40ce-8cc2-98c30b59935f" providerId="ADAL" clId="{1C345257-9D76-428D-9217-E7CE73ADFE75}" dt="2020-12-11T12:12:05.493" v="326" actId="478"/>
          <ac:spMkLst>
            <pc:docMk/>
            <pc:sldMk cId="1275230989" sldId="1989"/>
            <ac:spMk id="9" creationId="{1DE6BFF4-841C-44FA-9DAF-F40F3AADBAC6}"/>
          </ac:spMkLst>
        </pc:spChg>
        <pc:graphicFrameChg chg="mod modGraphic">
          <ac:chgData name="John O'Mahony" userId="71ef1754-6591-40ce-8cc2-98c30b59935f" providerId="ADAL" clId="{1C345257-9D76-428D-9217-E7CE73ADFE75}" dt="2020-12-11T12:12:17.044" v="382" actId="1035"/>
          <ac:graphicFrameMkLst>
            <pc:docMk/>
            <pc:sldMk cId="1275230989" sldId="1989"/>
            <ac:graphicFrameMk id="11" creationId="{0410E2BA-2BEB-4D95-B30E-AEF00CB3A6DC}"/>
          </ac:graphicFrameMkLst>
        </pc:graphicFrameChg>
      </pc:sldChg>
      <pc:sldChg chg="del">
        <pc:chgData name="John O'Mahony" userId="71ef1754-6591-40ce-8cc2-98c30b59935f" providerId="ADAL" clId="{1C345257-9D76-428D-9217-E7CE73ADFE75}" dt="2020-12-11T11:42:22.533" v="0" actId="2696"/>
        <pc:sldMkLst>
          <pc:docMk/>
          <pc:sldMk cId="3678597741" sldId="2074"/>
        </pc:sldMkLst>
      </pc:sldChg>
      <pc:sldChg chg="del">
        <pc:chgData name="John O'Mahony" userId="71ef1754-6591-40ce-8cc2-98c30b59935f" providerId="ADAL" clId="{1C345257-9D76-428D-9217-E7CE73ADFE75}" dt="2020-12-11T11:42:22.533" v="0" actId="2696"/>
        <pc:sldMkLst>
          <pc:docMk/>
          <pc:sldMk cId="2239123080" sldId="2076"/>
        </pc:sldMkLst>
      </pc:sldChg>
      <pc:sldChg chg="del">
        <pc:chgData name="John O'Mahony" userId="71ef1754-6591-40ce-8cc2-98c30b59935f" providerId="ADAL" clId="{1C345257-9D76-428D-9217-E7CE73ADFE75}" dt="2020-12-11T11:42:22.533" v="0" actId="2696"/>
        <pc:sldMkLst>
          <pc:docMk/>
          <pc:sldMk cId="860593731" sldId="2077"/>
        </pc:sldMkLst>
      </pc:sldChg>
      <pc:sldChg chg="modSp">
        <pc:chgData name="John O'Mahony" userId="71ef1754-6591-40ce-8cc2-98c30b59935f" providerId="ADAL" clId="{1C345257-9D76-428D-9217-E7CE73ADFE75}" dt="2020-12-11T12:25:47.265" v="490" actId="20577"/>
        <pc:sldMkLst>
          <pc:docMk/>
          <pc:sldMk cId="2899188246" sldId="2082"/>
        </pc:sldMkLst>
        <pc:spChg chg="mod">
          <ac:chgData name="John O'Mahony" userId="71ef1754-6591-40ce-8cc2-98c30b59935f" providerId="ADAL" clId="{1C345257-9D76-428D-9217-E7CE73ADFE75}" dt="2020-12-11T12:25:47.265" v="490" actId="20577"/>
          <ac:spMkLst>
            <pc:docMk/>
            <pc:sldMk cId="2899188246" sldId="2082"/>
            <ac:spMk id="15" creationId="{ACA24CD3-4854-47E2-8FAB-B49F07205A7A}"/>
          </ac:spMkLst>
        </pc:spChg>
      </pc:sldChg>
      <pc:sldChg chg="del">
        <pc:chgData name="John O'Mahony" userId="71ef1754-6591-40ce-8cc2-98c30b59935f" providerId="ADAL" clId="{1C345257-9D76-428D-9217-E7CE73ADFE75}" dt="2020-12-11T11:42:22.533" v="0" actId="2696"/>
        <pc:sldMkLst>
          <pc:docMk/>
          <pc:sldMk cId="841208844" sldId="2083"/>
        </pc:sldMkLst>
      </pc:sldChg>
      <pc:sldChg chg="del">
        <pc:chgData name="John O'Mahony" userId="71ef1754-6591-40ce-8cc2-98c30b59935f" providerId="ADAL" clId="{1C345257-9D76-428D-9217-E7CE73ADFE75}" dt="2020-12-11T11:42:22.533" v="0" actId="2696"/>
        <pc:sldMkLst>
          <pc:docMk/>
          <pc:sldMk cId="1424344219" sldId="2084"/>
        </pc:sldMkLst>
      </pc:sldChg>
      <pc:sldChg chg="mod modShow">
        <pc:chgData name="John O'Mahony" userId="71ef1754-6591-40ce-8cc2-98c30b59935f" providerId="ADAL" clId="{1C345257-9D76-428D-9217-E7CE73ADFE75}" dt="2020-12-15T13:18:35.021" v="566" actId="729"/>
        <pc:sldMkLst>
          <pc:docMk/>
          <pc:sldMk cId="2344786918" sldId="4157"/>
        </pc:sldMkLst>
      </pc:sldChg>
      <pc:sldChg chg="del">
        <pc:chgData name="John O'Mahony" userId="71ef1754-6591-40ce-8cc2-98c30b59935f" providerId="ADAL" clId="{1C345257-9D76-428D-9217-E7CE73ADFE75}" dt="2020-12-11T11:42:22.533" v="0" actId="2696"/>
        <pc:sldMkLst>
          <pc:docMk/>
          <pc:sldMk cId="3147516028" sldId="4199"/>
        </pc:sldMkLst>
      </pc:sldChg>
      <pc:sldChg chg="del">
        <pc:chgData name="John O'Mahony" userId="71ef1754-6591-40ce-8cc2-98c30b59935f" providerId="ADAL" clId="{1C345257-9D76-428D-9217-E7CE73ADFE75}" dt="2020-12-11T11:42:22.533" v="0" actId="2696"/>
        <pc:sldMkLst>
          <pc:docMk/>
          <pc:sldMk cId="1230530733" sldId="4219"/>
        </pc:sldMkLst>
      </pc:sldChg>
      <pc:sldChg chg="modSp mod">
        <pc:chgData name="John O'Mahony" userId="71ef1754-6591-40ce-8cc2-98c30b59935f" providerId="ADAL" clId="{1C345257-9D76-428D-9217-E7CE73ADFE75}" dt="2020-12-11T12:26:39.632" v="493" actId="20577"/>
        <pc:sldMkLst>
          <pc:docMk/>
          <pc:sldMk cId="3130867152" sldId="4220"/>
        </pc:sldMkLst>
        <pc:spChg chg="mod">
          <ac:chgData name="John O'Mahony" userId="71ef1754-6591-40ce-8cc2-98c30b59935f" providerId="ADAL" clId="{1C345257-9D76-428D-9217-E7CE73ADFE75}" dt="2020-12-11T12:26:39.632" v="493" actId="20577"/>
          <ac:spMkLst>
            <pc:docMk/>
            <pc:sldMk cId="3130867152" sldId="4220"/>
            <ac:spMk id="22" creationId="{8DD833A5-55D8-41B2-B884-373CF2A93BA4}"/>
          </ac:spMkLst>
        </pc:spChg>
      </pc:sldChg>
      <pc:sldChg chg="del">
        <pc:chgData name="John O'Mahony" userId="71ef1754-6591-40ce-8cc2-98c30b59935f" providerId="ADAL" clId="{1C345257-9D76-428D-9217-E7CE73ADFE75}" dt="2020-12-11T11:42:22.533" v="0" actId="2696"/>
        <pc:sldMkLst>
          <pc:docMk/>
          <pc:sldMk cId="1485355119" sldId="4221"/>
        </pc:sldMkLst>
      </pc:sldChg>
      <pc:sldChg chg="del">
        <pc:chgData name="John O'Mahony" userId="71ef1754-6591-40ce-8cc2-98c30b59935f" providerId="ADAL" clId="{1C345257-9D76-428D-9217-E7CE73ADFE75}" dt="2020-12-11T11:42:22.533" v="0" actId="2696"/>
        <pc:sldMkLst>
          <pc:docMk/>
          <pc:sldMk cId="4122651977" sldId="4224"/>
        </pc:sldMkLst>
      </pc:sldChg>
      <pc:sldChg chg="delSp modSp mod delAnim">
        <pc:chgData name="John O'Mahony" userId="71ef1754-6591-40ce-8cc2-98c30b59935f" providerId="ADAL" clId="{1C345257-9D76-428D-9217-E7CE73ADFE75}" dt="2020-12-11T12:22:33.517" v="446" actId="478"/>
        <pc:sldMkLst>
          <pc:docMk/>
          <pc:sldMk cId="1200629022" sldId="4246"/>
        </pc:sldMkLst>
        <pc:spChg chg="mod">
          <ac:chgData name="John O'Mahony" userId="71ef1754-6591-40ce-8cc2-98c30b59935f" providerId="ADAL" clId="{1C345257-9D76-428D-9217-E7CE73ADFE75}" dt="2020-12-11T12:21:33.159" v="438" actId="207"/>
          <ac:spMkLst>
            <pc:docMk/>
            <pc:sldMk cId="1200629022" sldId="4246"/>
            <ac:spMk id="14" creationId="{9F5F45F7-F1DE-459E-BC2A-62C57B7B5198}"/>
          </ac:spMkLst>
        </pc:spChg>
        <pc:spChg chg="del mod">
          <ac:chgData name="John O'Mahony" userId="71ef1754-6591-40ce-8cc2-98c30b59935f" providerId="ADAL" clId="{1C345257-9D76-428D-9217-E7CE73ADFE75}" dt="2020-12-11T12:22:33.517" v="446" actId="478"/>
          <ac:spMkLst>
            <pc:docMk/>
            <pc:sldMk cId="1200629022" sldId="4246"/>
            <ac:spMk id="15" creationId="{A01272E7-D8B5-4DB2-8D33-829F73F37D67}"/>
          </ac:spMkLst>
        </pc:spChg>
        <pc:spChg chg="mod">
          <ac:chgData name="John O'Mahony" userId="71ef1754-6591-40ce-8cc2-98c30b59935f" providerId="ADAL" clId="{1C345257-9D76-428D-9217-E7CE73ADFE75}" dt="2020-12-11T12:22:29.720" v="445" actId="207"/>
          <ac:spMkLst>
            <pc:docMk/>
            <pc:sldMk cId="1200629022" sldId="4246"/>
            <ac:spMk id="17" creationId="{18E8BF4D-73E5-43CA-8160-18CBA7AF4002}"/>
          </ac:spMkLst>
        </pc:spChg>
        <pc:spChg chg="mod">
          <ac:chgData name="John O'Mahony" userId="71ef1754-6591-40ce-8cc2-98c30b59935f" providerId="ADAL" clId="{1C345257-9D76-428D-9217-E7CE73ADFE75}" dt="2020-12-11T12:21:56.350" v="442" actId="20577"/>
          <ac:spMkLst>
            <pc:docMk/>
            <pc:sldMk cId="1200629022" sldId="4246"/>
            <ac:spMk id="18" creationId="{40DFDC88-9F73-4056-BD6F-F3ED8A8089D4}"/>
          </ac:spMkLst>
        </pc:spChg>
        <pc:cxnChg chg="mod">
          <ac:chgData name="John O'Mahony" userId="71ef1754-6591-40ce-8cc2-98c30b59935f" providerId="ADAL" clId="{1C345257-9D76-428D-9217-E7CE73ADFE75}" dt="2020-12-11T12:21:18.008" v="435" actId="1076"/>
          <ac:cxnSpMkLst>
            <pc:docMk/>
            <pc:sldMk cId="1200629022" sldId="4246"/>
            <ac:cxnSpMk id="7" creationId="{3B0DAE46-C37A-406D-A953-ECD980AAF6CC}"/>
          </ac:cxnSpMkLst>
        </pc:cxnChg>
        <pc:cxnChg chg="mod">
          <ac:chgData name="John O'Mahony" userId="71ef1754-6591-40ce-8cc2-98c30b59935f" providerId="ADAL" clId="{1C345257-9D76-428D-9217-E7CE73ADFE75}" dt="2020-12-11T12:20:57.022" v="428" actId="1076"/>
          <ac:cxnSpMkLst>
            <pc:docMk/>
            <pc:sldMk cId="1200629022" sldId="4246"/>
            <ac:cxnSpMk id="19" creationId="{9A13F2B3-89AE-4D21-9919-ADF73DCF914D}"/>
          </ac:cxnSpMkLst>
        </pc:cxnChg>
      </pc:sldChg>
      <pc:sldChg chg="del">
        <pc:chgData name="John O'Mahony" userId="71ef1754-6591-40ce-8cc2-98c30b59935f" providerId="ADAL" clId="{1C345257-9D76-428D-9217-E7CE73ADFE75}" dt="2020-12-11T11:42:22.533" v="0" actId="2696"/>
        <pc:sldMkLst>
          <pc:docMk/>
          <pc:sldMk cId="276444586" sldId="4255"/>
        </pc:sldMkLst>
      </pc:sldChg>
      <pc:sldChg chg="modSp mod">
        <pc:chgData name="John O'Mahony" userId="71ef1754-6591-40ce-8cc2-98c30b59935f" providerId="ADAL" clId="{1C345257-9D76-428D-9217-E7CE73ADFE75}" dt="2020-12-11T13:08:08.860" v="545" actId="20577"/>
        <pc:sldMkLst>
          <pc:docMk/>
          <pc:sldMk cId="3348949593" sldId="4396"/>
        </pc:sldMkLst>
        <pc:spChg chg="mod">
          <ac:chgData name="John O'Mahony" userId="71ef1754-6591-40ce-8cc2-98c30b59935f" providerId="ADAL" clId="{1C345257-9D76-428D-9217-E7CE73ADFE75}" dt="2020-12-11T13:08:08.860" v="545" actId="20577"/>
          <ac:spMkLst>
            <pc:docMk/>
            <pc:sldMk cId="3348949593" sldId="4396"/>
            <ac:spMk id="3" creationId="{CCDB7EA5-0D2A-4A9A-B759-4AB68A803E8C}"/>
          </ac:spMkLst>
        </pc:spChg>
        <pc:spChg chg="mod">
          <ac:chgData name="John O'Mahony" userId="71ef1754-6591-40ce-8cc2-98c30b59935f" providerId="ADAL" clId="{1C345257-9D76-428D-9217-E7CE73ADFE75}" dt="2020-12-11T13:06:58.829" v="514" actId="20577"/>
          <ac:spMkLst>
            <pc:docMk/>
            <pc:sldMk cId="3348949593" sldId="4396"/>
            <ac:spMk id="13" creationId="{08AE76EA-542D-4FF3-9C8B-14472C3362B8}"/>
          </ac:spMkLst>
        </pc:spChg>
      </pc:sldChg>
      <pc:sldChg chg="modSp mod">
        <pc:chgData name="John O'Mahony" userId="71ef1754-6591-40ce-8cc2-98c30b59935f" providerId="ADAL" clId="{1C345257-9D76-428D-9217-E7CE73ADFE75}" dt="2020-12-11T12:27:30.092" v="495" actId="20577"/>
        <pc:sldMkLst>
          <pc:docMk/>
          <pc:sldMk cId="1069763469" sldId="4718"/>
        </pc:sldMkLst>
        <pc:spChg chg="mod">
          <ac:chgData name="John O'Mahony" userId="71ef1754-6591-40ce-8cc2-98c30b59935f" providerId="ADAL" clId="{1C345257-9D76-428D-9217-E7CE73ADFE75}" dt="2020-12-11T12:27:30.092" v="495" actId="20577"/>
          <ac:spMkLst>
            <pc:docMk/>
            <pc:sldMk cId="1069763469" sldId="4718"/>
            <ac:spMk id="19" creationId="{A658B994-8FE3-4D9D-99F0-5A7335472FFA}"/>
          </ac:spMkLst>
        </pc:spChg>
      </pc:sldChg>
      <pc:sldChg chg="modSp mod">
        <pc:chgData name="John O'Mahony" userId="71ef1754-6591-40ce-8cc2-98c30b59935f" providerId="ADAL" clId="{1C345257-9D76-428D-9217-E7CE73ADFE75}" dt="2020-12-11T12:08:28.056" v="306" actId="20577"/>
        <pc:sldMkLst>
          <pc:docMk/>
          <pc:sldMk cId="2038072937" sldId="5228"/>
        </pc:sldMkLst>
        <pc:spChg chg="mod">
          <ac:chgData name="John O'Mahony" userId="71ef1754-6591-40ce-8cc2-98c30b59935f" providerId="ADAL" clId="{1C345257-9D76-428D-9217-E7CE73ADFE75}" dt="2020-12-11T12:08:28.056" v="306" actId="20577"/>
          <ac:spMkLst>
            <pc:docMk/>
            <pc:sldMk cId="2038072937" sldId="5228"/>
            <ac:spMk id="6" creationId="{1177B62F-E8F7-4F6C-965A-33B4C6BC3021}"/>
          </ac:spMkLst>
        </pc:spChg>
        <pc:graphicFrameChg chg="modGraphic">
          <ac:chgData name="John O'Mahony" userId="71ef1754-6591-40ce-8cc2-98c30b59935f" providerId="ADAL" clId="{1C345257-9D76-428D-9217-E7CE73ADFE75}" dt="2020-12-11T12:07:58.494" v="305" actId="20577"/>
          <ac:graphicFrameMkLst>
            <pc:docMk/>
            <pc:sldMk cId="2038072937" sldId="5228"/>
            <ac:graphicFrameMk id="7" creationId="{9552ACAA-6322-44CA-A8E9-D6D1A5B0AFB7}"/>
          </ac:graphicFrameMkLst>
        </pc:graphicFrameChg>
      </pc:sldChg>
      <pc:sldChg chg="modSp mod">
        <pc:chgData name="John O'Mahony" userId="71ef1754-6591-40ce-8cc2-98c30b59935f" providerId="ADAL" clId="{1C345257-9D76-428D-9217-E7CE73ADFE75}" dt="2020-12-11T12:28:55.617" v="503" actId="20577"/>
        <pc:sldMkLst>
          <pc:docMk/>
          <pc:sldMk cId="2026225935" sldId="5232"/>
        </pc:sldMkLst>
        <pc:spChg chg="mod">
          <ac:chgData name="John O'Mahony" userId="71ef1754-6591-40ce-8cc2-98c30b59935f" providerId="ADAL" clId="{1C345257-9D76-428D-9217-E7CE73ADFE75}" dt="2020-12-11T12:28:18.042" v="498" actId="208"/>
          <ac:spMkLst>
            <pc:docMk/>
            <pc:sldMk cId="2026225935" sldId="5232"/>
            <ac:spMk id="11" creationId="{933F3CA6-925F-4A16-867A-753042CC515F}"/>
          </ac:spMkLst>
        </pc:spChg>
        <pc:spChg chg="mod">
          <ac:chgData name="John O'Mahony" userId="71ef1754-6591-40ce-8cc2-98c30b59935f" providerId="ADAL" clId="{1C345257-9D76-428D-9217-E7CE73ADFE75}" dt="2020-12-11T12:28:27.999" v="502" actId="208"/>
          <ac:spMkLst>
            <pc:docMk/>
            <pc:sldMk cId="2026225935" sldId="5232"/>
            <ac:spMk id="17" creationId="{7BAF8469-55A1-4C18-B850-946FBB1008D5}"/>
          </ac:spMkLst>
        </pc:spChg>
        <pc:spChg chg="mod">
          <ac:chgData name="John O'Mahony" userId="71ef1754-6591-40ce-8cc2-98c30b59935f" providerId="ADAL" clId="{1C345257-9D76-428D-9217-E7CE73ADFE75}" dt="2020-12-11T12:28:55.617" v="503" actId="20577"/>
          <ac:spMkLst>
            <pc:docMk/>
            <pc:sldMk cId="2026225935" sldId="5232"/>
            <ac:spMk id="21" creationId="{21DAE05E-202F-4EC2-8967-8824AF18AA06}"/>
          </ac:spMkLst>
        </pc:spChg>
        <pc:spChg chg="mod">
          <ac:chgData name="John O'Mahony" userId="71ef1754-6591-40ce-8cc2-98c30b59935f" providerId="ADAL" clId="{1C345257-9D76-428D-9217-E7CE73ADFE75}" dt="2020-12-11T12:28:11.009" v="497" actId="207"/>
          <ac:spMkLst>
            <pc:docMk/>
            <pc:sldMk cId="2026225935" sldId="5232"/>
            <ac:spMk id="23" creationId="{37A06481-62C2-4D1A-9193-01B42A4080C2}"/>
          </ac:spMkLst>
        </pc:spChg>
        <pc:graphicFrameChg chg="modGraphic">
          <ac:chgData name="John O'Mahony" userId="71ef1754-6591-40ce-8cc2-98c30b59935f" providerId="ADAL" clId="{1C345257-9D76-428D-9217-E7CE73ADFE75}" dt="2020-12-11T12:28:06.966" v="496" actId="207"/>
          <ac:graphicFrameMkLst>
            <pc:docMk/>
            <pc:sldMk cId="2026225935" sldId="5232"/>
            <ac:graphicFrameMk id="10" creationId="{49A2A324-46AC-452F-AEC3-6ABD8C09BE55}"/>
          </ac:graphicFrameMkLst>
        </pc:graphicFrameChg>
      </pc:sldChg>
      <pc:sldChg chg="del">
        <pc:chgData name="John O'Mahony" userId="71ef1754-6591-40ce-8cc2-98c30b59935f" providerId="ADAL" clId="{1C345257-9D76-428D-9217-E7CE73ADFE75}" dt="2020-12-11T11:42:22.533" v="0" actId="2696"/>
        <pc:sldMkLst>
          <pc:docMk/>
          <pc:sldMk cId="3594677810" sldId="5235"/>
        </pc:sldMkLst>
      </pc:sldChg>
      <pc:sldChg chg="del">
        <pc:chgData name="John O'Mahony" userId="71ef1754-6591-40ce-8cc2-98c30b59935f" providerId="ADAL" clId="{1C345257-9D76-428D-9217-E7CE73ADFE75}" dt="2020-12-11T11:42:28.979" v="1" actId="2696"/>
        <pc:sldMkLst>
          <pc:docMk/>
          <pc:sldMk cId="1287120044" sldId="5236"/>
        </pc:sldMkLst>
      </pc:sldChg>
      <pc:sldChg chg="del">
        <pc:chgData name="John O'Mahony" userId="71ef1754-6591-40ce-8cc2-98c30b59935f" providerId="ADAL" clId="{1C345257-9D76-428D-9217-E7CE73ADFE75}" dt="2020-12-11T11:42:22.533" v="0" actId="2696"/>
        <pc:sldMkLst>
          <pc:docMk/>
          <pc:sldMk cId="3217704797" sldId="5237"/>
        </pc:sldMkLst>
      </pc:sldChg>
      <pc:sldChg chg="del">
        <pc:chgData name="John O'Mahony" userId="71ef1754-6591-40ce-8cc2-98c30b59935f" providerId="ADAL" clId="{1C345257-9D76-428D-9217-E7CE73ADFE75}" dt="2020-12-11T11:42:22.533" v="0" actId="2696"/>
        <pc:sldMkLst>
          <pc:docMk/>
          <pc:sldMk cId="1337567217" sldId="5238"/>
        </pc:sldMkLst>
      </pc:sldChg>
      <pc:sldChg chg="modSp mod">
        <pc:chgData name="John O'Mahony" userId="71ef1754-6591-40ce-8cc2-98c30b59935f" providerId="ADAL" clId="{1C345257-9D76-428D-9217-E7CE73ADFE75}" dt="2020-12-11T11:50:59.476" v="260" actId="20577"/>
        <pc:sldMkLst>
          <pc:docMk/>
          <pc:sldMk cId="3256704912" sldId="5406"/>
        </pc:sldMkLst>
        <pc:spChg chg="mod">
          <ac:chgData name="John O'Mahony" userId="71ef1754-6591-40ce-8cc2-98c30b59935f" providerId="ADAL" clId="{1C345257-9D76-428D-9217-E7CE73ADFE75}" dt="2020-12-11T11:50:20.794" v="233" actId="20577"/>
          <ac:spMkLst>
            <pc:docMk/>
            <pc:sldMk cId="3256704912" sldId="5406"/>
            <ac:spMk id="12" creationId="{28013302-6DE8-4CF9-ABCF-B0AB432E9000}"/>
          </ac:spMkLst>
        </pc:spChg>
        <pc:spChg chg="mod">
          <ac:chgData name="John O'Mahony" userId="71ef1754-6591-40ce-8cc2-98c30b59935f" providerId="ADAL" clId="{1C345257-9D76-428D-9217-E7CE73ADFE75}" dt="2020-12-11T11:50:32.359" v="244" actId="20577"/>
          <ac:spMkLst>
            <pc:docMk/>
            <pc:sldMk cId="3256704912" sldId="5406"/>
            <ac:spMk id="13" creationId="{495ED64C-1BFD-496F-8D39-144AC0AE4A38}"/>
          </ac:spMkLst>
        </pc:spChg>
        <pc:spChg chg="mod">
          <ac:chgData name="John O'Mahony" userId="71ef1754-6591-40ce-8cc2-98c30b59935f" providerId="ADAL" clId="{1C345257-9D76-428D-9217-E7CE73ADFE75}" dt="2020-12-11T11:50:59.476" v="260" actId="20577"/>
          <ac:spMkLst>
            <pc:docMk/>
            <pc:sldMk cId="3256704912" sldId="5406"/>
            <ac:spMk id="28" creationId="{A9E55684-FA50-427C-B1CB-33C1EB1D821D}"/>
          </ac:spMkLst>
        </pc:spChg>
      </pc:sldChg>
      <pc:sldChg chg="delSp modSp mod">
        <pc:chgData name="John O'Mahony" userId="71ef1754-6591-40ce-8cc2-98c30b59935f" providerId="ADAL" clId="{1C345257-9D76-428D-9217-E7CE73ADFE75}" dt="2020-12-15T12:43:53.465" v="548" actId="478"/>
        <pc:sldMkLst>
          <pc:docMk/>
          <pc:sldMk cId="2818296944" sldId="5409"/>
        </pc:sldMkLst>
        <pc:spChg chg="del">
          <ac:chgData name="John O'Mahony" userId="71ef1754-6591-40ce-8cc2-98c30b59935f" providerId="ADAL" clId="{1C345257-9D76-428D-9217-E7CE73ADFE75}" dt="2020-12-15T12:43:53.465" v="548" actId="478"/>
          <ac:spMkLst>
            <pc:docMk/>
            <pc:sldMk cId="2818296944" sldId="5409"/>
            <ac:spMk id="7" creationId="{35624611-0C61-4F44-9891-5897BA7D3223}"/>
          </ac:spMkLst>
        </pc:spChg>
        <pc:graphicFrameChg chg="mod">
          <ac:chgData name="John O'Mahony" userId="71ef1754-6591-40ce-8cc2-98c30b59935f" providerId="ADAL" clId="{1C345257-9D76-428D-9217-E7CE73ADFE75}" dt="2020-12-15T12:39:54.897" v="547" actId="207"/>
          <ac:graphicFrameMkLst>
            <pc:docMk/>
            <pc:sldMk cId="2818296944" sldId="5409"/>
            <ac:graphicFrameMk id="13" creationId="{41FF1BE0-045A-4BA3-8686-7CCBF9621C44}"/>
          </ac:graphicFrameMkLst>
        </pc:graphicFrameChg>
      </pc:sldChg>
      <pc:sldChg chg="modSp mod">
        <pc:chgData name="John O'Mahony" userId="71ef1754-6591-40ce-8cc2-98c30b59935f" providerId="ADAL" clId="{1C345257-9D76-428D-9217-E7CE73ADFE75}" dt="2020-12-15T12:56:20.490" v="565" actId="27918"/>
        <pc:sldMkLst>
          <pc:docMk/>
          <pc:sldMk cId="435632378" sldId="5415"/>
        </pc:sldMkLst>
        <pc:graphicFrameChg chg="mod">
          <ac:chgData name="John O'Mahony" userId="71ef1754-6591-40ce-8cc2-98c30b59935f" providerId="ADAL" clId="{1C345257-9D76-428D-9217-E7CE73ADFE75}" dt="2020-12-15T12:55:31.450" v="562" actId="1076"/>
          <ac:graphicFrameMkLst>
            <pc:docMk/>
            <pc:sldMk cId="435632378" sldId="5415"/>
            <ac:graphicFrameMk id="14" creationId="{67B1ACDD-32A6-434E-8AA7-57F1C162BEEB}"/>
          </ac:graphicFrameMkLst>
        </pc:graphicFrameChg>
      </pc:sldChg>
      <pc:sldChg chg="modSp">
        <pc:chgData name="John O'Mahony" userId="71ef1754-6591-40ce-8cc2-98c30b59935f" providerId="ADAL" clId="{1C345257-9D76-428D-9217-E7CE73ADFE75}" dt="2020-12-11T12:16:02.096" v="420" actId="113"/>
        <pc:sldMkLst>
          <pc:docMk/>
          <pc:sldMk cId="2554766834" sldId="5418"/>
        </pc:sldMkLst>
        <pc:spChg chg="mod">
          <ac:chgData name="John O'Mahony" userId="71ef1754-6591-40ce-8cc2-98c30b59935f" providerId="ADAL" clId="{1C345257-9D76-428D-9217-E7CE73ADFE75}" dt="2020-12-11T12:15:34.840" v="419" actId="403"/>
          <ac:spMkLst>
            <pc:docMk/>
            <pc:sldMk cId="2554766834" sldId="5418"/>
            <ac:spMk id="10" creationId="{5889E36E-C912-4E0C-AC30-598E03EA6DC3}"/>
          </ac:spMkLst>
        </pc:spChg>
        <pc:spChg chg="mod">
          <ac:chgData name="John O'Mahony" userId="71ef1754-6591-40ce-8cc2-98c30b59935f" providerId="ADAL" clId="{1C345257-9D76-428D-9217-E7CE73ADFE75}" dt="2020-12-11T12:15:11.617" v="410" actId="403"/>
          <ac:spMkLst>
            <pc:docMk/>
            <pc:sldMk cId="2554766834" sldId="5418"/>
            <ac:spMk id="12" creationId="{41CDC20E-02CD-428D-AA9C-D33EB11F7634}"/>
          </ac:spMkLst>
        </pc:spChg>
        <pc:spChg chg="mod">
          <ac:chgData name="John O'Mahony" userId="71ef1754-6591-40ce-8cc2-98c30b59935f" providerId="ADAL" clId="{1C345257-9D76-428D-9217-E7CE73ADFE75}" dt="2020-12-11T12:15:15.210" v="411" actId="403"/>
          <ac:spMkLst>
            <pc:docMk/>
            <pc:sldMk cId="2554766834" sldId="5418"/>
            <ac:spMk id="14" creationId="{AB27EDD6-C5A4-433F-B1A5-4080AD0C4D45}"/>
          </ac:spMkLst>
        </pc:spChg>
        <pc:spChg chg="mod">
          <ac:chgData name="John O'Mahony" userId="71ef1754-6591-40ce-8cc2-98c30b59935f" providerId="ADAL" clId="{1C345257-9D76-428D-9217-E7CE73ADFE75}" dt="2020-12-11T12:15:19.383" v="412" actId="403"/>
          <ac:spMkLst>
            <pc:docMk/>
            <pc:sldMk cId="2554766834" sldId="5418"/>
            <ac:spMk id="16" creationId="{F9B6B49B-827E-438A-82FD-984CDEC907DB}"/>
          </ac:spMkLst>
        </pc:spChg>
        <pc:spChg chg="mod">
          <ac:chgData name="John O'Mahony" userId="71ef1754-6591-40ce-8cc2-98c30b59935f" providerId="ADAL" clId="{1C345257-9D76-428D-9217-E7CE73ADFE75}" dt="2020-12-11T12:16:02.096" v="420" actId="113"/>
          <ac:spMkLst>
            <pc:docMk/>
            <pc:sldMk cId="2554766834" sldId="5418"/>
            <ac:spMk id="18" creationId="{C3CC4667-B8BD-4D55-8E5B-E46066707A27}"/>
          </ac:spMkLst>
        </pc:spChg>
      </pc:sldChg>
      <pc:sldChg chg="del">
        <pc:chgData name="John O'Mahony" userId="71ef1754-6591-40ce-8cc2-98c30b59935f" providerId="ADAL" clId="{1C345257-9D76-428D-9217-E7CE73ADFE75}" dt="2020-12-11T11:42:22.533" v="0" actId="2696"/>
        <pc:sldMkLst>
          <pc:docMk/>
          <pc:sldMk cId="2895111338" sldId="5423"/>
        </pc:sldMkLst>
      </pc:sldChg>
      <pc:sldChg chg="modSp">
        <pc:chgData name="John O'Mahony" userId="71ef1754-6591-40ce-8cc2-98c30b59935f" providerId="ADAL" clId="{1C345257-9D76-428D-9217-E7CE73ADFE75}" dt="2020-12-11T12:24:05.640" v="452" actId="113"/>
        <pc:sldMkLst>
          <pc:docMk/>
          <pc:sldMk cId="2842891938" sldId="5425"/>
        </pc:sldMkLst>
        <pc:spChg chg="mod">
          <ac:chgData name="John O'Mahony" userId="71ef1754-6591-40ce-8cc2-98c30b59935f" providerId="ADAL" clId="{1C345257-9D76-428D-9217-E7CE73ADFE75}" dt="2020-12-11T12:23:12.127" v="447" actId="207"/>
          <ac:spMkLst>
            <pc:docMk/>
            <pc:sldMk cId="2842891938" sldId="5425"/>
            <ac:spMk id="2" creationId="{00000000-0000-0000-0000-000000000000}"/>
          </ac:spMkLst>
        </pc:spChg>
        <pc:spChg chg="mod">
          <ac:chgData name="John O'Mahony" userId="71ef1754-6591-40ce-8cc2-98c30b59935f" providerId="ADAL" clId="{1C345257-9D76-428D-9217-E7CE73ADFE75}" dt="2020-12-11T12:23:17.294" v="448" actId="207"/>
          <ac:spMkLst>
            <pc:docMk/>
            <pc:sldMk cId="2842891938" sldId="5425"/>
            <ac:spMk id="13" creationId="{00000000-0000-0000-0000-000000000000}"/>
          </ac:spMkLst>
        </pc:spChg>
        <pc:spChg chg="mod">
          <ac:chgData name="John O'Mahony" userId="71ef1754-6591-40ce-8cc2-98c30b59935f" providerId="ADAL" clId="{1C345257-9D76-428D-9217-E7CE73ADFE75}" dt="2020-12-11T12:24:03.565" v="451" actId="113"/>
          <ac:spMkLst>
            <pc:docMk/>
            <pc:sldMk cId="2842891938" sldId="5425"/>
            <ac:spMk id="18" creationId="{71ADD9C6-0E2D-4F8A-A784-46858CB61B76}"/>
          </ac:spMkLst>
        </pc:spChg>
        <pc:spChg chg="mod">
          <ac:chgData name="John O'Mahony" userId="71ef1754-6591-40ce-8cc2-98c30b59935f" providerId="ADAL" clId="{1C345257-9D76-428D-9217-E7CE73ADFE75}" dt="2020-12-11T12:23:28.424" v="449" actId="207"/>
          <ac:spMkLst>
            <pc:docMk/>
            <pc:sldMk cId="2842891938" sldId="5425"/>
            <ac:spMk id="20" creationId="{060F7051-A794-4FCD-9779-DCA6C638E068}"/>
          </ac:spMkLst>
        </pc:spChg>
        <pc:spChg chg="mod">
          <ac:chgData name="John O'Mahony" userId="71ef1754-6591-40ce-8cc2-98c30b59935f" providerId="ADAL" clId="{1C345257-9D76-428D-9217-E7CE73ADFE75}" dt="2020-12-11T12:23:33.290" v="450" actId="207"/>
          <ac:spMkLst>
            <pc:docMk/>
            <pc:sldMk cId="2842891938" sldId="5425"/>
            <ac:spMk id="21" creationId="{69C6DB49-C326-4124-B6AB-BA2D19AE78DA}"/>
          </ac:spMkLst>
        </pc:spChg>
        <pc:spChg chg="mod">
          <ac:chgData name="John O'Mahony" userId="71ef1754-6591-40ce-8cc2-98c30b59935f" providerId="ADAL" clId="{1C345257-9D76-428D-9217-E7CE73ADFE75}" dt="2020-12-11T12:24:05.640" v="452" actId="113"/>
          <ac:spMkLst>
            <pc:docMk/>
            <pc:sldMk cId="2842891938" sldId="5425"/>
            <ac:spMk id="25" creationId="{A4B55D86-E9A3-47D9-8723-549C3E4424A2}"/>
          </ac:spMkLst>
        </pc:spChg>
      </pc:sldChg>
      <pc:sldChg chg="modSp mod">
        <pc:chgData name="John O'Mahony" userId="71ef1754-6591-40ce-8cc2-98c30b59935f" providerId="ADAL" clId="{1C345257-9D76-428D-9217-E7CE73ADFE75}" dt="2020-12-11T12:25:05.071" v="480" actId="20577"/>
        <pc:sldMkLst>
          <pc:docMk/>
          <pc:sldMk cId="1903709438" sldId="5427"/>
        </pc:sldMkLst>
        <pc:spChg chg="mod">
          <ac:chgData name="John O'Mahony" userId="71ef1754-6591-40ce-8cc2-98c30b59935f" providerId="ADAL" clId="{1C345257-9D76-428D-9217-E7CE73ADFE75}" dt="2020-12-11T12:25:05.071" v="480" actId="20577"/>
          <ac:spMkLst>
            <pc:docMk/>
            <pc:sldMk cId="1903709438" sldId="5427"/>
            <ac:spMk id="6" creationId="{950307F1-68B0-484D-BBE5-9DB7832FFB46}"/>
          </ac:spMkLst>
        </pc:spChg>
      </pc:sldChg>
      <pc:sldChg chg="del">
        <pc:chgData name="John O'Mahony" userId="71ef1754-6591-40ce-8cc2-98c30b59935f" providerId="ADAL" clId="{1C345257-9D76-428D-9217-E7CE73ADFE75}" dt="2020-12-11T11:42:28.979" v="1" actId="2696"/>
        <pc:sldMkLst>
          <pc:docMk/>
          <pc:sldMk cId="1549110753" sldId="5428"/>
        </pc:sldMkLst>
      </pc:sldChg>
      <pc:sldChg chg="del">
        <pc:chgData name="John O'Mahony" userId="71ef1754-6591-40ce-8cc2-98c30b59935f" providerId="ADAL" clId="{1C345257-9D76-428D-9217-E7CE73ADFE75}" dt="2020-12-11T11:42:22.533" v="0" actId="2696"/>
        <pc:sldMkLst>
          <pc:docMk/>
          <pc:sldMk cId="1275575641" sldId="5430"/>
        </pc:sldMkLst>
      </pc:sldChg>
      <pc:sldChg chg="del">
        <pc:chgData name="John O'Mahony" userId="71ef1754-6591-40ce-8cc2-98c30b59935f" providerId="ADAL" clId="{1C345257-9D76-428D-9217-E7CE73ADFE75}" dt="2020-12-11T11:42:22.533" v="0" actId="2696"/>
        <pc:sldMkLst>
          <pc:docMk/>
          <pc:sldMk cId="2258776989" sldId="5432"/>
        </pc:sldMkLst>
      </pc:sldChg>
      <pc:sldChg chg="modSp mod">
        <pc:chgData name="John O'Mahony" userId="71ef1754-6591-40ce-8cc2-98c30b59935f" providerId="ADAL" clId="{1C345257-9D76-428D-9217-E7CE73ADFE75}" dt="2020-12-15T12:46:56.093" v="549" actId="207"/>
        <pc:sldMkLst>
          <pc:docMk/>
          <pc:sldMk cId="3036849655" sldId="5435"/>
        </pc:sldMkLst>
        <pc:spChg chg="mod">
          <ac:chgData name="John O'Mahony" userId="71ef1754-6591-40ce-8cc2-98c30b59935f" providerId="ADAL" clId="{1C345257-9D76-428D-9217-E7CE73ADFE75}" dt="2020-12-11T11:57:20.583" v="289" actId="1076"/>
          <ac:spMkLst>
            <pc:docMk/>
            <pc:sldMk cId="3036849655" sldId="5435"/>
            <ac:spMk id="7" creationId="{78CC544E-771B-464A-85BC-9FD380B38AB1}"/>
          </ac:spMkLst>
        </pc:spChg>
        <pc:spChg chg="mod">
          <ac:chgData name="John O'Mahony" userId="71ef1754-6591-40ce-8cc2-98c30b59935f" providerId="ADAL" clId="{1C345257-9D76-428D-9217-E7CE73ADFE75}" dt="2020-12-11T11:56:50.872" v="262" actId="207"/>
          <ac:spMkLst>
            <pc:docMk/>
            <pc:sldMk cId="3036849655" sldId="5435"/>
            <ac:spMk id="9" creationId="{7F0FB86A-EB79-4816-B6AC-CFB67A1A4260}"/>
          </ac:spMkLst>
        </pc:spChg>
        <pc:graphicFrameChg chg="mod">
          <ac:chgData name="John O'Mahony" userId="71ef1754-6591-40ce-8cc2-98c30b59935f" providerId="ADAL" clId="{1C345257-9D76-428D-9217-E7CE73ADFE75}" dt="2020-12-15T12:46:56.093" v="549" actId="207"/>
          <ac:graphicFrameMkLst>
            <pc:docMk/>
            <pc:sldMk cId="3036849655" sldId="5435"/>
            <ac:graphicFrameMk id="4" creationId="{7F0C1C7B-EAF4-40DA-875B-CBB6404AC646}"/>
          </ac:graphicFrameMkLst>
        </pc:graphicFrameChg>
      </pc:sldChg>
      <pc:sldChg chg="modSp mod">
        <pc:chgData name="John O'Mahony" userId="71ef1754-6591-40ce-8cc2-98c30b59935f" providerId="ADAL" clId="{1C345257-9D76-428D-9217-E7CE73ADFE75}" dt="2020-12-15T12:49:35.541" v="555" actId="207"/>
        <pc:sldMkLst>
          <pc:docMk/>
          <pc:sldMk cId="1133672396" sldId="5436"/>
        </pc:sldMkLst>
        <pc:spChg chg="mod">
          <ac:chgData name="John O'Mahony" userId="71ef1754-6591-40ce-8cc2-98c30b59935f" providerId="ADAL" clId="{1C345257-9D76-428D-9217-E7CE73ADFE75}" dt="2020-12-11T11:58:46.876" v="290" actId="20577"/>
          <ac:spMkLst>
            <pc:docMk/>
            <pc:sldMk cId="1133672396" sldId="5436"/>
            <ac:spMk id="5" creationId="{EABC20F7-1C9C-4C89-8BE7-457562ADF663}"/>
          </ac:spMkLst>
        </pc:spChg>
        <pc:graphicFrameChg chg="mod">
          <ac:chgData name="John O'Mahony" userId="71ef1754-6591-40ce-8cc2-98c30b59935f" providerId="ADAL" clId="{1C345257-9D76-428D-9217-E7CE73ADFE75}" dt="2020-12-15T12:49:35.541" v="555" actId="207"/>
          <ac:graphicFrameMkLst>
            <pc:docMk/>
            <pc:sldMk cId="1133672396" sldId="5436"/>
            <ac:graphicFrameMk id="6" creationId="{DA0BE900-637F-40F3-A800-48BE7BB6DC63}"/>
          </ac:graphicFrameMkLst>
        </pc:graphicFrameChg>
        <pc:graphicFrameChg chg="modGraphic">
          <ac:chgData name="John O'Mahony" userId="71ef1754-6591-40ce-8cc2-98c30b59935f" providerId="ADAL" clId="{1C345257-9D76-428D-9217-E7CE73ADFE75}" dt="2020-12-15T12:48:22.841" v="551" actId="207"/>
          <ac:graphicFrameMkLst>
            <pc:docMk/>
            <pc:sldMk cId="1133672396" sldId="5436"/>
            <ac:graphicFrameMk id="10" creationId="{F1078051-2CF1-49DF-B5F9-3509ED52311B}"/>
          </ac:graphicFrameMkLst>
        </pc:graphicFrameChg>
        <pc:graphicFrameChg chg="modGraphic">
          <ac:chgData name="John O'Mahony" userId="71ef1754-6591-40ce-8cc2-98c30b59935f" providerId="ADAL" clId="{1C345257-9D76-428D-9217-E7CE73ADFE75}" dt="2020-12-15T12:48:58.823" v="553" actId="207"/>
          <ac:graphicFrameMkLst>
            <pc:docMk/>
            <pc:sldMk cId="1133672396" sldId="5436"/>
            <ac:graphicFrameMk id="11" creationId="{C2EC243C-0925-42A0-AE4D-2AA23EFC3FA6}"/>
          </ac:graphicFrameMkLst>
        </pc:graphicFrameChg>
      </pc:sldChg>
      <pc:sldChg chg="modSp">
        <pc:chgData name="John O'Mahony" userId="71ef1754-6591-40ce-8cc2-98c30b59935f" providerId="ADAL" clId="{1C345257-9D76-428D-9217-E7CE73ADFE75}" dt="2020-12-15T12:52:06.914" v="557" actId="207"/>
        <pc:sldMkLst>
          <pc:docMk/>
          <pc:sldMk cId="2444274571" sldId="5439"/>
        </pc:sldMkLst>
        <pc:spChg chg="mod">
          <ac:chgData name="John O'Mahony" userId="71ef1754-6591-40ce-8cc2-98c30b59935f" providerId="ADAL" clId="{1C345257-9D76-428D-9217-E7CE73ADFE75}" dt="2020-12-11T12:02:21.267" v="301" actId="20577"/>
          <ac:spMkLst>
            <pc:docMk/>
            <pc:sldMk cId="2444274571" sldId="5439"/>
            <ac:spMk id="14" creationId="{030BF00C-ABB9-43EA-82A5-4101B89BFF9F}"/>
          </ac:spMkLst>
        </pc:spChg>
        <pc:spChg chg="mod">
          <ac:chgData name="John O'Mahony" userId="71ef1754-6591-40ce-8cc2-98c30b59935f" providerId="ADAL" clId="{1C345257-9D76-428D-9217-E7CE73ADFE75}" dt="2020-12-11T12:01:45.558" v="291" actId="207"/>
          <ac:spMkLst>
            <pc:docMk/>
            <pc:sldMk cId="2444274571" sldId="5439"/>
            <ac:spMk id="17" creationId="{7D7B215A-1E2B-4955-B199-79AEC61B1995}"/>
          </ac:spMkLst>
        </pc:spChg>
        <pc:graphicFrameChg chg="mod">
          <ac:chgData name="John O'Mahony" userId="71ef1754-6591-40ce-8cc2-98c30b59935f" providerId="ADAL" clId="{1C345257-9D76-428D-9217-E7CE73ADFE75}" dt="2020-12-15T12:52:04.415" v="556" actId="207"/>
          <ac:graphicFrameMkLst>
            <pc:docMk/>
            <pc:sldMk cId="2444274571" sldId="5439"/>
            <ac:graphicFrameMk id="3" creationId="{F0DC7E20-5D74-4C2B-9193-ACE6016F258D}"/>
          </ac:graphicFrameMkLst>
        </pc:graphicFrameChg>
        <pc:graphicFrameChg chg="mod">
          <ac:chgData name="John O'Mahony" userId="71ef1754-6591-40ce-8cc2-98c30b59935f" providerId="ADAL" clId="{1C345257-9D76-428D-9217-E7CE73ADFE75}" dt="2020-12-15T12:52:06.914" v="557" actId="207"/>
          <ac:graphicFrameMkLst>
            <pc:docMk/>
            <pc:sldMk cId="2444274571" sldId="5439"/>
            <ac:graphicFrameMk id="18" creationId="{4040D7F2-3BAA-4CB0-9499-54E7F5233C93}"/>
          </ac:graphicFrameMkLst>
        </pc:graphicFrameChg>
      </pc:sldChg>
      <pc:sldChg chg="addSp modSp mod modAnim">
        <pc:chgData name="John O'Mahony" userId="71ef1754-6591-40ce-8cc2-98c30b59935f" providerId="ADAL" clId="{1C345257-9D76-428D-9217-E7CE73ADFE75}" dt="2020-12-15T12:52:56.373" v="561" actId="1036"/>
        <pc:sldMkLst>
          <pc:docMk/>
          <pc:sldMk cId="2860136527" sldId="5440"/>
        </pc:sldMkLst>
        <pc:spChg chg="add mod">
          <ac:chgData name="John O'Mahony" userId="71ef1754-6591-40ce-8cc2-98c30b59935f" providerId="ADAL" clId="{1C345257-9D76-428D-9217-E7CE73ADFE75}" dt="2020-12-11T12:03:17.305" v="302"/>
          <ac:spMkLst>
            <pc:docMk/>
            <pc:sldMk cId="2860136527" sldId="5440"/>
            <ac:spMk id="16" creationId="{3D6BD7C6-7592-4400-AEE6-4433323BB33B}"/>
          </ac:spMkLst>
        </pc:spChg>
        <pc:graphicFrameChg chg="mod">
          <ac:chgData name="John O'Mahony" userId="71ef1754-6591-40ce-8cc2-98c30b59935f" providerId="ADAL" clId="{1C345257-9D76-428D-9217-E7CE73ADFE75}" dt="2020-12-15T12:52:56.373" v="561" actId="1036"/>
          <ac:graphicFrameMkLst>
            <pc:docMk/>
            <pc:sldMk cId="2860136527" sldId="5440"/>
            <ac:graphicFrameMk id="23" creationId="{470E3978-4203-4FFF-9E51-0115F184A434}"/>
          </ac:graphicFrameMkLst>
        </pc:graphicFrameChg>
      </pc:sldChg>
      <pc:sldChg chg="modSp del mod">
        <pc:chgData name="John O'Mahony" userId="71ef1754-6591-40ce-8cc2-98c30b59935f" providerId="ADAL" clId="{1C345257-9D76-428D-9217-E7CE73ADFE75}" dt="2020-12-11T13:07:50.487" v="515" actId="2696"/>
        <pc:sldMkLst>
          <pc:docMk/>
          <pc:sldMk cId="3191572187" sldId="5441"/>
        </pc:sldMkLst>
        <pc:spChg chg="mod">
          <ac:chgData name="John O'Mahony" userId="71ef1754-6591-40ce-8cc2-98c30b59935f" providerId="ADAL" clId="{1C345257-9D76-428D-9217-E7CE73ADFE75}" dt="2020-12-11T11:44:37.619" v="82" actId="1036"/>
          <ac:spMkLst>
            <pc:docMk/>
            <pc:sldMk cId="3191572187" sldId="5441"/>
            <ac:spMk id="3" creationId="{EB6A6D21-F063-4E20-9B3F-DB6806D4C242}"/>
          </ac:spMkLst>
        </pc:spChg>
        <pc:spChg chg="mod">
          <ac:chgData name="John O'Mahony" userId="71ef1754-6591-40ce-8cc2-98c30b59935f" providerId="ADAL" clId="{1C345257-9D76-428D-9217-E7CE73ADFE75}" dt="2020-12-11T11:46:59.550" v="178" actId="20577"/>
          <ac:spMkLst>
            <pc:docMk/>
            <pc:sldMk cId="3191572187" sldId="5441"/>
            <ac:spMk id="72" creationId="{8251CB17-0EC3-4366-B277-E9405F648C08}"/>
          </ac:spMkLst>
        </pc:spChg>
      </pc:sldChg>
      <pc:sldChg chg="del">
        <pc:chgData name="John O'Mahony" userId="71ef1754-6591-40ce-8cc2-98c30b59935f" providerId="ADAL" clId="{1C345257-9D76-428D-9217-E7CE73ADFE75}" dt="2020-12-11T11:44:42.301" v="83" actId="2696"/>
        <pc:sldMkLst>
          <pc:docMk/>
          <pc:sldMk cId="3620765304" sldId="5442"/>
        </pc:sldMkLst>
      </pc:sldChg>
      <pc:sldMasterChg chg="delSldLayout">
        <pc:chgData name="John O'Mahony" userId="71ef1754-6591-40ce-8cc2-98c30b59935f" providerId="ADAL" clId="{1C345257-9D76-428D-9217-E7CE73ADFE75}" dt="2020-12-11T13:07:50.487" v="515" actId="2696"/>
        <pc:sldMasterMkLst>
          <pc:docMk/>
          <pc:sldMasterMk cId="1559287321" sldId="2147484367"/>
        </pc:sldMasterMkLst>
        <pc:sldLayoutChg chg="del">
          <pc:chgData name="John O'Mahony" userId="71ef1754-6591-40ce-8cc2-98c30b59935f" providerId="ADAL" clId="{1C345257-9D76-428D-9217-E7CE73ADFE75}" dt="2020-12-11T11:42:22.533" v="0" actId="2696"/>
          <pc:sldLayoutMkLst>
            <pc:docMk/>
            <pc:sldMasterMk cId="1559287321" sldId="2147484367"/>
            <pc:sldLayoutMk cId="1507877122" sldId="2147484590"/>
          </pc:sldLayoutMkLst>
        </pc:sldLayoutChg>
        <pc:sldLayoutChg chg="del">
          <pc:chgData name="John O'Mahony" userId="71ef1754-6591-40ce-8cc2-98c30b59935f" providerId="ADAL" clId="{1C345257-9D76-428D-9217-E7CE73ADFE75}" dt="2020-12-11T11:42:22.533" v="0" actId="2696"/>
          <pc:sldLayoutMkLst>
            <pc:docMk/>
            <pc:sldMasterMk cId="1559287321" sldId="2147484367"/>
            <pc:sldLayoutMk cId="3019645171" sldId="2147484591"/>
          </pc:sldLayoutMkLst>
        </pc:sldLayoutChg>
        <pc:sldLayoutChg chg="del">
          <pc:chgData name="John O'Mahony" userId="71ef1754-6591-40ce-8cc2-98c30b59935f" providerId="ADAL" clId="{1C345257-9D76-428D-9217-E7CE73ADFE75}" dt="2020-12-11T11:42:22.533" v="0" actId="2696"/>
          <pc:sldLayoutMkLst>
            <pc:docMk/>
            <pc:sldMasterMk cId="1559287321" sldId="2147484367"/>
            <pc:sldLayoutMk cId="2802953095" sldId="2147484592"/>
          </pc:sldLayoutMkLst>
        </pc:sldLayoutChg>
        <pc:sldLayoutChg chg="del">
          <pc:chgData name="John O'Mahony" userId="71ef1754-6591-40ce-8cc2-98c30b59935f" providerId="ADAL" clId="{1C345257-9D76-428D-9217-E7CE73ADFE75}" dt="2020-12-11T11:42:28.979" v="1" actId="2696"/>
          <pc:sldLayoutMkLst>
            <pc:docMk/>
            <pc:sldMasterMk cId="1559287321" sldId="2147484367"/>
            <pc:sldLayoutMk cId="3069389859" sldId="2147484593"/>
          </pc:sldLayoutMkLst>
        </pc:sldLayoutChg>
        <pc:sldLayoutChg chg="del">
          <pc:chgData name="John O'Mahony" userId="71ef1754-6591-40ce-8cc2-98c30b59935f" providerId="ADAL" clId="{1C345257-9D76-428D-9217-E7CE73ADFE75}" dt="2020-12-11T13:07:50.487" v="515" actId="2696"/>
          <pc:sldLayoutMkLst>
            <pc:docMk/>
            <pc:sldMasterMk cId="1559287321" sldId="2147484367"/>
            <pc:sldLayoutMk cId="2814080311" sldId="2147484595"/>
          </pc:sldLayoutMkLst>
        </pc:sldLayoutChg>
      </pc:sldMasterChg>
    </pc:docChg>
  </pc:docChgLst>
  <pc:docChgLst>
    <pc:chgData name="Aimee Fuller" userId="87d4e67f-31de-4be4-abf6-c5584defb779" providerId="ADAL" clId="{06665C72-2423-4C1B-9F2B-02B8AC00571D}"/>
    <pc:docChg chg="undo custSel addSld modSld">
      <pc:chgData name="Aimee Fuller" userId="87d4e67f-31de-4be4-abf6-c5584defb779" providerId="ADAL" clId="{06665C72-2423-4C1B-9F2B-02B8AC00571D}" dt="2020-12-11T12:59:03.555" v="390" actId="408"/>
      <pc:docMkLst>
        <pc:docMk/>
      </pc:docMkLst>
      <pc:sldChg chg="modAnim">
        <pc:chgData name="Aimee Fuller" userId="87d4e67f-31de-4be4-abf6-c5584defb779" providerId="ADAL" clId="{06665C72-2423-4C1B-9F2B-02B8AC00571D}" dt="2020-12-11T12:50:04.597" v="279"/>
        <pc:sldMkLst>
          <pc:docMk/>
          <pc:sldMk cId="2899188246" sldId="2082"/>
        </pc:sldMkLst>
      </pc:sldChg>
      <pc:sldChg chg="addSp delSp modSp mod">
        <pc:chgData name="Aimee Fuller" userId="87d4e67f-31de-4be4-abf6-c5584defb779" providerId="ADAL" clId="{06665C72-2423-4C1B-9F2B-02B8AC00571D}" dt="2020-12-11T12:51:03.414" v="290" actId="21"/>
        <pc:sldMkLst>
          <pc:docMk/>
          <pc:sldMk cId="705247313" sldId="4201"/>
        </pc:sldMkLst>
        <pc:picChg chg="add del mod">
          <ac:chgData name="Aimee Fuller" userId="87d4e67f-31de-4be4-abf6-c5584defb779" providerId="ADAL" clId="{06665C72-2423-4C1B-9F2B-02B8AC00571D}" dt="2020-12-11T12:51:03.414" v="290" actId="21"/>
          <ac:picMkLst>
            <pc:docMk/>
            <pc:sldMk cId="705247313" sldId="4201"/>
            <ac:picMk id="6" creationId="{0DF7A5F1-B8AF-475D-8258-72629FC62074}"/>
          </ac:picMkLst>
        </pc:picChg>
      </pc:sldChg>
      <pc:sldChg chg="addSp delSp modSp mod">
        <pc:chgData name="Aimee Fuller" userId="87d4e67f-31de-4be4-abf6-c5584defb779" providerId="ADAL" clId="{06665C72-2423-4C1B-9F2B-02B8AC00571D}" dt="2020-12-11T12:51:10.261" v="293" actId="21"/>
        <pc:sldMkLst>
          <pc:docMk/>
          <pc:sldMk cId="2528419744" sldId="4223"/>
        </pc:sldMkLst>
        <pc:picChg chg="add del mod">
          <ac:chgData name="Aimee Fuller" userId="87d4e67f-31de-4be4-abf6-c5584defb779" providerId="ADAL" clId="{06665C72-2423-4C1B-9F2B-02B8AC00571D}" dt="2020-12-11T12:51:10.261" v="293" actId="21"/>
          <ac:picMkLst>
            <pc:docMk/>
            <pc:sldMk cId="2528419744" sldId="4223"/>
            <ac:picMk id="6" creationId="{2212A31D-A57D-46A9-A3E4-35961A533D94}"/>
          </ac:picMkLst>
        </pc:picChg>
      </pc:sldChg>
      <pc:sldChg chg="addSp delSp modSp add mod">
        <pc:chgData name="Aimee Fuller" userId="87d4e67f-31de-4be4-abf6-c5584defb779" providerId="ADAL" clId="{06665C72-2423-4C1B-9F2B-02B8AC00571D}" dt="2020-12-11T12:59:03.555" v="390" actId="408"/>
        <pc:sldMkLst>
          <pc:docMk/>
          <pc:sldMk cId="3348949593" sldId="4396"/>
        </pc:sldMkLst>
        <pc:spChg chg="mod">
          <ac:chgData name="Aimee Fuller" userId="87d4e67f-31de-4be4-abf6-c5584defb779" providerId="ADAL" clId="{06665C72-2423-4C1B-9F2B-02B8AC00571D}" dt="2020-12-11T12:53:31.920" v="346" actId="207"/>
          <ac:spMkLst>
            <pc:docMk/>
            <pc:sldMk cId="3348949593" sldId="4396"/>
            <ac:spMk id="2" creationId="{C63CCC91-AD93-413C-9552-BC8C1733D2DA}"/>
          </ac:spMkLst>
        </pc:spChg>
        <pc:spChg chg="mod">
          <ac:chgData name="Aimee Fuller" userId="87d4e67f-31de-4be4-abf6-c5584defb779" providerId="ADAL" clId="{06665C72-2423-4C1B-9F2B-02B8AC00571D}" dt="2020-12-11T12:52:19.561" v="323" actId="1076"/>
          <ac:spMkLst>
            <pc:docMk/>
            <pc:sldMk cId="3348949593" sldId="4396"/>
            <ac:spMk id="3" creationId="{CCDB7EA5-0D2A-4A9A-B759-4AB68A803E8C}"/>
          </ac:spMkLst>
        </pc:spChg>
        <pc:spChg chg="mod">
          <ac:chgData name="Aimee Fuller" userId="87d4e67f-31de-4be4-abf6-c5584defb779" providerId="ADAL" clId="{06665C72-2423-4C1B-9F2B-02B8AC00571D}" dt="2020-12-11T12:55:59.235" v="371" actId="1076"/>
          <ac:spMkLst>
            <pc:docMk/>
            <pc:sldMk cId="3348949593" sldId="4396"/>
            <ac:spMk id="5" creationId="{C1B19E69-EDC1-4CEC-AB46-2292225FB086}"/>
          </ac:spMkLst>
        </pc:spChg>
        <pc:spChg chg="mod">
          <ac:chgData name="Aimee Fuller" userId="87d4e67f-31de-4be4-abf6-c5584defb779" providerId="ADAL" clId="{06665C72-2423-4C1B-9F2B-02B8AC00571D}" dt="2020-12-11T12:58:35.991" v="384" actId="554"/>
          <ac:spMkLst>
            <pc:docMk/>
            <pc:sldMk cId="3348949593" sldId="4396"/>
            <ac:spMk id="10" creationId="{B39E245C-7E07-4FCC-BA13-DE680F9ED175}"/>
          </ac:spMkLst>
        </pc:spChg>
        <pc:spChg chg="mod">
          <ac:chgData name="Aimee Fuller" userId="87d4e67f-31de-4be4-abf6-c5584defb779" providerId="ADAL" clId="{06665C72-2423-4C1B-9F2B-02B8AC00571D}" dt="2020-12-11T12:56:20.882" v="375" actId="1076"/>
          <ac:spMkLst>
            <pc:docMk/>
            <pc:sldMk cId="3348949593" sldId="4396"/>
            <ac:spMk id="11" creationId="{2ED70822-F29E-42FD-A591-4ABE056A38B7}"/>
          </ac:spMkLst>
        </pc:spChg>
        <pc:spChg chg="mod">
          <ac:chgData name="Aimee Fuller" userId="87d4e67f-31de-4be4-abf6-c5584defb779" providerId="ADAL" clId="{06665C72-2423-4C1B-9F2B-02B8AC00571D}" dt="2020-12-11T12:58:35.991" v="384" actId="554"/>
          <ac:spMkLst>
            <pc:docMk/>
            <pc:sldMk cId="3348949593" sldId="4396"/>
            <ac:spMk id="12" creationId="{621214EB-2A47-4BAA-92AC-E3AE3C9FDD6D}"/>
          </ac:spMkLst>
        </pc:spChg>
        <pc:spChg chg="mod">
          <ac:chgData name="Aimee Fuller" userId="87d4e67f-31de-4be4-abf6-c5584defb779" providerId="ADAL" clId="{06665C72-2423-4C1B-9F2B-02B8AC00571D}" dt="2020-12-11T12:58:01.371" v="381" actId="408"/>
          <ac:spMkLst>
            <pc:docMk/>
            <pc:sldMk cId="3348949593" sldId="4396"/>
            <ac:spMk id="13" creationId="{08AE76EA-542D-4FF3-9C8B-14472C3362B8}"/>
          </ac:spMkLst>
        </pc:spChg>
        <pc:spChg chg="mod">
          <ac:chgData name="Aimee Fuller" userId="87d4e67f-31de-4be4-abf6-c5584defb779" providerId="ADAL" clId="{06665C72-2423-4C1B-9F2B-02B8AC00571D}" dt="2020-12-11T12:58:35.991" v="384" actId="554"/>
          <ac:spMkLst>
            <pc:docMk/>
            <pc:sldMk cId="3348949593" sldId="4396"/>
            <ac:spMk id="14" creationId="{E99D0E9E-7C40-441C-8529-1689F8DF3DF7}"/>
          </ac:spMkLst>
        </pc:spChg>
        <pc:spChg chg="mod">
          <ac:chgData name="Aimee Fuller" userId="87d4e67f-31de-4be4-abf6-c5584defb779" providerId="ADAL" clId="{06665C72-2423-4C1B-9F2B-02B8AC00571D}" dt="2020-12-11T12:58:01.371" v="381" actId="408"/>
          <ac:spMkLst>
            <pc:docMk/>
            <pc:sldMk cId="3348949593" sldId="4396"/>
            <ac:spMk id="15" creationId="{BA4C93F6-34F6-4527-A46D-CB6B1539ABB4}"/>
          </ac:spMkLst>
        </pc:spChg>
        <pc:spChg chg="mod">
          <ac:chgData name="Aimee Fuller" userId="87d4e67f-31de-4be4-abf6-c5584defb779" providerId="ADAL" clId="{06665C72-2423-4C1B-9F2B-02B8AC00571D}" dt="2020-12-11T12:58:35.991" v="384" actId="554"/>
          <ac:spMkLst>
            <pc:docMk/>
            <pc:sldMk cId="3348949593" sldId="4396"/>
            <ac:spMk id="16" creationId="{D910BB16-D92C-43F6-94A9-39B0DC783608}"/>
          </ac:spMkLst>
        </pc:spChg>
        <pc:spChg chg="mod">
          <ac:chgData name="Aimee Fuller" userId="87d4e67f-31de-4be4-abf6-c5584defb779" providerId="ADAL" clId="{06665C72-2423-4C1B-9F2B-02B8AC00571D}" dt="2020-12-11T12:57:29.706" v="378" actId="1076"/>
          <ac:spMkLst>
            <pc:docMk/>
            <pc:sldMk cId="3348949593" sldId="4396"/>
            <ac:spMk id="17" creationId="{A87C4B62-B1A8-4164-99C8-31CFDDE669E9}"/>
          </ac:spMkLst>
        </pc:spChg>
        <pc:spChg chg="mod">
          <ac:chgData name="Aimee Fuller" userId="87d4e67f-31de-4be4-abf6-c5584defb779" providerId="ADAL" clId="{06665C72-2423-4C1B-9F2B-02B8AC00571D}" dt="2020-12-11T12:56:03.058" v="372" actId="1076"/>
          <ac:spMkLst>
            <pc:docMk/>
            <pc:sldMk cId="3348949593" sldId="4396"/>
            <ac:spMk id="18" creationId="{91E1B95F-6C68-4607-913E-0E1EFBB34891}"/>
          </ac:spMkLst>
        </pc:spChg>
        <pc:spChg chg="mod">
          <ac:chgData name="Aimee Fuller" userId="87d4e67f-31de-4be4-abf6-c5584defb779" providerId="ADAL" clId="{06665C72-2423-4C1B-9F2B-02B8AC00571D}" dt="2020-12-11T12:56:03.058" v="372" actId="1076"/>
          <ac:spMkLst>
            <pc:docMk/>
            <pc:sldMk cId="3348949593" sldId="4396"/>
            <ac:spMk id="19" creationId="{5C43793C-5DB2-40EC-971C-172966075ED0}"/>
          </ac:spMkLst>
        </pc:spChg>
        <pc:spChg chg="mod">
          <ac:chgData name="Aimee Fuller" userId="87d4e67f-31de-4be4-abf6-c5584defb779" providerId="ADAL" clId="{06665C72-2423-4C1B-9F2B-02B8AC00571D}" dt="2020-12-11T12:57:56.321" v="380" actId="1076"/>
          <ac:spMkLst>
            <pc:docMk/>
            <pc:sldMk cId="3348949593" sldId="4396"/>
            <ac:spMk id="20" creationId="{81F4BCA0-CF31-4CB9-84B3-A142058F916D}"/>
          </ac:spMkLst>
        </pc:spChg>
        <pc:spChg chg="mod">
          <ac:chgData name="Aimee Fuller" userId="87d4e67f-31de-4be4-abf6-c5584defb779" providerId="ADAL" clId="{06665C72-2423-4C1B-9F2B-02B8AC00571D}" dt="2020-12-11T12:57:50.267" v="379" actId="408"/>
          <ac:spMkLst>
            <pc:docMk/>
            <pc:sldMk cId="3348949593" sldId="4396"/>
            <ac:spMk id="21" creationId="{1FAC2B0C-D4B2-4FA7-8614-3E822DBE790C}"/>
          </ac:spMkLst>
        </pc:spChg>
        <pc:spChg chg="mod">
          <ac:chgData name="Aimee Fuller" userId="87d4e67f-31de-4be4-abf6-c5584defb779" providerId="ADAL" clId="{06665C72-2423-4C1B-9F2B-02B8AC00571D}" dt="2020-12-11T12:56:16.553" v="374" actId="1076"/>
          <ac:spMkLst>
            <pc:docMk/>
            <pc:sldMk cId="3348949593" sldId="4396"/>
            <ac:spMk id="23" creationId="{114F2501-B3AC-4E8D-85FB-DED30960B303}"/>
          </ac:spMkLst>
        </pc:spChg>
        <pc:spChg chg="mod">
          <ac:chgData name="Aimee Fuller" userId="87d4e67f-31de-4be4-abf6-c5584defb779" providerId="ADAL" clId="{06665C72-2423-4C1B-9F2B-02B8AC00571D}" dt="2020-12-11T12:56:16.553" v="374" actId="1076"/>
          <ac:spMkLst>
            <pc:docMk/>
            <pc:sldMk cId="3348949593" sldId="4396"/>
            <ac:spMk id="24" creationId="{CB7CF798-3ECA-4EDC-8D61-F1FCA83E2216}"/>
          </ac:spMkLst>
        </pc:spChg>
        <pc:picChg chg="mod">
          <ac:chgData name="Aimee Fuller" userId="87d4e67f-31de-4be4-abf6-c5584defb779" providerId="ADAL" clId="{06665C72-2423-4C1B-9F2B-02B8AC00571D}" dt="2020-12-11T12:52:32.146" v="326" actId="1076"/>
          <ac:picMkLst>
            <pc:docMk/>
            <pc:sldMk cId="3348949593" sldId="4396"/>
            <ac:picMk id="8" creationId="{1E83C31C-0E53-488D-A0CD-E7D160259DE2}"/>
          </ac:picMkLst>
        </pc:picChg>
        <pc:picChg chg="del">
          <ac:chgData name="Aimee Fuller" userId="87d4e67f-31de-4be4-abf6-c5584defb779" providerId="ADAL" clId="{06665C72-2423-4C1B-9F2B-02B8AC00571D}" dt="2020-12-11T12:52:33.747" v="327" actId="478"/>
          <ac:picMkLst>
            <pc:docMk/>
            <pc:sldMk cId="3348949593" sldId="4396"/>
            <ac:picMk id="22" creationId="{CEED86A4-B231-44E5-B3AF-C7F981F9B005}"/>
          </ac:picMkLst>
        </pc:picChg>
        <pc:picChg chg="del">
          <ac:chgData name="Aimee Fuller" userId="87d4e67f-31de-4be4-abf6-c5584defb779" providerId="ADAL" clId="{06665C72-2423-4C1B-9F2B-02B8AC00571D}" dt="2020-12-11T12:52:34.514" v="328" actId="478"/>
          <ac:picMkLst>
            <pc:docMk/>
            <pc:sldMk cId="3348949593" sldId="4396"/>
            <ac:picMk id="27" creationId="{8E936287-5DE0-4B72-A889-916A5D72314C}"/>
          </ac:picMkLst>
        </pc:picChg>
        <pc:picChg chg="add mod">
          <ac:chgData name="Aimee Fuller" userId="87d4e67f-31de-4be4-abf6-c5584defb779" providerId="ADAL" clId="{06665C72-2423-4C1B-9F2B-02B8AC00571D}" dt="2020-12-11T12:59:03.555" v="390" actId="408"/>
          <ac:picMkLst>
            <pc:docMk/>
            <pc:sldMk cId="3348949593" sldId="4396"/>
            <ac:picMk id="28" creationId="{4C7D9BCB-9F30-43FD-86A1-7A22862301B4}"/>
          </ac:picMkLst>
        </pc:picChg>
        <pc:picChg chg="add mod">
          <ac:chgData name="Aimee Fuller" userId="87d4e67f-31de-4be4-abf6-c5584defb779" providerId="ADAL" clId="{06665C72-2423-4C1B-9F2B-02B8AC00571D}" dt="2020-12-11T12:58:58.362" v="389" actId="1076"/>
          <ac:picMkLst>
            <pc:docMk/>
            <pc:sldMk cId="3348949593" sldId="4396"/>
            <ac:picMk id="29" creationId="{DFFEAC39-4A56-4F05-8728-3FD7A2F23263}"/>
          </ac:picMkLst>
        </pc:picChg>
        <pc:picChg chg="add mod">
          <ac:chgData name="Aimee Fuller" userId="87d4e67f-31de-4be4-abf6-c5584defb779" providerId="ADAL" clId="{06665C72-2423-4C1B-9F2B-02B8AC00571D}" dt="2020-12-11T12:58:40.234" v="385" actId="1076"/>
          <ac:picMkLst>
            <pc:docMk/>
            <pc:sldMk cId="3348949593" sldId="4396"/>
            <ac:picMk id="30" creationId="{5F30788E-8923-46D9-85D4-A9DB8AA680E9}"/>
          </ac:picMkLst>
        </pc:picChg>
        <pc:picChg chg="del">
          <ac:chgData name="Aimee Fuller" userId="87d4e67f-31de-4be4-abf6-c5584defb779" providerId="ADAL" clId="{06665C72-2423-4C1B-9F2B-02B8AC00571D}" dt="2020-12-11T12:52:34.693" v="329" actId="478"/>
          <ac:picMkLst>
            <pc:docMk/>
            <pc:sldMk cId="3348949593" sldId="4396"/>
            <ac:picMk id="31" creationId="{13026221-B4D3-4447-A040-C01F107C0F3F}"/>
          </ac:picMkLst>
        </pc:picChg>
        <pc:picChg chg="add mod">
          <ac:chgData name="Aimee Fuller" userId="87d4e67f-31de-4be4-abf6-c5584defb779" providerId="ADAL" clId="{06665C72-2423-4C1B-9F2B-02B8AC00571D}" dt="2020-12-11T12:59:03.555" v="390" actId="408"/>
          <ac:picMkLst>
            <pc:docMk/>
            <pc:sldMk cId="3348949593" sldId="4396"/>
            <ac:picMk id="32" creationId="{5F69B2EF-5140-4007-8FDD-B5E9A169822A}"/>
          </ac:picMkLst>
        </pc:picChg>
        <pc:picChg chg="del">
          <ac:chgData name="Aimee Fuller" userId="87d4e67f-31de-4be4-abf6-c5584defb779" providerId="ADAL" clId="{06665C72-2423-4C1B-9F2B-02B8AC00571D}" dt="2020-12-11T12:52:35.347" v="330" actId="478"/>
          <ac:picMkLst>
            <pc:docMk/>
            <pc:sldMk cId="3348949593" sldId="4396"/>
            <ac:picMk id="33" creationId="{0FBEA6EE-104D-4C01-BD95-7316F0C046C8}"/>
          </ac:picMkLst>
        </pc:picChg>
        <pc:picChg chg="add mod">
          <ac:chgData name="Aimee Fuller" userId="87d4e67f-31de-4be4-abf6-c5584defb779" providerId="ADAL" clId="{06665C72-2423-4C1B-9F2B-02B8AC00571D}" dt="2020-12-11T12:59:03.555" v="390" actId="408"/>
          <ac:picMkLst>
            <pc:docMk/>
            <pc:sldMk cId="3348949593" sldId="4396"/>
            <ac:picMk id="34" creationId="{4A2C0EED-60D1-4A4F-9E56-3AB61BBA52AF}"/>
          </ac:picMkLst>
        </pc:picChg>
        <pc:picChg chg="del">
          <ac:chgData name="Aimee Fuller" userId="87d4e67f-31de-4be4-abf6-c5584defb779" providerId="ADAL" clId="{06665C72-2423-4C1B-9F2B-02B8AC00571D}" dt="2020-12-11T12:52:35.649" v="331" actId="478"/>
          <ac:picMkLst>
            <pc:docMk/>
            <pc:sldMk cId="3348949593" sldId="4396"/>
            <ac:picMk id="35" creationId="{AC79AECE-538F-4810-89F3-F0C2C8010CB2}"/>
          </ac:picMkLst>
        </pc:picChg>
        <pc:picChg chg="del">
          <ac:chgData name="Aimee Fuller" userId="87d4e67f-31de-4be4-abf6-c5584defb779" providerId="ADAL" clId="{06665C72-2423-4C1B-9F2B-02B8AC00571D}" dt="2020-12-11T12:52:36.369" v="332" actId="478"/>
          <ac:picMkLst>
            <pc:docMk/>
            <pc:sldMk cId="3348949593" sldId="4396"/>
            <ac:picMk id="37" creationId="{D488ACCD-6F9A-4753-B2D8-6C7EDAE4FDBD}"/>
          </ac:picMkLst>
        </pc:picChg>
      </pc:sldChg>
      <pc:sldChg chg="addSp delSp modSp mod">
        <pc:chgData name="Aimee Fuller" userId="87d4e67f-31de-4be4-abf6-c5584defb779" providerId="ADAL" clId="{06665C72-2423-4C1B-9F2B-02B8AC00571D}" dt="2020-12-11T12:50:31.938" v="281" actId="21"/>
        <pc:sldMkLst>
          <pc:docMk/>
          <pc:sldMk cId="779442906" sldId="4460"/>
        </pc:sldMkLst>
        <pc:picChg chg="add del mod">
          <ac:chgData name="Aimee Fuller" userId="87d4e67f-31de-4be4-abf6-c5584defb779" providerId="ADAL" clId="{06665C72-2423-4C1B-9F2B-02B8AC00571D}" dt="2020-12-11T12:50:31.938" v="281" actId="21"/>
          <ac:picMkLst>
            <pc:docMk/>
            <pc:sldMk cId="779442906" sldId="4460"/>
            <ac:picMk id="7" creationId="{27551357-2659-4A40-919B-CF2D93FD6176}"/>
          </ac:picMkLst>
        </pc:picChg>
      </pc:sldChg>
      <pc:sldChg chg="modAnim">
        <pc:chgData name="Aimee Fuller" userId="87d4e67f-31de-4be4-abf6-c5584defb779" providerId="ADAL" clId="{06665C72-2423-4C1B-9F2B-02B8AC00571D}" dt="2020-12-11T12:47:03.479" v="226"/>
        <pc:sldMkLst>
          <pc:docMk/>
          <pc:sldMk cId="2258301944" sldId="4730"/>
        </pc:sldMkLst>
      </pc:sldChg>
      <pc:sldChg chg="addSp delSp modSp mod">
        <pc:chgData name="Aimee Fuller" userId="87d4e67f-31de-4be4-abf6-c5584defb779" providerId="ADAL" clId="{06665C72-2423-4C1B-9F2B-02B8AC00571D}" dt="2020-12-11T12:50:43.752" v="284" actId="21"/>
        <pc:sldMkLst>
          <pc:docMk/>
          <pc:sldMk cId="994453467" sldId="5412"/>
        </pc:sldMkLst>
        <pc:picChg chg="add del mod">
          <ac:chgData name="Aimee Fuller" userId="87d4e67f-31de-4be4-abf6-c5584defb779" providerId="ADAL" clId="{06665C72-2423-4C1B-9F2B-02B8AC00571D}" dt="2020-12-11T12:50:43.752" v="284" actId="21"/>
          <ac:picMkLst>
            <pc:docMk/>
            <pc:sldMk cId="994453467" sldId="5412"/>
            <ac:picMk id="8" creationId="{B130625B-060E-4979-BC77-376450935777}"/>
          </ac:picMkLst>
        </pc:picChg>
      </pc:sldChg>
      <pc:sldChg chg="addSp delSp modSp mod">
        <pc:chgData name="Aimee Fuller" userId="87d4e67f-31de-4be4-abf6-c5584defb779" providerId="ADAL" clId="{06665C72-2423-4C1B-9F2B-02B8AC00571D}" dt="2020-12-11T12:50:54.430" v="287" actId="21"/>
        <pc:sldMkLst>
          <pc:docMk/>
          <pc:sldMk cId="2483906501" sldId="5413"/>
        </pc:sldMkLst>
        <pc:picChg chg="add del mod">
          <ac:chgData name="Aimee Fuller" userId="87d4e67f-31de-4be4-abf6-c5584defb779" providerId="ADAL" clId="{06665C72-2423-4C1B-9F2B-02B8AC00571D}" dt="2020-12-11T12:50:54.430" v="287" actId="21"/>
          <ac:picMkLst>
            <pc:docMk/>
            <pc:sldMk cId="2483906501" sldId="5413"/>
            <ac:picMk id="8" creationId="{9DB4755F-9A51-4EC0-B283-FF2300623F0A}"/>
          </ac:picMkLst>
        </pc:picChg>
      </pc:sldChg>
      <pc:sldChg chg="modSp mod modAnim">
        <pc:chgData name="Aimee Fuller" userId="87d4e67f-31de-4be4-abf6-c5584defb779" providerId="ADAL" clId="{06665C72-2423-4C1B-9F2B-02B8AC00571D}" dt="2020-12-11T12:49:03.791" v="256"/>
        <pc:sldMkLst>
          <pc:docMk/>
          <pc:sldMk cId="435632378" sldId="5415"/>
        </pc:sldMkLst>
        <pc:spChg chg="mod">
          <ac:chgData name="Aimee Fuller" userId="87d4e67f-31de-4be4-abf6-c5584defb779" providerId="ADAL" clId="{06665C72-2423-4C1B-9F2B-02B8AC00571D}" dt="2020-12-11T12:47:30.738" v="244" actId="1076"/>
          <ac:spMkLst>
            <pc:docMk/>
            <pc:sldMk cId="435632378" sldId="5415"/>
            <ac:spMk id="4" creationId="{18AF3547-3F45-4862-8CCF-C3F7ECC49221}"/>
          </ac:spMkLst>
        </pc:spChg>
        <pc:graphicFrameChg chg="mod">
          <ac:chgData name="Aimee Fuller" userId="87d4e67f-31de-4be4-abf6-c5584defb779" providerId="ADAL" clId="{06665C72-2423-4C1B-9F2B-02B8AC00571D}" dt="2020-12-11T12:48:40.792" v="250" actId="167"/>
          <ac:graphicFrameMkLst>
            <pc:docMk/>
            <pc:sldMk cId="435632378" sldId="5415"/>
            <ac:graphicFrameMk id="8" creationId="{00000000-0000-0000-0000-000000000000}"/>
          </ac:graphicFrameMkLst>
        </pc:graphicFrameChg>
        <pc:graphicFrameChg chg="mod">
          <ac:chgData name="Aimee Fuller" userId="87d4e67f-31de-4be4-abf6-c5584defb779" providerId="ADAL" clId="{06665C72-2423-4C1B-9F2B-02B8AC00571D}" dt="2020-12-11T12:48:13.868" v="247" actId="167"/>
          <ac:graphicFrameMkLst>
            <pc:docMk/>
            <pc:sldMk cId="435632378" sldId="5415"/>
            <ac:graphicFrameMk id="14" creationId="{67B1ACDD-32A6-434E-8AA7-57F1C162BEEB}"/>
          </ac:graphicFrameMkLst>
        </pc:graphicFrameChg>
      </pc:sldChg>
      <pc:sldChg chg="modAnim">
        <pc:chgData name="Aimee Fuller" userId="87d4e67f-31de-4be4-abf6-c5584defb779" providerId="ADAL" clId="{06665C72-2423-4C1B-9F2B-02B8AC00571D}" dt="2020-12-11T12:41:17.248" v="7"/>
        <pc:sldMkLst>
          <pc:docMk/>
          <pc:sldMk cId="1874179727" sldId="5433"/>
        </pc:sldMkLst>
      </pc:sldChg>
      <pc:sldChg chg="modSp mod">
        <pc:chgData name="Aimee Fuller" userId="87d4e67f-31de-4be4-abf6-c5584defb779" providerId="ADAL" clId="{06665C72-2423-4C1B-9F2B-02B8AC00571D}" dt="2020-12-11T12:44:42.243" v="168" actId="1076"/>
        <pc:sldMkLst>
          <pc:docMk/>
          <pc:sldMk cId="1116512713" sldId="5437"/>
        </pc:sldMkLst>
        <pc:spChg chg="mod">
          <ac:chgData name="Aimee Fuller" userId="87d4e67f-31de-4be4-abf6-c5584defb779" providerId="ADAL" clId="{06665C72-2423-4C1B-9F2B-02B8AC00571D}" dt="2020-12-11T12:44:42.243" v="168" actId="1076"/>
          <ac:spMkLst>
            <pc:docMk/>
            <pc:sldMk cId="1116512713" sldId="5437"/>
            <ac:spMk id="6" creationId="{F9F1B62B-DFF8-4E02-AF35-63AC7430AB4A}"/>
          </ac:spMkLst>
        </pc:spChg>
        <pc:graphicFrameChg chg="modGraphic">
          <ac:chgData name="Aimee Fuller" userId="87d4e67f-31de-4be4-abf6-c5584defb779" providerId="ADAL" clId="{06665C72-2423-4C1B-9F2B-02B8AC00571D}" dt="2020-12-11T12:42:58.433" v="61" actId="2165"/>
          <ac:graphicFrameMkLst>
            <pc:docMk/>
            <pc:sldMk cId="1116512713" sldId="5437"/>
            <ac:graphicFrameMk id="11" creationId="{0B06BB24-24E4-4316-902F-2231ED673A22}"/>
          </ac:graphicFrameMkLst>
        </pc:graphicFrameChg>
        <pc:graphicFrameChg chg="mod modGraphic">
          <ac:chgData name="Aimee Fuller" userId="87d4e67f-31de-4be4-abf6-c5584defb779" providerId="ADAL" clId="{06665C72-2423-4C1B-9F2B-02B8AC00571D}" dt="2020-12-11T12:44:38.538" v="167" actId="1037"/>
          <ac:graphicFrameMkLst>
            <pc:docMk/>
            <pc:sldMk cId="1116512713" sldId="5437"/>
            <ac:graphicFrameMk id="12" creationId="{D230D37E-8431-4B9E-8E43-62A8EEE29384}"/>
          </ac:graphicFrameMkLst>
        </pc:graphicFrameChg>
      </pc:sldChg>
      <pc:sldChg chg="modAnim">
        <pc:chgData name="Aimee Fuller" userId="87d4e67f-31de-4be4-abf6-c5584defb779" providerId="ADAL" clId="{06665C72-2423-4C1B-9F2B-02B8AC00571D}" dt="2020-12-11T12:46:17.410" v="207"/>
        <pc:sldMkLst>
          <pc:docMk/>
          <pc:sldMk cId="2860136527" sldId="5440"/>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4.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7.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9.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0.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1.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12.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13.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14.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15.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16.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17.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18.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499048833220767"/>
          <c:y val="5.1873321264957487E-2"/>
          <c:w val="0.5116842808814509"/>
          <c:h val="0.94118521269102706"/>
        </c:manualLayout>
      </c:layout>
      <c:barChart>
        <c:barDir val="bar"/>
        <c:grouping val="clustered"/>
        <c:varyColors val="0"/>
        <c:ser>
          <c:idx val="0"/>
          <c:order val="0"/>
          <c:tx>
            <c:strRef>
              <c:f>Sheet1!$B$1</c:f>
              <c:strCache>
                <c:ptCount val="1"/>
                <c:pt idx="0">
                  <c:v>Weekly+</c:v>
                </c:pt>
              </c:strCache>
            </c:strRef>
          </c:tx>
          <c:spPr>
            <a:solidFill>
              <a:srgbClr val="54C0E8"/>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FDB9-4486-8D39-F6DEBFB00E6C}"/>
              </c:ext>
            </c:extLst>
          </c:dPt>
          <c:dPt>
            <c:idx val="3"/>
            <c:invertIfNegative val="0"/>
            <c:bubble3D val="0"/>
            <c:extLst xmlns:c16r2="http://schemas.microsoft.com/office/drawing/2015/06/chart">
              <c:ext xmlns:c16="http://schemas.microsoft.com/office/drawing/2014/chart" uri="{C3380CC4-5D6E-409C-BE32-E72D297353CC}">
                <c16:uniqueId val="{00000001-FDB9-4486-8D39-F6DEBFB00E6C}"/>
              </c:ext>
            </c:extLst>
          </c:dPt>
          <c:dPt>
            <c:idx val="19"/>
            <c:invertIfNegative val="0"/>
            <c:bubble3D val="0"/>
            <c:extLst xmlns:c16r2="http://schemas.microsoft.com/office/drawing/2015/06/chart">
              <c:ext xmlns:c16="http://schemas.microsoft.com/office/drawing/2014/chart" uri="{C3380CC4-5D6E-409C-BE32-E72D297353CC}">
                <c16:uniqueId val="{00000003-FDB9-4486-8D39-F6DEBFB00E6C}"/>
              </c:ext>
            </c:extLst>
          </c:dPt>
          <c:dPt>
            <c:idx val="20"/>
            <c:invertIfNegative val="0"/>
            <c:bubble3D val="0"/>
            <c:extLst xmlns:c16r2="http://schemas.microsoft.com/office/drawing/2015/06/chart">
              <c:ext xmlns:c16="http://schemas.microsoft.com/office/drawing/2014/chart" uri="{C3380CC4-5D6E-409C-BE32-E72D297353CC}">
                <c16:uniqueId val="{00000005-FDB9-4486-8D39-F6DEBFB00E6C}"/>
              </c:ext>
            </c:extLst>
          </c:dPt>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Films at a cinema or other venue</c:v>
                </c:pt>
                <c:pt idx="1">
                  <c:v>Rock or Popular music</c:v>
                </c:pt>
                <c:pt idx="2">
                  <c:v>Art Exhibition (paintings, sculpture, photography, etc.</c:v>
                </c:pt>
                <c:pt idx="3">
                  <c:v>Plays</c:v>
                </c:pt>
                <c:pt idx="4">
                  <c:v>Street arts (e.g. outdoor based performance/ parade/ carnival/ circus)</c:v>
                </c:pt>
                <c:pt idx="5">
                  <c:v>Stand-up comedy</c:v>
                </c:pt>
                <c:pt idx="6">
                  <c:v>Musical</c:v>
                </c:pt>
                <c:pt idx="7">
                  <c:v>Traditional Irish/Folk music</c:v>
                </c:pt>
                <c:pt idx="8">
                  <c:v>Live streaming of an event at a cinema (e.g. play, opera, concert etc.)</c:v>
                </c:pt>
                <c:pt idx="9">
                  <c:v>Traditional Irish/Folk dance performance (not competitive event)</c:v>
                </c:pt>
                <c:pt idx="10">
                  <c:v>Event connected with books or writing (e.g reading or interview with author)</c:v>
                </c:pt>
                <c:pt idx="11">
                  <c:v>Circus – in a tent or other venue</c:v>
                </c:pt>
                <c:pt idx="12">
                  <c:v>Classical music</c:v>
                </c:pt>
                <c:pt idx="13">
                  <c:v>Country Music</c:v>
                </c:pt>
                <c:pt idx="14">
                  <c:v>Event connected with Architecture (eg talk, exhibition, guided tour)</c:v>
                </c:pt>
                <c:pt idx="15">
                  <c:v>Jazz/Blues music</c:v>
                </c:pt>
                <c:pt idx="16">
                  <c:v>Other music</c:v>
                </c:pt>
                <c:pt idx="17">
                  <c:v>Opera</c:v>
                </c:pt>
                <c:pt idx="18">
                  <c:v>World music</c:v>
                </c:pt>
                <c:pt idx="19">
                  <c:v>Contemporary dance performance</c:v>
                </c:pt>
                <c:pt idx="20">
                  <c:v>Ballet</c:v>
                </c:pt>
                <c:pt idx="21">
                  <c:v>Other performance, concert, event </c:v>
                </c:pt>
                <c:pt idx="22">
                  <c:v>Any</c:v>
                </c:pt>
                <c:pt idx="23">
                  <c:v>Any Arts Council funded</c:v>
                </c:pt>
              </c:strCache>
            </c:strRef>
          </c:cat>
          <c:val>
            <c:numRef>
              <c:f>Sheet1!$B$2:$B$25</c:f>
              <c:numCache>
                <c:formatCode>0</c:formatCode>
                <c:ptCount val="24"/>
                <c:pt idx="0">
                  <c:v>49</c:v>
                </c:pt>
                <c:pt idx="1">
                  <c:v>17</c:v>
                </c:pt>
                <c:pt idx="2">
                  <c:v>16</c:v>
                </c:pt>
                <c:pt idx="3">
                  <c:v>14</c:v>
                </c:pt>
                <c:pt idx="4">
                  <c:v>13</c:v>
                </c:pt>
                <c:pt idx="5">
                  <c:v>11</c:v>
                </c:pt>
                <c:pt idx="6">
                  <c:v>10</c:v>
                </c:pt>
                <c:pt idx="7">
                  <c:v>8</c:v>
                </c:pt>
                <c:pt idx="8">
                  <c:v>7</c:v>
                </c:pt>
                <c:pt idx="9">
                  <c:v>6</c:v>
                </c:pt>
                <c:pt idx="10">
                  <c:v>6</c:v>
                </c:pt>
                <c:pt idx="11">
                  <c:v>5</c:v>
                </c:pt>
                <c:pt idx="12">
                  <c:v>4</c:v>
                </c:pt>
                <c:pt idx="13">
                  <c:v>4</c:v>
                </c:pt>
                <c:pt idx="14">
                  <c:v>4</c:v>
                </c:pt>
                <c:pt idx="15">
                  <c:v>3</c:v>
                </c:pt>
                <c:pt idx="16">
                  <c:v>3</c:v>
                </c:pt>
                <c:pt idx="17">
                  <c:v>2</c:v>
                </c:pt>
                <c:pt idx="18">
                  <c:v>2</c:v>
                </c:pt>
                <c:pt idx="19">
                  <c:v>1</c:v>
                </c:pt>
                <c:pt idx="20">
                  <c:v>1</c:v>
                </c:pt>
                <c:pt idx="21">
                  <c:v>3</c:v>
                </c:pt>
                <c:pt idx="22">
                  <c:v>64</c:v>
                </c:pt>
                <c:pt idx="23">
                  <c:v>42</c:v>
                </c:pt>
              </c:numCache>
            </c:numRef>
          </c:val>
          <c:extLst xmlns:c16r2="http://schemas.microsoft.com/office/drawing/2015/06/chart">
            <c:ext xmlns:c16="http://schemas.microsoft.com/office/drawing/2014/chart" uri="{C3380CC4-5D6E-409C-BE32-E72D297353CC}">
              <c16:uniqueId val="{00000006-FDB9-4486-8D39-F6DEBFB00E6C}"/>
            </c:ext>
          </c:extLst>
        </c:ser>
        <c:dLbls>
          <c:dLblPos val="outEnd"/>
          <c:showLegendKey val="0"/>
          <c:showVal val="1"/>
          <c:showCatName val="0"/>
          <c:showSerName val="0"/>
          <c:showPercent val="0"/>
          <c:showBubbleSize val="0"/>
        </c:dLbls>
        <c:gapWidth val="50"/>
        <c:axId val="655282464"/>
        <c:axId val="655280896"/>
      </c:barChart>
      <c:catAx>
        <c:axId val="655282464"/>
        <c:scaling>
          <c:orientation val="maxMin"/>
        </c:scaling>
        <c:delete val="0"/>
        <c:axPos val="l"/>
        <c:numFmt formatCode="General" sourceLinked="1"/>
        <c:majorTickMark val="out"/>
        <c:minorTickMark val="none"/>
        <c:tickLblPos val="nextTo"/>
        <c:spPr>
          <a:ln>
            <a:noFill/>
          </a:ln>
        </c:spPr>
        <c:txPr>
          <a:bodyPr/>
          <a:lstStyle/>
          <a:p>
            <a:pPr>
              <a:defRPr sz="1000">
                <a:solidFill>
                  <a:schemeClr val="tx1">
                    <a:lumMod val="65000"/>
                    <a:lumOff val="35000"/>
                  </a:schemeClr>
                </a:solidFill>
              </a:defRPr>
            </a:pPr>
            <a:endParaRPr lang="en-US"/>
          </a:p>
        </c:txPr>
        <c:crossAx val="655280896"/>
        <c:crosses val="autoZero"/>
        <c:auto val="1"/>
        <c:lblAlgn val="ctr"/>
        <c:lblOffset val="100"/>
        <c:noMultiLvlLbl val="0"/>
      </c:catAx>
      <c:valAx>
        <c:axId val="655280896"/>
        <c:scaling>
          <c:orientation val="minMax"/>
          <c:min val="0"/>
        </c:scaling>
        <c:delete val="1"/>
        <c:axPos val="t"/>
        <c:numFmt formatCode="0" sourceLinked="1"/>
        <c:majorTickMark val="out"/>
        <c:minorTickMark val="none"/>
        <c:tickLblPos val="nextTo"/>
        <c:crossAx val="655282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53285188414317863"/>
          <c:h val="0.94118521269102706"/>
        </c:manualLayout>
      </c:layout>
      <c:barChart>
        <c:barDir val="bar"/>
        <c:grouping val="clustered"/>
        <c:varyColors val="0"/>
        <c:ser>
          <c:idx val="0"/>
          <c:order val="0"/>
          <c:tx>
            <c:strRef>
              <c:f>Sheet1!$B$1</c:f>
              <c:strCache>
                <c:ptCount val="1"/>
                <c:pt idx="0">
                  <c:v>Weekly+</c:v>
                </c:pt>
              </c:strCache>
            </c:strRef>
          </c:tx>
          <c:spPr>
            <a:solidFill>
              <a:schemeClr val="accent1"/>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FD62-4ADE-8A32-AD9F9659D3D4}"/>
              </c:ext>
            </c:extLst>
          </c:dPt>
          <c:dPt>
            <c:idx val="1"/>
            <c:invertIfNegative val="0"/>
            <c:bubble3D val="0"/>
            <c:spPr>
              <a:solidFill>
                <a:schemeClr val="accent2"/>
              </a:solidFill>
              <a:ln>
                <a:solidFill>
                  <a:schemeClr val="bg1"/>
                </a:solidFill>
              </a:ln>
              <a:effectLst/>
            </c:spPr>
            <c:extLst xmlns:c16r2="http://schemas.microsoft.com/office/drawing/2015/06/chart">
              <c:ext xmlns:c16="http://schemas.microsoft.com/office/drawing/2014/chart" uri="{C3380CC4-5D6E-409C-BE32-E72D297353CC}">
                <c16:uniqueId val="{00000005-212C-4F12-BD2A-95F2BD57AFE4}"/>
              </c:ext>
            </c:extLst>
          </c:dPt>
          <c:dPt>
            <c:idx val="3"/>
            <c:invertIfNegative val="0"/>
            <c:bubble3D val="0"/>
            <c:extLst xmlns:c16r2="http://schemas.microsoft.com/office/drawing/2015/06/chart">
              <c:ext xmlns:c16="http://schemas.microsoft.com/office/drawing/2014/chart" uri="{C3380CC4-5D6E-409C-BE32-E72D297353CC}">
                <c16:uniqueId val="{00000001-FD62-4ADE-8A32-AD9F9659D3D4}"/>
              </c:ext>
            </c:extLst>
          </c:dPt>
          <c:dPt>
            <c:idx val="13"/>
            <c:invertIfNegative val="0"/>
            <c:bubble3D val="0"/>
            <c:extLst xmlns:c16r2="http://schemas.microsoft.com/office/drawing/2015/06/chart">
              <c:ext xmlns:c16="http://schemas.microsoft.com/office/drawing/2014/chart" uri="{C3380CC4-5D6E-409C-BE32-E72D297353CC}">
                <c16:uniqueId val="{00000003-FD62-4ADE-8A32-AD9F9659D3D4}"/>
              </c:ext>
            </c:extLst>
          </c:dPt>
          <c:dPt>
            <c:idx val="15"/>
            <c:invertIfNegative val="0"/>
            <c:bubble3D val="0"/>
            <c:extLst xmlns:c16r2="http://schemas.microsoft.com/office/drawing/2015/06/chart">
              <c:ext xmlns:c16="http://schemas.microsoft.com/office/drawing/2014/chart" uri="{C3380CC4-5D6E-409C-BE32-E72D297353CC}">
                <c16:uniqueId val="{00000005-E8FA-4511-A538-F56DAF837B5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Multiplex Cinema</c:v>
                </c:pt>
                <c:pt idx="1">
                  <c:v>Pub/hotel</c:v>
                </c:pt>
                <c:pt idx="2">
                  <c:v>Theatre</c:v>
                </c:pt>
                <c:pt idx="3">
                  <c:v>Art Gallery</c:v>
                </c:pt>
                <c:pt idx="4">
                  <c:v>Church</c:v>
                </c:pt>
                <c:pt idx="5">
                  <c:v>Concert Hall/Opera House</c:v>
                </c:pt>
                <c:pt idx="6">
                  <c:v>Other dedicated music/arts venue (e.g. Vicar Street in Dublin)</c:v>
                </c:pt>
                <c:pt idx="7">
                  <c:v>Library</c:v>
                </c:pt>
                <c:pt idx="8">
                  <c:v>Open air venue</c:v>
                </c:pt>
                <c:pt idx="9">
                  <c:v>Community centre</c:v>
                </c:pt>
                <c:pt idx="10">
                  <c:v>Local Arts Centre</c:v>
                </c:pt>
                <c:pt idx="11">
                  <c:v>Art house cinema</c:v>
                </c:pt>
                <c:pt idx="12">
                  <c:v>School Hall</c:v>
                </c:pt>
                <c:pt idx="13">
                  <c:v>Town Hall</c:v>
                </c:pt>
                <c:pt idx="14">
                  <c:v>Other (specify)</c:v>
                </c:pt>
              </c:strCache>
            </c:strRef>
          </c:cat>
          <c:val>
            <c:numRef>
              <c:f>Sheet1!$B$2:$B$16</c:f>
              <c:numCache>
                <c:formatCode>0</c:formatCode>
                <c:ptCount val="15"/>
                <c:pt idx="0">
                  <c:v>62</c:v>
                </c:pt>
                <c:pt idx="1">
                  <c:v>31</c:v>
                </c:pt>
                <c:pt idx="2">
                  <c:v>27</c:v>
                </c:pt>
                <c:pt idx="3">
                  <c:v>22</c:v>
                </c:pt>
                <c:pt idx="4">
                  <c:v>18</c:v>
                </c:pt>
                <c:pt idx="5">
                  <c:v>17</c:v>
                </c:pt>
                <c:pt idx="6">
                  <c:v>17</c:v>
                </c:pt>
                <c:pt idx="7">
                  <c:v>17</c:v>
                </c:pt>
                <c:pt idx="8">
                  <c:v>17</c:v>
                </c:pt>
                <c:pt idx="9">
                  <c:v>15</c:v>
                </c:pt>
                <c:pt idx="10">
                  <c:v>13</c:v>
                </c:pt>
                <c:pt idx="11">
                  <c:v>12</c:v>
                </c:pt>
                <c:pt idx="12">
                  <c:v>11</c:v>
                </c:pt>
                <c:pt idx="13">
                  <c:v>6</c:v>
                </c:pt>
                <c:pt idx="14">
                  <c:v>1</c:v>
                </c:pt>
              </c:numCache>
            </c:numRef>
          </c:val>
          <c:extLst xmlns:c16r2="http://schemas.microsoft.com/office/drawing/2015/06/chart">
            <c:ext xmlns:c16="http://schemas.microsoft.com/office/drawing/2014/chart" uri="{C3380CC4-5D6E-409C-BE32-E72D297353CC}">
              <c16:uniqueId val="{00000002-FD62-4ADE-8A32-AD9F9659D3D4}"/>
            </c:ext>
          </c:extLst>
        </c:ser>
        <c:dLbls>
          <c:dLblPos val="outEnd"/>
          <c:showLegendKey val="0"/>
          <c:showVal val="1"/>
          <c:showCatName val="0"/>
          <c:showSerName val="0"/>
          <c:showPercent val="0"/>
          <c:showBubbleSize val="0"/>
        </c:dLbls>
        <c:gapWidth val="50"/>
        <c:axId val="485215240"/>
        <c:axId val="485214848"/>
      </c:barChart>
      <c:catAx>
        <c:axId val="485215240"/>
        <c:scaling>
          <c:orientation val="maxMin"/>
        </c:scaling>
        <c:delete val="1"/>
        <c:axPos val="l"/>
        <c:numFmt formatCode="General" sourceLinked="1"/>
        <c:majorTickMark val="out"/>
        <c:minorTickMark val="none"/>
        <c:tickLblPos val="nextTo"/>
        <c:crossAx val="485214848"/>
        <c:crosses val="autoZero"/>
        <c:auto val="1"/>
        <c:lblAlgn val="ctr"/>
        <c:lblOffset val="100"/>
        <c:noMultiLvlLbl val="0"/>
      </c:catAx>
      <c:valAx>
        <c:axId val="485214848"/>
        <c:scaling>
          <c:orientation val="minMax"/>
          <c:min val="0"/>
        </c:scaling>
        <c:delete val="1"/>
        <c:axPos val="t"/>
        <c:numFmt formatCode="0" sourceLinked="1"/>
        <c:majorTickMark val="out"/>
        <c:minorTickMark val="none"/>
        <c:tickLblPos val="nextTo"/>
        <c:crossAx val="485215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Somewhat concerned</c:v>
                </c:pt>
              </c:strCache>
            </c:strRef>
          </c:tx>
          <c:spPr>
            <a:solidFill>
              <a:srgbClr val="FBBF53"/>
            </a:solidFill>
            <a:ln>
              <a:solidFill>
                <a:schemeClr val="bg1"/>
              </a:solidFill>
            </a:ln>
          </c:spPr>
          <c:invertIfNegative val="0"/>
          <c:dLbls>
            <c:spPr>
              <a:noFill/>
              <a:ln>
                <a:noFill/>
              </a:ln>
              <a:effectLst/>
            </c:spPr>
            <c:txPr>
              <a:bodyPr wrap="square" lIns="38100" tIns="19050" rIns="38100" bIns="19050" anchor="ctr">
                <a:spAutoFit/>
              </a:bodyPr>
              <a:lstStyle/>
              <a:p>
                <a:pPr>
                  <a:defRPr sz="14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Sheet1!$A$2:$A$21</c:f>
              <c:strCache>
                <c:ptCount val="20"/>
                <c:pt idx="0">
                  <c:v>Oct</c:v>
                </c:pt>
                <c:pt idx="1">
                  <c:v>June</c:v>
                </c:pt>
                <c:pt idx="3">
                  <c:v>Oct</c:v>
                </c:pt>
                <c:pt idx="4">
                  <c:v>June</c:v>
                </c:pt>
                <c:pt idx="6">
                  <c:v>Oct</c:v>
                </c:pt>
                <c:pt idx="7">
                  <c:v>June</c:v>
                </c:pt>
                <c:pt idx="9">
                  <c:v>Oct</c:v>
                </c:pt>
                <c:pt idx="10">
                  <c:v>June</c:v>
                </c:pt>
                <c:pt idx="12">
                  <c:v>Oct</c:v>
                </c:pt>
                <c:pt idx="13">
                  <c:v>June</c:v>
                </c:pt>
                <c:pt idx="15">
                  <c:v>Oct</c:v>
                </c:pt>
                <c:pt idx="16">
                  <c:v>June</c:v>
                </c:pt>
                <c:pt idx="18">
                  <c:v>Oct</c:v>
                </c:pt>
                <c:pt idx="19">
                  <c:v>June</c:v>
                </c:pt>
              </c:strCache>
            </c:strRef>
          </c:cat>
          <c:val>
            <c:numRef>
              <c:f>Sheet1!$B$2:$B$21</c:f>
              <c:numCache>
                <c:formatCode>0</c:formatCode>
                <c:ptCount val="20"/>
                <c:pt idx="0">
                  <c:v>35</c:v>
                </c:pt>
                <c:pt idx="1">
                  <c:v>38</c:v>
                </c:pt>
                <c:pt idx="3">
                  <c:v>40</c:v>
                </c:pt>
                <c:pt idx="4">
                  <c:v>43</c:v>
                </c:pt>
                <c:pt idx="6">
                  <c:v>42</c:v>
                </c:pt>
                <c:pt idx="7" formatCode="General">
                  <c:v>43</c:v>
                </c:pt>
                <c:pt idx="9">
                  <c:v>39</c:v>
                </c:pt>
                <c:pt idx="10">
                  <c:v>42</c:v>
                </c:pt>
                <c:pt idx="12">
                  <c:v>39</c:v>
                </c:pt>
                <c:pt idx="13" formatCode="General">
                  <c:v>42</c:v>
                </c:pt>
                <c:pt idx="15">
                  <c:v>41</c:v>
                </c:pt>
                <c:pt idx="16" formatCode="General">
                  <c:v>40</c:v>
                </c:pt>
                <c:pt idx="18">
                  <c:v>37</c:v>
                </c:pt>
                <c:pt idx="19" formatCode="General">
                  <c:v>39</c:v>
                </c:pt>
              </c:numCache>
            </c:numRef>
          </c:val>
          <c:extLst xmlns:c16r2="http://schemas.microsoft.com/office/drawing/2015/06/chart">
            <c:ext xmlns:c16="http://schemas.microsoft.com/office/drawing/2014/chart" uri="{C3380CC4-5D6E-409C-BE32-E72D297353CC}">
              <c16:uniqueId val="{00000000-279F-413B-A044-92BDE48CDA8C}"/>
            </c:ext>
          </c:extLst>
        </c:ser>
        <c:ser>
          <c:idx val="1"/>
          <c:order val="1"/>
          <c:tx>
            <c:strRef>
              <c:f>Sheet1!$C$1</c:f>
              <c:strCache>
                <c:ptCount val="1"/>
                <c:pt idx="0">
                  <c:v>Very concerned</c:v>
                </c:pt>
              </c:strCache>
            </c:strRef>
          </c:tx>
          <c:spPr>
            <a:solidFill>
              <a:srgbClr val="E09206"/>
            </a:solidFill>
            <a:ln>
              <a:solidFill>
                <a:schemeClr val="bg1"/>
              </a:solidFill>
            </a:ln>
          </c:spPr>
          <c:invertIfNegative val="0"/>
          <c:dLbls>
            <c:spPr>
              <a:noFill/>
              <a:ln>
                <a:no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Sheet1!$A$2:$A$21</c:f>
              <c:strCache>
                <c:ptCount val="20"/>
                <c:pt idx="0">
                  <c:v>Oct</c:v>
                </c:pt>
                <c:pt idx="1">
                  <c:v>June</c:v>
                </c:pt>
                <c:pt idx="3">
                  <c:v>Oct</c:v>
                </c:pt>
                <c:pt idx="4">
                  <c:v>June</c:v>
                </c:pt>
                <c:pt idx="6">
                  <c:v>Oct</c:v>
                </c:pt>
                <c:pt idx="7">
                  <c:v>June</c:v>
                </c:pt>
                <c:pt idx="9">
                  <c:v>Oct</c:v>
                </c:pt>
                <c:pt idx="10">
                  <c:v>June</c:v>
                </c:pt>
                <c:pt idx="12">
                  <c:v>Oct</c:v>
                </c:pt>
                <c:pt idx="13">
                  <c:v>June</c:v>
                </c:pt>
                <c:pt idx="15">
                  <c:v>Oct</c:v>
                </c:pt>
                <c:pt idx="16">
                  <c:v>June</c:v>
                </c:pt>
                <c:pt idx="18">
                  <c:v>Oct</c:v>
                </c:pt>
                <c:pt idx="19">
                  <c:v>June</c:v>
                </c:pt>
              </c:strCache>
            </c:strRef>
          </c:cat>
          <c:val>
            <c:numRef>
              <c:f>Sheet1!$C$2:$C$21</c:f>
              <c:numCache>
                <c:formatCode>0</c:formatCode>
                <c:ptCount val="20"/>
                <c:pt idx="0">
                  <c:v>46</c:v>
                </c:pt>
                <c:pt idx="1">
                  <c:v>40</c:v>
                </c:pt>
                <c:pt idx="3">
                  <c:v>35</c:v>
                </c:pt>
                <c:pt idx="4">
                  <c:v>33</c:v>
                </c:pt>
                <c:pt idx="6">
                  <c:v>33</c:v>
                </c:pt>
                <c:pt idx="7" formatCode="General">
                  <c:v>32</c:v>
                </c:pt>
                <c:pt idx="9">
                  <c:v>31</c:v>
                </c:pt>
                <c:pt idx="10">
                  <c:v>32</c:v>
                </c:pt>
                <c:pt idx="12">
                  <c:v>25</c:v>
                </c:pt>
                <c:pt idx="13" formatCode="General">
                  <c:v>23</c:v>
                </c:pt>
                <c:pt idx="15">
                  <c:v>17</c:v>
                </c:pt>
                <c:pt idx="16" formatCode="General">
                  <c:v>21</c:v>
                </c:pt>
                <c:pt idx="18">
                  <c:v>15</c:v>
                </c:pt>
                <c:pt idx="19" formatCode="General">
                  <c:v>17</c:v>
                </c:pt>
              </c:numCache>
            </c:numRef>
          </c:val>
          <c:extLst xmlns:c16r2="http://schemas.microsoft.com/office/drawing/2015/06/chart">
            <c:ext xmlns:c16="http://schemas.microsoft.com/office/drawing/2014/chart" uri="{C3380CC4-5D6E-409C-BE32-E72D297353CC}">
              <c16:uniqueId val="{00000001-279F-413B-A044-92BDE48CDA8C}"/>
            </c:ext>
          </c:extLst>
        </c:ser>
        <c:dLbls>
          <c:showLegendKey val="0"/>
          <c:showVal val="0"/>
          <c:showCatName val="0"/>
          <c:showSerName val="0"/>
          <c:showPercent val="0"/>
          <c:showBubbleSize val="0"/>
        </c:dLbls>
        <c:gapWidth val="12"/>
        <c:overlap val="100"/>
        <c:axId val="485212104"/>
        <c:axId val="485212496"/>
      </c:barChart>
      <c:catAx>
        <c:axId val="485212104"/>
        <c:scaling>
          <c:orientation val="maxMin"/>
        </c:scaling>
        <c:delete val="0"/>
        <c:axPos val="l"/>
        <c:numFmt formatCode="General" sourceLinked="1"/>
        <c:majorTickMark val="out"/>
        <c:minorTickMark val="none"/>
        <c:tickLblPos val="nextTo"/>
        <c:spPr>
          <a:ln>
            <a:noFill/>
          </a:ln>
        </c:spPr>
        <c:txPr>
          <a:bodyPr/>
          <a:lstStyle/>
          <a:p>
            <a:pPr>
              <a:defRPr sz="1100" i="1">
                <a:solidFill>
                  <a:schemeClr val="tx1">
                    <a:lumMod val="75000"/>
                    <a:lumOff val="25000"/>
                  </a:schemeClr>
                </a:solidFill>
              </a:defRPr>
            </a:pPr>
            <a:endParaRPr lang="en-US"/>
          </a:p>
        </c:txPr>
        <c:crossAx val="485212496"/>
        <c:crosses val="autoZero"/>
        <c:auto val="1"/>
        <c:lblAlgn val="ctr"/>
        <c:lblOffset val="100"/>
        <c:noMultiLvlLbl val="0"/>
      </c:catAx>
      <c:valAx>
        <c:axId val="485212496"/>
        <c:scaling>
          <c:orientation val="minMax"/>
        </c:scaling>
        <c:delete val="1"/>
        <c:axPos val="t"/>
        <c:numFmt formatCode="0%" sourceLinked="1"/>
        <c:majorTickMark val="out"/>
        <c:minorTickMark val="none"/>
        <c:tickLblPos val="nextTo"/>
        <c:crossAx val="485212104"/>
        <c:crosses val="autoZero"/>
        <c:crossBetween val="between"/>
      </c:valAx>
    </c:plotArea>
    <c:plotVisOnly val="1"/>
    <c:dispBlanksAs val="gap"/>
    <c:showDLblsOverMax val="0"/>
  </c:chart>
  <c:txPr>
    <a:bodyPr/>
    <a:lstStyle/>
    <a:p>
      <a:pPr>
        <a:defRPr sz="1600">
          <a:solidFill>
            <a:schemeClr val="bg1"/>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Yes</c:v>
                </c:pt>
              </c:strCache>
            </c:strRef>
          </c:tx>
          <c:spPr>
            <a:solidFill>
              <a:srgbClr val="AEC411"/>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Column2</c:v>
                </c:pt>
              </c:strCache>
            </c:strRef>
          </c:cat>
          <c:val>
            <c:numRef>
              <c:f>Sheet1!$B$2</c:f>
              <c:numCache>
                <c:formatCode>0</c:formatCode>
                <c:ptCount val="1"/>
                <c:pt idx="0">
                  <c:v>57</c:v>
                </c:pt>
              </c:numCache>
            </c:numRef>
          </c:val>
          <c:extLst xmlns:c16r2="http://schemas.microsoft.com/office/drawing/2015/06/chart">
            <c:ext xmlns:c16="http://schemas.microsoft.com/office/drawing/2014/chart" uri="{C3380CC4-5D6E-409C-BE32-E72D297353CC}">
              <c16:uniqueId val="{00000000-05BA-4CC4-AF30-B8CC74AD66C2}"/>
            </c:ext>
          </c:extLst>
        </c:ser>
        <c:ser>
          <c:idx val="1"/>
          <c:order val="1"/>
          <c:tx>
            <c:strRef>
              <c:f>Sheet1!$A$3</c:f>
              <c:strCache>
                <c:ptCount val="1"/>
                <c:pt idx="0">
                  <c:v>No</c:v>
                </c:pt>
              </c:strCache>
            </c:strRef>
          </c:tx>
          <c:spPr>
            <a:solidFill>
              <a:sysClr val="window" lastClr="FFFFFF">
                <a:lumMod val="75000"/>
              </a:sys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Column2</c:v>
                </c:pt>
              </c:strCache>
            </c:strRef>
          </c:cat>
          <c:val>
            <c:numRef>
              <c:f>Sheet1!$B$3</c:f>
              <c:numCache>
                <c:formatCode>0</c:formatCode>
                <c:ptCount val="1"/>
                <c:pt idx="0">
                  <c:v>43</c:v>
                </c:pt>
              </c:numCache>
            </c:numRef>
          </c:val>
          <c:extLst xmlns:c16r2="http://schemas.microsoft.com/office/drawing/2015/06/chart">
            <c:ext xmlns:c16="http://schemas.microsoft.com/office/drawing/2014/chart" uri="{C3380CC4-5D6E-409C-BE32-E72D297353CC}">
              <c16:uniqueId val="{00000001-05BA-4CC4-AF30-B8CC74AD66C2}"/>
            </c:ext>
          </c:extLst>
        </c:ser>
        <c:dLbls>
          <c:showLegendKey val="0"/>
          <c:showVal val="0"/>
          <c:showCatName val="0"/>
          <c:showSerName val="0"/>
          <c:showPercent val="0"/>
          <c:showBubbleSize val="0"/>
        </c:dLbls>
        <c:gapWidth val="70"/>
        <c:overlap val="100"/>
        <c:axId val="485214456"/>
        <c:axId val="651564840"/>
      </c:barChart>
      <c:catAx>
        <c:axId val="485214456"/>
        <c:scaling>
          <c:orientation val="minMax"/>
        </c:scaling>
        <c:delete val="1"/>
        <c:axPos val="t"/>
        <c:numFmt formatCode="General" sourceLinked="1"/>
        <c:majorTickMark val="out"/>
        <c:minorTickMark val="none"/>
        <c:tickLblPos val="none"/>
        <c:crossAx val="651564840"/>
        <c:crosses val="autoZero"/>
        <c:auto val="1"/>
        <c:lblAlgn val="ctr"/>
        <c:lblOffset val="100"/>
        <c:noMultiLvlLbl val="0"/>
      </c:catAx>
      <c:valAx>
        <c:axId val="651564840"/>
        <c:scaling>
          <c:orientation val="maxMin"/>
        </c:scaling>
        <c:delete val="1"/>
        <c:axPos val="l"/>
        <c:numFmt formatCode="0%" sourceLinked="1"/>
        <c:majorTickMark val="out"/>
        <c:minorTickMark val="none"/>
        <c:tickLblPos val="none"/>
        <c:crossAx val="485214456"/>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Yes, watched on TV or Online</c:v>
                </c:pt>
              </c:strCache>
            </c:strRef>
          </c:tx>
          <c:spPr>
            <a:solidFill>
              <a:srgbClr val="AEC411"/>
            </a:solidFill>
            <a:ln w="25905">
              <a:solidFill>
                <a:sysClr val="window" lastClr="FFFFFF"/>
              </a:solidFill>
              <a:prstDash val="solid"/>
            </a:ln>
          </c:spPr>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val>
            <c:numRef>
              <c:f>Sheet1!$B$2</c:f>
              <c:numCache>
                <c:formatCode>0</c:formatCode>
                <c:ptCount val="1"/>
                <c:pt idx="0">
                  <c:v>19</c:v>
                </c:pt>
              </c:numCache>
            </c:numRef>
          </c:val>
          <c:extLst xmlns:c16r2="http://schemas.microsoft.com/office/drawing/2015/06/chart">
            <c:ext xmlns:c16="http://schemas.microsoft.com/office/drawing/2014/chart" uri="{C3380CC4-5D6E-409C-BE32-E72D297353CC}">
              <c16:uniqueId val="{00000000-05BA-4CC4-AF30-B8CC74AD66C2}"/>
            </c:ext>
          </c:extLst>
        </c:ser>
        <c:ser>
          <c:idx val="1"/>
          <c:order val="1"/>
          <c:tx>
            <c:strRef>
              <c:f>Sheet1!$A$3</c:f>
              <c:strCache>
                <c:ptCount val="1"/>
                <c:pt idx="0">
                  <c:v>Yes, attended an event in person</c:v>
                </c:pt>
              </c:strCache>
            </c:strRef>
          </c:tx>
          <c:spPr>
            <a:solidFill>
              <a:srgbClr val="AEC411">
                <a:lumMod val="60000"/>
                <a:lumOff val="40000"/>
              </a:srgbClr>
            </a:solidFill>
            <a:ln w="25905">
              <a:solidFill>
                <a:sysClr val="window" lastClr="FFFFFF"/>
              </a:solidFill>
              <a:prstDash val="solid"/>
            </a:ln>
          </c:spPr>
          <c:invertIfNegative val="0"/>
          <c:dLbls>
            <c:spPr>
              <a:noFill/>
              <a:ln>
                <a:noFill/>
              </a:ln>
              <a:effectLst/>
            </c:spPr>
            <c:txPr>
              <a:bodyPr wrap="square" lIns="38100" tIns="19050" rIns="38100" bIns="19050" anchor="ctr">
                <a:spAutoFit/>
              </a:bodyPr>
              <a:lstStyle/>
              <a:p>
                <a:pPr>
                  <a:defRPr>
                    <a:solidFill>
                      <a:schemeClr val="bg1">
                        <a:lumMod val="50000"/>
                      </a:schemeClr>
                    </a:solidFil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val>
            <c:numRef>
              <c:f>Sheet1!$B$3</c:f>
              <c:numCache>
                <c:formatCode>0</c:formatCode>
                <c:ptCount val="1"/>
                <c:pt idx="0">
                  <c:v>7</c:v>
                </c:pt>
              </c:numCache>
            </c:numRef>
          </c:val>
          <c:extLst xmlns:c16r2="http://schemas.microsoft.com/office/drawing/2015/06/chart">
            <c:ext xmlns:c16="http://schemas.microsoft.com/office/drawing/2014/chart" uri="{C3380CC4-5D6E-409C-BE32-E72D297353CC}">
              <c16:uniqueId val="{00000001-05BA-4CC4-AF30-B8CC74AD66C2}"/>
            </c:ext>
          </c:extLst>
        </c:ser>
        <c:ser>
          <c:idx val="2"/>
          <c:order val="2"/>
          <c:tx>
            <c:strRef>
              <c:f>Sheet1!$A$4</c:f>
              <c:strCache>
                <c:ptCount val="1"/>
                <c:pt idx="0">
                  <c:v>No</c:v>
                </c:pt>
              </c:strCache>
            </c:strRef>
          </c:tx>
          <c:spPr>
            <a:solidFill>
              <a:sysClr val="window" lastClr="FFFFFF">
                <a:lumMod val="75000"/>
              </a:sysClr>
            </a:solidFill>
            <a:ln>
              <a:solidFill>
                <a:sysClr val="window" lastClr="FFFFFF"/>
              </a:solidFill>
            </a:ln>
          </c:spPr>
          <c:invertIfNegative val="0"/>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val>
            <c:numRef>
              <c:f>Sheet1!$B$4</c:f>
              <c:numCache>
                <c:formatCode>0</c:formatCode>
                <c:ptCount val="1"/>
                <c:pt idx="0">
                  <c:v>76</c:v>
                </c:pt>
              </c:numCache>
            </c:numRef>
          </c:val>
          <c:extLst xmlns:c16r2="http://schemas.microsoft.com/office/drawing/2015/06/chart">
            <c:ext xmlns:c16="http://schemas.microsoft.com/office/drawing/2014/chart" uri="{C3380CC4-5D6E-409C-BE32-E72D297353CC}">
              <c16:uniqueId val="{00000000-645B-414F-AED3-D2A0A9BE71ED}"/>
            </c:ext>
          </c:extLst>
        </c:ser>
        <c:dLbls>
          <c:dLblPos val="ctr"/>
          <c:showLegendKey val="0"/>
          <c:showVal val="1"/>
          <c:showCatName val="0"/>
          <c:showSerName val="0"/>
          <c:showPercent val="0"/>
          <c:showBubbleSize val="0"/>
        </c:dLbls>
        <c:gapWidth val="70"/>
        <c:overlap val="100"/>
        <c:axId val="659962648"/>
        <c:axId val="659963432"/>
      </c:barChart>
      <c:catAx>
        <c:axId val="659962648"/>
        <c:scaling>
          <c:orientation val="minMax"/>
        </c:scaling>
        <c:delete val="1"/>
        <c:axPos val="t"/>
        <c:numFmt formatCode="General" sourceLinked="1"/>
        <c:majorTickMark val="out"/>
        <c:minorTickMark val="none"/>
        <c:tickLblPos val="none"/>
        <c:crossAx val="659963432"/>
        <c:crosses val="autoZero"/>
        <c:auto val="1"/>
        <c:lblAlgn val="ctr"/>
        <c:lblOffset val="100"/>
        <c:noMultiLvlLbl val="0"/>
      </c:catAx>
      <c:valAx>
        <c:axId val="659963432"/>
        <c:scaling>
          <c:orientation val="maxMin"/>
        </c:scaling>
        <c:delete val="1"/>
        <c:axPos val="l"/>
        <c:numFmt formatCode="0%" sourceLinked="1"/>
        <c:majorTickMark val="out"/>
        <c:minorTickMark val="none"/>
        <c:tickLblPos val="none"/>
        <c:crossAx val="659962648"/>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280859266911815"/>
          <c:y val="5.1873321264957487E-2"/>
          <c:w val="0.60504197902835588"/>
          <c:h val="0.94118521269102706"/>
        </c:manualLayout>
      </c:layout>
      <c:barChart>
        <c:barDir val="bar"/>
        <c:grouping val="clustered"/>
        <c:varyColors val="0"/>
        <c:ser>
          <c:idx val="0"/>
          <c:order val="0"/>
          <c:tx>
            <c:strRef>
              <c:f>Sheet1!$B$1</c:f>
              <c:strCache>
                <c:ptCount val="1"/>
                <c:pt idx="0">
                  <c:v>Weekly+</c:v>
                </c:pt>
              </c:strCache>
            </c:strRef>
          </c:tx>
          <c:spPr>
            <a:solidFill>
              <a:schemeClr val="accent1"/>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2A9D-4D20-96A4-D3275CFBB880}"/>
              </c:ext>
            </c:extLst>
          </c:dPt>
          <c:dPt>
            <c:idx val="3"/>
            <c:invertIfNegative val="0"/>
            <c:bubble3D val="0"/>
            <c:extLst xmlns:c16r2="http://schemas.microsoft.com/office/drawing/2015/06/chart">
              <c:ext xmlns:c16="http://schemas.microsoft.com/office/drawing/2014/chart" uri="{C3380CC4-5D6E-409C-BE32-E72D297353CC}">
                <c16:uniqueId val="{00000001-2A9D-4D20-96A4-D3275CFBB880}"/>
              </c:ext>
            </c:extLst>
          </c:dPt>
          <c:dPt>
            <c:idx val="19"/>
            <c:invertIfNegative val="0"/>
            <c:bubble3D val="0"/>
            <c:extLst xmlns:c16r2="http://schemas.microsoft.com/office/drawing/2015/06/chart">
              <c:ext xmlns:c16="http://schemas.microsoft.com/office/drawing/2014/chart" uri="{C3380CC4-5D6E-409C-BE32-E72D297353CC}">
                <c16:uniqueId val="{00000002-2A9D-4D20-96A4-D3275CFBB880}"/>
              </c:ext>
            </c:extLst>
          </c:dPt>
          <c:dPt>
            <c:idx val="20"/>
            <c:invertIfNegative val="0"/>
            <c:bubble3D val="0"/>
            <c:extLst xmlns:c16r2="http://schemas.microsoft.com/office/drawing/2015/06/chart">
              <c:ext xmlns:c16="http://schemas.microsoft.com/office/drawing/2014/chart" uri="{C3380CC4-5D6E-409C-BE32-E72D297353CC}">
                <c16:uniqueId val="{00000003-2A9D-4D20-96A4-D3275CFBB88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There was a limit on the numbers attending so the venue is partially full</c:v>
                </c:pt>
                <c:pt idx="1">
                  <c:v>All attendees having their temperature checked prior to entering the venue</c:v>
                </c:pt>
                <c:pt idx="2">
                  <c:v>Being supplied with clinical face masks prior to entering the venue</c:v>
                </c:pt>
                <c:pt idx="3">
                  <c:v>Ticket prices were temporarily reduced for a period of time (until the end of the year)</c:v>
                </c:pt>
                <c:pt idx="4">
                  <c:v>Being supplied with clinical gloves and hand disinfectant prior to entering the venue</c:v>
                </c:pt>
                <c:pt idx="5">
                  <c:v>The bar area remains closed</c:v>
                </c:pt>
                <c:pt idx="6">
                  <c:v>You are required to sign a waiver prior to attending, absolving the venue of the risk of you being exposed to, or accidentally exposing others to coronavirus</c:v>
                </c:pt>
                <c:pt idx="7">
                  <c:v>Ticket prices were temporarily increased for a period of time (until the end of the year)</c:v>
                </c:pt>
              </c:strCache>
            </c:strRef>
          </c:cat>
          <c:val>
            <c:numRef>
              <c:f>Sheet1!$B$2:$B$9</c:f>
              <c:numCache>
                <c:formatCode>0</c:formatCode>
                <c:ptCount val="8"/>
                <c:pt idx="0">
                  <c:v>67</c:v>
                </c:pt>
                <c:pt idx="1">
                  <c:v>56</c:v>
                </c:pt>
                <c:pt idx="2">
                  <c:v>50</c:v>
                </c:pt>
                <c:pt idx="3">
                  <c:v>43</c:v>
                </c:pt>
                <c:pt idx="4">
                  <c:v>42</c:v>
                </c:pt>
                <c:pt idx="5">
                  <c:v>35</c:v>
                </c:pt>
                <c:pt idx="6">
                  <c:v>16</c:v>
                </c:pt>
                <c:pt idx="7">
                  <c:v>7</c:v>
                </c:pt>
              </c:numCache>
            </c:numRef>
          </c:val>
          <c:extLst xmlns:c16r2="http://schemas.microsoft.com/office/drawing/2015/06/chart">
            <c:ext xmlns:c16="http://schemas.microsoft.com/office/drawing/2014/chart" uri="{C3380CC4-5D6E-409C-BE32-E72D297353CC}">
              <c16:uniqueId val="{00000004-2A9D-4D20-96A4-D3275CFBB880}"/>
            </c:ext>
          </c:extLst>
        </c:ser>
        <c:dLbls>
          <c:dLblPos val="outEnd"/>
          <c:showLegendKey val="0"/>
          <c:showVal val="1"/>
          <c:showCatName val="0"/>
          <c:showSerName val="0"/>
          <c:showPercent val="0"/>
          <c:showBubbleSize val="0"/>
        </c:dLbls>
        <c:gapWidth val="50"/>
        <c:axId val="659961080"/>
        <c:axId val="659963040"/>
      </c:barChart>
      <c:catAx>
        <c:axId val="659961080"/>
        <c:scaling>
          <c:orientation val="maxMin"/>
        </c:scaling>
        <c:delete val="1"/>
        <c:axPos val="l"/>
        <c:numFmt formatCode="General" sourceLinked="1"/>
        <c:majorTickMark val="out"/>
        <c:minorTickMark val="none"/>
        <c:tickLblPos val="nextTo"/>
        <c:crossAx val="659963040"/>
        <c:crosses val="autoZero"/>
        <c:auto val="1"/>
        <c:lblAlgn val="ctr"/>
        <c:lblOffset val="0"/>
        <c:noMultiLvlLbl val="0"/>
      </c:catAx>
      <c:valAx>
        <c:axId val="659963040"/>
        <c:scaling>
          <c:orientation val="minMax"/>
          <c:min val="0"/>
        </c:scaling>
        <c:delete val="1"/>
        <c:axPos val="t"/>
        <c:numFmt formatCode="0" sourceLinked="1"/>
        <c:majorTickMark val="out"/>
        <c:minorTickMark val="none"/>
        <c:tickLblPos val="nextTo"/>
        <c:crossAx val="659961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298014978774082E-2"/>
          <c:y val="2.2437981318676879E-2"/>
          <c:w val="0.96740397004245182"/>
          <c:h val="0.79237320647586895"/>
        </c:manualLayout>
      </c:layout>
      <c:barChart>
        <c:barDir val="col"/>
        <c:grouping val="clustered"/>
        <c:varyColors val="0"/>
        <c:ser>
          <c:idx val="0"/>
          <c:order val="0"/>
          <c:tx>
            <c:strRef>
              <c:f>Sheet1!$A$2</c:f>
              <c:strCache>
                <c:ptCount val="1"/>
              </c:strCache>
            </c:strRef>
          </c:tx>
          <c:spPr>
            <a:solidFill>
              <a:srgbClr val="FED402"/>
            </a:solidFill>
            <a:ln>
              <a:noFill/>
            </a:ln>
            <a:effectLst/>
          </c:spPr>
          <c:invertIfNegative val="0"/>
          <c:dPt>
            <c:idx val="0"/>
            <c:invertIfNegative val="0"/>
            <c:bubble3D val="0"/>
            <c:spPr>
              <a:solidFill>
                <a:srgbClr val="AEC411"/>
              </a:solidFill>
              <a:ln>
                <a:noFill/>
              </a:ln>
              <a:effectLst/>
            </c:spPr>
            <c:extLst xmlns:c16r2="http://schemas.microsoft.com/office/drawing/2015/06/chart">
              <c:ext xmlns:c16="http://schemas.microsoft.com/office/drawing/2014/chart" uri="{C3380CC4-5D6E-409C-BE32-E72D297353CC}">
                <c16:uniqueId val="{00000002-BC16-4834-A112-EC563DC1F49B}"/>
              </c:ext>
            </c:extLst>
          </c:dPt>
          <c:dPt>
            <c:idx val="2"/>
            <c:invertIfNegative val="0"/>
            <c:bubble3D val="0"/>
            <c:spPr>
              <a:solidFill>
                <a:srgbClr val="54C0E8"/>
              </a:solidFill>
              <a:ln>
                <a:noFill/>
              </a:ln>
              <a:effectLst/>
            </c:spPr>
            <c:extLst xmlns:c16r2="http://schemas.microsoft.com/office/drawing/2015/06/chart">
              <c:ext xmlns:c16="http://schemas.microsoft.com/office/drawing/2014/chart" uri="{C3380CC4-5D6E-409C-BE32-E72D297353CC}">
                <c16:uniqueId val="{00000000-69A7-4EBF-AEFD-9FA267C2834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Series 1</c:v>
                </c:pt>
                <c:pt idx="1">
                  <c:v>Series 3</c:v>
                </c:pt>
                <c:pt idx="2">
                  <c:v>Series 4</c:v>
                </c:pt>
              </c:strCache>
            </c:strRef>
          </c:cat>
          <c:val>
            <c:numRef>
              <c:f>Sheet1!$B$2:$D$2</c:f>
              <c:numCache>
                <c:formatCode>General</c:formatCode>
                <c:ptCount val="3"/>
                <c:pt idx="0" formatCode="0">
                  <c:v>34</c:v>
                </c:pt>
                <c:pt idx="2">
                  <c:v>27</c:v>
                </c:pt>
              </c:numCache>
            </c:numRef>
          </c:val>
          <c:extLst xmlns:c16r2="http://schemas.microsoft.com/office/drawing/2015/06/chart">
            <c:ext xmlns:c16="http://schemas.microsoft.com/office/drawing/2014/chart" uri="{C3380CC4-5D6E-409C-BE32-E72D297353CC}">
              <c16:uniqueId val="{00000000-D4DC-4285-B463-AF9894B5D51D}"/>
            </c:ext>
          </c:extLst>
        </c:ser>
        <c:dLbls>
          <c:showLegendKey val="0"/>
          <c:showVal val="0"/>
          <c:showCatName val="0"/>
          <c:showSerName val="0"/>
          <c:showPercent val="0"/>
          <c:showBubbleSize val="0"/>
        </c:dLbls>
        <c:gapWidth val="50"/>
        <c:overlap val="-27"/>
        <c:axId val="655281680"/>
        <c:axId val="539090992"/>
      </c:barChart>
      <c:catAx>
        <c:axId val="655281680"/>
        <c:scaling>
          <c:orientation val="minMax"/>
        </c:scaling>
        <c:delete val="1"/>
        <c:axPos val="b"/>
        <c:numFmt formatCode="General" sourceLinked="1"/>
        <c:majorTickMark val="none"/>
        <c:minorTickMark val="none"/>
        <c:tickLblPos val="nextTo"/>
        <c:crossAx val="539090992"/>
        <c:crosses val="autoZero"/>
        <c:auto val="1"/>
        <c:lblAlgn val="ctr"/>
        <c:lblOffset val="100"/>
        <c:noMultiLvlLbl val="0"/>
      </c:catAx>
      <c:valAx>
        <c:axId val="539090992"/>
        <c:scaling>
          <c:orientation val="minMax"/>
        </c:scaling>
        <c:delete val="1"/>
        <c:axPos val="l"/>
        <c:numFmt formatCode="0" sourceLinked="1"/>
        <c:majorTickMark val="out"/>
        <c:minorTickMark val="none"/>
        <c:tickLblPos val="nextTo"/>
        <c:crossAx val="655281680"/>
        <c:crosses val="autoZero"/>
        <c:crossBetween val="between"/>
      </c:valAx>
      <c:spPr>
        <a:noFill/>
        <a:ln>
          <a:noFill/>
        </a:ln>
        <a:effectLst/>
      </c:spPr>
    </c:plotArea>
    <c:plotVisOnly val="1"/>
    <c:dispBlanksAs val="gap"/>
    <c:showDLblsOverMax val="0"/>
    <c:extLst xmlns:c16r2="http://schemas.microsoft.com/office/drawing/2015/06/char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chemeClr val="accent1"/>
            </a:solidFill>
          </c:spPr>
          <c:invertIfNegative val="0"/>
          <c:dPt>
            <c:idx val="11"/>
            <c:invertIfNegative val="0"/>
            <c:bubble3D val="0"/>
            <c:extLst xmlns:c16r2="http://schemas.microsoft.com/office/drawing/2015/06/chart">
              <c:ext xmlns:c16="http://schemas.microsoft.com/office/drawing/2014/chart" uri="{C3380CC4-5D6E-409C-BE32-E72D297353CC}">
                <c16:uniqueId val="{00000001-5640-4055-8FE8-6C534A6FA478}"/>
              </c:ext>
            </c:extLst>
          </c:dPt>
          <c:dLbls>
            <c:spPr>
              <a:noFill/>
              <a:ln>
                <a:noFill/>
              </a:ln>
              <a:effectLst/>
            </c:spPr>
            <c:txPr>
              <a:bodyPr/>
              <a:lstStyle/>
              <a:p>
                <a:pPr>
                  <a:defRPr sz="1400" b="1">
                    <a:solidFill>
                      <a:schemeClr val="tx1">
                        <a:lumMod val="65000"/>
                        <a:lumOff val="3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Sheet1!$A$2:$A$14</c:f>
              <c:strCache>
                <c:ptCount val="13"/>
                <c:pt idx="0">
                  <c:v>Visual arts and crafts, for example, painting, sculpting, pottery, wood-turning, jewellery making, weaving or textiles</c:v>
                </c:pt>
                <c:pt idx="1">
                  <c:v>Music of any kind including playing an instrument, being part of any band, orchestra or musical group.</c:v>
                </c:pt>
                <c:pt idx="2">
                  <c:v>Uploaded to the internet something artisitic that you created</c:v>
                </c:pt>
                <c:pt idx="3">
                  <c:v>Film and video making including photography other than family, holiday or party snaps</c:v>
                </c:pt>
                <c:pt idx="4">
                  <c:v>Dance activity of any kind</c:v>
                </c:pt>
                <c:pt idx="5">
                  <c:v>Creative writing, for example, poetry or stories</c:v>
                </c:pt>
                <c:pt idx="6">
                  <c:v>Book Club, reading group</c:v>
                </c:pt>
                <c:pt idx="7">
                  <c:v>Singing or being part of a choir</c:v>
                </c:pt>
                <c:pt idx="8">
                  <c:v>Digital arts: creating and making original artwork, animation or games using digital technology</c:v>
                </c:pt>
                <c:pt idx="9">
                  <c:v>Drama or theatrical activity of any kind</c:v>
                </c:pt>
                <c:pt idx="10">
                  <c:v>Circus, Street arts, Carnival skills</c:v>
                </c:pt>
                <c:pt idx="11">
                  <c:v>Other (please specify)</c:v>
                </c:pt>
                <c:pt idx="12">
                  <c:v>Any</c:v>
                </c:pt>
              </c:strCache>
            </c:strRef>
          </c:cat>
          <c:val>
            <c:numRef>
              <c:f>Sheet1!$B$2:$B$14</c:f>
              <c:numCache>
                <c:formatCode>0</c:formatCode>
                <c:ptCount val="13"/>
                <c:pt idx="0">
                  <c:v>10</c:v>
                </c:pt>
                <c:pt idx="1">
                  <c:v>9</c:v>
                </c:pt>
                <c:pt idx="2">
                  <c:v>9</c:v>
                </c:pt>
                <c:pt idx="3">
                  <c:v>7</c:v>
                </c:pt>
                <c:pt idx="4">
                  <c:v>6</c:v>
                </c:pt>
                <c:pt idx="5">
                  <c:v>6</c:v>
                </c:pt>
                <c:pt idx="6">
                  <c:v>6</c:v>
                </c:pt>
                <c:pt idx="7">
                  <c:v>5</c:v>
                </c:pt>
                <c:pt idx="8">
                  <c:v>3</c:v>
                </c:pt>
                <c:pt idx="9">
                  <c:v>2</c:v>
                </c:pt>
                <c:pt idx="10">
                  <c:v>1</c:v>
                </c:pt>
                <c:pt idx="11">
                  <c:v>2</c:v>
                </c:pt>
                <c:pt idx="12">
                  <c:v>34</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539092560"/>
        <c:axId val="539093344"/>
      </c:barChart>
      <c:catAx>
        <c:axId val="539092560"/>
        <c:scaling>
          <c:orientation val="maxMin"/>
        </c:scaling>
        <c:delete val="0"/>
        <c:axPos val="l"/>
        <c:numFmt formatCode="General" sourceLinked="1"/>
        <c:majorTickMark val="out"/>
        <c:minorTickMark val="none"/>
        <c:tickLblPos val="nextTo"/>
        <c:spPr>
          <a:ln>
            <a:noFill/>
          </a:ln>
        </c:spPr>
        <c:txPr>
          <a:bodyPr/>
          <a:lstStyle/>
          <a:p>
            <a:pPr>
              <a:defRPr sz="1050">
                <a:solidFill>
                  <a:schemeClr val="tx1">
                    <a:lumMod val="65000"/>
                    <a:lumOff val="35000"/>
                  </a:schemeClr>
                </a:solidFill>
              </a:defRPr>
            </a:pPr>
            <a:endParaRPr lang="en-US"/>
          </a:p>
        </c:txPr>
        <c:crossAx val="539093344"/>
        <c:crosses val="autoZero"/>
        <c:auto val="1"/>
        <c:lblAlgn val="ctr"/>
        <c:lblOffset val="100"/>
        <c:noMultiLvlLbl val="0"/>
      </c:catAx>
      <c:valAx>
        <c:axId val="539093344"/>
        <c:scaling>
          <c:orientation val="minMax"/>
          <c:max val="100"/>
          <c:min val="0"/>
        </c:scaling>
        <c:delete val="1"/>
        <c:axPos val="t"/>
        <c:numFmt formatCode="0" sourceLinked="1"/>
        <c:majorTickMark val="out"/>
        <c:minorTickMark val="none"/>
        <c:tickLblPos val="none"/>
        <c:crossAx val="5390925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rgbClr val="54C0E8"/>
            </a:solidFill>
          </c:spPr>
          <c:invertIfNegative val="0"/>
          <c:dLbls>
            <c:spPr>
              <a:noFill/>
              <a:ln>
                <a:noFill/>
              </a:ln>
              <a:effectLst/>
            </c:spPr>
            <c:txPr>
              <a:bodyPr/>
              <a:lstStyle/>
              <a:p>
                <a:pPr>
                  <a:defRPr sz="1600" b="1">
                    <a:solidFill>
                      <a:schemeClr val="tx1">
                        <a:lumMod val="65000"/>
                        <a:lumOff val="3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Sheet1!$A$2:$A$11</c:f>
              <c:strCache>
                <c:ptCount val="10"/>
                <c:pt idx="0">
                  <c:v>Enjoyment\pleasure</c:v>
                </c:pt>
                <c:pt idx="1">
                  <c:v>Develops my creativity and self-expression</c:v>
                </c:pt>
                <c:pt idx="2">
                  <c:v>Improves my quality of life\well-being</c:v>
                </c:pt>
                <c:pt idx="3">
                  <c:v>To learn new skills</c:v>
                </c:pt>
                <c:pt idx="4">
                  <c:v>Friends take part</c:v>
                </c:pt>
                <c:pt idx="5">
                  <c:v>Gets me out of the house</c:v>
                </c:pt>
                <c:pt idx="6">
                  <c:v>Helps me to feel part of a community</c:v>
                </c:pt>
                <c:pt idx="7">
                  <c:v>Improves my confidence</c:v>
                </c:pt>
                <c:pt idx="8">
                  <c:v>Participating in arts activities is a boost to my health</c:v>
                </c:pt>
                <c:pt idx="9">
                  <c:v>Other</c:v>
                </c:pt>
              </c:strCache>
            </c:strRef>
          </c:cat>
          <c:val>
            <c:numRef>
              <c:f>Sheet1!$B$2:$B$11</c:f>
              <c:numCache>
                <c:formatCode>0</c:formatCode>
                <c:ptCount val="10"/>
                <c:pt idx="0">
                  <c:v>76</c:v>
                </c:pt>
                <c:pt idx="1">
                  <c:v>44</c:v>
                </c:pt>
                <c:pt idx="2">
                  <c:v>41</c:v>
                </c:pt>
                <c:pt idx="3">
                  <c:v>37</c:v>
                </c:pt>
                <c:pt idx="4">
                  <c:v>34</c:v>
                </c:pt>
                <c:pt idx="5">
                  <c:v>34</c:v>
                </c:pt>
                <c:pt idx="6">
                  <c:v>27</c:v>
                </c:pt>
                <c:pt idx="7">
                  <c:v>25</c:v>
                </c:pt>
                <c:pt idx="8">
                  <c:v>22</c:v>
                </c:pt>
                <c:pt idx="9">
                  <c:v>4</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539091776"/>
        <c:axId val="539092168"/>
      </c:barChart>
      <c:catAx>
        <c:axId val="539091776"/>
        <c:scaling>
          <c:orientation val="maxMin"/>
        </c:scaling>
        <c:delete val="1"/>
        <c:axPos val="l"/>
        <c:numFmt formatCode="General" sourceLinked="1"/>
        <c:majorTickMark val="out"/>
        <c:minorTickMark val="none"/>
        <c:tickLblPos val="nextTo"/>
        <c:crossAx val="539092168"/>
        <c:crosses val="autoZero"/>
        <c:auto val="1"/>
        <c:lblAlgn val="ctr"/>
        <c:lblOffset val="100"/>
        <c:noMultiLvlLbl val="0"/>
      </c:catAx>
      <c:valAx>
        <c:axId val="539092168"/>
        <c:scaling>
          <c:orientation val="minMax"/>
          <c:max val="100"/>
          <c:min val="0"/>
        </c:scaling>
        <c:delete val="1"/>
        <c:axPos val="t"/>
        <c:numFmt formatCode="0" sourceLinked="1"/>
        <c:majorTickMark val="out"/>
        <c:minorTickMark val="none"/>
        <c:tickLblPos val="none"/>
        <c:crossAx val="5390917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Very Happy</c:v>
                </c:pt>
              </c:strCache>
            </c:strRef>
          </c:tx>
          <c:spPr>
            <a:solidFill>
              <a:srgbClr val="AEC411">
                <a:lumMod val="75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Sheet1!$B$2</c:f>
              <c:numCache>
                <c:formatCode>0</c:formatCode>
                <c:ptCount val="1"/>
                <c:pt idx="0">
                  <c:v>51</c:v>
                </c:pt>
              </c:numCache>
            </c:numRef>
          </c:val>
          <c:extLst xmlns:c16r2="http://schemas.microsoft.com/office/drawing/2015/06/chart">
            <c:ext xmlns:c16="http://schemas.microsoft.com/office/drawing/2014/chart" uri="{C3380CC4-5D6E-409C-BE32-E72D297353CC}">
              <c16:uniqueId val="{00000000-9AB5-4427-88A9-3EBE48E6ABE6}"/>
            </c:ext>
          </c:extLst>
        </c:ser>
        <c:ser>
          <c:idx val="1"/>
          <c:order val="1"/>
          <c:tx>
            <c:strRef>
              <c:f>Sheet1!$A$3</c:f>
              <c:strCache>
                <c:ptCount val="1"/>
                <c:pt idx="0">
                  <c:v>Fairly Happy</c:v>
                </c:pt>
              </c:strCache>
            </c:strRef>
          </c:tx>
          <c:spPr>
            <a:solidFill>
              <a:srgbClr val="AEC411"/>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Sheet1!$B$3</c:f>
              <c:numCache>
                <c:formatCode>0</c:formatCode>
                <c:ptCount val="1"/>
                <c:pt idx="0">
                  <c:v>40</c:v>
                </c:pt>
              </c:numCache>
            </c:numRef>
          </c:val>
          <c:extLst xmlns:c16r2="http://schemas.microsoft.com/office/drawing/2015/06/chart">
            <c:ext xmlns:c16="http://schemas.microsoft.com/office/drawing/2014/chart" uri="{C3380CC4-5D6E-409C-BE32-E72D297353CC}">
              <c16:uniqueId val="{00000001-9AB5-4427-88A9-3EBE48E6ABE6}"/>
            </c:ext>
          </c:extLst>
        </c:ser>
        <c:ser>
          <c:idx val="2"/>
          <c:order val="2"/>
          <c:tx>
            <c:strRef>
              <c:f>Sheet1!$A$4</c:f>
              <c:strCache>
                <c:ptCount val="1"/>
                <c:pt idx="0">
                  <c:v>Neither Happy nor unhappy</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Sheet1!$B$4</c:f>
              <c:numCache>
                <c:formatCode>0</c:formatCode>
                <c:ptCount val="1"/>
                <c:pt idx="0">
                  <c:v>6</c:v>
                </c:pt>
              </c:numCache>
            </c:numRef>
          </c:val>
          <c:extLst xmlns:c16r2="http://schemas.microsoft.com/office/drawing/2015/06/chart">
            <c:ext xmlns:c16="http://schemas.microsoft.com/office/drawing/2014/chart" uri="{C3380CC4-5D6E-409C-BE32-E72D297353CC}">
              <c16:uniqueId val="{00000002-9AB5-4427-88A9-3EBE48E6ABE6}"/>
            </c:ext>
          </c:extLst>
        </c:ser>
        <c:ser>
          <c:idx val="3"/>
          <c:order val="3"/>
          <c:tx>
            <c:strRef>
              <c:f>Sheet1!$A$5</c:f>
              <c:strCache>
                <c:ptCount val="1"/>
                <c:pt idx="0">
                  <c:v>Not Very Happy</c:v>
                </c:pt>
              </c:strCache>
            </c:strRef>
          </c:tx>
          <c:spPr>
            <a:solidFill>
              <a:srgbClr val="D61D6E">
                <a:lumMod val="60000"/>
                <a:lumOff val="40000"/>
              </a:srgbClr>
            </a:solidFill>
            <a:ln w="1905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Sheet1!$B$5</c:f>
              <c:numCache>
                <c:formatCode>0</c:formatCode>
                <c:ptCount val="1"/>
                <c:pt idx="0">
                  <c:v>3</c:v>
                </c:pt>
              </c:numCache>
            </c:numRef>
          </c:val>
          <c:extLst xmlns:c16r2="http://schemas.microsoft.com/office/drawing/2015/06/chart">
            <c:ext xmlns:c16="http://schemas.microsoft.com/office/drawing/2014/chart" uri="{C3380CC4-5D6E-409C-BE32-E72D297353CC}">
              <c16:uniqueId val="{00000003-9AB5-4427-88A9-3EBE48E6ABE6}"/>
            </c:ext>
          </c:extLst>
        </c:ser>
        <c:ser>
          <c:idx val="4"/>
          <c:order val="4"/>
          <c:tx>
            <c:strRef>
              <c:f>Sheet1!$A$6</c:f>
              <c:strCache>
                <c:ptCount val="1"/>
                <c:pt idx="0">
                  <c:v>Not Happy at all</c:v>
                </c:pt>
              </c:strCache>
            </c:strRef>
          </c:tx>
          <c:spPr>
            <a:solidFill>
              <a:srgbClr val="D9006F"/>
            </a:solidFill>
            <a:ln>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Sheet1!$B$6</c:f>
              <c:numCache>
                <c:formatCode>0</c:formatCode>
                <c:ptCount val="1"/>
                <c:pt idx="0">
                  <c:v>0</c:v>
                </c:pt>
              </c:numCache>
            </c:numRef>
          </c:val>
          <c:extLst xmlns:c16r2="http://schemas.microsoft.com/office/drawing/2015/06/chart">
            <c:ext xmlns:c16="http://schemas.microsoft.com/office/drawing/2014/chart" uri="{C3380CC4-5D6E-409C-BE32-E72D297353CC}">
              <c16:uniqueId val="{00000004-9AB5-4427-88A9-3EBE48E6ABE6}"/>
            </c:ext>
          </c:extLst>
        </c:ser>
        <c:dLbls>
          <c:showLegendKey val="0"/>
          <c:showVal val="0"/>
          <c:showCatName val="0"/>
          <c:showSerName val="0"/>
          <c:showPercent val="0"/>
          <c:showBubbleSize val="0"/>
        </c:dLbls>
        <c:gapWidth val="70"/>
        <c:overlap val="100"/>
        <c:axId val="539093736"/>
        <c:axId val="662766528"/>
      </c:barChart>
      <c:catAx>
        <c:axId val="539093736"/>
        <c:scaling>
          <c:orientation val="minMax"/>
        </c:scaling>
        <c:delete val="1"/>
        <c:axPos val="t"/>
        <c:numFmt formatCode="General" sourceLinked="1"/>
        <c:majorTickMark val="out"/>
        <c:minorTickMark val="none"/>
        <c:tickLblPos val="none"/>
        <c:crossAx val="662766528"/>
        <c:crosses val="autoZero"/>
        <c:auto val="1"/>
        <c:lblAlgn val="ctr"/>
        <c:lblOffset val="100"/>
        <c:noMultiLvlLbl val="0"/>
      </c:catAx>
      <c:valAx>
        <c:axId val="662766528"/>
        <c:scaling>
          <c:orientation val="maxMin"/>
        </c:scaling>
        <c:delete val="1"/>
        <c:axPos val="l"/>
        <c:numFmt formatCode="0%" sourceLinked="1"/>
        <c:majorTickMark val="out"/>
        <c:minorTickMark val="none"/>
        <c:tickLblPos val="none"/>
        <c:crossAx val="539093736"/>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Very Happy</c:v>
                </c:pt>
              </c:strCache>
            </c:strRef>
          </c:tx>
          <c:spPr>
            <a:solidFill>
              <a:srgbClr val="AEC411">
                <a:lumMod val="75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Sheet1!$B$2</c:f>
              <c:numCache>
                <c:formatCode>0</c:formatCode>
                <c:ptCount val="1"/>
                <c:pt idx="0">
                  <c:v>21</c:v>
                </c:pt>
              </c:numCache>
            </c:numRef>
          </c:val>
          <c:extLst xmlns:c16r2="http://schemas.microsoft.com/office/drawing/2015/06/chart">
            <c:ext xmlns:c16="http://schemas.microsoft.com/office/drawing/2014/chart" uri="{C3380CC4-5D6E-409C-BE32-E72D297353CC}">
              <c16:uniqueId val="{00000000-9AB5-4427-88A9-3EBE48E6ABE6}"/>
            </c:ext>
          </c:extLst>
        </c:ser>
        <c:ser>
          <c:idx val="1"/>
          <c:order val="1"/>
          <c:tx>
            <c:strRef>
              <c:f>Sheet1!$A$3</c:f>
              <c:strCache>
                <c:ptCount val="1"/>
                <c:pt idx="0">
                  <c:v>Fairly Happy</c:v>
                </c:pt>
              </c:strCache>
            </c:strRef>
          </c:tx>
          <c:spPr>
            <a:solidFill>
              <a:srgbClr val="AEC411"/>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Sheet1!$B$3</c:f>
              <c:numCache>
                <c:formatCode>0</c:formatCode>
                <c:ptCount val="1"/>
                <c:pt idx="0">
                  <c:v>30</c:v>
                </c:pt>
              </c:numCache>
            </c:numRef>
          </c:val>
          <c:extLst xmlns:c16r2="http://schemas.microsoft.com/office/drawing/2015/06/chart">
            <c:ext xmlns:c16="http://schemas.microsoft.com/office/drawing/2014/chart" uri="{C3380CC4-5D6E-409C-BE32-E72D297353CC}">
              <c16:uniqueId val="{00000001-9AB5-4427-88A9-3EBE48E6ABE6}"/>
            </c:ext>
          </c:extLst>
        </c:ser>
        <c:ser>
          <c:idx val="2"/>
          <c:order val="2"/>
          <c:tx>
            <c:strRef>
              <c:f>Sheet1!$A$4</c:f>
              <c:strCache>
                <c:ptCount val="1"/>
                <c:pt idx="0">
                  <c:v>Neither Happy nor unhappy</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Sheet1!$B$4</c:f>
              <c:numCache>
                <c:formatCode>0</c:formatCode>
                <c:ptCount val="1"/>
                <c:pt idx="0">
                  <c:v>19</c:v>
                </c:pt>
              </c:numCache>
            </c:numRef>
          </c:val>
          <c:extLst xmlns:c16r2="http://schemas.microsoft.com/office/drawing/2015/06/chart">
            <c:ext xmlns:c16="http://schemas.microsoft.com/office/drawing/2014/chart" uri="{C3380CC4-5D6E-409C-BE32-E72D297353CC}">
              <c16:uniqueId val="{00000002-9AB5-4427-88A9-3EBE48E6ABE6}"/>
            </c:ext>
          </c:extLst>
        </c:ser>
        <c:ser>
          <c:idx val="3"/>
          <c:order val="3"/>
          <c:tx>
            <c:strRef>
              <c:f>Sheet1!$A$5</c:f>
              <c:strCache>
                <c:ptCount val="1"/>
                <c:pt idx="0">
                  <c:v>Not Very Happy</c:v>
                </c:pt>
              </c:strCache>
            </c:strRef>
          </c:tx>
          <c:spPr>
            <a:solidFill>
              <a:srgbClr val="D61D6E">
                <a:lumMod val="60000"/>
                <a:lumOff val="40000"/>
              </a:srgbClr>
            </a:solidFill>
            <a:ln w="1905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Sheet1!$B$5</c:f>
              <c:numCache>
                <c:formatCode>0</c:formatCode>
                <c:ptCount val="1"/>
                <c:pt idx="0">
                  <c:v>23</c:v>
                </c:pt>
              </c:numCache>
            </c:numRef>
          </c:val>
          <c:extLst xmlns:c16r2="http://schemas.microsoft.com/office/drawing/2015/06/chart">
            <c:ext xmlns:c16="http://schemas.microsoft.com/office/drawing/2014/chart" uri="{C3380CC4-5D6E-409C-BE32-E72D297353CC}">
              <c16:uniqueId val="{00000003-9AB5-4427-88A9-3EBE48E6ABE6}"/>
            </c:ext>
          </c:extLst>
        </c:ser>
        <c:ser>
          <c:idx val="4"/>
          <c:order val="4"/>
          <c:tx>
            <c:strRef>
              <c:f>Sheet1!$A$6</c:f>
              <c:strCache>
                <c:ptCount val="1"/>
                <c:pt idx="0">
                  <c:v>Not Happy at all</c:v>
                </c:pt>
              </c:strCache>
            </c:strRef>
          </c:tx>
          <c:spPr>
            <a:solidFill>
              <a:srgbClr val="D9006F"/>
            </a:solidFill>
            <a:ln>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Sheet1!$B$6</c:f>
              <c:numCache>
                <c:formatCode>0</c:formatCode>
                <c:ptCount val="1"/>
                <c:pt idx="0">
                  <c:v>7</c:v>
                </c:pt>
              </c:numCache>
            </c:numRef>
          </c:val>
          <c:extLst xmlns:c16r2="http://schemas.microsoft.com/office/drawing/2015/06/chart">
            <c:ext xmlns:c16="http://schemas.microsoft.com/office/drawing/2014/chart" uri="{C3380CC4-5D6E-409C-BE32-E72D297353CC}">
              <c16:uniqueId val="{00000004-9AB5-4427-88A9-3EBE48E6ABE6}"/>
            </c:ext>
          </c:extLst>
        </c:ser>
        <c:dLbls>
          <c:showLegendKey val="0"/>
          <c:showVal val="0"/>
          <c:showCatName val="0"/>
          <c:showSerName val="0"/>
          <c:showPercent val="0"/>
          <c:showBubbleSize val="0"/>
        </c:dLbls>
        <c:gapWidth val="70"/>
        <c:overlap val="100"/>
        <c:axId val="662767312"/>
        <c:axId val="662766920"/>
      </c:barChart>
      <c:catAx>
        <c:axId val="662767312"/>
        <c:scaling>
          <c:orientation val="minMax"/>
        </c:scaling>
        <c:delete val="1"/>
        <c:axPos val="t"/>
        <c:numFmt formatCode="General" sourceLinked="1"/>
        <c:majorTickMark val="out"/>
        <c:minorTickMark val="none"/>
        <c:tickLblPos val="none"/>
        <c:crossAx val="662766920"/>
        <c:crosses val="autoZero"/>
        <c:auto val="1"/>
        <c:lblAlgn val="ctr"/>
        <c:lblOffset val="100"/>
        <c:noMultiLvlLbl val="0"/>
      </c:catAx>
      <c:valAx>
        <c:axId val="662766920"/>
        <c:scaling>
          <c:orientation val="maxMin"/>
        </c:scaling>
        <c:delete val="1"/>
        <c:axPos val="l"/>
        <c:numFmt formatCode="0%" sourceLinked="1"/>
        <c:majorTickMark val="out"/>
        <c:minorTickMark val="none"/>
        <c:tickLblPos val="none"/>
        <c:crossAx val="662767312"/>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0.18303827447860141"/>
          <c:w val="0.93450881612090675"/>
          <c:h val="0.77005339714157983"/>
        </c:manualLayout>
      </c:layout>
      <c:barChart>
        <c:barDir val="col"/>
        <c:grouping val="stacked"/>
        <c:varyColors val="0"/>
        <c:ser>
          <c:idx val="0"/>
          <c:order val="0"/>
          <c:tx>
            <c:strRef>
              <c:f>Sheet1!$A$2</c:f>
              <c:strCache>
                <c:ptCount val="1"/>
                <c:pt idx="0">
                  <c:v>%</c:v>
                </c:pt>
              </c:strCache>
            </c:strRef>
          </c:tx>
          <c:spPr>
            <a:solidFill>
              <a:srgbClr val="5B9BD5"/>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5 years ago</c:v>
                </c:pt>
              </c:strCache>
            </c:strRef>
          </c:cat>
          <c:val>
            <c:numRef>
              <c:f>Sheet1!$B$2</c:f>
              <c:numCache>
                <c:formatCode>General</c:formatCode>
                <c:ptCount val="1"/>
              </c:numCache>
            </c:numRef>
          </c:val>
          <c:extLst xmlns:c16r2="http://schemas.microsoft.com/office/drawing/2015/06/chart">
            <c:ext xmlns:c16="http://schemas.microsoft.com/office/drawing/2014/chart" uri="{C3380CC4-5D6E-409C-BE32-E72D297353CC}">
              <c16:uniqueId val="{00000000-A610-4877-AC42-6A33243055A8}"/>
            </c:ext>
          </c:extLst>
        </c:ser>
        <c:ser>
          <c:idx val="1"/>
          <c:order val="1"/>
          <c:tx>
            <c:strRef>
              <c:f>Sheet1!$A$3</c:f>
              <c:strCache>
                <c:ptCount val="1"/>
                <c:pt idx="0">
                  <c:v>Less</c:v>
                </c:pt>
              </c:strCache>
            </c:strRef>
          </c:tx>
          <c:spPr>
            <a:solidFill>
              <a:srgbClr val="FED402"/>
            </a:solidFill>
            <a:ln w="25905">
              <a:solidFill>
                <a:sysClr val="window" lastClr="FFFFFF"/>
              </a:solidFill>
              <a:prstDash val="solid"/>
            </a:ln>
          </c:spPr>
          <c:invertIfNegative val="0"/>
          <c:dPt>
            <c:idx val="0"/>
            <c:invertIfNegative val="0"/>
            <c:bubble3D val="0"/>
            <c:spPr>
              <a:solidFill>
                <a:srgbClr val="D61D6E"/>
              </a:solidFill>
              <a:ln w="25905">
                <a:solidFill>
                  <a:sysClr val="window" lastClr="FFFFFF"/>
                </a:solidFill>
                <a:prstDash val="solid"/>
              </a:ln>
            </c:spPr>
            <c:extLst xmlns:c16r2="http://schemas.microsoft.com/office/drawing/2015/06/chart">
              <c:ext xmlns:c16="http://schemas.microsoft.com/office/drawing/2014/chart" uri="{C3380CC4-5D6E-409C-BE32-E72D297353CC}">
                <c16:uniqueId val="{00000000-4836-4D1C-A645-C236D99D4514}"/>
              </c:ext>
            </c:extLst>
          </c:dPt>
          <c:cat>
            <c:strRef>
              <c:f>Sheet1!$B$1</c:f>
              <c:strCache>
                <c:ptCount val="1"/>
                <c:pt idx="0">
                  <c:v>5 years ago</c:v>
                </c:pt>
              </c:strCache>
            </c:strRef>
          </c:cat>
          <c:val>
            <c:numRef>
              <c:f>Sheet1!$B$3</c:f>
              <c:numCache>
                <c:formatCode>General</c:formatCode>
                <c:ptCount val="1"/>
                <c:pt idx="0">
                  <c:v>10000600</c:v>
                </c:pt>
              </c:numCache>
            </c:numRef>
          </c:val>
          <c:extLst xmlns:c16r2="http://schemas.microsoft.com/office/drawing/2015/06/chart">
            <c:ext xmlns:c16="http://schemas.microsoft.com/office/drawing/2014/chart" uri="{C3380CC4-5D6E-409C-BE32-E72D297353CC}">
              <c16:uniqueId val="{00000001-A610-4877-AC42-6A33243055A8}"/>
            </c:ext>
          </c:extLst>
        </c:ser>
        <c:ser>
          <c:idx val="2"/>
          <c:order val="2"/>
          <c:tx>
            <c:strRef>
              <c:f>Sheet1!$A$4</c:f>
              <c:strCache>
                <c:ptCount val="1"/>
                <c:pt idx="0">
                  <c:v>About the same</c:v>
                </c:pt>
              </c:strCache>
            </c:strRef>
          </c:tx>
          <c:spPr>
            <a:solidFill>
              <a:srgbClr val="002060"/>
            </a:solidFill>
            <a:ln w="12700">
              <a:solidFill>
                <a:sysClr val="window" lastClr="FFFFFF"/>
              </a:solidFill>
              <a:prstDash val="solid"/>
            </a:ln>
          </c:spPr>
          <c:invertIfNegative val="0"/>
          <c:dLbls>
            <c:dLbl>
              <c:idx val="0"/>
              <c:spPr>
                <a:noFill/>
                <a:ln>
                  <a:noFill/>
                </a:ln>
                <a:effectLst/>
              </c:spPr>
              <c:txPr>
                <a:bodyPr wrap="square" lIns="38100" tIns="19050" rIns="38100" bIns="19050" anchor="ctr">
                  <a:spAutoFit/>
                </a:bodyPr>
                <a:lstStyle/>
                <a:p>
                  <a:pPr>
                    <a:defRPr>
                      <a:solidFill>
                        <a:srgbClr val="002060"/>
                      </a:solidFill>
                    </a:defRPr>
                  </a:pPr>
                  <a:endParaRPr lang="en-US"/>
                </a:p>
              </c:txPr>
              <c:dLblPos val="ctr"/>
              <c:showLegendKey val="0"/>
              <c:showVal val="1"/>
              <c:showCatName val="0"/>
              <c:showSerName val="0"/>
              <c:showPercent val="0"/>
              <c:showBubbleSize val="0"/>
            </c:dLbl>
            <c:dLbl>
              <c:idx val="2"/>
              <c:spPr>
                <a:noFill/>
                <a:ln>
                  <a:noFill/>
                </a:ln>
                <a:effectLst/>
              </c:spPr>
              <c:txPr>
                <a:bodyPr wrap="square" lIns="38100" tIns="19050" rIns="38100" bIns="19050" anchor="ctr">
                  <a:spAutoFit/>
                </a:bodyPr>
                <a:lstStyle/>
                <a:p>
                  <a:pPr>
                    <a:defRPr>
                      <a:solidFill>
                        <a:srgbClr val="002060"/>
                      </a:solidFill>
                    </a:defRPr>
                  </a:pPr>
                  <a:endParaRPr lang="en-US"/>
                </a:p>
              </c:txPr>
              <c:dLblPos val="ctr"/>
              <c:showLegendKey val="0"/>
              <c:showVal val="1"/>
              <c:showCatName val="0"/>
              <c:showSerName val="0"/>
              <c:showPercent val="0"/>
              <c:showBubbleSize val="0"/>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5 years ago</c:v>
                </c:pt>
              </c:strCache>
            </c:strRef>
          </c:cat>
          <c:val>
            <c:numRef>
              <c:f>Sheet1!$B$4</c:f>
              <c:numCache>
                <c:formatCode>General</c:formatCode>
                <c:ptCount val="1"/>
              </c:numCache>
            </c:numRef>
          </c:val>
          <c:extLst xmlns:c16r2="http://schemas.microsoft.com/office/drawing/2015/06/chart">
            <c:ext xmlns:c16="http://schemas.microsoft.com/office/drawing/2014/chart" uri="{C3380CC4-5D6E-409C-BE32-E72D297353CC}">
              <c16:uniqueId val="{00000002-A610-4877-AC42-6A33243055A8}"/>
            </c:ext>
          </c:extLst>
        </c:ser>
        <c:ser>
          <c:idx val="3"/>
          <c:order val="3"/>
          <c:tx>
            <c:strRef>
              <c:f>Sheet1!$A$5</c:f>
              <c:strCache>
                <c:ptCount val="1"/>
                <c:pt idx="0">
                  <c:v>About the same</c:v>
                </c:pt>
              </c:strCache>
            </c:strRef>
          </c:tx>
          <c:spPr>
            <a:noFill/>
            <a:ln w="19050">
              <a:noFill/>
              <a:prstDash val="solid"/>
            </a:ln>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5 years ago</c:v>
                </c:pt>
              </c:strCache>
            </c:strRef>
          </c:cat>
          <c:val>
            <c:numRef>
              <c:f>Sheet1!$B$5</c:f>
              <c:numCache>
                <c:formatCode>General</c:formatCode>
                <c:ptCount val="1"/>
              </c:numCache>
            </c:numRef>
          </c:val>
          <c:extLst xmlns:c16r2="http://schemas.microsoft.com/office/drawing/2015/06/chart">
            <c:ext xmlns:c16="http://schemas.microsoft.com/office/drawing/2014/chart" uri="{C3380CC4-5D6E-409C-BE32-E72D297353CC}">
              <c16:uniqueId val="{00000000-F8E3-4EE0-BBC2-DA11E365D469}"/>
            </c:ext>
          </c:extLst>
        </c:ser>
        <c:dLbls>
          <c:showLegendKey val="0"/>
          <c:showVal val="0"/>
          <c:showCatName val="0"/>
          <c:showSerName val="0"/>
          <c:showPercent val="0"/>
          <c:showBubbleSize val="0"/>
        </c:dLbls>
        <c:gapWidth val="70"/>
        <c:overlap val="100"/>
        <c:axId val="651564448"/>
        <c:axId val="651562880"/>
      </c:barChart>
      <c:catAx>
        <c:axId val="651564448"/>
        <c:scaling>
          <c:orientation val="minMax"/>
        </c:scaling>
        <c:delete val="1"/>
        <c:axPos val="b"/>
        <c:numFmt formatCode="General" sourceLinked="1"/>
        <c:majorTickMark val="out"/>
        <c:minorTickMark val="none"/>
        <c:tickLblPos val="nextTo"/>
        <c:crossAx val="651562880"/>
        <c:crosses val="autoZero"/>
        <c:auto val="1"/>
        <c:lblAlgn val="ctr"/>
        <c:lblOffset val="100"/>
        <c:noMultiLvlLbl val="0"/>
      </c:catAx>
      <c:valAx>
        <c:axId val="651562880"/>
        <c:scaling>
          <c:orientation val="minMax"/>
          <c:max val="20000000"/>
          <c:min val="0"/>
        </c:scaling>
        <c:delete val="1"/>
        <c:axPos val="l"/>
        <c:numFmt formatCode="#,##0" sourceLinked="0"/>
        <c:majorTickMark val="out"/>
        <c:minorTickMark val="none"/>
        <c:tickLblPos val="nextTo"/>
        <c:crossAx val="651564448"/>
        <c:crosses val="autoZero"/>
        <c:crossBetween val="between"/>
        <c:majorUnit val="10000000"/>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pt idx="0">
                  <c:v>%</c:v>
                </c:pt>
              </c:strCache>
            </c:strRef>
          </c:tx>
          <c:spPr>
            <a:solidFill>
              <a:srgbClr val="5B9BD5"/>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Sheet1!$B$2:$D$2</c:f>
              <c:numCache>
                <c:formatCode>General</c:formatCode>
                <c:ptCount val="3"/>
              </c:numCache>
            </c:numRef>
          </c:val>
          <c:extLst xmlns:c16r2="http://schemas.microsoft.com/office/drawing/2015/06/chart">
            <c:ext xmlns:c16="http://schemas.microsoft.com/office/drawing/2014/chart" uri="{C3380CC4-5D6E-409C-BE32-E72D297353CC}">
              <c16:uniqueId val="{00000000-A610-4877-AC42-6A33243055A8}"/>
            </c:ext>
          </c:extLst>
        </c:ser>
        <c:ser>
          <c:idx val="1"/>
          <c:order val="1"/>
          <c:tx>
            <c:strRef>
              <c:f>Sheet1!$A$3</c:f>
              <c:strCache>
                <c:ptCount val="1"/>
                <c:pt idx="0">
                  <c:v>Weekly +</c:v>
                </c:pt>
              </c:strCache>
            </c:strRef>
          </c:tx>
          <c:spPr>
            <a:solidFill>
              <a:srgbClr val="FED402"/>
            </a:solidFill>
            <a:ln w="25905">
              <a:solidFill>
                <a:sysClr val="window" lastClr="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1-084D-4893-8FCF-EDE139737320}"/>
              </c:ext>
            </c:extLst>
          </c:dPt>
          <c:dLbls>
            <c:spPr>
              <a:noFill/>
              <a:ln>
                <a:noFill/>
              </a:ln>
              <a:effectLst/>
            </c:spPr>
            <c:txPr>
              <a:bodyPr/>
              <a:lstStyle/>
              <a:p>
                <a:pPr>
                  <a:defRPr>
                    <a:solidFill>
                      <a:schemeClr val="tx1">
                        <a:lumMod val="85000"/>
                        <a:lumOff val="1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Sheet1!$B$3:$D$3</c:f>
              <c:numCache>
                <c:formatCode>General</c:formatCode>
                <c:ptCount val="3"/>
                <c:pt idx="0">
                  <c:v>22</c:v>
                </c:pt>
                <c:pt idx="2">
                  <c:v>27</c:v>
                </c:pt>
              </c:numCache>
            </c:numRef>
          </c:val>
          <c:extLst xmlns:c16r2="http://schemas.microsoft.com/office/drawing/2015/06/chart">
            <c:ext xmlns:c16="http://schemas.microsoft.com/office/drawing/2014/chart" uri="{C3380CC4-5D6E-409C-BE32-E72D297353CC}">
              <c16:uniqueId val="{00000001-A610-4877-AC42-6A33243055A8}"/>
            </c:ext>
          </c:extLst>
        </c:ser>
        <c:ser>
          <c:idx val="2"/>
          <c:order val="2"/>
          <c:tx>
            <c:strRef>
              <c:f>Sheet1!$A$4</c:f>
              <c:strCache>
                <c:ptCount val="1"/>
                <c:pt idx="0">
                  <c:v>Monthly +</c:v>
                </c:pt>
              </c:strCache>
            </c:strRef>
          </c:tx>
          <c:spPr>
            <a:solidFill>
              <a:srgbClr val="99B43C"/>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Sheet1!$B$4:$D$4</c:f>
              <c:numCache>
                <c:formatCode>General</c:formatCode>
                <c:ptCount val="3"/>
                <c:pt idx="0">
                  <c:v>16</c:v>
                </c:pt>
                <c:pt idx="2">
                  <c:v>25</c:v>
                </c:pt>
              </c:numCache>
            </c:numRef>
          </c:val>
          <c:extLst xmlns:c16r2="http://schemas.microsoft.com/office/drawing/2015/06/chart">
            <c:ext xmlns:c16="http://schemas.microsoft.com/office/drawing/2014/chart" uri="{C3380CC4-5D6E-409C-BE32-E72D297353CC}">
              <c16:uniqueId val="{00000002-A610-4877-AC42-6A33243055A8}"/>
            </c:ext>
          </c:extLst>
        </c:ser>
        <c:ser>
          <c:idx val="3"/>
          <c:order val="3"/>
          <c:tx>
            <c:strRef>
              <c:f>Sheet1!$A$5</c:f>
              <c:strCache>
                <c:ptCount val="1"/>
                <c:pt idx="0">
                  <c:v>Less often</c:v>
                </c:pt>
              </c:strCache>
            </c:strRef>
          </c:tx>
          <c:spPr>
            <a:solidFill>
              <a:srgbClr val="54C0E8"/>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Sheet1!$B$5:$D$5</c:f>
              <c:numCache>
                <c:formatCode>General</c:formatCode>
                <c:ptCount val="3"/>
                <c:pt idx="0">
                  <c:v>13</c:v>
                </c:pt>
                <c:pt idx="2">
                  <c:v>18</c:v>
                </c:pt>
              </c:numCache>
            </c:numRef>
          </c:val>
          <c:extLst xmlns:c16r2="http://schemas.microsoft.com/office/drawing/2015/06/chart">
            <c:ext xmlns:c16="http://schemas.microsoft.com/office/drawing/2014/chart" uri="{C3380CC4-5D6E-409C-BE32-E72D297353CC}">
              <c16:uniqueId val="{00000002-084D-4893-8FCF-EDE139737320}"/>
            </c:ext>
          </c:extLst>
        </c:ser>
        <c:ser>
          <c:idx val="4"/>
          <c:order val="4"/>
          <c:tx>
            <c:strRef>
              <c:f>Sheet1!$A$6</c:f>
              <c:strCache>
                <c:ptCount val="1"/>
              </c:strCache>
            </c:strRef>
          </c:tx>
          <c:spPr>
            <a:solidFill>
              <a:srgbClr val="7030A0"/>
            </a:solidFill>
            <a:ln w="19050">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Sheet1!$B$6:$D$6</c:f>
              <c:numCache>
                <c:formatCode>General</c:formatCode>
                <c:ptCount val="3"/>
                <c:pt idx="0">
                  <c:v>13</c:v>
                </c:pt>
                <c:pt idx="2">
                  <c:v>10</c:v>
                </c:pt>
              </c:numCache>
            </c:numRef>
          </c:val>
          <c:extLst xmlns:c16r2="http://schemas.microsoft.com/office/drawing/2015/06/chart">
            <c:ext xmlns:c16="http://schemas.microsoft.com/office/drawing/2014/chart" uri="{C3380CC4-5D6E-409C-BE32-E72D297353CC}">
              <c16:uniqueId val="{00000002-DE57-45EF-A7D0-F8987EFFD0F9}"/>
            </c:ext>
          </c:extLst>
        </c:ser>
        <c:ser>
          <c:idx val="5"/>
          <c:order val="5"/>
          <c:tx>
            <c:strRef>
              <c:f>Sheet1!$A$7</c:f>
              <c:strCache>
                <c:ptCount val="1"/>
              </c:strCache>
            </c:strRef>
          </c:tx>
          <c:spPr>
            <a:solidFill>
              <a:srgbClr val="D61D6E">
                <a:lumMod val="75000"/>
              </a:srgbClr>
            </a:solidFill>
            <a:ln w="19050">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Sheet1!$B$7:$D$7</c:f>
              <c:numCache>
                <c:formatCode>General</c:formatCode>
                <c:ptCount val="3"/>
                <c:pt idx="0">
                  <c:v>36</c:v>
                </c:pt>
                <c:pt idx="2">
                  <c:v>21</c:v>
                </c:pt>
              </c:numCache>
            </c:numRef>
          </c:val>
          <c:extLst xmlns:c16r2="http://schemas.microsoft.com/office/drawing/2015/06/chart">
            <c:ext xmlns:c16="http://schemas.microsoft.com/office/drawing/2014/chart" uri="{C3380CC4-5D6E-409C-BE32-E72D297353CC}">
              <c16:uniqueId val="{00000003-DE57-45EF-A7D0-F8987EFFD0F9}"/>
            </c:ext>
          </c:extLst>
        </c:ser>
        <c:dLbls>
          <c:showLegendKey val="0"/>
          <c:showVal val="0"/>
          <c:showCatName val="0"/>
          <c:showSerName val="0"/>
          <c:showPercent val="0"/>
          <c:showBubbleSize val="0"/>
        </c:dLbls>
        <c:gapWidth val="70"/>
        <c:overlap val="100"/>
        <c:axId val="662766136"/>
        <c:axId val="662768488"/>
      </c:barChart>
      <c:catAx>
        <c:axId val="662766136"/>
        <c:scaling>
          <c:orientation val="minMax"/>
        </c:scaling>
        <c:delete val="1"/>
        <c:axPos val="t"/>
        <c:numFmt formatCode="General" sourceLinked="1"/>
        <c:majorTickMark val="out"/>
        <c:minorTickMark val="none"/>
        <c:tickLblPos val="none"/>
        <c:crossAx val="662768488"/>
        <c:crosses val="autoZero"/>
        <c:auto val="1"/>
        <c:lblAlgn val="ctr"/>
        <c:lblOffset val="100"/>
        <c:noMultiLvlLbl val="0"/>
      </c:catAx>
      <c:valAx>
        <c:axId val="662768488"/>
        <c:scaling>
          <c:orientation val="maxMin"/>
        </c:scaling>
        <c:delete val="1"/>
        <c:axPos val="l"/>
        <c:numFmt formatCode="0%" sourceLinked="1"/>
        <c:majorTickMark val="out"/>
        <c:minorTickMark val="none"/>
        <c:tickLblPos val="none"/>
        <c:crossAx val="662766136"/>
        <c:crosses val="autoZero"/>
        <c:crossBetween val="between"/>
      </c:valAx>
      <c:spPr>
        <a:noFill/>
        <a:ln w="25905">
          <a:noFill/>
        </a:ln>
      </c:spPr>
    </c:plotArea>
    <c:plotVisOnly val="1"/>
    <c:dispBlanksAs val="gap"/>
    <c:showDLblsOverMax val="0"/>
  </c:chart>
  <c:spPr>
    <a:noFill/>
    <a:ln>
      <a:noFill/>
    </a:ln>
  </c:spPr>
  <c:txPr>
    <a:bodyPr/>
    <a:lstStyle/>
    <a:p>
      <a:pPr>
        <a:defRPr sz="1400" b="1" i="0" u="none" strike="noStrike" baseline="0">
          <a:solidFill>
            <a:schemeClr val="bg1"/>
          </a:solidFill>
          <a:latin typeface="Calibri" panose="020F0502020204030204" pitchFamily="34" charset="0"/>
          <a:ea typeface="Verdana" panose="020B0604030504040204" pitchFamily="34" charset="0"/>
          <a:cs typeface="Calibri" panose="020F0502020204030204" pitchFamily="34"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pt idx="0">
                  <c:v>%</c:v>
                </c:pt>
              </c:strCache>
            </c:strRef>
          </c:tx>
          <c:spPr>
            <a:solidFill>
              <a:srgbClr val="5B9BD5"/>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Sheet1!$B$2:$D$2</c:f>
              <c:numCache>
                <c:formatCode>General</c:formatCode>
                <c:ptCount val="3"/>
              </c:numCache>
            </c:numRef>
          </c:val>
          <c:extLst xmlns:c16r2="http://schemas.microsoft.com/office/drawing/2015/06/chart">
            <c:ext xmlns:c16="http://schemas.microsoft.com/office/drawing/2014/chart" uri="{C3380CC4-5D6E-409C-BE32-E72D297353CC}">
              <c16:uniqueId val="{00000000-A610-4877-AC42-6A33243055A8}"/>
            </c:ext>
          </c:extLst>
        </c:ser>
        <c:ser>
          <c:idx val="1"/>
          <c:order val="1"/>
          <c:tx>
            <c:strRef>
              <c:f>Sheet1!$A$3</c:f>
              <c:strCache>
                <c:ptCount val="1"/>
                <c:pt idx="0">
                  <c:v>Weekly +</c:v>
                </c:pt>
              </c:strCache>
            </c:strRef>
          </c:tx>
          <c:spPr>
            <a:solidFill>
              <a:srgbClr val="FED402"/>
            </a:solidFill>
            <a:ln w="25905">
              <a:solidFill>
                <a:sysClr val="window" lastClr="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1-084D-4893-8FCF-EDE139737320}"/>
              </c:ext>
            </c:extLst>
          </c:dPt>
          <c:dLbls>
            <c:spPr>
              <a:noFill/>
              <a:ln>
                <a:noFill/>
              </a:ln>
              <a:effectLst/>
            </c:spPr>
            <c:txPr>
              <a:bodyPr/>
              <a:lstStyle/>
              <a:p>
                <a:pPr>
                  <a:defRPr>
                    <a:solidFill>
                      <a:schemeClr val="tx1">
                        <a:lumMod val="85000"/>
                        <a:lumOff val="1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Sheet1!$B$3:$D$3</c:f>
              <c:numCache>
                <c:formatCode>General</c:formatCode>
                <c:ptCount val="3"/>
                <c:pt idx="0">
                  <c:v>19</c:v>
                </c:pt>
                <c:pt idx="2">
                  <c:v>17</c:v>
                </c:pt>
              </c:numCache>
            </c:numRef>
          </c:val>
          <c:extLst xmlns:c16r2="http://schemas.microsoft.com/office/drawing/2015/06/chart">
            <c:ext xmlns:c16="http://schemas.microsoft.com/office/drawing/2014/chart" uri="{C3380CC4-5D6E-409C-BE32-E72D297353CC}">
              <c16:uniqueId val="{00000001-A610-4877-AC42-6A33243055A8}"/>
            </c:ext>
          </c:extLst>
        </c:ser>
        <c:ser>
          <c:idx val="2"/>
          <c:order val="2"/>
          <c:tx>
            <c:strRef>
              <c:f>Sheet1!$A$4</c:f>
              <c:strCache>
                <c:ptCount val="1"/>
                <c:pt idx="0">
                  <c:v>Monthly +</c:v>
                </c:pt>
              </c:strCache>
            </c:strRef>
          </c:tx>
          <c:spPr>
            <a:solidFill>
              <a:srgbClr val="99B43C"/>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Sheet1!$B$4:$D$4</c:f>
              <c:numCache>
                <c:formatCode>General</c:formatCode>
                <c:ptCount val="3"/>
                <c:pt idx="0">
                  <c:v>30</c:v>
                </c:pt>
                <c:pt idx="2">
                  <c:v>34</c:v>
                </c:pt>
              </c:numCache>
            </c:numRef>
          </c:val>
          <c:extLst xmlns:c16r2="http://schemas.microsoft.com/office/drawing/2015/06/chart">
            <c:ext xmlns:c16="http://schemas.microsoft.com/office/drawing/2014/chart" uri="{C3380CC4-5D6E-409C-BE32-E72D297353CC}">
              <c16:uniqueId val="{00000002-A610-4877-AC42-6A33243055A8}"/>
            </c:ext>
          </c:extLst>
        </c:ser>
        <c:ser>
          <c:idx val="3"/>
          <c:order val="3"/>
          <c:tx>
            <c:strRef>
              <c:f>Sheet1!$A$5</c:f>
              <c:strCache>
                <c:ptCount val="1"/>
                <c:pt idx="0">
                  <c:v>Less often</c:v>
                </c:pt>
              </c:strCache>
            </c:strRef>
          </c:tx>
          <c:spPr>
            <a:solidFill>
              <a:srgbClr val="54C0E8"/>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Sheet1!$B$5:$D$5</c:f>
              <c:numCache>
                <c:formatCode>General</c:formatCode>
                <c:ptCount val="3"/>
                <c:pt idx="0">
                  <c:v>51</c:v>
                </c:pt>
                <c:pt idx="2">
                  <c:v>50</c:v>
                </c:pt>
              </c:numCache>
            </c:numRef>
          </c:val>
          <c:extLst xmlns:c16r2="http://schemas.microsoft.com/office/drawing/2015/06/chart">
            <c:ext xmlns:c16="http://schemas.microsoft.com/office/drawing/2014/chart" uri="{C3380CC4-5D6E-409C-BE32-E72D297353CC}">
              <c16:uniqueId val="{00000002-084D-4893-8FCF-EDE139737320}"/>
            </c:ext>
          </c:extLst>
        </c:ser>
        <c:dLbls>
          <c:showLegendKey val="0"/>
          <c:showVal val="0"/>
          <c:showCatName val="0"/>
          <c:showSerName val="0"/>
          <c:showPercent val="0"/>
          <c:showBubbleSize val="0"/>
        </c:dLbls>
        <c:gapWidth val="70"/>
        <c:overlap val="100"/>
        <c:axId val="663561880"/>
        <c:axId val="663563448"/>
      </c:barChart>
      <c:catAx>
        <c:axId val="663561880"/>
        <c:scaling>
          <c:orientation val="minMax"/>
        </c:scaling>
        <c:delete val="1"/>
        <c:axPos val="t"/>
        <c:numFmt formatCode="General" sourceLinked="1"/>
        <c:majorTickMark val="out"/>
        <c:minorTickMark val="none"/>
        <c:tickLblPos val="none"/>
        <c:crossAx val="663563448"/>
        <c:crosses val="autoZero"/>
        <c:auto val="1"/>
        <c:lblAlgn val="ctr"/>
        <c:lblOffset val="100"/>
        <c:noMultiLvlLbl val="0"/>
      </c:catAx>
      <c:valAx>
        <c:axId val="663563448"/>
        <c:scaling>
          <c:orientation val="maxMin"/>
        </c:scaling>
        <c:delete val="1"/>
        <c:axPos val="l"/>
        <c:numFmt formatCode="0%" sourceLinked="1"/>
        <c:majorTickMark val="out"/>
        <c:minorTickMark val="none"/>
        <c:tickLblPos val="none"/>
        <c:crossAx val="663561880"/>
        <c:crosses val="autoZero"/>
        <c:crossBetween val="between"/>
      </c:valAx>
      <c:spPr>
        <a:noFill/>
        <a:ln w="25905">
          <a:noFill/>
        </a:ln>
      </c:spPr>
    </c:plotArea>
    <c:plotVisOnly val="1"/>
    <c:dispBlanksAs val="gap"/>
    <c:showDLblsOverMax val="0"/>
  </c:chart>
  <c:spPr>
    <a:noFill/>
    <a:ln>
      <a:noFill/>
    </a:ln>
  </c:spPr>
  <c:txPr>
    <a:bodyPr/>
    <a:lstStyle/>
    <a:p>
      <a:pPr>
        <a:defRPr sz="1400" b="1" i="0" u="none" strike="noStrike" baseline="0">
          <a:solidFill>
            <a:schemeClr val="bg1"/>
          </a:solidFill>
          <a:latin typeface="Calibri" panose="020F0502020204030204" pitchFamily="34" charset="0"/>
          <a:ea typeface="Verdana" panose="020B0604030504040204" pitchFamily="34" charset="0"/>
          <a:cs typeface="Calibri" panose="020F0502020204030204" pitchFamily="34" charset="0"/>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pt idx="0">
                  <c:v>%</c:v>
                </c:pt>
              </c:strCache>
            </c:strRef>
          </c:tx>
          <c:spPr>
            <a:solidFill>
              <a:srgbClr val="5B9BD5"/>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Sheet1!$B$2:$D$2</c:f>
              <c:numCache>
                <c:formatCode>General</c:formatCode>
                <c:ptCount val="3"/>
              </c:numCache>
            </c:numRef>
          </c:val>
          <c:extLst xmlns:c16r2="http://schemas.microsoft.com/office/drawing/2015/06/chart">
            <c:ext xmlns:c16="http://schemas.microsoft.com/office/drawing/2014/chart" uri="{C3380CC4-5D6E-409C-BE32-E72D297353CC}">
              <c16:uniqueId val="{00000000-A610-4877-AC42-6A33243055A8}"/>
            </c:ext>
          </c:extLst>
        </c:ser>
        <c:ser>
          <c:idx val="1"/>
          <c:order val="1"/>
          <c:tx>
            <c:strRef>
              <c:f>Sheet1!$A$3</c:f>
              <c:strCache>
                <c:ptCount val="1"/>
                <c:pt idx="0">
                  <c:v>Weekly +</c:v>
                </c:pt>
              </c:strCache>
            </c:strRef>
          </c:tx>
          <c:spPr>
            <a:solidFill>
              <a:srgbClr val="FED402"/>
            </a:solidFill>
            <a:ln w="25905">
              <a:solidFill>
                <a:sysClr val="window" lastClr="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1-084D-4893-8FCF-EDE139737320}"/>
              </c:ext>
            </c:extLst>
          </c:dPt>
          <c:dLbls>
            <c:spPr>
              <a:noFill/>
              <a:ln>
                <a:noFill/>
              </a:ln>
              <a:effectLst/>
            </c:spPr>
            <c:txPr>
              <a:bodyPr/>
              <a:lstStyle/>
              <a:p>
                <a:pPr>
                  <a:defRPr>
                    <a:solidFill>
                      <a:schemeClr val="tx1">
                        <a:lumMod val="85000"/>
                        <a:lumOff val="1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Sheet1!$B$3:$D$3</c:f>
              <c:numCache>
                <c:formatCode>General</c:formatCode>
                <c:ptCount val="3"/>
                <c:pt idx="0">
                  <c:v>22</c:v>
                </c:pt>
              </c:numCache>
            </c:numRef>
          </c:val>
          <c:extLst xmlns:c16r2="http://schemas.microsoft.com/office/drawing/2015/06/chart">
            <c:ext xmlns:c16="http://schemas.microsoft.com/office/drawing/2014/chart" uri="{C3380CC4-5D6E-409C-BE32-E72D297353CC}">
              <c16:uniqueId val="{00000001-A610-4877-AC42-6A33243055A8}"/>
            </c:ext>
          </c:extLst>
        </c:ser>
        <c:ser>
          <c:idx val="2"/>
          <c:order val="2"/>
          <c:tx>
            <c:strRef>
              <c:f>Sheet1!$A$4</c:f>
              <c:strCache>
                <c:ptCount val="1"/>
                <c:pt idx="0">
                  <c:v>Monthly +</c:v>
                </c:pt>
              </c:strCache>
            </c:strRef>
          </c:tx>
          <c:spPr>
            <a:solidFill>
              <a:srgbClr val="99B43C"/>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Sheet1!$B$4:$D$4</c:f>
              <c:numCache>
                <c:formatCode>General</c:formatCode>
                <c:ptCount val="3"/>
                <c:pt idx="0">
                  <c:v>16</c:v>
                </c:pt>
              </c:numCache>
            </c:numRef>
          </c:val>
          <c:extLst xmlns:c16r2="http://schemas.microsoft.com/office/drawing/2015/06/chart">
            <c:ext xmlns:c16="http://schemas.microsoft.com/office/drawing/2014/chart" uri="{C3380CC4-5D6E-409C-BE32-E72D297353CC}">
              <c16:uniqueId val="{00000002-A610-4877-AC42-6A33243055A8}"/>
            </c:ext>
          </c:extLst>
        </c:ser>
        <c:ser>
          <c:idx val="3"/>
          <c:order val="3"/>
          <c:tx>
            <c:strRef>
              <c:f>Sheet1!$A$5</c:f>
              <c:strCache>
                <c:ptCount val="1"/>
                <c:pt idx="0">
                  <c:v>Less often</c:v>
                </c:pt>
              </c:strCache>
            </c:strRef>
          </c:tx>
          <c:spPr>
            <a:solidFill>
              <a:srgbClr val="54C0E8"/>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Sheet1!$B$5:$D$5</c:f>
              <c:numCache>
                <c:formatCode>General</c:formatCode>
                <c:ptCount val="3"/>
                <c:pt idx="0">
                  <c:v>13</c:v>
                </c:pt>
              </c:numCache>
            </c:numRef>
          </c:val>
          <c:extLst xmlns:c16r2="http://schemas.microsoft.com/office/drawing/2015/06/chart">
            <c:ext xmlns:c16="http://schemas.microsoft.com/office/drawing/2014/chart" uri="{C3380CC4-5D6E-409C-BE32-E72D297353CC}">
              <c16:uniqueId val="{00000002-084D-4893-8FCF-EDE139737320}"/>
            </c:ext>
          </c:extLst>
        </c:ser>
        <c:ser>
          <c:idx val="4"/>
          <c:order val="4"/>
          <c:tx>
            <c:strRef>
              <c:f>Sheet1!$A$6</c:f>
              <c:strCache>
                <c:ptCount val="1"/>
              </c:strCache>
            </c:strRef>
          </c:tx>
          <c:spPr>
            <a:solidFill>
              <a:srgbClr val="7030A0"/>
            </a:solidFill>
            <a:ln w="19050">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Sheet1!$B$6:$D$6</c:f>
              <c:numCache>
                <c:formatCode>General</c:formatCode>
                <c:ptCount val="3"/>
                <c:pt idx="0">
                  <c:v>13</c:v>
                </c:pt>
              </c:numCache>
            </c:numRef>
          </c:val>
          <c:extLst xmlns:c16r2="http://schemas.microsoft.com/office/drawing/2015/06/chart">
            <c:ext xmlns:c16="http://schemas.microsoft.com/office/drawing/2014/chart" uri="{C3380CC4-5D6E-409C-BE32-E72D297353CC}">
              <c16:uniqueId val="{00000002-DE57-45EF-A7D0-F8987EFFD0F9}"/>
            </c:ext>
          </c:extLst>
        </c:ser>
        <c:ser>
          <c:idx val="5"/>
          <c:order val="5"/>
          <c:tx>
            <c:strRef>
              <c:f>Sheet1!$A$7</c:f>
              <c:strCache>
                <c:ptCount val="1"/>
              </c:strCache>
            </c:strRef>
          </c:tx>
          <c:spPr>
            <a:solidFill>
              <a:srgbClr val="D61D6E">
                <a:lumMod val="75000"/>
              </a:srgbClr>
            </a:solidFill>
            <a:ln w="19050">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Sheet1!$B$7:$D$7</c:f>
              <c:numCache>
                <c:formatCode>General</c:formatCode>
                <c:ptCount val="3"/>
                <c:pt idx="0">
                  <c:v>36</c:v>
                </c:pt>
              </c:numCache>
            </c:numRef>
          </c:val>
          <c:extLst xmlns:c16r2="http://schemas.microsoft.com/office/drawing/2015/06/chart">
            <c:ext xmlns:c16="http://schemas.microsoft.com/office/drawing/2014/chart" uri="{C3380CC4-5D6E-409C-BE32-E72D297353CC}">
              <c16:uniqueId val="{00000003-DE57-45EF-A7D0-F8987EFFD0F9}"/>
            </c:ext>
          </c:extLst>
        </c:ser>
        <c:dLbls>
          <c:showLegendKey val="0"/>
          <c:showVal val="0"/>
          <c:showCatName val="0"/>
          <c:showSerName val="0"/>
          <c:showPercent val="0"/>
          <c:showBubbleSize val="0"/>
        </c:dLbls>
        <c:gapWidth val="70"/>
        <c:overlap val="100"/>
        <c:axId val="663563056"/>
        <c:axId val="663563840"/>
      </c:barChart>
      <c:catAx>
        <c:axId val="663563056"/>
        <c:scaling>
          <c:orientation val="minMax"/>
        </c:scaling>
        <c:delete val="1"/>
        <c:axPos val="t"/>
        <c:numFmt formatCode="General" sourceLinked="1"/>
        <c:majorTickMark val="out"/>
        <c:minorTickMark val="none"/>
        <c:tickLblPos val="none"/>
        <c:crossAx val="663563840"/>
        <c:crosses val="autoZero"/>
        <c:auto val="1"/>
        <c:lblAlgn val="ctr"/>
        <c:lblOffset val="100"/>
        <c:noMultiLvlLbl val="0"/>
      </c:catAx>
      <c:valAx>
        <c:axId val="663563840"/>
        <c:scaling>
          <c:orientation val="maxMin"/>
        </c:scaling>
        <c:delete val="1"/>
        <c:axPos val="l"/>
        <c:numFmt formatCode="0%" sourceLinked="1"/>
        <c:majorTickMark val="out"/>
        <c:minorTickMark val="none"/>
        <c:tickLblPos val="none"/>
        <c:crossAx val="663563056"/>
        <c:crosses val="autoZero"/>
        <c:crossBetween val="between"/>
      </c:valAx>
      <c:spPr>
        <a:noFill/>
        <a:ln w="25905">
          <a:noFill/>
        </a:ln>
      </c:spPr>
    </c:plotArea>
    <c:plotVisOnly val="1"/>
    <c:dispBlanksAs val="gap"/>
    <c:showDLblsOverMax val="0"/>
  </c:chart>
  <c:spPr>
    <a:noFill/>
    <a:ln>
      <a:noFill/>
    </a:ln>
  </c:spPr>
  <c:txPr>
    <a:bodyPr/>
    <a:lstStyle/>
    <a:p>
      <a:pPr>
        <a:defRPr sz="1400" b="1" i="0" u="none" strike="noStrike" baseline="0">
          <a:solidFill>
            <a:schemeClr val="bg1"/>
          </a:solidFill>
          <a:latin typeface="Calibri" panose="020F0502020204030204" pitchFamily="34" charset="0"/>
          <a:ea typeface="Verdana" panose="020B0604030504040204" pitchFamily="34" charset="0"/>
          <a:cs typeface="Calibri" panose="020F0502020204030204" pitchFamily="34" charset="0"/>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53285188414317863"/>
          <c:h val="0.94118521269102706"/>
        </c:manualLayout>
      </c:layout>
      <c:barChart>
        <c:barDir val="bar"/>
        <c:grouping val="clustered"/>
        <c:varyColors val="0"/>
        <c:ser>
          <c:idx val="0"/>
          <c:order val="0"/>
          <c:tx>
            <c:strRef>
              <c:f>Sheet1!$B$1</c:f>
              <c:strCache>
                <c:ptCount val="1"/>
                <c:pt idx="0">
                  <c:v>Weekly+</c:v>
                </c:pt>
              </c:strCache>
            </c:strRef>
          </c:tx>
          <c:spPr>
            <a:solidFill>
              <a:schemeClr val="accent4"/>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5388-43C5-BAEE-C85A6F8072C2}"/>
              </c:ext>
            </c:extLst>
          </c:dPt>
          <c:dPt>
            <c:idx val="2"/>
            <c:invertIfNegative val="0"/>
            <c:bubble3D val="0"/>
            <c:spPr>
              <a:solidFill>
                <a:schemeClr val="accent1"/>
              </a:solidFill>
              <a:ln>
                <a:solidFill>
                  <a:schemeClr val="bg1"/>
                </a:solidFill>
              </a:ln>
              <a:effectLst/>
            </c:spPr>
            <c:extLst xmlns:c16r2="http://schemas.microsoft.com/office/drawing/2015/06/chart">
              <c:ext xmlns:c16="http://schemas.microsoft.com/office/drawing/2014/chart" uri="{C3380CC4-5D6E-409C-BE32-E72D297353CC}">
                <c16:uniqueId val="{00000006-5388-43C5-BAEE-C85A6F8072C2}"/>
              </c:ext>
            </c:extLst>
          </c:dPt>
          <c:dPt>
            <c:idx val="3"/>
            <c:invertIfNegative val="0"/>
            <c:bubble3D val="0"/>
            <c:extLst xmlns:c16r2="http://schemas.microsoft.com/office/drawing/2015/06/chart">
              <c:ext xmlns:c16="http://schemas.microsoft.com/office/drawing/2014/chart" uri="{C3380CC4-5D6E-409C-BE32-E72D297353CC}">
                <c16:uniqueId val="{00000001-5388-43C5-BAEE-C85A6F8072C2}"/>
              </c:ext>
            </c:extLst>
          </c:dPt>
          <c:dPt>
            <c:idx val="4"/>
            <c:invertIfNegative val="0"/>
            <c:bubble3D val="0"/>
            <c:spPr>
              <a:solidFill>
                <a:schemeClr val="accent2"/>
              </a:solidFill>
              <a:ln>
                <a:solidFill>
                  <a:schemeClr val="bg1"/>
                </a:solidFill>
              </a:ln>
              <a:effectLst/>
            </c:spPr>
            <c:extLst xmlns:c16r2="http://schemas.microsoft.com/office/drawing/2015/06/chart">
              <c:ext xmlns:c16="http://schemas.microsoft.com/office/drawing/2014/chart" uri="{C3380CC4-5D6E-409C-BE32-E72D297353CC}">
                <c16:uniqueId val="{00000007-5388-43C5-BAEE-C85A6F8072C2}"/>
              </c:ext>
            </c:extLst>
          </c:dPt>
          <c:dPt>
            <c:idx val="13"/>
            <c:invertIfNegative val="0"/>
            <c:bubble3D val="0"/>
            <c:extLst xmlns:c16r2="http://schemas.microsoft.com/office/drawing/2015/06/chart">
              <c:ext xmlns:c16="http://schemas.microsoft.com/office/drawing/2014/chart" uri="{C3380CC4-5D6E-409C-BE32-E72D297353CC}">
                <c16:uniqueId val="{00000002-5388-43C5-BAEE-C85A6F8072C2}"/>
              </c:ext>
            </c:extLst>
          </c:dPt>
          <c:dPt>
            <c:idx val="15"/>
            <c:invertIfNegative val="0"/>
            <c:bubble3D val="0"/>
            <c:extLst xmlns:c16r2="http://schemas.microsoft.com/office/drawing/2015/06/chart">
              <c:ext xmlns:c16="http://schemas.microsoft.com/office/drawing/2014/chart" uri="{C3380CC4-5D6E-409C-BE32-E72D297353CC}">
                <c16:uniqueId val="{00000003-5388-43C5-BAEE-C85A6F8072C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numCache>
            </c:numRef>
          </c:cat>
          <c:val>
            <c:numRef>
              <c:f>Sheet1!$B$2:$B$18</c:f>
              <c:numCache>
                <c:formatCode>General</c:formatCode>
                <c:ptCount val="17"/>
                <c:pt idx="0" formatCode="0">
                  <c:v>19</c:v>
                </c:pt>
                <c:pt idx="2" formatCode="0">
                  <c:v>30</c:v>
                </c:pt>
                <c:pt idx="4" formatCode="0">
                  <c:v>51</c:v>
                </c:pt>
              </c:numCache>
            </c:numRef>
          </c:val>
          <c:extLst xmlns:c16r2="http://schemas.microsoft.com/office/drawing/2015/06/chart">
            <c:ext xmlns:c16="http://schemas.microsoft.com/office/drawing/2014/chart" uri="{C3380CC4-5D6E-409C-BE32-E72D297353CC}">
              <c16:uniqueId val="{00000004-5388-43C5-BAEE-C85A6F8072C2}"/>
            </c:ext>
          </c:extLst>
        </c:ser>
        <c:dLbls>
          <c:dLblPos val="outEnd"/>
          <c:showLegendKey val="0"/>
          <c:showVal val="1"/>
          <c:showCatName val="0"/>
          <c:showSerName val="0"/>
          <c:showPercent val="0"/>
          <c:showBubbleSize val="0"/>
        </c:dLbls>
        <c:gapWidth val="10"/>
        <c:axId val="663562664"/>
        <c:axId val="663560704"/>
      </c:barChart>
      <c:catAx>
        <c:axId val="663562664"/>
        <c:scaling>
          <c:orientation val="maxMin"/>
        </c:scaling>
        <c:delete val="1"/>
        <c:axPos val="l"/>
        <c:numFmt formatCode="General" sourceLinked="1"/>
        <c:majorTickMark val="out"/>
        <c:minorTickMark val="none"/>
        <c:tickLblPos val="nextTo"/>
        <c:crossAx val="663560704"/>
        <c:crosses val="autoZero"/>
        <c:auto val="1"/>
        <c:lblAlgn val="ctr"/>
        <c:lblOffset val="100"/>
        <c:noMultiLvlLbl val="0"/>
      </c:catAx>
      <c:valAx>
        <c:axId val="663560704"/>
        <c:scaling>
          <c:orientation val="minMax"/>
          <c:min val="0"/>
        </c:scaling>
        <c:delete val="1"/>
        <c:axPos val="t"/>
        <c:numFmt formatCode="0" sourceLinked="1"/>
        <c:majorTickMark val="out"/>
        <c:minorTickMark val="none"/>
        <c:tickLblPos val="nextTo"/>
        <c:crossAx val="663562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pt idx="0">
                  <c:v>%</c:v>
                </c:pt>
              </c:strCache>
            </c:strRef>
          </c:tx>
          <c:spPr>
            <a:solidFill>
              <a:srgbClr val="5B9BD5"/>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Sheet1!$B$2:$D$2</c:f>
              <c:numCache>
                <c:formatCode>General</c:formatCode>
                <c:ptCount val="3"/>
              </c:numCache>
            </c:numRef>
          </c:val>
          <c:extLst xmlns:c16r2="http://schemas.microsoft.com/office/drawing/2015/06/chart">
            <c:ext xmlns:c16="http://schemas.microsoft.com/office/drawing/2014/chart" uri="{C3380CC4-5D6E-409C-BE32-E72D297353CC}">
              <c16:uniqueId val="{00000000-A610-4877-AC42-6A33243055A8}"/>
            </c:ext>
          </c:extLst>
        </c:ser>
        <c:ser>
          <c:idx val="1"/>
          <c:order val="1"/>
          <c:tx>
            <c:strRef>
              <c:f>Sheet1!$A$3</c:f>
              <c:strCache>
                <c:ptCount val="1"/>
                <c:pt idx="0">
                  <c:v>Weekly +</c:v>
                </c:pt>
              </c:strCache>
            </c:strRef>
          </c:tx>
          <c:spPr>
            <a:solidFill>
              <a:srgbClr val="FED402"/>
            </a:solidFill>
            <a:ln w="25905">
              <a:solidFill>
                <a:sysClr val="window" lastClr="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1-084D-4893-8FCF-EDE139737320}"/>
              </c:ext>
            </c:extLst>
          </c:dPt>
          <c:dLbls>
            <c:spPr>
              <a:noFill/>
              <a:ln>
                <a:noFill/>
              </a:ln>
              <a:effectLst/>
            </c:spPr>
            <c:txPr>
              <a:bodyPr/>
              <a:lstStyle/>
              <a:p>
                <a:pPr>
                  <a:defRPr>
                    <a:solidFill>
                      <a:schemeClr val="tx1">
                        <a:lumMod val="85000"/>
                        <a:lumOff val="1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Sheet1!$B$3:$D$3</c:f>
              <c:numCache>
                <c:formatCode>General</c:formatCode>
                <c:ptCount val="3"/>
                <c:pt idx="0">
                  <c:v>19</c:v>
                </c:pt>
              </c:numCache>
            </c:numRef>
          </c:val>
          <c:extLst xmlns:c16r2="http://schemas.microsoft.com/office/drawing/2015/06/chart">
            <c:ext xmlns:c16="http://schemas.microsoft.com/office/drawing/2014/chart" uri="{C3380CC4-5D6E-409C-BE32-E72D297353CC}">
              <c16:uniqueId val="{00000001-A610-4877-AC42-6A33243055A8}"/>
            </c:ext>
          </c:extLst>
        </c:ser>
        <c:ser>
          <c:idx val="2"/>
          <c:order val="2"/>
          <c:tx>
            <c:strRef>
              <c:f>Sheet1!$A$4</c:f>
              <c:strCache>
                <c:ptCount val="1"/>
                <c:pt idx="0">
                  <c:v>Monthly +</c:v>
                </c:pt>
              </c:strCache>
            </c:strRef>
          </c:tx>
          <c:spPr>
            <a:solidFill>
              <a:srgbClr val="99B43C"/>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Sheet1!$B$4:$D$4</c:f>
              <c:numCache>
                <c:formatCode>General</c:formatCode>
                <c:ptCount val="3"/>
                <c:pt idx="0">
                  <c:v>30</c:v>
                </c:pt>
              </c:numCache>
            </c:numRef>
          </c:val>
          <c:extLst xmlns:c16r2="http://schemas.microsoft.com/office/drawing/2015/06/chart">
            <c:ext xmlns:c16="http://schemas.microsoft.com/office/drawing/2014/chart" uri="{C3380CC4-5D6E-409C-BE32-E72D297353CC}">
              <c16:uniqueId val="{00000002-A610-4877-AC42-6A33243055A8}"/>
            </c:ext>
          </c:extLst>
        </c:ser>
        <c:ser>
          <c:idx val="3"/>
          <c:order val="3"/>
          <c:tx>
            <c:strRef>
              <c:f>Sheet1!$A$5</c:f>
              <c:strCache>
                <c:ptCount val="1"/>
                <c:pt idx="0">
                  <c:v>Less often</c:v>
                </c:pt>
              </c:strCache>
            </c:strRef>
          </c:tx>
          <c:spPr>
            <a:solidFill>
              <a:srgbClr val="54C0E8"/>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Sheet1!$B$5:$D$5</c:f>
              <c:numCache>
                <c:formatCode>General</c:formatCode>
                <c:ptCount val="3"/>
                <c:pt idx="0">
                  <c:v>51</c:v>
                </c:pt>
              </c:numCache>
            </c:numRef>
          </c:val>
          <c:extLst xmlns:c16r2="http://schemas.microsoft.com/office/drawing/2015/06/chart">
            <c:ext xmlns:c16="http://schemas.microsoft.com/office/drawing/2014/chart" uri="{C3380CC4-5D6E-409C-BE32-E72D297353CC}">
              <c16:uniqueId val="{00000002-084D-4893-8FCF-EDE139737320}"/>
            </c:ext>
          </c:extLst>
        </c:ser>
        <c:dLbls>
          <c:showLegendKey val="0"/>
          <c:showVal val="0"/>
          <c:showCatName val="0"/>
          <c:showSerName val="0"/>
          <c:showPercent val="0"/>
          <c:showBubbleSize val="0"/>
        </c:dLbls>
        <c:gapWidth val="70"/>
        <c:overlap val="100"/>
        <c:axId val="665154048"/>
        <c:axId val="665155616"/>
      </c:barChart>
      <c:catAx>
        <c:axId val="665154048"/>
        <c:scaling>
          <c:orientation val="minMax"/>
        </c:scaling>
        <c:delete val="1"/>
        <c:axPos val="t"/>
        <c:numFmt formatCode="General" sourceLinked="1"/>
        <c:majorTickMark val="out"/>
        <c:minorTickMark val="none"/>
        <c:tickLblPos val="none"/>
        <c:crossAx val="665155616"/>
        <c:crosses val="autoZero"/>
        <c:auto val="1"/>
        <c:lblAlgn val="ctr"/>
        <c:lblOffset val="100"/>
        <c:noMultiLvlLbl val="0"/>
      </c:catAx>
      <c:valAx>
        <c:axId val="665155616"/>
        <c:scaling>
          <c:orientation val="maxMin"/>
        </c:scaling>
        <c:delete val="1"/>
        <c:axPos val="l"/>
        <c:numFmt formatCode="0%" sourceLinked="1"/>
        <c:majorTickMark val="out"/>
        <c:minorTickMark val="none"/>
        <c:tickLblPos val="none"/>
        <c:crossAx val="665154048"/>
        <c:crosses val="autoZero"/>
        <c:crossBetween val="between"/>
      </c:valAx>
      <c:spPr>
        <a:noFill/>
        <a:ln w="25905">
          <a:noFill/>
        </a:ln>
      </c:spPr>
    </c:plotArea>
    <c:plotVisOnly val="1"/>
    <c:dispBlanksAs val="gap"/>
    <c:showDLblsOverMax val="0"/>
  </c:chart>
  <c:spPr>
    <a:noFill/>
    <a:ln>
      <a:noFill/>
    </a:ln>
  </c:spPr>
  <c:txPr>
    <a:bodyPr/>
    <a:lstStyle/>
    <a:p>
      <a:pPr>
        <a:defRPr sz="1400" b="1" i="0" u="none" strike="noStrike" baseline="0">
          <a:solidFill>
            <a:schemeClr val="bg1"/>
          </a:solidFill>
          <a:latin typeface="Calibri" panose="020F0502020204030204" pitchFamily="34" charset="0"/>
          <a:ea typeface="Verdana" panose="020B0604030504040204" pitchFamily="34" charset="0"/>
          <a:cs typeface="Calibri" panose="020F0502020204030204" pitchFamily="34" charset="0"/>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6149715880232276"/>
          <c:y val="2.940739365448649E-2"/>
          <c:w val="0.43850284119767741"/>
          <c:h val="0.94118521269102706"/>
        </c:manualLayout>
      </c:layout>
      <c:barChart>
        <c:barDir val="bar"/>
        <c:grouping val="clustered"/>
        <c:varyColors val="0"/>
        <c:ser>
          <c:idx val="0"/>
          <c:order val="0"/>
          <c:spPr>
            <a:solidFill>
              <a:srgbClr val="54C0E8"/>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Paid to watch an Arts performance online (e.g. through Eventbrite)</c:v>
                </c:pt>
                <c:pt idx="1">
                  <c:v>Gave a voluntary donation while watching an Arts performance online</c:v>
                </c:pt>
                <c:pt idx="2">
                  <c:v>Paid a subscription to an Arts organisation or online service (e.g. Berlin Philharmonic Digital concert hall</c:v>
                </c:pt>
              </c:strCache>
            </c:strRef>
          </c:cat>
          <c:val>
            <c:numRef>
              <c:f>Sheet1!$B$2:$B$4</c:f>
              <c:numCache>
                <c:formatCode>0</c:formatCode>
                <c:ptCount val="3"/>
                <c:pt idx="0">
                  <c:v>7</c:v>
                </c:pt>
                <c:pt idx="1">
                  <c:v>5</c:v>
                </c:pt>
                <c:pt idx="2">
                  <c:v>2</c:v>
                </c:pt>
              </c:numCache>
            </c:numRef>
          </c:val>
          <c:extLst xmlns:c16r2="http://schemas.microsoft.com/office/drawing/2015/06/chart">
            <c:ext xmlns:c16="http://schemas.microsoft.com/office/drawing/2014/chart" uri="{C3380CC4-5D6E-409C-BE32-E72D297353CC}">
              <c16:uniqueId val="{00000000-D40D-46B0-9362-AAD3304595E9}"/>
            </c:ext>
          </c:extLst>
        </c:ser>
        <c:dLbls>
          <c:showLegendKey val="0"/>
          <c:showVal val="0"/>
          <c:showCatName val="0"/>
          <c:showSerName val="0"/>
          <c:showPercent val="0"/>
          <c:showBubbleSize val="0"/>
        </c:dLbls>
        <c:gapWidth val="120"/>
        <c:axId val="665157184"/>
        <c:axId val="665154440"/>
      </c:barChart>
      <c:catAx>
        <c:axId val="665157184"/>
        <c:scaling>
          <c:orientation val="maxMin"/>
        </c:scaling>
        <c:delete val="0"/>
        <c:axPos val="l"/>
        <c:numFmt formatCode="General" sourceLinked="1"/>
        <c:majorTickMark val="out"/>
        <c:minorTickMark val="none"/>
        <c:tickLblPos val="nextTo"/>
        <c:spPr>
          <a:ln>
            <a:noFill/>
          </a:ln>
        </c:spPr>
        <c:txPr>
          <a:bodyPr/>
          <a:lstStyle/>
          <a:p>
            <a:pPr>
              <a:defRPr sz="1100"/>
            </a:pPr>
            <a:endParaRPr lang="en-US"/>
          </a:p>
        </c:txPr>
        <c:crossAx val="665154440"/>
        <c:crosses val="autoZero"/>
        <c:auto val="1"/>
        <c:lblAlgn val="ctr"/>
        <c:lblOffset val="100"/>
        <c:noMultiLvlLbl val="0"/>
      </c:catAx>
      <c:valAx>
        <c:axId val="665154440"/>
        <c:scaling>
          <c:orientation val="minMax"/>
          <c:min val="0"/>
        </c:scaling>
        <c:delete val="1"/>
        <c:axPos val="t"/>
        <c:numFmt formatCode="0" sourceLinked="1"/>
        <c:majorTickMark val="out"/>
        <c:minorTickMark val="none"/>
        <c:tickLblPos val="nextTo"/>
        <c:crossAx val="6651571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strCache>
            </c:strRef>
          </c:tx>
          <c:spPr>
            <a:solidFill>
              <a:srgbClr val="5B9BD5"/>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Sheet1!$B$2:$D$2</c:f>
              <c:numCache>
                <c:formatCode>General</c:formatCode>
                <c:ptCount val="3"/>
              </c:numCache>
            </c:numRef>
          </c:val>
          <c:extLst xmlns:c16r2="http://schemas.microsoft.com/office/drawing/2015/06/chart">
            <c:ext xmlns:c16="http://schemas.microsoft.com/office/drawing/2014/chart" uri="{C3380CC4-5D6E-409C-BE32-E72D297353CC}">
              <c16:uniqueId val="{00000000-A610-4877-AC42-6A33243055A8}"/>
            </c:ext>
          </c:extLst>
        </c:ser>
        <c:ser>
          <c:idx val="1"/>
          <c:order val="1"/>
          <c:tx>
            <c:strRef>
              <c:f>Sheet1!$A$3</c:f>
              <c:strCache>
                <c:ptCount val="1"/>
              </c:strCache>
            </c:strRef>
          </c:tx>
          <c:spPr>
            <a:solidFill>
              <a:srgbClr val="AEC411">
                <a:lumMod val="75000"/>
              </a:srgbClr>
            </a:solidFill>
            <a:ln w="25905">
              <a:solidFill>
                <a:sysClr val="window" lastClr="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1-084D-4893-8FCF-EDE139737320}"/>
              </c:ext>
            </c:extLst>
          </c:dPt>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Sheet1!$B$3:$D$3</c:f>
              <c:numCache>
                <c:formatCode>General</c:formatCode>
                <c:ptCount val="3"/>
                <c:pt idx="0">
                  <c:v>10</c:v>
                </c:pt>
              </c:numCache>
            </c:numRef>
          </c:val>
          <c:extLst xmlns:c16r2="http://schemas.microsoft.com/office/drawing/2015/06/chart">
            <c:ext xmlns:c16="http://schemas.microsoft.com/office/drawing/2014/chart" uri="{C3380CC4-5D6E-409C-BE32-E72D297353CC}">
              <c16:uniqueId val="{00000001-A610-4877-AC42-6A33243055A8}"/>
            </c:ext>
          </c:extLst>
        </c:ser>
        <c:ser>
          <c:idx val="2"/>
          <c:order val="2"/>
          <c:tx>
            <c:strRef>
              <c:f>Sheet1!$A$4</c:f>
              <c:strCache>
                <c:ptCount val="1"/>
              </c:strCache>
            </c:strRef>
          </c:tx>
          <c:spPr>
            <a:solidFill>
              <a:srgbClr val="AEC411"/>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Column12</c:v>
                </c:pt>
                <c:pt idx="1">
                  <c:v>Total</c:v>
                </c:pt>
                <c:pt idx="2">
                  <c:v>Column2</c:v>
                </c:pt>
              </c:strCache>
            </c:strRef>
          </c:cat>
          <c:val>
            <c:numRef>
              <c:f>Sheet1!$B$4:$D$4</c:f>
              <c:numCache>
                <c:formatCode>General</c:formatCode>
                <c:ptCount val="3"/>
                <c:pt idx="0">
                  <c:v>31</c:v>
                </c:pt>
              </c:numCache>
            </c:numRef>
          </c:val>
          <c:extLst xmlns:c16r2="http://schemas.microsoft.com/office/drawing/2015/06/chart">
            <c:ext xmlns:c16="http://schemas.microsoft.com/office/drawing/2014/chart" uri="{C3380CC4-5D6E-409C-BE32-E72D297353CC}">
              <c16:uniqueId val="{00000002-A610-4877-AC42-6A33243055A8}"/>
            </c:ext>
          </c:extLst>
        </c:ser>
        <c:ser>
          <c:idx val="3"/>
          <c:order val="3"/>
          <c:tx>
            <c:strRef>
              <c:f>Sheet1!$A$5</c:f>
              <c:strCache>
                <c:ptCount val="1"/>
              </c:strCache>
            </c:strRef>
          </c:tx>
          <c:spPr>
            <a:solidFill>
              <a:sysClr val="window" lastClr="FFFFFF">
                <a:lumMod val="65000"/>
              </a:sysClr>
            </a:solidFill>
            <a:ln w="19050">
              <a:solidFill>
                <a:sysClr val="window" lastClr="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Sheet1!$B$5:$D$5</c:f>
              <c:numCache>
                <c:formatCode>General</c:formatCode>
                <c:ptCount val="3"/>
                <c:pt idx="0">
                  <c:v>34</c:v>
                </c:pt>
              </c:numCache>
            </c:numRef>
          </c:val>
          <c:extLst xmlns:c16r2="http://schemas.microsoft.com/office/drawing/2015/06/chart">
            <c:ext xmlns:c16="http://schemas.microsoft.com/office/drawing/2014/chart" uri="{C3380CC4-5D6E-409C-BE32-E72D297353CC}">
              <c16:uniqueId val="{00000002-084D-4893-8FCF-EDE139737320}"/>
            </c:ext>
          </c:extLst>
        </c:ser>
        <c:ser>
          <c:idx val="4"/>
          <c:order val="4"/>
          <c:tx>
            <c:strRef>
              <c:f>Sheet1!$A$6</c:f>
              <c:strCache>
                <c:ptCount val="1"/>
              </c:strCache>
            </c:strRef>
          </c:tx>
          <c:spPr>
            <a:solidFill>
              <a:srgbClr val="FBBF53"/>
            </a:solidFill>
            <a:ln w="19050">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Sheet1!$B$6:$D$6</c:f>
              <c:numCache>
                <c:formatCode>General</c:formatCode>
                <c:ptCount val="3"/>
                <c:pt idx="0">
                  <c:v>18</c:v>
                </c:pt>
              </c:numCache>
            </c:numRef>
          </c:val>
          <c:extLst xmlns:c16r2="http://schemas.microsoft.com/office/drawing/2015/06/chart">
            <c:ext xmlns:c16="http://schemas.microsoft.com/office/drawing/2014/chart" uri="{C3380CC4-5D6E-409C-BE32-E72D297353CC}">
              <c16:uniqueId val="{00000002-DE57-45EF-A7D0-F8987EFFD0F9}"/>
            </c:ext>
          </c:extLst>
        </c:ser>
        <c:ser>
          <c:idx val="5"/>
          <c:order val="5"/>
          <c:tx>
            <c:strRef>
              <c:f>Sheet1!$A$7</c:f>
              <c:strCache>
                <c:ptCount val="1"/>
              </c:strCache>
            </c:strRef>
          </c:tx>
          <c:spPr>
            <a:solidFill>
              <a:srgbClr val="E09206"/>
            </a:solidFill>
            <a:ln w="19050">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Sheet1!$B$1:$D$1</c:f>
              <c:strCache>
                <c:ptCount val="3"/>
                <c:pt idx="0">
                  <c:v>Column12</c:v>
                </c:pt>
                <c:pt idx="1">
                  <c:v>Total</c:v>
                </c:pt>
                <c:pt idx="2">
                  <c:v>Column2</c:v>
                </c:pt>
              </c:strCache>
            </c:strRef>
          </c:cat>
          <c:val>
            <c:numRef>
              <c:f>Sheet1!$B$7:$D$7</c:f>
              <c:numCache>
                <c:formatCode>General</c:formatCode>
                <c:ptCount val="3"/>
                <c:pt idx="0">
                  <c:v>6</c:v>
                </c:pt>
              </c:numCache>
            </c:numRef>
          </c:val>
          <c:extLst xmlns:c16r2="http://schemas.microsoft.com/office/drawing/2015/06/chart">
            <c:ext xmlns:c16="http://schemas.microsoft.com/office/drawing/2014/chart" uri="{C3380CC4-5D6E-409C-BE32-E72D297353CC}">
              <c16:uniqueId val="{00000003-DE57-45EF-A7D0-F8987EFFD0F9}"/>
            </c:ext>
          </c:extLst>
        </c:ser>
        <c:dLbls>
          <c:showLegendKey val="0"/>
          <c:showVal val="0"/>
          <c:showCatName val="0"/>
          <c:showSerName val="0"/>
          <c:showPercent val="0"/>
          <c:showBubbleSize val="0"/>
        </c:dLbls>
        <c:gapWidth val="70"/>
        <c:overlap val="100"/>
        <c:axId val="663210464"/>
        <c:axId val="663210856"/>
      </c:barChart>
      <c:catAx>
        <c:axId val="663210464"/>
        <c:scaling>
          <c:orientation val="minMax"/>
        </c:scaling>
        <c:delete val="1"/>
        <c:axPos val="t"/>
        <c:numFmt formatCode="General" sourceLinked="1"/>
        <c:majorTickMark val="out"/>
        <c:minorTickMark val="none"/>
        <c:tickLblPos val="none"/>
        <c:crossAx val="663210856"/>
        <c:crosses val="autoZero"/>
        <c:auto val="1"/>
        <c:lblAlgn val="ctr"/>
        <c:lblOffset val="100"/>
        <c:noMultiLvlLbl val="0"/>
      </c:catAx>
      <c:valAx>
        <c:axId val="663210856"/>
        <c:scaling>
          <c:orientation val="maxMin"/>
        </c:scaling>
        <c:delete val="1"/>
        <c:axPos val="l"/>
        <c:numFmt formatCode="0%" sourceLinked="1"/>
        <c:majorTickMark val="out"/>
        <c:minorTickMark val="none"/>
        <c:tickLblPos val="none"/>
        <c:crossAx val="663210464"/>
        <c:crosses val="autoZero"/>
        <c:crossBetween val="between"/>
      </c:valAx>
      <c:spPr>
        <a:noFill/>
        <a:ln w="25905">
          <a:noFill/>
        </a:ln>
      </c:spPr>
    </c:plotArea>
    <c:plotVisOnly val="1"/>
    <c:dispBlanksAs val="gap"/>
    <c:showDLblsOverMax val="0"/>
  </c:chart>
  <c:spPr>
    <a:noFill/>
    <a:ln>
      <a:noFill/>
    </a:ln>
  </c:spPr>
  <c:txPr>
    <a:bodyPr/>
    <a:lstStyle/>
    <a:p>
      <a:pPr>
        <a:defRPr sz="1400" b="1" i="0" u="none" strike="noStrike" baseline="0">
          <a:solidFill>
            <a:schemeClr val="bg1"/>
          </a:solidFill>
          <a:latin typeface="Calibri" panose="020F0502020204030204" pitchFamily="34" charset="0"/>
          <a:ea typeface="Verdana" panose="020B0604030504040204" pitchFamily="34" charset="0"/>
          <a:cs typeface="Calibri" panose="020F0502020204030204" pitchFamily="34" charset="0"/>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6149715880232276"/>
          <c:y val="2.940739365448649E-2"/>
          <c:w val="0.43850284119767741"/>
          <c:h val="0.94118521269102706"/>
        </c:manualLayout>
      </c:layout>
      <c:barChart>
        <c:barDir val="bar"/>
        <c:grouping val="clustered"/>
        <c:varyColors val="0"/>
        <c:ser>
          <c:idx val="0"/>
          <c:order val="0"/>
          <c:spPr>
            <a:solidFill>
              <a:srgbClr val="54C0E8"/>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Donated money to the arts</c:v>
                </c:pt>
                <c:pt idx="1">
                  <c:v>Contributed to a crowd funding effort for an arts activity</c:v>
                </c:pt>
                <c:pt idx="2">
                  <c:v>Joined an arts organisation’s membership program</c:v>
                </c:pt>
                <c:pt idx="3">
                  <c:v>Did volunteer work for the arts unpaid</c:v>
                </c:pt>
                <c:pt idx="4">
                  <c:v>Helped out artists or community groups with arts activities</c:v>
                </c:pt>
              </c:strCache>
            </c:strRef>
          </c:cat>
          <c:val>
            <c:numRef>
              <c:f>Sheet1!$B$2:$B$6</c:f>
              <c:numCache>
                <c:formatCode>0</c:formatCode>
                <c:ptCount val="5"/>
                <c:pt idx="0">
                  <c:v>13</c:v>
                </c:pt>
                <c:pt idx="1">
                  <c:v>9</c:v>
                </c:pt>
                <c:pt idx="2">
                  <c:v>3</c:v>
                </c:pt>
                <c:pt idx="3">
                  <c:v>5</c:v>
                </c:pt>
                <c:pt idx="4">
                  <c:v>4</c:v>
                </c:pt>
              </c:numCache>
            </c:numRef>
          </c:val>
          <c:extLst xmlns:c16r2="http://schemas.microsoft.com/office/drawing/2015/06/chart">
            <c:ext xmlns:c16="http://schemas.microsoft.com/office/drawing/2014/chart" uri="{C3380CC4-5D6E-409C-BE32-E72D297353CC}">
              <c16:uniqueId val="{00000000-D40D-46B0-9362-AAD3304595E9}"/>
            </c:ext>
          </c:extLst>
        </c:ser>
        <c:dLbls>
          <c:showLegendKey val="0"/>
          <c:showVal val="0"/>
          <c:showCatName val="0"/>
          <c:showSerName val="0"/>
          <c:showPercent val="0"/>
          <c:showBubbleSize val="0"/>
        </c:dLbls>
        <c:gapWidth val="50"/>
        <c:axId val="663209680"/>
        <c:axId val="663209288"/>
      </c:barChart>
      <c:catAx>
        <c:axId val="663209680"/>
        <c:scaling>
          <c:orientation val="maxMin"/>
        </c:scaling>
        <c:delete val="0"/>
        <c:axPos val="l"/>
        <c:numFmt formatCode="General" sourceLinked="1"/>
        <c:majorTickMark val="out"/>
        <c:minorTickMark val="none"/>
        <c:tickLblPos val="nextTo"/>
        <c:spPr>
          <a:ln>
            <a:noFill/>
          </a:ln>
        </c:spPr>
        <c:txPr>
          <a:bodyPr/>
          <a:lstStyle/>
          <a:p>
            <a:pPr>
              <a:defRPr sz="1100"/>
            </a:pPr>
            <a:endParaRPr lang="en-US"/>
          </a:p>
        </c:txPr>
        <c:crossAx val="663209288"/>
        <c:crosses val="autoZero"/>
        <c:auto val="1"/>
        <c:lblAlgn val="ctr"/>
        <c:lblOffset val="100"/>
        <c:noMultiLvlLbl val="0"/>
      </c:catAx>
      <c:valAx>
        <c:axId val="663209288"/>
        <c:scaling>
          <c:orientation val="minMax"/>
          <c:min val="0"/>
        </c:scaling>
        <c:delete val="1"/>
        <c:axPos val="t"/>
        <c:numFmt formatCode="0" sourceLinked="1"/>
        <c:majorTickMark val="out"/>
        <c:minorTickMark val="none"/>
        <c:tickLblPos val="nextTo"/>
        <c:crossAx val="6632096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strCache>
            </c:strRef>
          </c:tx>
          <c:spPr>
            <a:solidFill>
              <a:srgbClr val="AEC411">
                <a:lumMod val="75000"/>
              </a:srgbClr>
            </a:solidFill>
            <a:ln w="25905">
              <a:solidFill>
                <a:srgbClr val="FFFFFF"/>
              </a:solidFill>
              <a:prstDash val="solid"/>
            </a:ln>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Sheet1!$B$2</c:f>
              <c:numCache>
                <c:formatCode>0</c:formatCode>
                <c:ptCount val="1"/>
                <c:pt idx="0">
                  <c:v>17</c:v>
                </c:pt>
              </c:numCache>
            </c:numRef>
          </c:val>
          <c:extLst xmlns:c16r2="http://schemas.microsoft.com/office/drawing/2015/06/chart">
            <c:ext xmlns:c16="http://schemas.microsoft.com/office/drawing/2014/chart" uri="{C3380CC4-5D6E-409C-BE32-E72D297353CC}">
              <c16:uniqueId val="{00000000-F2DE-4CB7-BB63-95D41853EFD0}"/>
            </c:ext>
          </c:extLst>
        </c:ser>
        <c:ser>
          <c:idx val="1"/>
          <c:order val="1"/>
          <c:tx>
            <c:strRef>
              <c:f>Sheet1!$A$3</c:f>
              <c:strCache>
                <c:ptCount val="1"/>
              </c:strCache>
            </c:strRef>
          </c:tx>
          <c:spPr>
            <a:solidFill>
              <a:srgbClr val="AEC411">
                <a:lumMod val="60000"/>
                <a:lumOff val="40000"/>
              </a:srgbClr>
            </a:solidFill>
            <a:ln w="25905">
              <a:solidFill>
                <a:srgbClr val="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2-F2DE-4CB7-BB63-95D41853EFD0}"/>
              </c:ext>
            </c:extLst>
          </c:dPt>
          <c:dLbls>
            <c:spPr>
              <a:noFill/>
              <a:ln>
                <a:noFill/>
              </a:ln>
              <a:effectLst/>
            </c:spPr>
            <c:txPr>
              <a:bodyPr/>
              <a:lstStyle/>
              <a:p>
                <a:pPr>
                  <a:defRPr sz="1400">
                    <a:solidFill>
                      <a:schemeClr val="bg1">
                        <a:lumMod val="6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Sheet1!$B$3</c:f>
              <c:numCache>
                <c:formatCode>0</c:formatCode>
                <c:ptCount val="1"/>
                <c:pt idx="0">
                  <c:v>29</c:v>
                </c:pt>
              </c:numCache>
            </c:numRef>
          </c:val>
          <c:extLst xmlns:c16r2="http://schemas.microsoft.com/office/drawing/2015/06/chart">
            <c:ext xmlns:c16="http://schemas.microsoft.com/office/drawing/2014/chart" uri="{C3380CC4-5D6E-409C-BE32-E72D297353CC}">
              <c16:uniqueId val="{00000003-F2DE-4CB7-BB63-95D41853EFD0}"/>
            </c:ext>
          </c:extLst>
        </c:ser>
        <c:ser>
          <c:idx val="2"/>
          <c:order val="2"/>
          <c:tx>
            <c:strRef>
              <c:f>Sheet1!$A$4</c:f>
              <c:strCache>
                <c:ptCount val="1"/>
              </c:strCache>
            </c:strRef>
          </c:tx>
          <c:spPr>
            <a:solidFill>
              <a:sysClr val="window" lastClr="FFFFFF">
                <a:lumMod val="75000"/>
              </a:sysClr>
            </a:solidFill>
            <a:ln w="12700">
              <a:solidFill>
                <a:srgbClr val="FFFFFF"/>
              </a:solidFill>
              <a:prstDash val="solid"/>
            </a:ln>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Sheet1!$B$4</c:f>
              <c:numCache>
                <c:formatCode>0</c:formatCode>
                <c:ptCount val="1"/>
                <c:pt idx="0">
                  <c:v>31</c:v>
                </c:pt>
              </c:numCache>
            </c:numRef>
          </c:val>
          <c:extLst xmlns:c16r2="http://schemas.microsoft.com/office/drawing/2015/06/chart">
            <c:ext xmlns:c16="http://schemas.microsoft.com/office/drawing/2014/chart" uri="{C3380CC4-5D6E-409C-BE32-E72D297353CC}">
              <c16:uniqueId val="{00000004-F2DE-4CB7-BB63-95D41853EFD0}"/>
            </c:ext>
          </c:extLst>
        </c:ser>
        <c:ser>
          <c:idx val="3"/>
          <c:order val="3"/>
          <c:tx>
            <c:strRef>
              <c:f>Sheet1!$A$5</c:f>
              <c:strCache>
                <c:ptCount val="1"/>
              </c:strCache>
            </c:strRef>
          </c:tx>
          <c:spPr>
            <a:solidFill>
              <a:srgbClr val="D61D6E">
                <a:lumMod val="20000"/>
                <a:lumOff val="80000"/>
              </a:srgbClr>
            </a:solidFill>
            <a:ln w="19050">
              <a:solidFill>
                <a:srgbClr val="FFFFFF"/>
              </a:solidFill>
              <a:prstDash val="solid"/>
            </a:ln>
          </c:spPr>
          <c:invertIfNegative val="0"/>
          <c:dLbls>
            <c:spPr>
              <a:noFill/>
              <a:ln>
                <a:noFill/>
              </a:ln>
              <a:effectLst/>
            </c:spPr>
            <c:txPr>
              <a:bodyPr/>
              <a:lstStyle/>
              <a:p>
                <a:pPr>
                  <a:defRPr sz="1400">
                    <a:solidFill>
                      <a:schemeClr val="bg1">
                        <a:lumMod val="6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Sheet1!$B$5</c:f>
              <c:numCache>
                <c:formatCode>0</c:formatCode>
                <c:ptCount val="1"/>
                <c:pt idx="0">
                  <c:v>18</c:v>
                </c:pt>
              </c:numCache>
            </c:numRef>
          </c:val>
          <c:extLst xmlns:c16r2="http://schemas.microsoft.com/office/drawing/2015/06/chart">
            <c:ext xmlns:c16="http://schemas.microsoft.com/office/drawing/2014/chart" uri="{C3380CC4-5D6E-409C-BE32-E72D297353CC}">
              <c16:uniqueId val="{00000005-F2DE-4CB7-BB63-95D41853EFD0}"/>
            </c:ext>
          </c:extLst>
        </c:ser>
        <c:ser>
          <c:idx val="4"/>
          <c:order val="4"/>
          <c:tx>
            <c:strRef>
              <c:f>Sheet1!$A$6</c:f>
              <c:strCache>
                <c:ptCount val="1"/>
              </c:strCache>
            </c:strRef>
          </c:tx>
          <c:spPr>
            <a:solidFill>
              <a:srgbClr val="D61D6E"/>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Sheet1!$B$6</c:f>
              <c:numCache>
                <c:formatCode>0</c:formatCode>
                <c:ptCount val="1"/>
                <c:pt idx="0">
                  <c:v>6</c:v>
                </c:pt>
              </c:numCache>
            </c:numRef>
          </c:val>
          <c:extLst xmlns:c16r2="http://schemas.microsoft.com/office/drawing/2015/06/chart">
            <c:ext xmlns:c16="http://schemas.microsoft.com/office/drawing/2014/chart" uri="{C3380CC4-5D6E-409C-BE32-E72D297353CC}">
              <c16:uniqueId val="{00000006-F2DE-4CB7-BB63-95D41853EFD0}"/>
            </c:ext>
          </c:extLst>
        </c:ser>
        <c:dLbls>
          <c:showLegendKey val="0"/>
          <c:showVal val="0"/>
          <c:showCatName val="0"/>
          <c:showSerName val="0"/>
          <c:showPercent val="0"/>
          <c:showBubbleSize val="0"/>
        </c:dLbls>
        <c:gapWidth val="70"/>
        <c:overlap val="100"/>
        <c:axId val="663211640"/>
        <c:axId val="663212032"/>
      </c:barChart>
      <c:catAx>
        <c:axId val="663211640"/>
        <c:scaling>
          <c:orientation val="minMax"/>
        </c:scaling>
        <c:delete val="1"/>
        <c:axPos val="t"/>
        <c:numFmt formatCode="General" sourceLinked="1"/>
        <c:majorTickMark val="out"/>
        <c:minorTickMark val="none"/>
        <c:tickLblPos val="none"/>
        <c:crossAx val="663212032"/>
        <c:crosses val="autoZero"/>
        <c:auto val="1"/>
        <c:lblAlgn val="ctr"/>
        <c:lblOffset val="100"/>
        <c:noMultiLvlLbl val="0"/>
      </c:catAx>
      <c:valAx>
        <c:axId val="663212032"/>
        <c:scaling>
          <c:orientation val="maxMin"/>
        </c:scaling>
        <c:delete val="1"/>
        <c:axPos val="l"/>
        <c:numFmt formatCode="0%" sourceLinked="1"/>
        <c:majorTickMark val="out"/>
        <c:minorTickMark val="none"/>
        <c:tickLblPos val="none"/>
        <c:crossAx val="663211640"/>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995266911230042E-3"/>
          <c:y val="0"/>
          <c:w val="0.93450881612090675"/>
          <c:h val="0.96919881000199837"/>
        </c:manualLayout>
      </c:layout>
      <c:barChart>
        <c:barDir val="col"/>
        <c:grouping val="percentStacked"/>
        <c:varyColors val="0"/>
        <c:ser>
          <c:idx val="0"/>
          <c:order val="0"/>
          <c:tx>
            <c:strRef>
              <c:f>Sheet1!$A$2</c:f>
              <c:strCache>
                <c:ptCount val="1"/>
                <c:pt idx="0">
                  <c:v>Very satisfied</c:v>
                </c:pt>
              </c:strCache>
            </c:strRef>
          </c:tx>
          <c:spPr>
            <a:solidFill>
              <a:srgbClr val="AEC411">
                <a:lumMod val="75000"/>
              </a:srgbClr>
            </a:solidFill>
            <a:ln w="25905">
              <a:solidFill>
                <a:srgbClr val="FFFFFF"/>
              </a:solidFill>
              <a:prstDash val="solid"/>
            </a:ln>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Sheet1!$B$2</c:f>
              <c:numCache>
                <c:formatCode>0</c:formatCode>
                <c:ptCount val="1"/>
                <c:pt idx="0">
                  <c:v>24</c:v>
                </c:pt>
              </c:numCache>
            </c:numRef>
          </c:val>
          <c:extLst xmlns:c16r2="http://schemas.microsoft.com/office/drawing/2015/06/chart">
            <c:ext xmlns:c16="http://schemas.microsoft.com/office/drawing/2014/chart" uri="{C3380CC4-5D6E-409C-BE32-E72D297353CC}">
              <c16:uniqueId val="{00000000-F2DE-4CB7-BB63-95D41853EFD0}"/>
            </c:ext>
          </c:extLst>
        </c:ser>
        <c:ser>
          <c:idx val="1"/>
          <c:order val="1"/>
          <c:tx>
            <c:strRef>
              <c:f>Sheet1!$A$3</c:f>
              <c:strCache>
                <c:ptCount val="1"/>
                <c:pt idx="0">
                  <c:v>Satisfied</c:v>
                </c:pt>
              </c:strCache>
            </c:strRef>
          </c:tx>
          <c:spPr>
            <a:solidFill>
              <a:srgbClr val="AEC411">
                <a:lumMod val="60000"/>
                <a:lumOff val="40000"/>
              </a:srgbClr>
            </a:solidFill>
            <a:ln w="25905">
              <a:solidFill>
                <a:srgbClr val="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2-F2DE-4CB7-BB63-95D41853EFD0}"/>
              </c:ext>
            </c:extLst>
          </c:dPt>
          <c:dLbls>
            <c:spPr>
              <a:noFill/>
              <a:ln>
                <a:noFill/>
              </a:ln>
              <a:effectLst/>
            </c:spPr>
            <c:txPr>
              <a:bodyPr/>
              <a:lstStyle/>
              <a:p>
                <a:pPr>
                  <a:defRPr sz="1400">
                    <a:solidFill>
                      <a:schemeClr val="bg1">
                        <a:lumMod val="6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Sheet1!$B$3</c:f>
              <c:numCache>
                <c:formatCode>0</c:formatCode>
                <c:ptCount val="1"/>
                <c:pt idx="0">
                  <c:v>39</c:v>
                </c:pt>
              </c:numCache>
            </c:numRef>
          </c:val>
          <c:extLst xmlns:c16r2="http://schemas.microsoft.com/office/drawing/2015/06/chart">
            <c:ext xmlns:c16="http://schemas.microsoft.com/office/drawing/2014/chart" uri="{C3380CC4-5D6E-409C-BE32-E72D297353CC}">
              <c16:uniqueId val="{00000003-F2DE-4CB7-BB63-95D41853EFD0}"/>
            </c:ext>
          </c:extLst>
        </c:ser>
        <c:ser>
          <c:idx val="2"/>
          <c:order val="2"/>
          <c:tx>
            <c:strRef>
              <c:f>Sheet1!$A$4</c:f>
              <c:strCache>
                <c:ptCount val="1"/>
                <c:pt idx="0">
                  <c:v>Neither Satisfied nor Dissatisfied</c:v>
                </c:pt>
              </c:strCache>
            </c:strRef>
          </c:tx>
          <c:spPr>
            <a:solidFill>
              <a:sysClr val="window" lastClr="FFFFFF">
                <a:lumMod val="75000"/>
              </a:sysClr>
            </a:solidFill>
            <a:ln w="12700">
              <a:solidFill>
                <a:srgbClr val="FFFFFF"/>
              </a:solidFill>
              <a:prstDash val="solid"/>
            </a:ln>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Sheet1!$B$4</c:f>
              <c:numCache>
                <c:formatCode>0</c:formatCode>
                <c:ptCount val="1"/>
                <c:pt idx="0">
                  <c:v>26</c:v>
                </c:pt>
              </c:numCache>
            </c:numRef>
          </c:val>
          <c:extLst xmlns:c16r2="http://schemas.microsoft.com/office/drawing/2015/06/chart">
            <c:ext xmlns:c16="http://schemas.microsoft.com/office/drawing/2014/chart" uri="{C3380CC4-5D6E-409C-BE32-E72D297353CC}">
              <c16:uniqueId val="{00000004-F2DE-4CB7-BB63-95D41853EFD0}"/>
            </c:ext>
          </c:extLst>
        </c:ser>
        <c:ser>
          <c:idx val="3"/>
          <c:order val="3"/>
          <c:tx>
            <c:strRef>
              <c:f>Sheet1!$A$5</c:f>
              <c:strCache>
                <c:ptCount val="1"/>
                <c:pt idx="0">
                  <c:v>Dissatisfied</c:v>
                </c:pt>
              </c:strCache>
            </c:strRef>
          </c:tx>
          <c:spPr>
            <a:solidFill>
              <a:srgbClr val="D61D6E">
                <a:lumMod val="20000"/>
                <a:lumOff val="80000"/>
              </a:srgbClr>
            </a:solidFill>
            <a:ln w="19050">
              <a:solidFill>
                <a:srgbClr val="FFFFFF"/>
              </a:solidFill>
              <a:prstDash val="solid"/>
            </a:ln>
          </c:spPr>
          <c:invertIfNegative val="0"/>
          <c:dLbls>
            <c:spPr>
              <a:noFill/>
              <a:ln>
                <a:noFill/>
              </a:ln>
              <a:effectLst/>
            </c:spPr>
            <c:txPr>
              <a:bodyPr/>
              <a:lstStyle/>
              <a:p>
                <a:pPr>
                  <a:defRPr sz="1400">
                    <a:solidFill>
                      <a:schemeClr val="bg1">
                        <a:lumMod val="6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Sheet1!$B$5</c:f>
              <c:numCache>
                <c:formatCode>0</c:formatCode>
                <c:ptCount val="1"/>
                <c:pt idx="0">
                  <c:v>8</c:v>
                </c:pt>
              </c:numCache>
            </c:numRef>
          </c:val>
          <c:extLst xmlns:c16r2="http://schemas.microsoft.com/office/drawing/2015/06/chart">
            <c:ext xmlns:c16="http://schemas.microsoft.com/office/drawing/2014/chart" uri="{C3380CC4-5D6E-409C-BE32-E72D297353CC}">
              <c16:uniqueId val="{00000005-F2DE-4CB7-BB63-95D41853EFD0}"/>
            </c:ext>
          </c:extLst>
        </c:ser>
        <c:ser>
          <c:idx val="4"/>
          <c:order val="4"/>
          <c:tx>
            <c:strRef>
              <c:f>Sheet1!$A$6</c:f>
              <c:strCache>
                <c:ptCount val="1"/>
                <c:pt idx="0">
                  <c:v>Very dissatisfied</c:v>
                </c:pt>
              </c:strCache>
            </c:strRef>
          </c:tx>
          <c:spPr>
            <a:solidFill>
              <a:srgbClr val="D61D6E"/>
            </a:solidFill>
          </c:spPr>
          <c:invertIfNegative val="0"/>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Total</c:v>
                </c:pt>
              </c:strCache>
            </c:strRef>
          </c:cat>
          <c:val>
            <c:numRef>
              <c:f>Sheet1!$B$6</c:f>
              <c:numCache>
                <c:formatCode>0</c:formatCode>
                <c:ptCount val="1"/>
                <c:pt idx="0">
                  <c:v>3</c:v>
                </c:pt>
              </c:numCache>
            </c:numRef>
          </c:val>
          <c:extLst xmlns:c16r2="http://schemas.microsoft.com/office/drawing/2015/06/chart">
            <c:ext xmlns:c16="http://schemas.microsoft.com/office/drawing/2014/chart" uri="{C3380CC4-5D6E-409C-BE32-E72D297353CC}">
              <c16:uniqueId val="{00000006-F2DE-4CB7-BB63-95D41853EFD0}"/>
            </c:ext>
          </c:extLst>
        </c:ser>
        <c:dLbls>
          <c:showLegendKey val="0"/>
          <c:showVal val="0"/>
          <c:showCatName val="0"/>
          <c:showSerName val="0"/>
          <c:showPercent val="0"/>
          <c:showBubbleSize val="0"/>
        </c:dLbls>
        <c:gapWidth val="70"/>
        <c:overlap val="100"/>
        <c:axId val="649381456"/>
        <c:axId val="649381848"/>
      </c:barChart>
      <c:catAx>
        <c:axId val="649381456"/>
        <c:scaling>
          <c:orientation val="minMax"/>
        </c:scaling>
        <c:delete val="1"/>
        <c:axPos val="t"/>
        <c:numFmt formatCode="General" sourceLinked="1"/>
        <c:majorTickMark val="out"/>
        <c:minorTickMark val="none"/>
        <c:tickLblPos val="none"/>
        <c:crossAx val="649381848"/>
        <c:crosses val="autoZero"/>
        <c:auto val="1"/>
        <c:lblAlgn val="ctr"/>
        <c:lblOffset val="100"/>
        <c:noMultiLvlLbl val="0"/>
      </c:catAx>
      <c:valAx>
        <c:axId val="649381848"/>
        <c:scaling>
          <c:orientation val="maxMin"/>
        </c:scaling>
        <c:delete val="1"/>
        <c:axPos val="l"/>
        <c:numFmt formatCode="0%" sourceLinked="1"/>
        <c:majorTickMark val="out"/>
        <c:minorTickMark val="none"/>
        <c:tickLblPos val="none"/>
        <c:crossAx val="649381456"/>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0.18303827447860141"/>
          <c:w val="0.93450881612090675"/>
          <c:h val="0.77005339714157983"/>
        </c:manualLayout>
      </c:layout>
      <c:barChart>
        <c:barDir val="col"/>
        <c:grouping val="stacked"/>
        <c:varyColors val="0"/>
        <c:ser>
          <c:idx val="0"/>
          <c:order val="0"/>
          <c:tx>
            <c:strRef>
              <c:f>Sheet1!$A$2</c:f>
              <c:strCache>
                <c:ptCount val="1"/>
                <c:pt idx="0">
                  <c:v>%</c:v>
                </c:pt>
              </c:strCache>
            </c:strRef>
          </c:tx>
          <c:spPr>
            <a:solidFill>
              <a:srgbClr val="5B9BD5"/>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5 years ago</c:v>
                </c:pt>
              </c:strCache>
            </c:strRef>
          </c:cat>
          <c:val>
            <c:numRef>
              <c:f>Sheet1!$B$2</c:f>
              <c:numCache>
                <c:formatCode>General</c:formatCode>
                <c:ptCount val="1"/>
              </c:numCache>
            </c:numRef>
          </c:val>
          <c:extLst xmlns:c16r2="http://schemas.microsoft.com/office/drawing/2015/06/chart">
            <c:ext xmlns:c16="http://schemas.microsoft.com/office/drawing/2014/chart" uri="{C3380CC4-5D6E-409C-BE32-E72D297353CC}">
              <c16:uniqueId val="{00000000-A610-4877-AC42-6A33243055A8}"/>
            </c:ext>
          </c:extLst>
        </c:ser>
        <c:ser>
          <c:idx val="1"/>
          <c:order val="1"/>
          <c:tx>
            <c:strRef>
              <c:f>Sheet1!$A$3</c:f>
              <c:strCache>
                <c:ptCount val="1"/>
                <c:pt idx="0">
                  <c:v>Less</c:v>
                </c:pt>
              </c:strCache>
            </c:strRef>
          </c:tx>
          <c:spPr>
            <a:solidFill>
              <a:srgbClr val="54C0E8"/>
            </a:solidFill>
            <a:ln w="25905">
              <a:solidFill>
                <a:sysClr val="window" lastClr="FFFFFF"/>
              </a:solidFill>
              <a:prstDash val="solid"/>
            </a:ln>
          </c:spPr>
          <c:invertIfNegative val="0"/>
          <c:cat>
            <c:strRef>
              <c:f>Sheet1!$B$1</c:f>
              <c:strCache>
                <c:ptCount val="1"/>
                <c:pt idx="0">
                  <c:v>5 years ago</c:v>
                </c:pt>
              </c:strCache>
            </c:strRef>
          </c:cat>
          <c:val>
            <c:numRef>
              <c:f>Sheet1!$B$3</c:f>
              <c:numCache>
                <c:formatCode>General</c:formatCode>
                <c:ptCount val="1"/>
                <c:pt idx="0">
                  <c:v>0.42</c:v>
                </c:pt>
              </c:numCache>
            </c:numRef>
          </c:val>
          <c:extLst xmlns:c16r2="http://schemas.microsoft.com/office/drawing/2015/06/chart">
            <c:ext xmlns:c16="http://schemas.microsoft.com/office/drawing/2014/chart" uri="{C3380CC4-5D6E-409C-BE32-E72D297353CC}">
              <c16:uniqueId val="{00000001-A610-4877-AC42-6A33243055A8}"/>
            </c:ext>
          </c:extLst>
        </c:ser>
        <c:ser>
          <c:idx val="2"/>
          <c:order val="2"/>
          <c:tx>
            <c:strRef>
              <c:f>Sheet1!$A$4</c:f>
              <c:strCache>
                <c:ptCount val="1"/>
                <c:pt idx="0">
                  <c:v>About the same</c:v>
                </c:pt>
              </c:strCache>
            </c:strRef>
          </c:tx>
          <c:spPr>
            <a:solidFill>
              <a:srgbClr val="002060"/>
            </a:solidFill>
            <a:ln w="12700">
              <a:solidFill>
                <a:sysClr val="window" lastClr="FFFFFF"/>
              </a:solidFill>
              <a:prstDash val="solid"/>
            </a:ln>
          </c:spPr>
          <c:invertIfNegative val="0"/>
          <c:dLbls>
            <c:dLbl>
              <c:idx val="0"/>
              <c:spPr>
                <a:noFill/>
                <a:ln>
                  <a:noFill/>
                </a:ln>
                <a:effectLst/>
              </c:spPr>
              <c:txPr>
                <a:bodyPr wrap="square" lIns="38100" tIns="19050" rIns="38100" bIns="19050" anchor="ctr">
                  <a:spAutoFit/>
                </a:bodyPr>
                <a:lstStyle/>
                <a:p>
                  <a:pPr>
                    <a:defRPr>
                      <a:solidFill>
                        <a:srgbClr val="002060"/>
                      </a:solidFill>
                    </a:defRPr>
                  </a:pPr>
                  <a:endParaRPr lang="en-US"/>
                </a:p>
              </c:txPr>
              <c:dLblPos val="ctr"/>
              <c:showLegendKey val="0"/>
              <c:showVal val="1"/>
              <c:showCatName val="0"/>
              <c:showSerName val="0"/>
              <c:showPercent val="0"/>
              <c:showBubbleSize val="0"/>
            </c:dLbl>
            <c:dLbl>
              <c:idx val="2"/>
              <c:spPr>
                <a:noFill/>
                <a:ln>
                  <a:noFill/>
                </a:ln>
                <a:effectLst/>
              </c:spPr>
              <c:txPr>
                <a:bodyPr wrap="square" lIns="38100" tIns="19050" rIns="38100" bIns="19050" anchor="ctr">
                  <a:spAutoFit/>
                </a:bodyPr>
                <a:lstStyle/>
                <a:p>
                  <a:pPr>
                    <a:defRPr>
                      <a:solidFill>
                        <a:srgbClr val="002060"/>
                      </a:solidFill>
                    </a:defRPr>
                  </a:pPr>
                  <a:endParaRPr lang="en-US"/>
                </a:p>
              </c:txPr>
              <c:dLblPos val="ctr"/>
              <c:showLegendKey val="0"/>
              <c:showVal val="1"/>
              <c:showCatName val="0"/>
              <c:showSerName val="0"/>
              <c:showPercent val="0"/>
              <c:showBubbleSize val="0"/>
            </c:dLbl>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5 years ago</c:v>
                </c:pt>
              </c:strCache>
            </c:strRef>
          </c:cat>
          <c:val>
            <c:numRef>
              <c:f>Sheet1!$B$4</c:f>
              <c:numCache>
                <c:formatCode>General</c:formatCode>
                <c:ptCount val="1"/>
              </c:numCache>
            </c:numRef>
          </c:val>
          <c:extLst xmlns:c16r2="http://schemas.microsoft.com/office/drawing/2015/06/chart">
            <c:ext xmlns:c16="http://schemas.microsoft.com/office/drawing/2014/chart" uri="{C3380CC4-5D6E-409C-BE32-E72D297353CC}">
              <c16:uniqueId val="{00000002-A610-4877-AC42-6A33243055A8}"/>
            </c:ext>
          </c:extLst>
        </c:ser>
        <c:ser>
          <c:idx val="3"/>
          <c:order val="3"/>
          <c:tx>
            <c:strRef>
              <c:f>Sheet1!$A$5</c:f>
              <c:strCache>
                <c:ptCount val="1"/>
                <c:pt idx="0">
                  <c:v>About the same</c:v>
                </c:pt>
              </c:strCache>
            </c:strRef>
          </c:tx>
          <c:spPr>
            <a:noFill/>
            <a:ln w="19050">
              <a:noFill/>
              <a:prstDash val="solid"/>
            </a:ln>
          </c:spPr>
          <c:invertIfNegative val="0"/>
          <c:dLbls>
            <c:spPr>
              <a:noFill/>
              <a:ln>
                <a:noFill/>
              </a:ln>
              <a:effectLst/>
            </c:spPr>
            <c:txPr>
              <a:bodyPr wrap="square" lIns="38100" tIns="19050" rIns="38100" bIns="19050" anchor="ctr">
                <a:spAutoFit/>
              </a:bodyPr>
              <a:lstStyle/>
              <a:p>
                <a:pPr>
                  <a:defRPr>
                    <a:solidFill>
                      <a:schemeClr val="tx1">
                        <a:lumMod val="65000"/>
                        <a:lumOff val="35000"/>
                      </a:schemeClr>
                    </a:solidFill>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5 years ago</c:v>
                </c:pt>
              </c:strCache>
            </c:strRef>
          </c:cat>
          <c:val>
            <c:numRef>
              <c:f>Sheet1!$B$5</c:f>
              <c:numCache>
                <c:formatCode>General</c:formatCode>
                <c:ptCount val="1"/>
              </c:numCache>
            </c:numRef>
          </c:val>
          <c:extLst xmlns:c16r2="http://schemas.microsoft.com/office/drawing/2015/06/chart">
            <c:ext xmlns:c16="http://schemas.microsoft.com/office/drawing/2014/chart" uri="{C3380CC4-5D6E-409C-BE32-E72D297353CC}">
              <c16:uniqueId val="{00000000-F8E3-4EE0-BBC2-DA11E365D469}"/>
            </c:ext>
          </c:extLst>
        </c:ser>
        <c:dLbls>
          <c:showLegendKey val="0"/>
          <c:showVal val="0"/>
          <c:showCatName val="0"/>
          <c:showSerName val="0"/>
          <c:showPercent val="0"/>
          <c:showBubbleSize val="0"/>
        </c:dLbls>
        <c:gapWidth val="70"/>
        <c:overlap val="100"/>
        <c:axId val="651565624"/>
        <c:axId val="651566016"/>
      </c:barChart>
      <c:catAx>
        <c:axId val="651565624"/>
        <c:scaling>
          <c:orientation val="minMax"/>
        </c:scaling>
        <c:delete val="0"/>
        <c:axPos val="b"/>
        <c:numFmt formatCode="General" sourceLinked="1"/>
        <c:majorTickMark val="out"/>
        <c:minorTickMark val="none"/>
        <c:tickLblPos val="nextTo"/>
        <c:crossAx val="651566016"/>
        <c:crosses val="autoZero"/>
        <c:auto val="1"/>
        <c:lblAlgn val="ctr"/>
        <c:lblOffset val="100"/>
        <c:noMultiLvlLbl val="0"/>
      </c:catAx>
      <c:valAx>
        <c:axId val="651566016"/>
        <c:scaling>
          <c:orientation val="minMax"/>
          <c:max val="1"/>
        </c:scaling>
        <c:delete val="0"/>
        <c:axPos val="l"/>
        <c:numFmt formatCode="0%" sourceLinked="0"/>
        <c:majorTickMark val="out"/>
        <c:minorTickMark val="none"/>
        <c:tickLblPos val="nextTo"/>
        <c:txPr>
          <a:bodyPr/>
          <a:lstStyle/>
          <a:p>
            <a:pPr>
              <a:defRPr>
                <a:solidFill>
                  <a:schemeClr val="tx1">
                    <a:lumMod val="50000"/>
                    <a:lumOff val="50000"/>
                  </a:schemeClr>
                </a:solidFill>
              </a:defRPr>
            </a:pPr>
            <a:endParaRPr lang="en-US"/>
          </a:p>
        </c:txPr>
        <c:crossAx val="651565624"/>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38854521053602198"/>
          <c:h val="0.94039387195587321"/>
        </c:manualLayout>
      </c:layout>
      <c:barChart>
        <c:barDir val="bar"/>
        <c:grouping val="clustered"/>
        <c:varyColors val="0"/>
        <c:ser>
          <c:idx val="0"/>
          <c:order val="0"/>
          <c:tx>
            <c:strRef>
              <c:f>Sheet1!$B$1</c:f>
              <c:strCache>
                <c:ptCount val="1"/>
                <c:pt idx="0">
                  <c:v>Agree</c:v>
                </c:pt>
              </c:strCache>
            </c:strRef>
          </c:tx>
          <c:spPr>
            <a:solidFill>
              <a:srgbClr val="99B43C"/>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C4CA-40BA-A064-2D4AC573533D}"/>
              </c:ext>
            </c:extLst>
          </c:dPt>
          <c:dPt>
            <c:idx val="3"/>
            <c:invertIfNegative val="0"/>
            <c:bubble3D val="0"/>
            <c:extLst xmlns:c16r2="http://schemas.microsoft.com/office/drawing/2015/06/chart">
              <c:ext xmlns:c16="http://schemas.microsoft.com/office/drawing/2014/chart" uri="{C3380CC4-5D6E-409C-BE32-E72D297353CC}">
                <c16:uniqueId val="{00000002-C4CA-40BA-A064-2D4AC573533D}"/>
              </c:ext>
            </c:extLst>
          </c:dPt>
          <c:dLbls>
            <c:dLbl>
              <c:idx val="18"/>
              <c:delete val="1"/>
              <c:extLst xmlns:c16r2="http://schemas.microsoft.com/office/drawing/2015/06/chart">
                <c:ext xmlns:c16="http://schemas.microsoft.com/office/drawing/2014/chart" uri="{C3380CC4-5D6E-409C-BE32-E72D297353CC}">
                  <c16:uniqueId val="{00000003-0525-4E1D-BEAE-2765D0C2987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Ireland is a creative nation</c:v>
                </c:pt>
                <c:pt idx="1">
                  <c:v>The arts in Ireland should receive public funding</c:v>
                </c:pt>
                <c:pt idx="2">
                  <c:v>As much importance should be given to providing arts amenities as is given to providing sports amenities</c:v>
                </c:pt>
                <c:pt idx="3">
                  <c:v>Art education in schools (e.g. dance, drama, music, etc.) is as important as science education</c:v>
                </c:pt>
                <c:pt idx="4">
                  <c:v>The arts from different cultures give us an insight into the lives of people from different cultures</c:v>
                </c:pt>
                <c:pt idx="5">
                  <c:v>The arts play an important and valuable role in Irish society</c:v>
                </c:pt>
                <c:pt idx="6">
                  <c:v>Ireland’s reputation for the arts helps bring visitors and tourists to Ireland</c:v>
                </c:pt>
                <c:pt idx="7">
                  <c:v>The arts make for a richer and more meaningful life</c:v>
                </c:pt>
                <c:pt idx="8">
                  <c:v>The arts in Ireland are underfunded</c:v>
                </c:pt>
                <c:pt idx="9">
                  <c:v>The arts help us express and define what it means to be Irish</c:v>
                </c:pt>
                <c:pt idx="10">
                  <c:v>The quality of professional arts presented in Ireland are on a par with those you would experience in any European country</c:v>
                </c:pt>
                <c:pt idx="11">
                  <c:v>The arts locally help give my county or region a distinctive identity.</c:v>
                </c:pt>
                <c:pt idx="12">
                  <c:v>I am happy to pay to attend Professional Arts events</c:v>
                </c:pt>
                <c:pt idx="13">
                  <c:v>I cannot afford to attend as many arts events as I might wish</c:v>
                </c:pt>
                <c:pt idx="14">
                  <c:v>There are equal opportunities for everyone living in Ireland to attend and participate in the arts, (regardless of class, age, ethnicity, disability etc)</c:v>
                </c:pt>
                <c:pt idx="15">
                  <c:v>The arts play a significant part in my life</c:v>
                </c:pt>
                <c:pt idx="16">
                  <c:v>Involvement in the arts makes me feel a stronger connection to where I live</c:v>
                </c:pt>
                <c:pt idx="17">
                  <c:v>I am happy to pay to watch Professional Arts events online</c:v>
                </c:pt>
                <c:pt idx="18">
                  <c:v>Overall, the arts in Ireland are of high quality</c:v>
                </c:pt>
              </c:strCache>
            </c:strRef>
          </c:cat>
          <c:val>
            <c:numRef>
              <c:f>Sheet1!$B$2:$B$20</c:f>
              <c:numCache>
                <c:formatCode>0</c:formatCode>
                <c:ptCount val="19"/>
                <c:pt idx="0">
                  <c:v>35</c:v>
                </c:pt>
                <c:pt idx="1">
                  <c:v>33</c:v>
                </c:pt>
                <c:pt idx="2">
                  <c:v>32</c:v>
                </c:pt>
                <c:pt idx="3">
                  <c:v>31</c:v>
                </c:pt>
                <c:pt idx="4">
                  <c:v>31</c:v>
                </c:pt>
                <c:pt idx="5">
                  <c:v>29</c:v>
                </c:pt>
                <c:pt idx="6">
                  <c:v>29</c:v>
                </c:pt>
                <c:pt idx="7">
                  <c:v>29</c:v>
                </c:pt>
                <c:pt idx="8">
                  <c:v>28</c:v>
                </c:pt>
                <c:pt idx="9">
                  <c:v>25</c:v>
                </c:pt>
                <c:pt idx="10">
                  <c:v>22</c:v>
                </c:pt>
                <c:pt idx="11">
                  <c:v>18</c:v>
                </c:pt>
                <c:pt idx="12">
                  <c:v>18</c:v>
                </c:pt>
                <c:pt idx="13">
                  <c:v>16</c:v>
                </c:pt>
                <c:pt idx="14">
                  <c:v>13</c:v>
                </c:pt>
                <c:pt idx="15">
                  <c:v>13</c:v>
                </c:pt>
                <c:pt idx="16">
                  <c:v>12</c:v>
                </c:pt>
                <c:pt idx="17">
                  <c:v>10</c:v>
                </c:pt>
                <c:pt idx="18" formatCode="General">
                  <c:v>0</c:v>
                </c:pt>
              </c:numCache>
            </c:numRef>
          </c:val>
          <c:extLst xmlns:c16r2="http://schemas.microsoft.com/office/drawing/2015/06/chart">
            <c:ext xmlns:c16="http://schemas.microsoft.com/office/drawing/2014/chart" uri="{C3380CC4-5D6E-409C-BE32-E72D297353CC}">
              <c16:uniqueId val="{00000003-C4CA-40BA-A064-2D4AC573533D}"/>
            </c:ext>
          </c:extLst>
        </c:ser>
        <c:dLbls>
          <c:dLblPos val="outEnd"/>
          <c:showLegendKey val="0"/>
          <c:showVal val="1"/>
          <c:showCatName val="0"/>
          <c:showSerName val="0"/>
          <c:showPercent val="0"/>
          <c:showBubbleSize val="0"/>
        </c:dLbls>
        <c:gapWidth val="50"/>
        <c:axId val="649382632"/>
        <c:axId val="665156792"/>
      </c:barChart>
      <c:catAx>
        <c:axId val="649382632"/>
        <c:scaling>
          <c:orientation val="maxMin"/>
        </c:scaling>
        <c:delete val="1"/>
        <c:axPos val="l"/>
        <c:numFmt formatCode="General" sourceLinked="1"/>
        <c:majorTickMark val="out"/>
        <c:minorTickMark val="none"/>
        <c:tickLblPos val="nextTo"/>
        <c:crossAx val="665156792"/>
        <c:crosses val="autoZero"/>
        <c:auto val="1"/>
        <c:lblAlgn val="ctr"/>
        <c:lblOffset val="100"/>
        <c:noMultiLvlLbl val="0"/>
      </c:catAx>
      <c:valAx>
        <c:axId val="665156792"/>
        <c:scaling>
          <c:orientation val="minMax"/>
          <c:min val="0"/>
        </c:scaling>
        <c:delete val="1"/>
        <c:axPos val="t"/>
        <c:numFmt formatCode="0" sourceLinked="1"/>
        <c:majorTickMark val="out"/>
        <c:minorTickMark val="none"/>
        <c:tickLblPos val="nextTo"/>
        <c:crossAx val="649382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86177465328532"/>
          <c:y val="5.1873321264957487E-2"/>
          <c:w val="0.38854521053602198"/>
          <c:h val="0.94039387195587321"/>
        </c:manualLayout>
      </c:layout>
      <c:barChart>
        <c:barDir val="bar"/>
        <c:grouping val="clustered"/>
        <c:varyColors val="0"/>
        <c:ser>
          <c:idx val="0"/>
          <c:order val="0"/>
          <c:tx>
            <c:strRef>
              <c:f>Sheet1!$B$1</c:f>
              <c:strCache>
                <c:ptCount val="1"/>
                <c:pt idx="0">
                  <c:v>Agree</c:v>
                </c:pt>
              </c:strCache>
            </c:strRef>
          </c:tx>
          <c:spPr>
            <a:solidFill>
              <a:srgbClr val="99B43C"/>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C4CA-40BA-A064-2D4AC573533D}"/>
              </c:ext>
            </c:extLst>
          </c:dPt>
          <c:dPt>
            <c:idx val="3"/>
            <c:invertIfNegative val="0"/>
            <c:bubble3D val="0"/>
            <c:extLst xmlns:c16r2="http://schemas.microsoft.com/office/drawing/2015/06/chart">
              <c:ext xmlns:c16="http://schemas.microsoft.com/office/drawing/2014/chart" uri="{C3380CC4-5D6E-409C-BE32-E72D297353CC}">
                <c16:uniqueId val="{00000002-C4CA-40BA-A064-2D4AC573533D}"/>
              </c:ext>
            </c:extLst>
          </c:dPt>
          <c:dLbls>
            <c:dLbl>
              <c:idx val="18"/>
              <c:delete val="1"/>
              <c:extLst xmlns:c16r2="http://schemas.microsoft.com/office/drawing/2015/06/chart">
                <c:ext xmlns:c16="http://schemas.microsoft.com/office/drawing/2014/chart" uri="{C3380CC4-5D6E-409C-BE32-E72D297353CC}">
                  <c16:uniqueId val="{00000003-0525-4E1D-BEAE-2765D0C2987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Ireland is a creative nation</c:v>
                </c:pt>
                <c:pt idx="1">
                  <c:v>The arts in Ireland should receive public funding</c:v>
                </c:pt>
                <c:pt idx="2">
                  <c:v>As much importance should be given to providing arts amenities as is given to providing sports amenities</c:v>
                </c:pt>
                <c:pt idx="3">
                  <c:v>Art education in schools (e.g. dance, drama, music, etc.) is as important as science education</c:v>
                </c:pt>
                <c:pt idx="4">
                  <c:v>The arts from different cultures give us an insight into the lives of people from different cultures</c:v>
                </c:pt>
                <c:pt idx="5">
                  <c:v>The arts play an important and valuable role in Irish society</c:v>
                </c:pt>
                <c:pt idx="6">
                  <c:v>Ireland’s reputation for the arts helps bring visitors and tourists to Ireland</c:v>
                </c:pt>
                <c:pt idx="7">
                  <c:v>The arts make for a richer and more meaningful life</c:v>
                </c:pt>
                <c:pt idx="8">
                  <c:v>The arts in Ireland are underfunded</c:v>
                </c:pt>
                <c:pt idx="9">
                  <c:v>The arts help us express and define what it means to be Irish</c:v>
                </c:pt>
                <c:pt idx="10">
                  <c:v>The quality of professional arts presented in Ireland are on a par with those you would experience in any European country</c:v>
                </c:pt>
                <c:pt idx="11">
                  <c:v>The arts locally help give my county or region a distinctive identity.</c:v>
                </c:pt>
                <c:pt idx="12">
                  <c:v>I am happy to pay to attend Professional Arts events</c:v>
                </c:pt>
                <c:pt idx="13">
                  <c:v>I cannot afford to attend as many arts events as I might wish</c:v>
                </c:pt>
                <c:pt idx="14">
                  <c:v>There are equal opportunities for everyone living in Ireland to attend and participate in the arts, (regardless of class, age, ethnicity, disability etc)</c:v>
                </c:pt>
                <c:pt idx="15">
                  <c:v>The arts play a significant part in my life</c:v>
                </c:pt>
                <c:pt idx="16">
                  <c:v>Involvement in the arts makes me feel a stronger connection to where I live</c:v>
                </c:pt>
                <c:pt idx="17">
                  <c:v>I am happy to pay to watch Professional Arts events online</c:v>
                </c:pt>
                <c:pt idx="18">
                  <c:v>Overall, the arts in Ireland are of high quality</c:v>
                </c:pt>
              </c:strCache>
            </c:strRef>
          </c:cat>
          <c:val>
            <c:numRef>
              <c:f>Sheet1!$B$2:$B$20</c:f>
              <c:numCache>
                <c:formatCode>0</c:formatCode>
                <c:ptCount val="19"/>
                <c:pt idx="0">
                  <c:v>35</c:v>
                </c:pt>
                <c:pt idx="1">
                  <c:v>33</c:v>
                </c:pt>
                <c:pt idx="2">
                  <c:v>32</c:v>
                </c:pt>
                <c:pt idx="3">
                  <c:v>31</c:v>
                </c:pt>
                <c:pt idx="4">
                  <c:v>31</c:v>
                </c:pt>
                <c:pt idx="5">
                  <c:v>29</c:v>
                </c:pt>
                <c:pt idx="6">
                  <c:v>29</c:v>
                </c:pt>
                <c:pt idx="7">
                  <c:v>29</c:v>
                </c:pt>
                <c:pt idx="8">
                  <c:v>28</c:v>
                </c:pt>
                <c:pt idx="9">
                  <c:v>25</c:v>
                </c:pt>
                <c:pt idx="10">
                  <c:v>22</c:v>
                </c:pt>
                <c:pt idx="11">
                  <c:v>18</c:v>
                </c:pt>
                <c:pt idx="12">
                  <c:v>18</c:v>
                </c:pt>
                <c:pt idx="13">
                  <c:v>16</c:v>
                </c:pt>
                <c:pt idx="14">
                  <c:v>13</c:v>
                </c:pt>
                <c:pt idx="15">
                  <c:v>13</c:v>
                </c:pt>
                <c:pt idx="16">
                  <c:v>12</c:v>
                </c:pt>
                <c:pt idx="17">
                  <c:v>10</c:v>
                </c:pt>
                <c:pt idx="18" formatCode="General">
                  <c:v>0</c:v>
                </c:pt>
              </c:numCache>
            </c:numRef>
          </c:val>
          <c:extLst xmlns:c16r2="http://schemas.microsoft.com/office/drawing/2015/06/chart">
            <c:ext xmlns:c16="http://schemas.microsoft.com/office/drawing/2014/chart" uri="{C3380CC4-5D6E-409C-BE32-E72D297353CC}">
              <c16:uniqueId val="{00000003-C4CA-40BA-A064-2D4AC573533D}"/>
            </c:ext>
          </c:extLst>
        </c:ser>
        <c:dLbls>
          <c:dLblPos val="outEnd"/>
          <c:showLegendKey val="0"/>
          <c:showVal val="1"/>
          <c:showCatName val="0"/>
          <c:showSerName val="0"/>
          <c:showPercent val="0"/>
          <c:showBubbleSize val="0"/>
        </c:dLbls>
        <c:gapWidth val="50"/>
        <c:axId val="666677104"/>
        <c:axId val="666677496"/>
      </c:barChart>
      <c:catAx>
        <c:axId val="666677104"/>
        <c:scaling>
          <c:orientation val="maxMin"/>
        </c:scaling>
        <c:delete val="1"/>
        <c:axPos val="l"/>
        <c:numFmt formatCode="General" sourceLinked="1"/>
        <c:majorTickMark val="out"/>
        <c:minorTickMark val="none"/>
        <c:tickLblPos val="nextTo"/>
        <c:crossAx val="666677496"/>
        <c:crosses val="autoZero"/>
        <c:auto val="1"/>
        <c:lblAlgn val="ctr"/>
        <c:lblOffset val="100"/>
        <c:noMultiLvlLbl val="0"/>
      </c:catAx>
      <c:valAx>
        <c:axId val="666677496"/>
        <c:scaling>
          <c:orientation val="minMax"/>
          <c:min val="0"/>
        </c:scaling>
        <c:delete val="1"/>
        <c:axPos val="t"/>
        <c:numFmt formatCode="0" sourceLinked="1"/>
        <c:majorTickMark val="out"/>
        <c:minorTickMark val="none"/>
        <c:tickLblPos val="nextTo"/>
        <c:crossAx val="666677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0341261633919381E-2"/>
          <c:y val="3.7288135593221153E-2"/>
          <c:w val="0.97311271975180957"/>
          <c:h val="0.92881355932203358"/>
        </c:manualLayout>
      </c:layout>
      <c:barChart>
        <c:barDir val="col"/>
        <c:grouping val="percentStacked"/>
        <c:varyColors val="0"/>
        <c:ser>
          <c:idx val="0"/>
          <c:order val="0"/>
          <c:tx>
            <c:strRef>
              <c:f>Sheet1!$A$2</c:f>
              <c:strCache>
                <c:ptCount val="1"/>
                <c:pt idx="0">
                  <c:v>%</c:v>
                </c:pt>
              </c:strCache>
            </c:strRef>
          </c:tx>
          <c:spPr>
            <a:solidFill>
              <a:srgbClr val="99B43C">
                <a:lumMod val="75000"/>
              </a:srgbClr>
            </a:solidFill>
            <a:ln w="12700">
              <a:solidFill>
                <a:sysClr val="window" lastClr="FFFFFF"/>
              </a:solidFill>
              <a:prstDash val="solid"/>
            </a:ln>
          </c:spPr>
          <c:invertIfNegative val="0"/>
          <c:dLbls>
            <c:dLbl>
              <c:idx val="3"/>
              <c:layout>
                <c:manualLayout>
                  <c:x val="1.5023815248018306E-3"/>
                  <c:y val="1.0359998407476298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B83-462E-AF6D-901359A2F333}"/>
                </c:ext>
                <c:ext xmlns:c15="http://schemas.microsoft.com/office/drawing/2012/chart" uri="{CE6537A1-D6FC-4f65-9D91-7224C49458BB}"/>
              </c:extLst>
            </c:dLbl>
            <c:spPr>
              <a:noFill/>
              <a:ln w="16838">
                <a:noFill/>
              </a:ln>
            </c:spPr>
            <c:txPr>
              <a:bodyPr/>
              <a:lstStyle/>
              <a:p>
                <a:pPr>
                  <a:defRPr sz="1200" b="1" i="0" u="none" strike="noStrike" baseline="0">
                    <a:solidFill>
                      <a:srgbClr val="FFFFFF"/>
                    </a:solidFill>
                    <a:latin typeface="Verdana" pitchFamily="34" charset="0"/>
                    <a:ea typeface="Trebuchet MS"/>
                    <a:cs typeface="Trebuchet M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Sheet1!$B$2</c:f>
              <c:numCache>
                <c:formatCode>General</c:formatCode>
                <c:ptCount val="1"/>
              </c:numCache>
            </c:numRef>
          </c:val>
          <c:extLst xmlns:c16r2="http://schemas.microsoft.com/office/drawing/2015/06/chart">
            <c:ext xmlns:c16="http://schemas.microsoft.com/office/drawing/2014/chart" uri="{C3380CC4-5D6E-409C-BE32-E72D297353CC}">
              <c16:uniqueId val="{00000001-AB83-462E-AF6D-901359A2F333}"/>
            </c:ext>
          </c:extLst>
        </c:ser>
        <c:ser>
          <c:idx val="5"/>
          <c:order val="1"/>
          <c:tx>
            <c:strRef>
              <c:f>Sheet1!$A$3</c:f>
              <c:strCache>
                <c:ptCount val="1"/>
                <c:pt idx="0">
                  <c:v>Yes</c:v>
                </c:pt>
              </c:strCache>
            </c:strRef>
          </c:tx>
          <c:spPr>
            <a:solidFill>
              <a:srgbClr val="99B43C"/>
            </a:solidFill>
            <a:ln w="8419">
              <a:solidFill>
                <a:sysClr val="window" lastClr="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2-AB83-462E-AF6D-901359A2F333}"/>
              </c:ext>
            </c:extLst>
          </c:dPt>
          <c:dLbls>
            <c:spPr>
              <a:noFill/>
              <a:ln w="16838">
                <a:noFill/>
              </a:ln>
            </c:spPr>
            <c:txPr>
              <a:bodyPr/>
              <a:lstStyle/>
              <a:p>
                <a:pPr>
                  <a:defRPr sz="1400" b="1" i="0" u="none" strike="noStrike" baseline="0">
                    <a:solidFill>
                      <a:srgbClr val="FFFFFF"/>
                    </a:solidFill>
                    <a:latin typeface="Calibri" panose="020F0502020204030204" pitchFamily="34" charset="0"/>
                    <a:ea typeface="Trebuchet MS"/>
                    <a:cs typeface="Calibri" panose="020F0502020204030204" pitchFamily="34" charset="0"/>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Sheet1!$B$3</c:f>
              <c:numCache>
                <c:formatCode>0</c:formatCode>
                <c:ptCount val="1"/>
                <c:pt idx="0">
                  <c:v>18</c:v>
                </c:pt>
              </c:numCache>
            </c:numRef>
          </c:val>
          <c:extLst xmlns:c16r2="http://schemas.microsoft.com/office/drawing/2015/06/chart">
            <c:ext xmlns:c16="http://schemas.microsoft.com/office/drawing/2014/chart" uri="{C3380CC4-5D6E-409C-BE32-E72D297353CC}">
              <c16:uniqueId val="{00000003-AB83-462E-AF6D-901359A2F333}"/>
            </c:ext>
          </c:extLst>
        </c:ser>
        <c:ser>
          <c:idx val="6"/>
          <c:order val="2"/>
          <c:tx>
            <c:strRef>
              <c:f>Sheet1!$A$4</c:f>
              <c:strCache>
                <c:ptCount val="1"/>
                <c:pt idx="0">
                  <c:v>No</c:v>
                </c:pt>
              </c:strCache>
            </c:strRef>
          </c:tx>
          <c:spPr>
            <a:solidFill>
              <a:srgbClr val="AEC411">
                <a:lumMod val="60000"/>
                <a:lumOff val="40000"/>
              </a:srgbClr>
            </a:solidFill>
            <a:ln w="8419">
              <a:solidFill>
                <a:sysClr val="window" lastClr="FFFFFF"/>
              </a:solidFill>
              <a:prstDash val="solid"/>
            </a:ln>
          </c:spPr>
          <c:invertIfNegative val="0"/>
          <c:dLbls>
            <c:dLbl>
              <c:idx val="0"/>
              <c:layout>
                <c:manualLayout>
                  <c:x val="3.2947934248897452E-3"/>
                  <c:y val="1.6065543255773303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B83-462E-AF6D-901359A2F333}"/>
                </c:ext>
                <c:ext xmlns:c15="http://schemas.microsoft.com/office/drawing/2012/chart" uri="{CE6537A1-D6FC-4f65-9D91-7224C49458BB}"/>
              </c:extLst>
            </c:dLbl>
            <c:dLbl>
              <c:idx val="1"/>
              <c:layout>
                <c:manualLayout>
                  <c:x val="2.2955328114305265E-4"/>
                  <c:y val="1.727376463839184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B83-462E-AF6D-901359A2F333}"/>
                </c:ext>
                <c:ext xmlns:c15="http://schemas.microsoft.com/office/drawing/2012/chart" uri="{CE6537A1-D6FC-4f65-9D91-7224C49458BB}"/>
              </c:extLst>
            </c:dLbl>
            <c:dLbl>
              <c:idx val="2"/>
              <c:layout>
                <c:manualLayout>
                  <c:x val="-1.6809147551231121E-4"/>
                  <c:y val="1.7957078657834281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AB83-462E-AF6D-901359A2F333}"/>
                </c:ext>
                <c:ext xmlns:c15="http://schemas.microsoft.com/office/drawing/2012/chart" uri="{CE6537A1-D6FC-4f65-9D91-7224C49458BB}"/>
              </c:extLst>
            </c:dLbl>
            <c:dLbl>
              <c:idx val="3"/>
              <c:layout>
                <c:manualLayout>
                  <c:x val="-2.6341231287662047E-3"/>
                  <c:y val="1.727376463839184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B83-462E-AF6D-901359A2F333}"/>
                </c:ext>
                <c:ext xmlns:c15="http://schemas.microsoft.com/office/drawing/2012/chart" uri="{CE6537A1-D6FC-4f65-9D91-7224C49458BB}"/>
              </c:extLst>
            </c:dLbl>
            <c:dLbl>
              <c:idx val="9"/>
              <c:layout>
                <c:manualLayout>
                  <c:x val="2.2183531957873852E-3"/>
                  <c:y val="1.6669036934726149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B83-462E-AF6D-901359A2F333}"/>
                </c:ext>
                <c:ext xmlns:c15="http://schemas.microsoft.com/office/drawing/2012/chart" uri="{CE6537A1-D6FC-4f65-9D91-7224C49458BB}"/>
              </c:extLst>
            </c:dLbl>
            <c:dLbl>
              <c:idx val="10"/>
              <c:layout>
                <c:manualLayout>
                  <c:x val="3.8888261961013797E-3"/>
                  <c:y val="1.619446388126974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B83-462E-AF6D-901359A2F333}"/>
                </c:ext>
                <c:ext xmlns:c15="http://schemas.microsoft.com/office/drawing/2012/chart" uri="{CE6537A1-D6FC-4f65-9D91-7224C49458BB}"/>
              </c:extLst>
            </c:dLbl>
            <c:dLbl>
              <c:idx val="12"/>
              <c:layout>
                <c:manualLayout>
                  <c:x val="4.1275282763679868E-3"/>
                  <c:y val="1.6601367315386702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AB83-462E-AF6D-901359A2F333}"/>
                </c:ext>
                <c:ext xmlns:c15="http://schemas.microsoft.com/office/drawing/2012/chart" uri="{CE6537A1-D6FC-4f65-9D91-7224C49458BB}"/>
              </c:extLst>
            </c:dLbl>
            <c:spPr>
              <a:noFill/>
              <a:ln w="16838">
                <a:noFill/>
              </a:ln>
            </c:spPr>
            <c:txPr>
              <a:bodyPr anchorCtr="0"/>
              <a:lstStyle/>
              <a:p>
                <a:pPr algn="ctr">
                  <a:defRPr lang="en-US" sz="1400" b="1" i="0" u="none" strike="noStrike" kern="1200" baseline="0">
                    <a:solidFill>
                      <a:schemeClr val="bg1">
                        <a:lumMod val="50000"/>
                      </a:schemeClr>
                    </a:solidFill>
                    <a:latin typeface="Calibri" panose="020F0502020204030204" pitchFamily="34" charset="0"/>
                    <a:ea typeface="Trebuchet MS"/>
                    <a:cs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Sheet1!$B$4</c:f>
              <c:numCache>
                <c:formatCode>0</c:formatCode>
                <c:ptCount val="1"/>
                <c:pt idx="0">
                  <c:v>43</c:v>
                </c:pt>
              </c:numCache>
            </c:numRef>
          </c:val>
          <c:extLst xmlns:c16r2="http://schemas.microsoft.com/office/drawing/2015/06/chart">
            <c:ext xmlns:c16="http://schemas.microsoft.com/office/drawing/2014/chart" uri="{C3380CC4-5D6E-409C-BE32-E72D297353CC}">
              <c16:uniqueId val="{0000000B-AB83-462E-AF6D-901359A2F333}"/>
            </c:ext>
          </c:extLst>
        </c:ser>
        <c:ser>
          <c:idx val="1"/>
          <c:order val="3"/>
          <c:tx>
            <c:strRef>
              <c:f>Sheet1!$A$5</c:f>
              <c:strCache>
                <c:ptCount val="1"/>
                <c:pt idx="0">
                  <c:v>Don’t Know</c:v>
                </c:pt>
              </c:strCache>
            </c:strRef>
          </c:tx>
          <c:spPr>
            <a:solidFill>
              <a:srgbClr val="D61D6E">
                <a:lumMod val="60000"/>
                <a:lumOff val="40000"/>
              </a:srgbClr>
            </a:solidFill>
            <a:ln w="8419">
              <a:solidFill>
                <a:sysClr val="window" lastClr="FFFFFF"/>
              </a:solidFill>
              <a:prstDash val="solid"/>
            </a:ln>
          </c:spPr>
          <c:invertIfNegative val="0"/>
          <c:dPt>
            <c:idx val="0"/>
            <c:invertIfNegative val="0"/>
            <c:bubble3D val="0"/>
            <c:extLst xmlns:c16r2="http://schemas.microsoft.com/office/drawing/2015/06/chart">
              <c:ext xmlns:c16="http://schemas.microsoft.com/office/drawing/2014/chart" uri="{C3380CC4-5D6E-409C-BE32-E72D297353CC}">
                <c16:uniqueId val="{0000000C-AB83-462E-AF6D-901359A2F333}"/>
              </c:ext>
            </c:extLst>
          </c:dPt>
          <c:dLbls>
            <c:dLbl>
              <c:idx val="0"/>
              <c:layout>
                <c:manualLayout>
                  <c:x val="-1.709036645648208E-3"/>
                  <c:y val="6.311884786297690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AB83-462E-AF6D-901359A2F333}"/>
                </c:ext>
                <c:ext xmlns:c15="http://schemas.microsoft.com/office/drawing/2012/chart" uri="{CE6537A1-D6FC-4f65-9D91-7224C49458BB}"/>
              </c:extLst>
            </c:dLbl>
            <c:dLbl>
              <c:idx val="1"/>
              <c:layout>
                <c:manualLayout>
                  <c:x val="1.7090366456482401E-3"/>
                  <c:y val="9.467702934637802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AB83-462E-AF6D-901359A2F333}"/>
                </c:ext>
                <c:ext xmlns:c15="http://schemas.microsoft.com/office/drawing/2012/chart" uri="{CE6537A1-D6FC-4f65-9D91-7224C49458BB}"/>
              </c:extLst>
            </c:dLbl>
            <c:dLbl>
              <c:idx val="3"/>
              <c:layout>
                <c:manualLayout>
                  <c:x val="1.709036645648208E-3"/>
                  <c:y val="3.156563617193849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AB83-462E-AF6D-901359A2F333}"/>
                </c:ext>
                <c:ext xmlns:c15="http://schemas.microsoft.com/office/drawing/2012/chart" uri="{CE6537A1-D6FC-4f65-9D91-7224C49458BB}"/>
              </c:extLst>
            </c:dLbl>
            <c:dLbl>
              <c:idx val="5"/>
              <c:layout>
                <c:manualLayout>
                  <c:x val="1.7090366456483327E-3"/>
                  <c:y val="-3.155818148339854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AB83-462E-AF6D-901359A2F333}"/>
                </c:ext>
                <c:ext xmlns:c15="http://schemas.microsoft.com/office/drawing/2012/chart" uri="{CE6537A1-D6FC-4f65-9D91-7224C49458BB}"/>
              </c:extLst>
            </c:dLbl>
            <c:spPr>
              <a:noFill/>
              <a:ln w="16838">
                <a:noFill/>
              </a:ln>
            </c:spPr>
            <c:txPr>
              <a:bodyPr anchorCtr="0"/>
              <a:lstStyle/>
              <a:p>
                <a:pPr algn="ctr">
                  <a:defRPr lang="en-US" sz="1400" b="1" i="0" u="none" strike="noStrike" kern="1200" baseline="0">
                    <a:solidFill>
                      <a:srgbClr val="FFFFFF"/>
                    </a:solidFill>
                    <a:latin typeface="Calibri" panose="020F0502020204030204" pitchFamily="34" charset="0"/>
                    <a:ea typeface="Trebuchet MS"/>
                    <a:cs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Total</c:v>
                </c:pt>
              </c:strCache>
            </c:strRef>
          </c:cat>
          <c:val>
            <c:numRef>
              <c:f>Sheet1!$B$5</c:f>
              <c:numCache>
                <c:formatCode>0</c:formatCode>
                <c:ptCount val="1"/>
                <c:pt idx="0">
                  <c:v>40</c:v>
                </c:pt>
              </c:numCache>
            </c:numRef>
          </c:val>
          <c:extLst xmlns:c16r2="http://schemas.microsoft.com/office/drawing/2015/06/chart">
            <c:ext xmlns:c16="http://schemas.microsoft.com/office/drawing/2014/chart" uri="{C3380CC4-5D6E-409C-BE32-E72D297353CC}">
              <c16:uniqueId val="{00000010-AB83-462E-AF6D-901359A2F333}"/>
            </c:ext>
          </c:extLst>
        </c:ser>
        <c:dLbls>
          <c:showLegendKey val="0"/>
          <c:showVal val="0"/>
          <c:showCatName val="0"/>
          <c:showSerName val="0"/>
          <c:showPercent val="0"/>
          <c:showBubbleSize val="0"/>
        </c:dLbls>
        <c:gapWidth val="40"/>
        <c:overlap val="100"/>
        <c:axId val="666675928"/>
        <c:axId val="666674752"/>
      </c:barChart>
      <c:catAx>
        <c:axId val="666675928"/>
        <c:scaling>
          <c:orientation val="minMax"/>
        </c:scaling>
        <c:delete val="1"/>
        <c:axPos val="t"/>
        <c:numFmt formatCode="General" sourceLinked="1"/>
        <c:majorTickMark val="out"/>
        <c:minorTickMark val="none"/>
        <c:tickLblPos val="none"/>
        <c:crossAx val="666674752"/>
        <c:crosses val="autoZero"/>
        <c:auto val="1"/>
        <c:lblAlgn val="ctr"/>
        <c:lblOffset val="100"/>
        <c:noMultiLvlLbl val="0"/>
      </c:catAx>
      <c:valAx>
        <c:axId val="666674752"/>
        <c:scaling>
          <c:orientation val="maxMin"/>
        </c:scaling>
        <c:delete val="1"/>
        <c:axPos val="l"/>
        <c:numFmt formatCode="0%" sourceLinked="1"/>
        <c:majorTickMark val="out"/>
        <c:minorTickMark val="none"/>
        <c:tickLblPos val="none"/>
        <c:crossAx val="666675928"/>
        <c:crosses val="autoZero"/>
        <c:crossBetween val="between"/>
      </c:valAx>
      <c:spPr>
        <a:noFill/>
        <a:ln w="16838">
          <a:noFill/>
        </a:ln>
      </c:spPr>
    </c:plotArea>
    <c:plotVisOnly val="1"/>
    <c:dispBlanksAs val="gap"/>
    <c:showDLblsOverMax val="0"/>
  </c:chart>
  <c:spPr>
    <a:noFill/>
    <a:ln>
      <a:noFill/>
    </a:ln>
  </c:spPr>
  <c:txPr>
    <a:bodyPr/>
    <a:lstStyle/>
    <a:p>
      <a:pPr>
        <a:defRPr sz="1259" b="1" i="0" u="none" strike="noStrike" baseline="0">
          <a:solidFill>
            <a:schemeClr val="tx1"/>
          </a:solidFill>
          <a:latin typeface="Trebuchet MS"/>
          <a:ea typeface="Trebuchet MS"/>
          <a:cs typeface="Trebuchet MS"/>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Strongly Agree</c:v>
                </c:pt>
              </c:strCache>
            </c:strRef>
          </c:tx>
          <c:spPr>
            <a:solidFill>
              <a:srgbClr val="AEC411">
                <a:lumMod val="50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Column10</c:v>
                </c:pt>
              </c:strCache>
            </c:strRef>
          </c:cat>
          <c:val>
            <c:numRef>
              <c:f>Sheet1!$B$2</c:f>
              <c:numCache>
                <c:formatCode>0</c:formatCode>
                <c:ptCount val="1"/>
                <c:pt idx="0">
                  <c:v>9</c:v>
                </c:pt>
              </c:numCache>
            </c:numRef>
          </c:val>
          <c:extLst xmlns:c16r2="http://schemas.microsoft.com/office/drawing/2015/06/chart">
            <c:ext xmlns:c16="http://schemas.microsoft.com/office/drawing/2014/chart" uri="{C3380CC4-5D6E-409C-BE32-E72D297353CC}">
              <c16:uniqueId val="{00000000-41E1-43C8-98BE-D3B9F7369786}"/>
            </c:ext>
          </c:extLst>
        </c:ser>
        <c:ser>
          <c:idx val="1"/>
          <c:order val="1"/>
          <c:tx>
            <c:strRef>
              <c:f>Sheet1!$A$3</c:f>
              <c:strCache>
                <c:ptCount val="1"/>
                <c:pt idx="0">
                  <c:v>Agree</c:v>
                </c:pt>
              </c:strCache>
            </c:strRef>
          </c:tx>
          <c:spPr>
            <a:solidFill>
              <a:srgbClr val="AEC411"/>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Column10</c:v>
                </c:pt>
              </c:strCache>
            </c:strRef>
          </c:cat>
          <c:val>
            <c:numRef>
              <c:f>Sheet1!$B$3</c:f>
              <c:numCache>
                <c:formatCode>0</c:formatCode>
                <c:ptCount val="1"/>
                <c:pt idx="0">
                  <c:v>24</c:v>
                </c:pt>
              </c:numCache>
            </c:numRef>
          </c:val>
          <c:extLst xmlns:c16r2="http://schemas.microsoft.com/office/drawing/2015/06/chart">
            <c:ext xmlns:c16="http://schemas.microsoft.com/office/drawing/2014/chart" uri="{C3380CC4-5D6E-409C-BE32-E72D297353CC}">
              <c16:uniqueId val="{00000001-41E1-43C8-98BE-D3B9F7369786}"/>
            </c:ext>
          </c:extLst>
        </c:ser>
        <c:ser>
          <c:idx val="2"/>
          <c:order val="2"/>
          <c:tx>
            <c:strRef>
              <c:f>Sheet1!$A$4</c:f>
              <c:strCache>
                <c:ptCount val="1"/>
                <c:pt idx="0">
                  <c:v>Neither agree nor disagreed</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Column10</c:v>
                </c:pt>
              </c:strCache>
            </c:strRef>
          </c:cat>
          <c:val>
            <c:numRef>
              <c:f>Sheet1!$B$4</c:f>
              <c:numCache>
                <c:formatCode>0</c:formatCode>
                <c:ptCount val="1"/>
                <c:pt idx="0">
                  <c:v>37</c:v>
                </c:pt>
              </c:numCache>
            </c:numRef>
          </c:val>
          <c:extLst xmlns:c16r2="http://schemas.microsoft.com/office/drawing/2015/06/chart">
            <c:ext xmlns:c16="http://schemas.microsoft.com/office/drawing/2014/chart" uri="{C3380CC4-5D6E-409C-BE32-E72D297353CC}">
              <c16:uniqueId val="{00000002-41E1-43C8-98BE-D3B9F7369786}"/>
            </c:ext>
          </c:extLst>
        </c:ser>
        <c:ser>
          <c:idx val="3"/>
          <c:order val="3"/>
          <c:tx>
            <c:strRef>
              <c:f>Sheet1!$A$5</c:f>
              <c:strCache>
                <c:ptCount val="1"/>
                <c:pt idx="0">
                  <c:v>Disagree</c:v>
                </c:pt>
              </c:strCache>
            </c:strRef>
          </c:tx>
          <c:spPr>
            <a:solidFill>
              <a:srgbClr val="D61D6E">
                <a:lumMod val="40000"/>
                <a:lumOff val="60000"/>
              </a:srgbClr>
            </a:solidFill>
            <a:ln w="1905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Column10</c:v>
                </c:pt>
              </c:strCache>
            </c:strRef>
          </c:cat>
          <c:val>
            <c:numRef>
              <c:f>Sheet1!$B$5</c:f>
              <c:numCache>
                <c:formatCode>0</c:formatCode>
                <c:ptCount val="1"/>
                <c:pt idx="0">
                  <c:v>22</c:v>
                </c:pt>
              </c:numCache>
            </c:numRef>
          </c:val>
          <c:extLst xmlns:c16r2="http://schemas.microsoft.com/office/drawing/2015/06/chart">
            <c:ext xmlns:c16="http://schemas.microsoft.com/office/drawing/2014/chart" uri="{C3380CC4-5D6E-409C-BE32-E72D297353CC}">
              <c16:uniqueId val="{00000003-41E1-43C8-98BE-D3B9F7369786}"/>
            </c:ext>
          </c:extLst>
        </c:ser>
        <c:ser>
          <c:idx val="4"/>
          <c:order val="4"/>
          <c:tx>
            <c:strRef>
              <c:f>Sheet1!$A$6</c:f>
              <c:strCache>
                <c:ptCount val="1"/>
                <c:pt idx="0">
                  <c:v>Strongly disagree</c:v>
                </c:pt>
              </c:strCache>
            </c:strRef>
          </c:tx>
          <c:spPr>
            <a:solidFill>
              <a:srgbClr val="D61D6E"/>
            </a:solidFill>
            <a:ln>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Column10</c:v>
                </c:pt>
              </c:strCache>
            </c:strRef>
          </c:cat>
          <c:val>
            <c:numRef>
              <c:f>Sheet1!$B$6</c:f>
              <c:numCache>
                <c:formatCode>0</c:formatCode>
                <c:ptCount val="1"/>
                <c:pt idx="0">
                  <c:v>8</c:v>
                </c:pt>
              </c:numCache>
            </c:numRef>
          </c:val>
          <c:extLst xmlns:c16r2="http://schemas.microsoft.com/office/drawing/2015/06/chart">
            <c:ext xmlns:c16="http://schemas.microsoft.com/office/drawing/2014/chart" uri="{C3380CC4-5D6E-409C-BE32-E72D297353CC}">
              <c16:uniqueId val="{00000004-41E1-43C8-98BE-D3B9F7369786}"/>
            </c:ext>
          </c:extLst>
        </c:ser>
        <c:dLbls>
          <c:showLegendKey val="0"/>
          <c:showVal val="0"/>
          <c:showCatName val="0"/>
          <c:showSerName val="0"/>
          <c:showPercent val="0"/>
          <c:showBubbleSize val="0"/>
        </c:dLbls>
        <c:gapWidth val="40"/>
        <c:overlap val="100"/>
        <c:axId val="666676320"/>
        <c:axId val="666676712"/>
      </c:barChart>
      <c:catAx>
        <c:axId val="666676320"/>
        <c:scaling>
          <c:orientation val="minMax"/>
        </c:scaling>
        <c:delete val="1"/>
        <c:axPos val="t"/>
        <c:numFmt formatCode="General" sourceLinked="1"/>
        <c:majorTickMark val="out"/>
        <c:minorTickMark val="none"/>
        <c:tickLblPos val="none"/>
        <c:crossAx val="666676712"/>
        <c:crosses val="autoZero"/>
        <c:auto val="1"/>
        <c:lblAlgn val="ctr"/>
        <c:lblOffset val="100"/>
        <c:noMultiLvlLbl val="0"/>
      </c:catAx>
      <c:valAx>
        <c:axId val="666676712"/>
        <c:scaling>
          <c:orientation val="maxMin"/>
        </c:scaling>
        <c:delete val="1"/>
        <c:axPos val="l"/>
        <c:numFmt formatCode="0%" sourceLinked="1"/>
        <c:majorTickMark val="out"/>
        <c:minorTickMark val="none"/>
        <c:tickLblPos val="none"/>
        <c:crossAx val="666676320"/>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3450881612090675"/>
          <c:h val="0.92324093816631125"/>
        </c:manualLayout>
      </c:layout>
      <c:barChart>
        <c:barDir val="col"/>
        <c:grouping val="percentStacked"/>
        <c:varyColors val="0"/>
        <c:ser>
          <c:idx val="0"/>
          <c:order val="0"/>
          <c:tx>
            <c:strRef>
              <c:f>Sheet1!$A$2</c:f>
              <c:strCache>
                <c:ptCount val="1"/>
                <c:pt idx="0">
                  <c:v>Strongly Agree</c:v>
                </c:pt>
              </c:strCache>
            </c:strRef>
          </c:tx>
          <c:spPr>
            <a:solidFill>
              <a:srgbClr val="AEC411">
                <a:lumMod val="50000"/>
              </a:srgbClr>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Column10</c:v>
                </c:pt>
              </c:strCache>
            </c:strRef>
          </c:cat>
          <c:val>
            <c:numRef>
              <c:f>Sheet1!$B$2</c:f>
              <c:numCache>
                <c:formatCode>0</c:formatCode>
                <c:ptCount val="1"/>
                <c:pt idx="0">
                  <c:v>16</c:v>
                </c:pt>
              </c:numCache>
            </c:numRef>
          </c:val>
          <c:extLst xmlns:c16r2="http://schemas.microsoft.com/office/drawing/2015/06/chart">
            <c:ext xmlns:c16="http://schemas.microsoft.com/office/drawing/2014/chart" uri="{C3380CC4-5D6E-409C-BE32-E72D297353CC}">
              <c16:uniqueId val="{00000000-41E1-43C8-98BE-D3B9F7369786}"/>
            </c:ext>
          </c:extLst>
        </c:ser>
        <c:ser>
          <c:idx val="1"/>
          <c:order val="1"/>
          <c:tx>
            <c:strRef>
              <c:f>Sheet1!$A$3</c:f>
              <c:strCache>
                <c:ptCount val="1"/>
                <c:pt idx="0">
                  <c:v>Agree</c:v>
                </c:pt>
              </c:strCache>
            </c:strRef>
          </c:tx>
          <c:spPr>
            <a:solidFill>
              <a:srgbClr val="AEC411"/>
            </a:solidFill>
            <a:ln w="25905">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Column10</c:v>
                </c:pt>
              </c:strCache>
            </c:strRef>
          </c:cat>
          <c:val>
            <c:numRef>
              <c:f>Sheet1!$B$3</c:f>
              <c:numCache>
                <c:formatCode>0</c:formatCode>
                <c:ptCount val="1"/>
                <c:pt idx="0">
                  <c:v>35</c:v>
                </c:pt>
              </c:numCache>
            </c:numRef>
          </c:val>
          <c:extLst xmlns:c16r2="http://schemas.microsoft.com/office/drawing/2015/06/chart">
            <c:ext xmlns:c16="http://schemas.microsoft.com/office/drawing/2014/chart" uri="{C3380CC4-5D6E-409C-BE32-E72D297353CC}">
              <c16:uniqueId val="{00000001-41E1-43C8-98BE-D3B9F7369786}"/>
            </c:ext>
          </c:extLst>
        </c:ser>
        <c:ser>
          <c:idx val="2"/>
          <c:order val="2"/>
          <c:tx>
            <c:strRef>
              <c:f>Sheet1!$A$4</c:f>
              <c:strCache>
                <c:ptCount val="1"/>
                <c:pt idx="0">
                  <c:v>Neither agree nor disagreed</c:v>
                </c:pt>
              </c:strCache>
            </c:strRef>
          </c:tx>
          <c:spPr>
            <a:solidFill>
              <a:sysClr val="window" lastClr="FFFFFF">
                <a:lumMod val="75000"/>
              </a:sysClr>
            </a:solidFill>
            <a:ln w="1270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Column10</c:v>
                </c:pt>
              </c:strCache>
            </c:strRef>
          </c:cat>
          <c:val>
            <c:numRef>
              <c:f>Sheet1!$B$4</c:f>
              <c:numCache>
                <c:formatCode>0</c:formatCode>
                <c:ptCount val="1"/>
                <c:pt idx="0">
                  <c:v>33</c:v>
                </c:pt>
              </c:numCache>
            </c:numRef>
          </c:val>
          <c:extLst xmlns:c16r2="http://schemas.microsoft.com/office/drawing/2015/06/chart">
            <c:ext xmlns:c16="http://schemas.microsoft.com/office/drawing/2014/chart" uri="{C3380CC4-5D6E-409C-BE32-E72D297353CC}">
              <c16:uniqueId val="{00000002-41E1-43C8-98BE-D3B9F7369786}"/>
            </c:ext>
          </c:extLst>
        </c:ser>
        <c:ser>
          <c:idx val="3"/>
          <c:order val="3"/>
          <c:tx>
            <c:strRef>
              <c:f>Sheet1!$A$5</c:f>
              <c:strCache>
                <c:ptCount val="1"/>
                <c:pt idx="0">
                  <c:v>Disagree</c:v>
                </c:pt>
              </c:strCache>
            </c:strRef>
          </c:tx>
          <c:spPr>
            <a:solidFill>
              <a:srgbClr val="D61D6E">
                <a:lumMod val="40000"/>
                <a:lumOff val="60000"/>
              </a:srgbClr>
            </a:solidFill>
            <a:ln w="19050">
              <a:solidFill>
                <a:srgbClr val="FFFFFF"/>
              </a:solidFill>
              <a:prstDash val="solid"/>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Column10</c:v>
                </c:pt>
              </c:strCache>
            </c:strRef>
          </c:cat>
          <c:val>
            <c:numRef>
              <c:f>Sheet1!$B$5</c:f>
              <c:numCache>
                <c:formatCode>0</c:formatCode>
                <c:ptCount val="1"/>
                <c:pt idx="0">
                  <c:v>11</c:v>
                </c:pt>
              </c:numCache>
            </c:numRef>
          </c:val>
          <c:extLst xmlns:c16r2="http://schemas.microsoft.com/office/drawing/2015/06/chart">
            <c:ext xmlns:c16="http://schemas.microsoft.com/office/drawing/2014/chart" uri="{C3380CC4-5D6E-409C-BE32-E72D297353CC}">
              <c16:uniqueId val="{00000003-41E1-43C8-98BE-D3B9F7369786}"/>
            </c:ext>
          </c:extLst>
        </c:ser>
        <c:ser>
          <c:idx val="4"/>
          <c:order val="4"/>
          <c:tx>
            <c:strRef>
              <c:f>Sheet1!$A$6</c:f>
              <c:strCache>
                <c:ptCount val="1"/>
                <c:pt idx="0">
                  <c:v>Strongly disagree</c:v>
                </c:pt>
              </c:strCache>
            </c:strRef>
          </c:tx>
          <c:spPr>
            <a:solidFill>
              <a:srgbClr val="D61D6E"/>
            </a:solidFill>
            <a:ln>
              <a:solidFill>
                <a:sysClr val="window" lastClr="FFFFFF"/>
              </a:solidFill>
            </a:ln>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Sheet1!$B$1</c:f>
              <c:strCache>
                <c:ptCount val="1"/>
                <c:pt idx="0">
                  <c:v>Column10</c:v>
                </c:pt>
              </c:strCache>
            </c:strRef>
          </c:cat>
          <c:val>
            <c:numRef>
              <c:f>Sheet1!$B$6</c:f>
              <c:numCache>
                <c:formatCode>0</c:formatCode>
                <c:ptCount val="1"/>
                <c:pt idx="0">
                  <c:v>5</c:v>
                </c:pt>
              </c:numCache>
            </c:numRef>
          </c:val>
          <c:extLst xmlns:c16r2="http://schemas.microsoft.com/office/drawing/2015/06/chart">
            <c:ext xmlns:c16="http://schemas.microsoft.com/office/drawing/2014/chart" uri="{C3380CC4-5D6E-409C-BE32-E72D297353CC}">
              <c16:uniqueId val="{00000004-41E1-43C8-98BE-D3B9F7369786}"/>
            </c:ext>
          </c:extLst>
        </c:ser>
        <c:dLbls>
          <c:showLegendKey val="0"/>
          <c:showVal val="0"/>
          <c:showCatName val="0"/>
          <c:showSerName val="0"/>
          <c:showPercent val="0"/>
          <c:showBubbleSize val="0"/>
        </c:dLbls>
        <c:gapWidth val="40"/>
        <c:overlap val="100"/>
        <c:axId val="789570944"/>
        <c:axId val="789572904"/>
      </c:barChart>
      <c:catAx>
        <c:axId val="789570944"/>
        <c:scaling>
          <c:orientation val="minMax"/>
        </c:scaling>
        <c:delete val="1"/>
        <c:axPos val="t"/>
        <c:numFmt formatCode="General" sourceLinked="1"/>
        <c:majorTickMark val="out"/>
        <c:minorTickMark val="none"/>
        <c:tickLblPos val="none"/>
        <c:crossAx val="789572904"/>
        <c:crosses val="autoZero"/>
        <c:auto val="1"/>
        <c:lblAlgn val="ctr"/>
        <c:lblOffset val="100"/>
        <c:noMultiLvlLbl val="0"/>
      </c:catAx>
      <c:valAx>
        <c:axId val="789572904"/>
        <c:scaling>
          <c:orientation val="maxMin"/>
        </c:scaling>
        <c:delete val="1"/>
        <c:axPos val="l"/>
        <c:numFmt formatCode="0%" sourceLinked="1"/>
        <c:majorTickMark val="out"/>
        <c:minorTickMark val="none"/>
        <c:tickLblPos val="none"/>
        <c:crossAx val="789570944"/>
        <c:crosses val="autoZero"/>
        <c:crossBetween val="between"/>
      </c:valAx>
      <c:spPr>
        <a:noFill/>
        <a:ln w="25905">
          <a:noFill/>
        </a:ln>
      </c:spPr>
    </c:plotArea>
    <c:plotVisOnly val="1"/>
    <c:dispBlanksAs val="gap"/>
    <c:showDLblsOverMax val="0"/>
  </c:chart>
  <c:spPr>
    <a:noFill/>
    <a:ln>
      <a:noFill/>
    </a:ln>
  </c:spPr>
  <c:txPr>
    <a:bodyPr/>
    <a:lstStyle/>
    <a:p>
      <a:pPr>
        <a:defRPr sz="1200" b="1" i="0" u="none" strike="noStrike" baseline="0">
          <a:solidFill>
            <a:schemeClr val="bg1"/>
          </a:solidFill>
          <a:latin typeface="+mn-lt"/>
          <a:ea typeface="Verdana" panose="020B0604030504040204" pitchFamily="34" charset="0"/>
          <a:cs typeface="Verdana" panose="020B060403050404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359859594445693"/>
          <c:y val="2.940739365448649E-2"/>
          <c:w val="0.44640140405554302"/>
          <c:h val="0.94118521269102706"/>
        </c:manualLayout>
      </c:layout>
      <c:barChart>
        <c:barDir val="bar"/>
        <c:grouping val="clustered"/>
        <c:varyColors val="0"/>
        <c:ser>
          <c:idx val="0"/>
          <c:order val="0"/>
          <c:spPr>
            <a:solidFill>
              <a:schemeClr val="accent1"/>
            </a:solidFill>
          </c:spPr>
          <c:invertIfNegative val="0"/>
          <c:dLbls>
            <c:spPr>
              <a:noFill/>
              <a:ln>
                <a:noFill/>
              </a:ln>
              <a:effectLst/>
            </c:spPr>
            <c:txPr>
              <a:bodyPr/>
              <a:lstStyle/>
              <a:p>
                <a:pPr>
                  <a:defRPr sz="1200" b="1">
                    <a:solidFill>
                      <a:schemeClr val="tx1">
                        <a:lumMod val="65000"/>
                        <a:lumOff val="3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Watch movies or other fictional dramas on the TV</c:v>
                </c:pt>
                <c:pt idx="1">
                  <c:v>Watch movies or TV dramas through paid on-demand services (like Netflix, Lovefilm, etc.)</c:v>
                </c:pt>
                <c:pt idx="2">
                  <c:v>Download, stream or watch a movie online</c:v>
                </c:pt>
                <c:pt idx="3">
                  <c:v>Use catch-up TV services to watch movies or TV dramas on TV or online (e.g RTE Player, 4oD and Sky On Demand etc.)</c:v>
                </c:pt>
              </c:strCache>
            </c:strRef>
          </c:cat>
          <c:val>
            <c:numRef>
              <c:f>Sheet1!$B$2:$B$5</c:f>
              <c:numCache>
                <c:formatCode>0</c:formatCode>
                <c:ptCount val="4"/>
                <c:pt idx="0">
                  <c:v>76</c:v>
                </c:pt>
                <c:pt idx="1">
                  <c:v>60</c:v>
                </c:pt>
                <c:pt idx="2">
                  <c:v>54</c:v>
                </c:pt>
                <c:pt idx="3">
                  <c:v>52</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660343040"/>
        <c:axId val="660341864"/>
      </c:barChart>
      <c:catAx>
        <c:axId val="660343040"/>
        <c:scaling>
          <c:orientation val="maxMin"/>
        </c:scaling>
        <c:delete val="0"/>
        <c:axPos val="l"/>
        <c:numFmt formatCode="General" sourceLinked="1"/>
        <c:majorTickMark val="out"/>
        <c:minorTickMark val="none"/>
        <c:tickLblPos val="nextTo"/>
        <c:spPr>
          <a:ln>
            <a:noFill/>
          </a:ln>
        </c:spPr>
        <c:txPr>
          <a:bodyPr/>
          <a:lstStyle/>
          <a:p>
            <a:pPr>
              <a:defRPr sz="1000">
                <a:solidFill>
                  <a:schemeClr val="tx1">
                    <a:lumMod val="65000"/>
                    <a:lumOff val="35000"/>
                  </a:schemeClr>
                </a:solidFill>
              </a:defRPr>
            </a:pPr>
            <a:endParaRPr lang="en-US"/>
          </a:p>
        </c:txPr>
        <c:crossAx val="660341864"/>
        <c:crosses val="autoZero"/>
        <c:auto val="1"/>
        <c:lblAlgn val="ctr"/>
        <c:lblOffset val="100"/>
        <c:noMultiLvlLbl val="0"/>
      </c:catAx>
      <c:valAx>
        <c:axId val="660341864"/>
        <c:scaling>
          <c:orientation val="minMax"/>
          <c:max val="100"/>
          <c:min val="0"/>
        </c:scaling>
        <c:delete val="1"/>
        <c:axPos val="t"/>
        <c:numFmt formatCode="0" sourceLinked="1"/>
        <c:majorTickMark val="out"/>
        <c:minorTickMark val="none"/>
        <c:tickLblPos val="nextTo"/>
        <c:crossAx val="6603430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3956280919422495"/>
          <c:y val="1.6161470027516377E-3"/>
          <c:w val="0.44640140405554302"/>
          <c:h val="0.94118521269102706"/>
        </c:manualLayout>
      </c:layout>
      <c:barChart>
        <c:barDir val="bar"/>
        <c:grouping val="clustered"/>
        <c:varyColors val="0"/>
        <c:ser>
          <c:idx val="0"/>
          <c:order val="0"/>
          <c:spPr>
            <a:solidFill>
              <a:schemeClr val="accent3"/>
            </a:solidFill>
          </c:spPr>
          <c:invertIfNegative val="0"/>
          <c:dPt>
            <c:idx val="0"/>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0-50FE-434F-A309-B23DD64DD9DC}"/>
              </c:ext>
            </c:extLst>
          </c:dPt>
          <c:dPt>
            <c:idx val="1"/>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1-50FE-434F-A309-B23DD64DD9DC}"/>
              </c:ext>
            </c:extLst>
          </c:dPt>
          <c:dPt>
            <c:idx val="2"/>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2-50FE-434F-A309-B23DD64DD9DC}"/>
              </c:ext>
            </c:extLst>
          </c:dPt>
          <c:dPt>
            <c:idx val="3"/>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3-50FE-434F-A309-B23DD64DD9DC}"/>
              </c:ext>
            </c:extLst>
          </c:dPt>
          <c:dPt>
            <c:idx val="4"/>
            <c:invertIfNegative val="0"/>
            <c:bubble3D val="0"/>
            <c:spPr>
              <a:solidFill>
                <a:srgbClr val="00B0F0"/>
              </a:solidFill>
            </c:spPr>
            <c:extLst xmlns:c16r2="http://schemas.microsoft.com/office/drawing/2015/06/chart">
              <c:ext xmlns:c16="http://schemas.microsoft.com/office/drawing/2014/chart" uri="{C3380CC4-5D6E-409C-BE32-E72D297353CC}">
                <c16:uniqueId val="{00000004-50FE-434F-A309-B23DD64DD9DC}"/>
              </c:ext>
            </c:extLst>
          </c:dPt>
          <c:dPt>
            <c:idx val="5"/>
            <c:invertIfNegative val="0"/>
            <c:bubble3D val="0"/>
            <c:spPr>
              <a:solidFill>
                <a:srgbClr val="00B0F0"/>
              </a:solidFill>
            </c:spPr>
            <c:extLst xmlns:c16r2="http://schemas.microsoft.com/office/drawing/2015/06/chart">
              <c:ext xmlns:c16="http://schemas.microsoft.com/office/drawing/2014/chart" uri="{C3380CC4-5D6E-409C-BE32-E72D297353CC}">
                <c16:uniqueId val="{00000005-50FE-434F-A309-B23DD64DD9DC}"/>
              </c:ext>
            </c:extLst>
          </c:dPt>
          <c:dLbls>
            <c:spPr>
              <a:noFill/>
              <a:ln>
                <a:noFill/>
              </a:ln>
              <a:effectLst/>
            </c:spPr>
            <c:txPr>
              <a:bodyPr wrap="square" lIns="38100" tIns="19050" rIns="38100" bIns="19050" anchor="ctr">
                <a:spAutoFit/>
              </a:bodyPr>
              <a:lstStyle/>
              <a:p>
                <a:pPr>
                  <a:defRPr sz="1200" b="1">
                    <a:solidFill>
                      <a:schemeClr val="tx1">
                        <a:lumMod val="65000"/>
                        <a:lumOff val="35000"/>
                      </a:schemeClr>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Sheet1!$A$2:$A$7</c:f>
              <c:strCache>
                <c:ptCount val="6"/>
                <c:pt idx="0">
                  <c:v>Listen to music online for free (e.g. through Spotify, YouTube)</c:v>
                </c:pt>
                <c:pt idx="1">
                  <c:v>Listen to music you own (e.g. CDs, downloaded, etc.)</c:v>
                </c:pt>
                <c:pt idx="2">
                  <c:v>Listen to recorded music on the radio</c:v>
                </c:pt>
                <c:pt idx="3">
                  <c:v>Listen to music online through a paid subscription service (e.g via ITunes, Spotify Premium etc.)</c:v>
                </c:pt>
                <c:pt idx="4">
                  <c:v>Listen to plays or other dramas on the radio</c:v>
                </c:pt>
                <c:pt idx="5">
                  <c:v>Listen to plays or other dramas through online podcasts</c:v>
                </c:pt>
              </c:strCache>
            </c:strRef>
          </c:cat>
          <c:val>
            <c:numRef>
              <c:f>Sheet1!$B$2:$B$7</c:f>
              <c:numCache>
                <c:formatCode>0</c:formatCode>
                <c:ptCount val="6"/>
                <c:pt idx="0">
                  <c:v>60</c:v>
                </c:pt>
                <c:pt idx="1">
                  <c:v>45</c:v>
                </c:pt>
                <c:pt idx="2">
                  <c:v>42</c:v>
                </c:pt>
                <c:pt idx="3">
                  <c:v>32</c:v>
                </c:pt>
                <c:pt idx="4">
                  <c:v>10</c:v>
                </c:pt>
                <c:pt idx="5">
                  <c:v>8</c:v>
                </c:pt>
              </c:numCache>
            </c:numRef>
          </c:val>
          <c:extLst xmlns:c16r2="http://schemas.microsoft.com/office/drawing/2015/06/chart">
            <c:ext xmlns:c16="http://schemas.microsoft.com/office/drawing/2014/chart" uri="{C3380CC4-5D6E-409C-BE32-E72D297353CC}">
              <c16:uniqueId val="{00000000-6F4A-4A58-A1A7-D458CE93BEF6}"/>
            </c:ext>
          </c:extLst>
        </c:ser>
        <c:dLbls>
          <c:dLblPos val="outEnd"/>
          <c:showLegendKey val="0"/>
          <c:showVal val="1"/>
          <c:showCatName val="0"/>
          <c:showSerName val="0"/>
          <c:showPercent val="0"/>
          <c:showBubbleSize val="0"/>
        </c:dLbls>
        <c:gapWidth val="50"/>
        <c:axId val="660340688"/>
        <c:axId val="660342256"/>
      </c:barChart>
      <c:catAx>
        <c:axId val="660340688"/>
        <c:scaling>
          <c:orientation val="maxMin"/>
        </c:scaling>
        <c:delete val="0"/>
        <c:axPos val="l"/>
        <c:numFmt formatCode="General" sourceLinked="1"/>
        <c:majorTickMark val="out"/>
        <c:minorTickMark val="none"/>
        <c:tickLblPos val="nextTo"/>
        <c:spPr>
          <a:ln>
            <a:noFill/>
          </a:ln>
        </c:spPr>
        <c:txPr>
          <a:bodyPr/>
          <a:lstStyle/>
          <a:p>
            <a:pPr>
              <a:defRPr sz="1000">
                <a:solidFill>
                  <a:schemeClr val="tx1">
                    <a:lumMod val="65000"/>
                    <a:lumOff val="35000"/>
                  </a:schemeClr>
                </a:solidFill>
              </a:defRPr>
            </a:pPr>
            <a:endParaRPr lang="en-US"/>
          </a:p>
        </c:txPr>
        <c:crossAx val="660342256"/>
        <c:crosses val="autoZero"/>
        <c:auto val="1"/>
        <c:lblAlgn val="ctr"/>
        <c:lblOffset val="100"/>
        <c:noMultiLvlLbl val="0"/>
      </c:catAx>
      <c:valAx>
        <c:axId val="660342256"/>
        <c:scaling>
          <c:orientation val="minMax"/>
          <c:max val="100"/>
          <c:min val="0"/>
        </c:scaling>
        <c:delete val="1"/>
        <c:axPos val="t"/>
        <c:numFmt formatCode="0" sourceLinked="1"/>
        <c:majorTickMark val="out"/>
        <c:minorTickMark val="none"/>
        <c:tickLblPos val="nextTo"/>
        <c:crossAx val="66034068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5159349787063117"/>
          <c:y val="2.940739365448649E-2"/>
          <c:w val="0.44840650212936872"/>
          <c:h val="0.84883579001058018"/>
        </c:manualLayout>
      </c:layout>
      <c:barChart>
        <c:barDir val="bar"/>
        <c:grouping val="clustered"/>
        <c:varyColors val="0"/>
        <c:ser>
          <c:idx val="0"/>
          <c:order val="0"/>
          <c:spPr>
            <a:solidFill>
              <a:schemeClr val="accent4"/>
            </a:solidFill>
          </c:spPr>
          <c:invertIfNegative val="0"/>
          <c:dPt>
            <c:idx val="0"/>
            <c:invertIfNegative val="0"/>
            <c:bubble3D val="0"/>
            <c:spPr>
              <a:solidFill>
                <a:srgbClr val="54C0E8"/>
              </a:solidFill>
            </c:spPr>
            <c:extLst xmlns:c16r2="http://schemas.microsoft.com/office/drawing/2015/06/chart">
              <c:ext xmlns:c16="http://schemas.microsoft.com/office/drawing/2014/chart" uri="{C3380CC4-5D6E-409C-BE32-E72D297353CC}">
                <c16:uniqueId val="{00000002-AAF9-45A1-A89B-82E8A8C3F92E}"/>
              </c:ext>
            </c:extLst>
          </c:dPt>
          <c:dPt>
            <c:idx val="1"/>
            <c:invertIfNegative val="0"/>
            <c:bubble3D val="0"/>
            <c:spPr>
              <a:solidFill>
                <a:schemeClr val="bg1">
                  <a:lumMod val="85000"/>
                </a:schemeClr>
              </a:solidFill>
            </c:spPr>
            <c:extLst xmlns:c16r2="http://schemas.microsoft.com/office/drawing/2015/06/chart">
              <c:ext xmlns:c16="http://schemas.microsoft.com/office/drawing/2014/chart" uri="{C3380CC4-5D6E-409C-BE32-E72D297353CC}">
                <c16:uniqueId val="{00000000-AAF9-45A1-A89B-82E8A8C3F92E}"/>
              </c:ext>
            </c:extLst>
          </c:dPt>
          <c:dPt>
            <c:idx val="2"/>
            <c:invertIfNegative val="0"/>
            <c:bubble3D val="0"/>
            <c:spPr>
              <a:solidFill>
                <a:srgbClr val="00B0F0"/>
              </a:solidFill>
            </c:spPr>
            <c:extLst xmlns:c16r2="http://schemas.microsoft.com/office/drawing/2015/06/chart">
              <c:ext xmlns:c16="http://schemas.microsoft.com/office/drawing/2014/chart" uri="{C3380CC4-5D6E-409C-BE32-E72D297353CC}">
                <c16:uniqueId val="{00000001-AAF9-45A1-A89B-82E8A8C3F92E}"/>
              </c:ext>
            </c:extLst>
          </c:dPt>
          <c:dPt>
            <c:idx val="3"/>
            <c:invertIfNegative val="0"/>
            <c:bubble3D val="0"/>
            <c:spPr>
              <a:solidFill>
                <a:schemeClr val="accent3">
                  <a:lumMod val="60000"/>
                  <a:lumOff val="40000"/>
                </a:schemeClr>
              </a:solidFill>
            </c:spPr>
            <c:extLst xmlns:c16r2="http://schemas.microsoft.com/office/drawing/2015/06/chart">
              <c:ext xmlns:c16="http://schemas.microsoft.com/office/drawing/2014/chart" uri="{C3380CC4-5D6E-409C-BE32-E72D297353CC}">
                <c16:uniqueId val="{00000003-AAF9-45A1-A89B-82E8A8C3F92E}"/>
              </c:ext>
            </c:extLst>
          </c:dPt>
          <c:dLbls>
            <c:spPr>
              <a:noFill/>
              <a:ln>
                <a:noFill/>
              </a:ln>
              <a:effectLst/>
            </c:spPr>
            <c:txPr>
              <a:bodyPr/>
              <a:lstStyle/>
              <a:p>
                <a:pPr>
                  <a:defRPr sz="1200" b="1">
                    <a:solidFill>
                      <a:schemeClr val="tx1">
                        <a:lumMod val="65000"/>
                        <a:lumOff val="35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Watched a pre-recorded arts performance online (For example, performances that are posted on YouTube or on an artist’s website)</c:v>
                </c:pt>
                <c:pt idx="1">
                  <c:v>Used the Internet to improve your skills, find lessons or find groups to join related to the arts.</c:v>
                </c:pt>
                <c:pt idx="2">
                  <c:v>Watched a live arts performance online that is happening in real-time (Please do not include performances that were pre-recorded, only live events.)</c:v>
                </c:pt>
                <c:pt idx="3">
                  <c:v>Uploaded to the Internet something creative or artistic that you created.</c:v>
                </c:pt>
              </c:strCache>
            </c:strRef>
          </c:cat>
          <c:val>
            <c:numRef>
              <c:f>Sheet1!$B$2:$B$5</c:f>
              <c:numCache>
                <c:formatCode>0</c:formatCode>
                <c:ptCount val="4"/>
                <c:pt idx="0">
                  <c:v>21</c:v>
                </c:pt>
                <c:pt idx="1">
                  <c:v>20</c:v>
                </c:pt>
                <c:pt idx="2">
                  <c:v>10</c:v>
                </c:pt>
                <c:pt idx="3">
                  <c:v>9</c:v>
                </c:pt>
              </c:numCache>
            </c:numRef>
          </c:val>
          <c:extLst xmlns:c16r2="http://schemas.microsoft.com/office/drawing/2015/06/chart">
            <c:ext xmlns:c16="http://schemas.microsoft.com/office/drawing/2014/chart" uri="{C3380CC4-5D6E-409C-BE32-E72D297353CC}">
              <c16:uniqueId val="{00000000-6F4A-4A58-A1A7-D458CE93BEF6}"/>
            </c:ext>
          </c:extLst>
        </c:ser>
        <c:dLbls>
          <c:showLegendKey val="0"/>
          <c:showVal val="0"/>
          <c:showCatName val="0"/>
          <c:showSerName val="0"/>
          <c:showPercent val="0"/>
          <c:showBubbleSize val="0"/>
        </c:dLbls>
        <c:gapWidth val="50"/>
        <c:axId val="660341472"/>
        <c:axId val="660343432"/>
      </c:barChart>
      <c:catAx>
        <c:axId val="660341472"/>
        <c:scaling>
          <c:orientation val="maxMin"/>
        </c:scaling>
        <c:delete val="0"/>
        <c:axPos val="l"/>
        <c:numFmt formatCode="General" sourceLinked="1"/>
        <c:majorTickMark val="out"/>
        <c:minorTickMark val="none"/>
        <c:tickLblPos val="nextTo"/>
        <c:spPr>
          <a:ln>
            <a:noFill/>
          </a:ln>
        </c:spPr>
        <c:txPr>
          <a:bodyPr/>
          <a:lstStyle/>
          <a:p>
            <a:pPr>
              <a:defRPr sz="1000">
                <a:solidFill>
                  <a:schemeClr val="tx1">
                    <a:lumMod val="65000"/>
                    <a:lumOff val="35000"/>
                  </a:schemeClr>
                </a:solidFill>
              </a:defRPr>
            </a:pPr>
            <a:endParaRPr lang="en-US"/>
          </a:p>
        </c:txPr>
        <c:crossAx val="660343432"/>
        <c:crosses val="autoZero"/>
        <c:auto val="1"/>
        <c:lblAlgn val="ctr"/>
        <c:lblOffset val="100"/>
        <c:noMultiLvlLbl val="0"/>
      </c:catAx>
      <c:valAx>
        <c:axId val="660343432"/>
        <c:scaling>
          <c:orientation val="minMax"/>
          <c:max val="100"/>
          <c:min val="0"/>
        </c:scaling>
        <c:delete val="1"/>
        <c:axPos val="t"/>
        <c:numFmt formatCode="0" sourceLinked="1"/>
        <c:majorTickMark val="out"/>
        <c:minorTickMark val="none"/>
        <c:tickLblPos val="none"/>
        <c:crossAx val="6603414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569540510985589"/>
          <c:y val="5.1873321264957487E-2"/>
          <c:w val="0.49401831167820182"/>
          <c:h val="0.94118521269102706"/>
        </c:manualLayout>
      </c:layout>
      <c:barChart>
        <c:barDir val="bar"/>
        <c:grouping val="clustered"/>
        <c:varyColors val="0"/>
        <c:ser>
          <c:idx val="0"/>
          <c:order val="0"/>
          <c:spPr>
            <a:solidFill>
              <a:srgbClr val="FED402"/>
            </a:solidFill>
            <a:ln>
              <a:solidFill>
                <a:schemeClr val="bg1"/>
              </a:solid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0-C4CA-40BA-A064-2D4AC573533D}"/>
              </c:ext>
            </c:extLst>
          </c:dPt>
          <c:dPt>
            <c:idx val="1"/>
            <c:invertIfNegative val="0"/>
            <c:bubble3D val="0"/>
            <c:spPr>
              <a:solidFill>
                <a:srgbClr val="F9A817"/>
              </a:solidFill>
              <a:ln>
                <a:solidFill>
                  <a:schemeClr val="bg1"/>
                </a:solidFill>
              </a:ln>
              <a:effectLst/>
            </c:spPr>
            <c:extLst xmlns:c16r2="http://schemas.microsoft.com/office/drawing/2015/06/chart">
              <c:ext xmlns:c16="http://schemas.microsoft.com/office/drawing/2014/chart" uri="{C3380CC4-5D6E-409C-BE32-E72D297353CC}">
                <c16:uniqueId val="{00000003-BA41-49A7-B1EC-5DD417B8680E}"/>
              </c:ext>
            </c:extLst>
          </c:dPt>
          <c:dPt>
            <c:idx val="3"/>
            <c:invertIfNegative val="0"/>
            <c:bubble3D val="0"/>
            <c:extLst xmlns:c16r2="http://schemas.microsoft.com/office/drawing/2015/06/chart">
              <c:ext xmlns:c16="http://schemas.microsoft.com/office/drawing/2014/chart" uri="{C3380CC4-5D6E-409C-BE32-E72D297353CC}">
                <c16:uniqueId val="{00000002-C4CA-40BA-A064-2D4AC573533D}"/>
              </c:ext>
            </c:extLst>
          </c:dPt>
          <c:dPt>
            <c:idx val="6"/>
            <c:invertIfNegative val="0"/>
            <c:bubble3D val="0"/>
            <c:extLst xmlns:c16r2="http://schemas.microsoft.com/office/drawing/2015/06/chart">
              <c:ext xmlns:c16="http://schemas.microsoft.com/office/drawing/2014/chart" uri="{C3380CC4-5D6E-409C-BE32-E72D297353CC}">
                <c16:uniqueId val="{00000003-A14C-4896-86E5-1D78BC8A2DE4}"/>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Any (excl. Other)</c:v>
                </c:pt>
                <c:pt idx="1">
                  <c:v>Work of fiction, novel, story or play</c:v>
                </c:pt>
                <c:pt idx="2">
                  <c:v>Biography or autobiography</c:v>
                </c:pt>
                <c:pt idx="3">
                  <c:v>Other non-fiction/factual (not newspapers or magazines)</c:v>
                </c:pt>
                <c:pt idx="4">
                  <c:v>Non-fiction/factual reading relating to the arts (e.g. a book about theatre, architecture, music, etc.) (not newspapers or magazines)</c:v>
                </c:pt>
                <c:pt idx="5">
                  <c:v>Poetry</c:v>
                </c:pt>
                <c:pt idx="6">
                  <c:v>Other</c:v>
                </c:pt>
              </c:strCache>
            </c:strRef>
          </c:cat>
          <c:val>
            <c:numRef>
              <c:f>Sheet1!$B$2:$B$8</c:f>
              <c:numCache>
                <c:formatCode>0</c:formatCode>
                <c:ptCount val="7"/>
                <c:pt idx="0">
                  <c:v>88</c:v>
                </c:pt>
                <c:pt idx="1">
                  <c:v>67</c:v>
                </c:pt>
                <c:pt idx="2">
                  <c:v>37</c:v>
                </c:pt>
                <c:pt idx="3">
                  <c:v>28</c:v>
                </c:pt>
                <c:pt idx="4">
                  <c:v>21</c:v>
                </c:pt>
                <c:pt idx="5">
                  <c:v>15</c:v>
                </c:pt>
                <c:pt idx="6">
                  <c:v>13</c:v>
                </c:pt>
              </c:numCache>
            </c:numRef>
          </c:val>
          <c:extLst xmlns:c16r2="http://schemas.microsoft.com/office/drawing/2015/06/chart">
            <c:ext xmlns:c16="http://schemas.microsoft.com/office/drawing/2014/chart" uri="{C3380CC4-5D6E-409C-BE32-E72D297353CC}">
              <c16:uniqueId val="{00000003-C4CA-40BA-A064-2D4AC573533D}"/>
            </c:ext>
          </c:extLst>
        </c:ser>
        <c:dLbls>
          <c:dLblPos val="outEnd"/>
          <c:showLegendKey val="0"/>
          <c:showVal val="1"/>
          <c:showCatName val="0"/>
          <c:showSerName val="0"/>
          <c:showPercent val="0"/>
          <c:showBubbleSize val="0"/>
        </c:dLbls>
        <c:gapWidth val="50"/>
        <c:axId val="658317864"/>
        <c:axId val="658317472"/>
      </c:barChart>
      <c:catAx>
        <c:axId val="658317864"/>
        <c:scaling>
          <c:orientation val="maxMin"/>
        </c:scaling>
        <c:delete val="0"/>
        <c:axPos val="l"/>
        <c:numFmt formatCode="General" sourceLinked="1"/>
        <c:majorTickMark val="out"/>
        <c:minorTickMark val="none"/>
        <c:tickLblPos val="nextTo"/>
        <c:spPr>
          <a:ln>
            <a:noFill/>
          </a:ln>
        </c:spPr>
        <c:txPr>
          <a:bodyPr/>
          <a:lstStyle/>
          <a:p>
            <a:pPr>
              <a:defRPr sz="1200">
                <a:solidFill>
                  <a:schemeClr val="tx1">
                    <a:lumMod val="65000"/>
                    <a:lumOff val="35000"/>
                  </a:schemeClr>
                </a:solidFill>
              </a:defRPr>
            </a:pPr>
            <a:endParaRPr lang="en-US"/>
          </a:p>
        </c:txPr>
        <c:crossAx val="658317472"/>
        <c:crosses val="autoZero"/>
        <c:auto val="1"/>
        <c:lblAlgn val="ctr"/>
        <c:lblOffset val="100"/>
        <c:noMultiLvlLbl val="0"/>
      </c:catAx>
      <c:valAx>
        <c:axId val="658317472"/>
        <c:scaling>
          <c:orientation val="minMax"/>
          <c:min val="0"/>
        </c:scaling>
        <c:delete val="1"/>
        <c:axPos val="t"/>
        <c:numFmt formatCode="0" sourceLinked="1"/>
        <c:majorTickMark val="out"/>
        <c:minorTickMark val="none"/>
        <c:tickLblPos val="nextTo"/>
        <c:crossAx val="658317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1"/>
          <c:order val="0"/>
          <c:spPr>
            <a:solidFill>
              <a:schemeClr val="accent1">
                <a:lumMod val="75000"/>
              </a:schemeClr>
            </a:solidFill>
            <a:ln w="9525">
              <a:solidFill>
                <a:schemeClr val="tx2"/>
              </a:solidFill>
            </a:ln>
            <a:effectLst/>
          </c:spPr>
          <c:invertIfNegative val="0"/>
          <c:dLbls>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Column2</c:v>
                </c:pt>
              </c:strCache>
            </c:strRef>
          </c:cat>
          <c:val>
            <c:numRef>
              <c:f>Sheet1!$B$2</c:f>
              <c:numCache>
                <c:formatCode>0</c:formatCode>
                <c:ptCount val="1"/>
                <c:pt idx="0">
                  <c:v>16</c:v>
                </c:pt>
              </c:numCache>
            </c:numRef>
          </c:val>
          <c:extLst xmlns:c16r2="http://schemas.microsoft.com/office/drawing/2015/06/chart">
            <c:ext xmlns:c16="http://schemas.microsoft.com/office/drawing/2014/chart" uri="{C3380CC4-5D6E-409C-BE32-E72D297353CC}">
              <c16:uniqueId val="{00000000-84E4-4F9C-A905-9A1C4D6F555A}"/>
            </c:ext>
          </c:extLst>
        </c:ser>
        <c:ser>
          <c:idx val="0"/>
          <c:order val="1"/>
          <c:spPr>
            <a:solidFill>
              <a:schemeClr val="accent1"/>
            </a:solidFill>
            <a:ln w="9525">
              <a:solidFill>
                <a:schemeClr val="bg1"/>
              </a:solidFill>
            </a:ln>
            <a:effectLst/>
          </c:spPr>
          <c:invertIfNegative val="0"/>
          <c:dPt>
            <c:idx val="2"/>
            <c:invertIfNegative val="0"/>
            <c:bubble3D val="0"/>
            <c:extLst xmlns:c16r2="http://schemas.microsoft.com/office/drawing/2015/06/chart">
              <c:ext xmlns:c16="http://schemas.microsoft.com/office/drawing/2014/chart" uri="{C3380CC4-5D6E-409C-BE32-E72D297353CC}">
                <c16:uniqueId val="{00000002-84E4-4F9C-A905-9A1C4D6F555A}"/>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Column2</c:v>
                </c:pt>
              </c:strCache>
            </c:strRef>
          </c:cat>
          <c:val>
            <c:numRef>
              <c:f>Sheet1!$B$3</c:f>
              <c:numCache>
                <c:formatCode>0</c:formatCode>
                <c:ptCount val="1"/>
                <c:pt idx="0">
                  <c:v>42</c:v>
                </c:pt>
              </c:numCache>
            </c:numRef>
          </c:val>
          <c:extLst xmlns:c16r2="http://schemas.microsoft.com/office/drawing/2015/06/chart">
            <c:ext xmlns:c16="http://schemas.microsoft.com/office/drawing/2014/chart" uri="{C3380CC4-5D6E-409C-BE32-E72D297353CC}">
              <c16:uniqueId val="{00000003-84E4-4F9C-A905-9A1C4D6F555A}"/>
            </c:ext>
          </c:extLst>
        </c:ser>
        <c:ser>
          <c:idx val="2"/>
          <c:order val="2"/>
          <c:spPr>
            <a:solidFill>
              <a:schemeClr val="accent5">
                <a:lumMod val="60000"/>
                <a:lumOff val="40000"/>
              </a:schemeClr>
            </a:solidFill>
            <a:ln w="9525">
              <a:solidFill>
                <a:schemeClr val="bg1"/>
              </a:solidFill>
            </a:ln>
            <a:effectLst/>
          </c:spPr>
          <c:invertIfNegative val="0"/>
          <c:dPt>
            <c:idx val="2"/>
            <c:invertIfNegative val="0"/>
            <c:bubble3D val="0"/>
            <c:extLst xmlns:c16r2="http://schemas.microsoft.com/office/drawing/2015/06/chart">
              <c:ext xmlns:c16="http://schemas.microsoft.com/office/drawing/2014/chart" uri="{C3380CC4-5D6E-409C-BE32-E72D297353CC}">
                <c16:uniqueId val="{00000005-84E4-4F9C-A905-9A1C4D6F555A}"/>
              </c:ext>
            </c:extLst>
          </c:dPt>
          <c:dLbls>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c:f>
              <c:strCache>
                <c:ptCount val="1"/>
                <c:pt idx="0">
                  <c:v>Column2</c:v>
                </c:pt>
              </c:strCache>
            </c:strRef>
          </c:cat>
          <c:val>
            <c:numRef>
              <c:f>Sheet1!$B$4</c:f>
              <c:numCache>
                <c:formatCode>0</c:formatCode>
                <c:ptCount val="1"/>
                <c:pt idx="0">
                  <c:v>35</c:v>
                </c:pt>
              </c:numCache>
            </c:numRef>
          </c:val>
          <c:extLst xmlns:c16r2="http://schemas.microsoft.com/office/drawing/2015/06/chart">
            <c:ext xmlns:c16="http://schemas.microsoft.com/office/drawing/2014/chart" uri="{C3380CC4-5D6E-409C-BE32-E72D297353CC}">
              <c16:uniqueId val="{00000006-84E4-4F9C-A905-9A1C4D6F555A}"/>
            </c:ext>
          </c:extLst>
        </c:ser>
        <c:dLbls>
          <c:showLegendKey val="0"/>
          <c:showVal val="0"/>
          <c:showCatName val="0"/>
          <c:showSerName val="0"/>
          <c:showPercent val="0"/>
          <c:showBubbleSize val="0"/>
        </c:dLbls>
        <c:gapWidth val="80"/>
        <c:overlap val="100"/>
        <c:axId val="658319432"/>
        <c:axId val="658318648"/>
      </c:barChart>
      <c:catAx>
        <c:axId val="658319432"/>
        <c:scaling>
          <c:orientation val="minMax"/>
        </c:scaling>
        <c:delete val="1"/>
        <c:axPos val="t"/>
        <c:numFmt formatCode="General" sourceLinked="0"/>
        <c:majorTickMark val="out"/>
        <c:minorTickMark val="none"/>
        <c:tickLblPos val="nextTo"/>
        <c:crossAx val="658318648"/>
        <c:crosses val="autoZero"/>
        <c:auto val="1"/>
        <c:lblAlgn val="ctr"/>
        <c:lblOffset val="100"/>
        <c:noMultiLvlLbl val="0"/>
      </c:catAx>
      <c:valAx>
        <c:axId val="658318648"/>
        <c:scaling>
          <c:orientation val="maxMin"/>
        </c:scaling>
        <c:delete val="1"/>
        <c:axPos val="l"/>
        <c:numFmt formatCode="0%" sourceLinked="1"/>
        <c:majorTickMark val="out"/>
        <c:minorTickMark val="none"/>
        <c:tickLblPos val="nextTo"/>
        <c:crossAx val="658319432"/>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100" b="1">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858942065491177E-2"/>
          <c:y val="2.9850746268656716E-2"/>
          <c:w val="0.95201971704756416"/>
          <c:h val="0.92324093816631125"/>
        </c:manualLayout>
      </c:layout>
      <c:barChart>
        <c:barDir val="col"/>
        <c:grouping val="percentStacked"/>
        <c:varyColors val="0"/>
        <c:ser>
          <c:idx val="0"/>
          <c:order val="0"/>
          <c:tx>
            <c:strRef>
              <c:f>Sheet1!$A$2</c:f>
              <c:strCache>
                <c:ptCount val="1"/>
                <c:pt idx="0">
                  <c:v>Very happy</c:v>
                </c:pt>
              </c:strCache>
            </c:strRef>
          </c:tx>
          <c:spPr>
            <a:solidFill>
              <a:srgbClr val="AEC411">
                <a:lumMod val="75000"/>
              </a:srgb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Column2</c:v>
                </c:pt>
                <c:pt idx="1">
                  <c:v>Column1</c:v>
                </c:pt>
                <c:pt idx="2">
                  <c:v>Series 1</c:v>
                </c:pt>
              </c:strCache>
            </c:strRef>
          </c:cat>
          <c:val>
            <c:numRef>
              <c:f>Sheet1!$B$2:$D$2</c:f>
              <c:numCache>
                <c:formatCode>General</c:formatCode>
                <c:ptCount val="3"/>
                <c:pt idx="0" formatCode="0">
                  <c:v>17</c:v>
                </c:pt>
                <c:pt idx="2" formatCode="0">
                  <c:v>45</c:v>
                </c:pt>
              </c:numCache>
            </c:numRef>
          </c:val>
          <c:extLst xmlns:c16r2="http://schemas.microsoft.com/office/drawing/2015/06/chart">
            <c:ext xmlns:c16="http://schemas.microsoft.com/office/drawing/2014/chart" uri="{C3380CC4-5D6E-409C-BE32-E72D297353CC}">
              <c16:uniqueId val="{00000001-6266-45A2-ABC4-471282B53859}"/>
            </c:ext>
          </c:extLst>
        </c:ser>
        <c:ser>
          <c:idx val="1"/>
          <c:order val="1"/>
          <c:tx>
            <c:strRef>
              <c:f>Sheet1!$A$3</c:f>
              <c:strCache>
                <c:ptCount val="1"/>
                <c:pt idx="0">
                  <c:v>Fairly  happy</c:v>
                </c:pt>
              </c:strCache>
            </c:strRef>
          </c:tx>
          <c:spPr>
            <a:solidFill>
              <a:srgbClr val="AEC41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Column2</c:v>
                </c:pt>
                <c:pt idx="1">
                  <c:v>Column1</c:v>
                </c:pt>
                <c:pt idx="2">
                  <c:v>Series 1</c:v>
                </c:pt>
              </c:strCache>
            </c:strRef>
          </c:cat>
          <c:val>
            <c:numRef>
              <c:f>Sheet1!$B$3:$D$3</c:f>
              <c:numCache>
                <c:formatCode>General</c:formatCode>
                <c:ptCount val="3"/>
                <c:pt idx="0" formatCode="0">
                  <c:v>29</c:v>
                </c:pt>
                <c:pt idx="2" formatCode="0">
                  <c:v>36</c:v>
                </c:pt>
              </c:numCache>
            </c:numRef>
          </c:val>
          <c:extLst xmlns:c16r2="http://schemas.microsoft.com/office/drawing/2015/06/chart">
            <c:ext xmlns:c16="http://schemas.microsoft.com/office/drawing/2014/chart" uri="{C3380CC4-5D6E-409C-BE32-E72D297353CC}">
              <c16:uniqueId val="{00000002-6266-45A2-ABC4-471282B53859}"/>
            </c:ext>
          </c:extLst>
        </c:ser>
        <c:ser>
          <c:idx val="2"/>
          <c:order val="2"/>
          <c:tx>
            <c:strRef>
              <c:f>Sheet1!$A$4</c:f>
              <c:strCache>
                <c:ptCount val="1"/>
                <c:pt idx="0">
                  <c:v>Neither happy nor unhappy</c:v>
                </c:pt>
              </c:strCache>
            </c:strRef>
          </c:tx>
          <c:spPr>
            <a:solidFill>
              <a:srgbClr val="AEC411">
                <a:lumMod val="60000"/>
                <a:lumOff val="40000"/>
              </a:srgbClr>
            </a:solidFill>
            <a:ln w="12700">
              <a:solidFill>
                <a:schemeClr val="bg1"/>
              </a:solidFill>
            </a:ln>
            <a:effectLst/>
          </c:spPr>
          <c:invertIfNegative val="0"/>
          <c:dPt>
            <c:idx val="0"/>
            <c:invertIfNegative val="0"/>
            <c:bubble3D val="0"/>
            <c:spPr>
              <a:solidFill>
                <a:sysClr val="window" lastClr="FFFFFF">
                  <a:lumMod val="85000"/>
                </a:sysClr>
              </a:solidFill>
              <a:ln w="12700">
                <a:solidFill>
                  <a:schemeClr val="bg1"/>
                </a:solidFill>
              </a:ln>
              <a:effectLst/>
            </c:spPr>
            <c:extLst xmlns:c16r2="http://schemas.microsoft.com/office/drawing/2015/06/chart">
              <c:ext xmlns:c16="http://schemas.microsoft.com/office/drawing/2014/chart" uri="{C3380CC4-5D6E-409C-BE32-E72D297353CC}">
                <c16:uniqueId val="{00000000-548A-4DA9-A5AC-E5F1408C9C45}"/>
              </c:ext>
            </c:extLst>
          </c:dPt>
          <c:dPt>
            <c:idx val="2"/>
            <c:invertIfNegative val="0"/>
            <c:bubble3D val="0"/>
            <c:spPr>
              <a:solidFill>
                <a:sysClr val="window" lastClr="FFFFFF">
                  <a:lumMod val="85000"/>
                </a:sysClr>
              </a:solidFill>
              <a:ln w="12700">
                <a:solidFill>
                  <a:schemeClr val="bg1"/>
                </a:solidFill>
              </a:ln>
              <a:effectLst/>
            </c:spPr>
            <c:extLst xmlns:c16r2="http://schemas.microsoft.com/office/drawing/2015/06/chart">
              <c:ext xmlns:c16="http://schemas.microsoft.com/office/drawing/2014/chart" uri="{C3380CC4-5D6E-409C-BE32-E72D297353CC}">
                <c16:uniqueId val="{00000001-548A-4DA9-A5AC-E5F1408C9C45}"/>
              </c:ext>
            </c:extLst>
          </c:dPt>
          <c:dPt>
            <c:idx val="4"/>
            <c:invertIfNegative val="0"/>
            <c:bubble3D val="0"/>
            <c:spPr>
              <a:solidFill>
                <a:sysClr val="window" lastClr="FFFFFF">
                  <a:lumMod val="85000"/>
                </a:sysClr>
              </a:solidFill>
              <a:ln w="12700">
                <a:solidFill>
                  <a:schemeClr val="bg1"/>
                </a:solidFill>
              </a:ln>
              <a:effectLst/>
            </c:spPr>
            <c:extLst xmlns:c16r2="http://schemas.microsoft.com/office/drawing/2015/06/chart">
              <c:ext xmlns:c16="http://schemas.microsoft.com/office/drawing/2014/chart" uri="{C3380CC4-5D6E-409C-BE32-E72D297353CC}">
                <c16:uniqueId val="{00000002-548A-4DA9-A5AC-E5F1408C9C45}"/>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Column2</c:v>
                </c:pt>
                <c:pt idx="1">
                  <c:v>Column1</c:v>
                </c:pt>
                <c:pt idx="2">
                  <c:v>Series 1</c:v>
                </c:pt>
              </c:strCache>
            </c:strRef>
          </c:cat>
          <c:val>
            <c:numRef>
              <c:f>Sheet1!$B$4:$D$4</c:f>
              <c:numCache>
                <c:formatCode>General</c:formatCode>
                <c:ptCount val="3"/>
                <c:pt idx="0" formatCode="0">
                  <c:v>31</c:v>
                </c:pt>
                <c:pt idx="2" formatCode="0">
                  <c:v>11</c:v>
                </c:pt>
              </c:numCache>
            </c:numRef>
          </c:val>
          <c:extLst xmlns:c16r2="http://schemas.microsoft.com/office/drawing/2015/06/chart">
            <c:ext xmlns:c16="http://schemas.microsoft.com/office/drawing/2014/chart" uri="{C3380CC4-5D6E-409C-BE32-E72D297353CC}">
              <c16:uniqueId val="{00000003-6266-45A2-ABC4-471282B53859}"/>
            </c:ext>
          </c:extLst>
        </c:ser>
        <c:ser>
          <c:idx val="3"/>
          <c:order val="3"/>
          <c:tx>
            <c:strRef>
              <c:f>Sheet1!$A$5</c:f>
              <c:strCache>
                <c:ptCount val="1"/>
                <c:pt idx="0">
                  <c:v>Not Very happy</c:v>
                </c:pt>
              </c:strCache>
            </c:strRef>
          </c:tx>
          <c:spPr>
            <a:solidFill>
              <a:schemeClr val="accent4"/>
            </a:solidFill>
            <a:ln>
              <a:solidFill>
                <a:sysClr val="window" lastClr="FFFFFF"/>
              </a:solid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Column2</c:v>
                </c:pt>
                <c:pt idx="1">
                  <c:v>Column1</c:v>
                </c:pt>
                <c:pt idx="2">
                  <c:v>Series 1</c:v>
                </c:pt>
              </c:strCache>
            </c:strRef>
          </c:cat>
          <c:val>
            <c:numRef>
              <c:f>Sheet1!$B$5:$D$5</c:f>
              <c:numCache>
                <c:formatCode>General</c:formatCode>
                <c:ptCount val="3"/>
                <c:pt idx="0" formatCode="0">
                  <c:v>18</c:v>
                </c:pt>
                <c:pt idx="2" formatCode="0">
                  <c:v>6</c:v>
                </c:pt>
              </c:numCache>
            </c:numRef>
          </c:val>
          <c:extLst xmlns:c16r2="http://schemas.microsoft.com/office/drawing/2015/06/chart">
            <c:ext xmlns:c16="http://schemas.microsoft.com/office/drawing/2014/chart" uri="{C3380CC4-5D6E-409C-BE32-E72D297353CC}">
              <c16:uniqueId val="{0000000D-C88A-4B09-9B60-03BA0D3336B7}"/>
            </c:ext>
          </c:extLst>
        </c:ser>
        <c:ser>
          <c:idx val="4"/>
          <c:order val="4"/>
          <c:tx>
            <c:strRef>
              <c:f>Sheet1!$A$6</c:f>
              <c:strCache>
                <c:ptCount val="1"/>
                <c:pt idx="0">
                  <c:v>Not happy at all</c:v>
                </c:pt>
              </c:strCache>
            </c:strRef>
          </c:tx>
          <c:spPr>
            <a:solidFill>
              <a:schemeClr val="accent5"/>
            </a:solidFill>
            <a:ln>
              <a:solidFill>
                <a:sysClr val="window" lastClr="FFFFFF"/>
              </a:solidFill>
            </a:ln>
            <a:effectLst/>
          </c:spPr>
          <c:invertIfNegative val="0"/>
          <c:dLbls>
            <c:dLbl>
              <c:idx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Arial"/>
                      <a:cs typeface="Arial"/>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Arial"/>
                    <a:cs typeface="Arial"/>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Sheet1!$B$1:$D$1</c:f>
              <c:strCache>
                <c:ptCount val="3"/>
                <c:pt idx="0">
                  <c:v>Column2</c:v>
                </c:pt>
                <c:pt idx="1">
                  <c:v>Column1</c:v>
                </c:pt>
                <c:pt idx="2">
                  <c:v>Series 1</c:v>
                </c:pt>
              </c:strCache>
            </c:strRef>
          </c:cat>
          <c:val>
            <c:numRef>
              <c:f>Sheet1!$B$6:$D$6</c:f>
              <c:numCache>
                <c:formatCode>General</c:formatCode>
                <c:ptCount val="3"/>
                <c:pt idx="0" formatCode="0">
                  <c:v>6</c:v>
                </c:pt>
                <c:pt idx="2" formatCode="0">
                  <c:v>1</c:v>
                </c:pt>
              </c:numCache>
            </c:numRef>
          </c:val>
          <c:extLst xmlns:c16r2="http://schemas.microsoft.com/office/drawing/2015/06/chart">
            <c:ext xmlns:c16="http://schemas.microsoft.com/office/drawing/2014/chart" uri="{C3380CC4-5D6E-409C-BE32-E72D297353CC}">
              <c16:uniqueId val="{0000000E-C88A-4B09-9B60-03BA0D3336B7}"/>
            </c:ext>
          </c:extLst>
        </c:ser>
        <c:dLbls>
          <c:dLblPos val="ctr"/>
          <c:showLegendKey val="0"/>
          <c:showVal val="1"/>
          <c:showCatName val="0"/>
          <c:showSerName val="0"/>
          <c:showPercent val="0"/>
          <c:showBubbleSize val="0"/>
        </c:dLbls>
        <c:gapWidth val="42"/>
        <c:overlap val="100"/>
        <c:axId val="658316688"/>
        <c:axId val="660344216"/>
      </c:barChart>
      <c:catAx>
        <c:axId val="658316688"/>
        <c:scaling>
          <c:orientation val="minMax"/>
        </c:scaling>
        <c:delete val="1"/>
        <c:axPos val="t"/>
        <c:numFmt formatCode="General" sourceLinked="1"/>
        <c:majorTickMark val="out"/>
        <c:minorTickMark val="none"/>
        <c:tickLblPos val="none"/>
        <c:crossAx val="660344216"/>
        <c:crosses val="autoZero"/>
        <c:auto val="1"/>
        <c:lblAlgn val="ctr"/>
        <c:lblOffset val="100"/>
        <c:noMultiLvlLbl val="0"/>
      </c:catAx>
      <c:valAx>
        <c:axId val="660344216"/>
        <c:scaling>
          <c:orientation val="maxMin"/>
        </c:scaling>
        <c:delete val="1"/>
        <c:axPos val="l"/>
        <c:numFmt formatCode="0%" sourceLinked="1"/>
        <c:majorTickMark val="out"/>
        <c:minorTickMark val="none"/>
        <c:tickLblPos val="none"/>
        <c:crossAx val="658316688"/>
        <c:crosses val="autoZero"/>
        <c:crossBetween val="between"/>
      </c:valAx>
      <c:spPr>
        <a:noFill/>
        <a:ln w="25905">
          <a:noFill/>
        </a:ln>
        <a:effectLst/>
      </c:spPr>
    </c:plotArea>
    <c:plotVisOnly val="1"/>
    <c:dispBlanksAs val="gap"/>
    <c:showDLblsOverMax val="0"/>
  </c:chart>
  <c:spPr>
    <a:noFill/>
    <a:ln w="6350" cap="flat" cmpd="sng" algn="ctr">
      <a:noFill/>
      <a:prstDash val="solid"/>
      <a:miter lim="800000"/>
    </a:ln>
    <a:effectLst/>
  </c:spPr>
  <c:txPr>
    <a:bodyPr/>
    <a:lstStyle/>
    <a:p>
      <a:pPr>
        <a:defRPr sz="1200" b="1" i="0" u="none" strike="noStrike" baseline="0">
          <a:solidFill>
            <a:schemeClr val="bg1"/>
          </a:solidFill>
          <a:latin typeface="+mn-lt"/>
          <a:ea typeface="Arial"/>
          <a:cs typeface="Aria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0.34782</cdr:x>
      <cdr:y>0.47489</cdr:y>
    </cdr:from>
    <cdr:to>
      <cdr:x>0.65217</cdr:x>
      <cdr:y>0.55029</cdr:y>
    </cdr:to>
    <cdr:sp macro="" textlink="">
      <cdr:nvSpPr>
        <cdr:cNvPr id="2" name="TextBox 1">
          <a:extLst xmlns:a="http://schemas.openxmlformats.org/drawingml/2006/main">
            <a:ext uri="{FF2B5EF4-FFF2-40B4-BE49-F238E27FC236}">
              <a16:creationId xmlns="" xmlns:a16="http://schemas.microsoft.com/office/drawing/2014/main" id="{600F1965-4FD8-471F-9728-3DDED8501EFB}"/>
            </a:ext>
          </a:extLst>
        </cdr:cNvPr>
        <cdr:cNvSpPr txBox="1"/>
      </cdr:nvSpPr>
      <cdr:spPr>
        <a:xfrm xmlns:a="http://schemas.openxmlformats.org/drawingml/2006/main">
          <a:off x="868014" y="1679568"/>
          <a:ext cx="759521" cy="2666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E" sz="1400" b="1" dirty="0">
              <a:solidFill>
                <a:schemeClr val="tx1">
                  <a:lumMod val="50000"/>
                  <a:lumOff val="50000"/>
                </a:schemeClr>
              </a:solidFill>
            </a:rPr>
            <a:t>10.6m</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 xmlns:a16="http://schemas.microsoft.com/office/drawing/2014/main" id="{5DCBC848-94C8-43FC-9297-AAD392BE4888}"/>
              </a:ext>
            </a:extLst>
          </p:cNvPr>
          <p:cNvSpPr>
            <a:spLocks noGrp="1"/>
          </p:cNvSpPr>
          <p:nvPr>
            <p:ph type="hdr" sz="quarter"/>
          </p:nvPr>
        </p:nvSpPr>
        <p:spPr>
          <a:xfrm>
            <a:off x="2" y="1"/>
            <a:ext cx="2946400" cy="497212"/>
          </a:xfrm>
          <a:prstGeom prst="rect">
            <a:avLst/>
          </a:prstGeom>
        </p:spPr>
        <p:txBody>
          <a:bodyPr vert="horz" lIns="91440" tIns="45720" rIns="91440" bIns="45720" rtlCol="0"/>
          <a:lstStyle>
            <a:lvl1pPr algn="l">
              <a:defRPr sz="1200"/>
            </a:lvl1pPr>
          </a:lstStyle>
          <a:p>
            <a:endParaRPr lang="pt-BR"/>
          </a:p>
        </p:txBody>
      </p:sp>
      <p:sp>
        <p:nvSpPr>
          <p:cNvPr id="4" name="Espaço Reservado para Rodapé 3">
            <a:extLst>
              <a:ext uri="{FF2B5EF4-FFF2-40B4-BE49-F238E27FC236}">
                <a16:creationId xmlns="" xmlns:a16="http://schemas.microsoft.com/office/drawing/2014/main" id="{9ED9DEFD-E164-454F-84E0-588DFE99C888}"/>
              </a:ext>
            </a:extLst>
          </p:cNvPr>
          <p:cNvSpPr>
            <a:spLocks noGrp="1"/>
          </p:cNvSpPr>
          <p:nvPr>
            <p:ph type="ftr" sz="quarter" idx="2"/>
          </p:nvPr>
        </p:nvSpPr>
        <p:spPr>
          <a:xfrm>
            <a:off x="2" y="9429433"/>
            <a:ext cx="2946400" cy="497212"/>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 xmlns:a16="http://schemas.microsoft.com/office/drawing/2014/main" id="{F98DEDF3-6C29-4D5E-9E40-AA0FF6340904}"/>
              </a:ext>
            </a:extLst>
          </p:cNvPr>
          <p:cNvSpPr>
            <a:spLocks noGrp="1"/>
          </p:cNvSpPr>
          <p:nvPr>
            <p:ph type="sldNum" sz="quarter" idx="3"/>
          </p:nvPr>
        </p:nvSpPr>
        <p:spPr>
          <a:xfrm>
            <a:off x="3849690" y="9429433"/>
            <a:ext cx="2946400" cy="497212"/>
          </a:xfrm>
          <a:prstGeom prst="rect">
            <a:avLst/>
          </a:prstGeom>
        </p:spPr>
        <p:txBody>
          <a:bodyPr vert="horz" lIns="91440" tIns="45720" rIns="91440" bIns="45720" rtlCol="0" anchor="b"/>
          <a:lstStyle>
            <a:lvl1pPr algn="r">
              <a:defRPr sz="1200"/>
            </a:lvl1pPr>
          </a:lstStyle>
          <a:p>
            <a:fld id="{994F0E22-3A62-4515-8272-F67BB80F8F05}" type="slidenum">
              <a:rPr lang="pt-BR" smtClean="0"/>
              <a:t>‹#›</a:t>
            </a:fld>
            <a:endParaRPr lang="pt-BR"/>
          </a:p>
        </p:txBody>
      </p:sp>
    </p:spTree>
    <p:extLst>
      <p:ext uri="{BB962C8B-B14F-4D97-AF65-F5344CB8AC3E}">
        <p14:creationId xmlns:p14="http://schemas.microsoft.com/office/powerpoint/2010/main" val="961290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3DDC1E0-15BC-854E-9521-3204C923CEF3}"/>
              </a:ext>
            </a:extLst>
          </p:cNvPr>
          <p:cNvSpPr>
            <a:spLocks noGrp="1"/>
          </p:cNvSpPr>
          <p:nvPr>
            <p:ph type="hdr" sz="quarter"/>
          </p:nvPr>
        </p:nvSpPr>
        <p:spPr>
          <a:xfrm>
            <a:off x="2" y="1"/>
            <a:ext cx="2946400" cy="497212"/>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E"/>
          </a:p>
        </p:txBody>
      </p:sp>
      <p:sp>
        <p:nvSpPr>
          <p:cNvPr id="3" name="Date Placeholder 2">
            <a:extLst>
              <a:ext uri="{FF2B5EF4-FFF2-40B4-BE49-F238E27FC236}">
                <a16:creationId xmlns="" xmlns:a16="http://schemas.microsoft.com/office/drawing/2014/main" id="{32A084FE-BF43-2741-8DD6-9DCDBCB11BC7}"/>
              </a:ext>
            </a:extLst>
          </p:cNvPr>
          <p:cNvSpPr>
            <a:spLocks noGrp="1"/>
          </p:cNvSpPr>
          <p:nvPr>
            <p:ph type="dt" idx="1"/>
          </p:nvPr>
        </p:nvSpPr>
        <p:spPr>
          <a:xfrm>
            <a:off x="3849690" y="1"/>
            <a:ext cx="2946400" cy="497212"/>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69ADCC6-7B24-ED45-AABF-EA16B9145985}" type="datetimeFigureOut">
              <a:rPr lang="en-IE"/>
              <a:pPr>
                <a:defRPr/>
              </a:pPr>
              <a:t>31/05/2022</a:t>
            </a:fld>
            <a:endParaRPr lang="en-IE"/>
          </a:p>
        </p:txBody>
      </p:sp>
      <p:sp>
        <p:nvSpPr>
          <p:cNvPr id="4" name="Slide Image Placeholder 3">
            <a:extLst>
              <a:ext uri="{FF2B5EF4-FFF2-40B4-BE49-F238E27FC236}">
                <a16:creationId xmlns="" xmlns:a16="http://schemas.microsoft.com/office/drawing/2014/main" id="{A5179586-A09B-5948-944C-82E9E9F8D94C}"/>
              </a:ext>
            </a:extLst>
          </p:cNvPr>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a:extLst>
              <a:ext uri="{FF2B5EF4-FFF2-40B4-BE49-F238E27FC236}">
                <a16:creationId xmlns="" xmlns:a16="http://schemas.microsoft.com/office/drawing/2014/main" id="{D532087E-0E75-DF4C-9A70-8A6EA993AE2D}"/>
              </a:ext>
            </a:extLst>
          </p:cNvPr>
          <p:cNvSpPr>
            <a:spLocks noGrp="1"/>
          </p:cNvSpPr>
          <p:nvPr>
            <p:ph type="body" sz="quarter" idx="3"/>
          </p:nvPr>
        </p:nvSpPr>
        <p:spPr>
          <a:xfrm>
            <a:off x="679457" y="4777067"/>
            <a:ext cx="5438775" cy="390894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 xmlns:a16="http://schemas.microsoft.com/office/drawing/2014/main" id="{D630F28D-E19A-0143-8588-7CBB0DF3383C}"/>
              </a:ext>
            </a:extLst>
          </p:cNvPr>
          <p:cNvSpPr>
            <a:spLocks noGrp="1"/>
          </p:cNvSpPr>
          <p:nvPr>
            <p:ph type="ftr" sz="quarter" idx="4"/>
          </p:nvPr>
        </p:nvSpPr>
        <p:spPr>
          <a:xfrm>
            <a:off x="2" y="9429433"/>
            <a:ext cx="2946400" cy="49721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E"/>
          </a:p>
        </p:txBody>
      </p:sp>
      <p:sp>
        <p:nvSpPr>
          <p:cNvPr id="7" name="Slide Number Placeholder 6">
            <a:extLst>
              <a:ext uri="{FF2B5EF4-FFF2-40B4-BE49-F238E27FC236}">
                <a16:creationId xmlns="" xmlns:a16="http://schemas.microsoft.com/office/drawing/2014/main" id="{B06F1EEC-6F29-FE4C-8F22-3DF4BDD4DFC7}"/>
              </a:ext>
            </a:extLst>
          </p:cNvPr>
          <p:cNvSpPr>
            <a:spLocks noGrp="1"/>
          </p:cNvSpPr>
          <p:nvPr>
            <p:ph type="sldNum" sz="quarter" idx="5"/>
          </p:nvPr>
        </p:nvSpPr>
        <p:spPr>
          <a:xfrm>
            <a:off x="3849690" y="9429433"/>
            <a:ext cx="2946400" cy="497212"/>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553A74E-C5C1-DF42-BCD6-4D981EFAD523}" type="slidenum">
              <a:rPr lang="en-IE"/>
              <a:pPr>
                <a:defRPr/>
              </a:pPr>
              <a:t>‹#›</a:t>
            </a:fld>
            <a:endParaRPr lang="en-IE"/>
          </a:p>
        </p:txBody>
      </p:sp>
    </p:spTree>
    <p:extLst>
      <p:ext uri="{BB962C8B-B14F-4D97-AF65-F5344CB8AC3E}">
        <p14:creationId xmlns:p14="http://schemas.microsoft.com/office/powerpoint/2010/main" val="30684033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5</a:t>
            </a:fld>
            <a:endParaRPr lang="en-IE"/>
          </a:p>
        </p:txBody>
      </p:sp>
    </p:spTree>
    <p:extLst>
      <p:ext uri="{BB962C8B-B14F-4D97-AF65-F5344CB8AC3E}">
        <p14:creationId xmlns:p14="http://schemas.microsoft.com/office/powerpoint/2010/main" val="405058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31</a:t>
            </a:fld>
            <a:endParaRPr lang="en-IE"/>
          </a:p>
        </p:txBody>
      </p:sp>
    </p:spTree>
    <p:extLst>
      <p:ext uri="{BB962C8B-B14F-4D97-AF65-F5344CB8AC3E}">
        <p14:creationId xmlns:p14="http://schemas.microsoft.com/office/powerpoint/2010/main" val="3156718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35</a:t>
            </a:fld>
            <a:endParaRPr lang="en-IE"/>
          </a:p>
        </p:txBody>
      </p:sp>
    </p:spTree>
    <p:extLst>
      <p:ext uri="{BB962C8B-B14F-4D97-AF65-F5344CB8AC3E}">
        <p14:creationId xmlns:p14="http://schemas.microsoft.com/office/powerpoint/2010/main" val="394363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36</a:t>
            </a:fld>
            <a:endParaRPr lang="en-IE"/>
          </a:p>
        </p:txBody>
      </p:sp>
    </p:spTree>
    <p:extLst>
      <p:ext uri="{BB962C8B-B14F-4D97-AF65-F5344CB8AC3E}">
        <p14:creationId xmlns:p14="http://schemas.microsoft.com/office/powerpoint/2010/main" val="23803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38</a:t>
            </a:fld>
            <a:endParaRPr lang="en-IE"/>
          </a:p>
        </p:txBody>
      </p:sp>
    </p:spTree>
    <p:extLst>
      <p:ext uri="{BB962C8B-B14F-4D97-AF65-F5344CB8AC3E}">
        <p14:creationId xmlns:p14="http://schemas.microsoft.com/office/powerpoint/2010/main" val="238033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39</a:t>
            </a:fld>
            <a:endParaRPr lang="en-IE"/>
          </a:p>
        </p:txBody>
      </p:sp>
    </p:spTree>
    <p:extLst>
      <p:ext uri="{BB962C8B-B14F-4D97-AF65-F5344CB8AC3E}">
        <p14:creationId xmlns:p14="http://schemas.microsoft.com/office/powerpoint/2010/main" val="2249922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41</a:t>
            </a:fld>
            <a:endParaRPr lang="en-IE"/>
          </a:p>
        </p:txBody>
      </p:sp>
    </p:spTree>
    <p:extLst>
      <p:ext uri="{BB962C8B-B14F-4D97-AF65-F5344CB8AC3E}">
        <p14:creationId xmlns:p14="http://schemas.microsoft.com/office/powerpoint/2010/main" val="124267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C2CA1D-BC4A-804B-86E8-4CC307389553}" type="slidenum">
              <a:rPr lang="en-US" smtClean="0"/>
              <a:t>49</a:t>
            </a:fld>
            <a:endParaRPr lang="en-US"/>
          </a:p>
        </p:txBody>
      </p:sp>
    </p:spTree>
    <p:extLst>
      <p:ext uri="{BB962C8B-B14F-4D97-AF65-F5344CB8AC3E}">
        <p14:creationId xmlns:p14="http://schemas.microsoft.com/office/powerpoint/2010/main" val="75010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6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8</a:t>
            </a:fld>
            <a:endParaRPr lang="en-IE"/>
          </a:p>
        </p:txBody>
      </p:sp>
    </p:spTree>
    <p:extLst>
      <p:ext uri="{BB962C8B-B14F-4D97-AF65-F5344CB8AC3E}">
        <p14:creationId xmlns:p14="http://schemas.microsoft.com/office/powerpoint/2010/main" val="396498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9</a:t>
            </a:fld>
            <a:endParaRPr lang="en-IE"/>
          </a:p>
        </p:txBody>
      </p:sp>
    </p:spTree>
    <p:extLst>
      <p:ext uri="{BB962C8B-B14F-4D97-AF65-F5344CB8AC3E}">
        <p14:creationId xmlns:p14="http://schemas.microsoft.com/office/powerpoint/2010/main" val="18719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10</a:t>
            </a:fld>
            <a:endParaRPr lang="en-IE"/>
          </a:p>
        </p:txBody>
      </p:sp>
    </p:spTree>
    <p:extLst>
      <p:ext uri="{BB962C8B-B14F-4D97-AF65-F5344CB8AC3E}">
        <p14:creationId xmlns:p14="http://schemas.microsoft.com/office/powerpoint/2010/main" val="982708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12</a:t>
            </a:fld>
            <a:endParaRPr lang="en-IE"/>
          </a:p>
        </p:txBody>
      </p:sp>
    </p:spTree>
    <p:extLst>
      <p:ext uri="{BB962C8B-B14F-4D97-AF65-F5344CB8AC3E}">
        <p14:creationId xmlns:p14="http://schemas.microsoft.com/office/powerpoint/2010/main" val="1077428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15</a:t>
            </a:fld>
            <a:endParaRPr lang="en-IE"/>
          </a:p>
        </p:txBody>
      </p:sp>
    </p:spTree>
    <p:extLst>
      <p:ext uri="{BB962C8B-B14F-4D97-AF65-F5344CB8AC3E}">
        <p14:creationId xmlns:p14="http://schemas.microsoft.com/office/powerpoint/2010/main" val="1743342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24</a:t>
            </a:fld>
            <a:endParaRPr lang="en-IE"/>
          </a:p>
        </p:txBody>
      </p:sp>
    </p:spTree>
    <p:extLst>
      <p:ext uri="{BB962C8B-B14F-4D97-AF65-F5344CB8AC3E}">
        <p14:creationId xmlns:p14="http://schemas.microsoft.com/office/powerpoint/2010/main" val="3159290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a:defRPr/>
            </a:pPr>
            <a:fld id="{F553A74E-C5C1-DF42-BCD6-4D981EFAD523}" type="slidenum">
              <a:rPr lang="en-IE" smtClean="0"/>
              <a:pPr>
                <a:defRPr/>
              </a:pPr>
              <a:t>30</a:t>
            </a:fld>
            <a:endParaRPr lang="en-IE"/>
          </a:p>
        </p:txBody>
      </p:sp>
    </p:spTree>
    <p:extLst>
      <p:ext uri="{BB962C8B-B14F-4D97-AF65-F5344CB8AC3E}">
        <p14:creationId xmlns:p14="http://schemas.microsoft.com/office/powerpoint/2010/main" val="2314096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5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3347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6_Layout Personalizado">
    <p:bg>
      <p:bgPr>
        <a:solidFill>
          <a:schemeClr val="bg1"/>
        </a:solidFill>
        <a:effectLst/>
      </p:bgPr>
    </p:bg>
    <p:spTree>
      <p:nvGrpSpPr>
        <p:cNvPr id="1" name=""/>
        <p:cNvGrpSpPr/>
        <p:nvPr/>
      </p:nvGrpSpPr>
      <p:grpSpPr>
        <a:xfrm>
          <a:off x="0" y="0"/>
          <a:ext cx="0" cy="0"/>
          <a:chOff x="0" y="0"/>
          <a:chExt cx="0" cy="0"/>
        </a:xfrm>
      </p:grpSpPr>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285554" y="258471"/>
            <a:ext cx="9787893" cy="370620"/>
          </a:xfrm>
          <a:prstGeom prst="rect">
            <a:avLst/>
          </a:prstGeom>
        </p:spPr>
        <p:txBody>
          <a:bodyPr/>
          <a:lstStyle>
            <a:lvl1pPr algn="l">
              <a:tabLst/>
              <a:defRPr sz="1950" b="1">
                <a:solidFill>
                  <a:srgbClr val="54C0E8"/>
                </a:solidFill>
                <a:latin typeface="Trebuchet MS" panose="020B0603020202020204" pitchFamily="34" charset="0"/>
              </a:defRPr>
            </a:lvl1pPr>
          </a:lstStyle>
          <a:p>
            <a:r>
              <a:rPr lang="pt-BR" err="1"/>
              <a:t>Trebuchet</a:t>
            </a:r>
            <a:r>
              <a:rPr lang="pt-BR"/>
              <a:t> M </a:t>
            </a:r>
            <a:r>
              <a:rPr lang="pt-BR" err="1"/>
              <a:t>font</a:t>
            </a:r>
            <a:r>
              <a:rPr lang="pt-BR"/>
              <a:t> normal (</a:t>
            </a:r>
            <a:r>
              <a:rPr lang="pt-BR" err="1"/>
              <a:t>size</a:t>
            </a:r>
            <a:r>
              <a:rPr lang="pt-BR"/>
              <a:t> 24)</a:t>
            </a:r>
          </a:p>
        </p:txBody>
      </p:sp>
    </p:spTree>
    <p:extLst>
      <p:ext uri="{BB962C8B-B14F-4D97-AF65-F5344CB8AC3E}">
        <p14:creationId xmlns:p14="http://schemas.microsoft.com/office/powerpoint/2010/main" val="3874635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9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22697" y="1541463"/>
            <a:ext cx="11015445" cy="4057232"/>
          </a:xfrm>
          <a:prstGeom prst="rect">
            <a:avLst/>
          </a:prstGeom>
        </p:spPr>
        <p:txBody>
          <a:bodyPr/>
          <a:lstStyle>
            <a:lvl1pPr marL="0" indent="0">
              <a:buNone/>
              <a:defRPr lang="pt-BR" sz="1370" kern="1200" dirty="0">
                <a:solidFill>
                  <a:srgbClr val="FF0000"/>
                </a:solidFill>
                <a:latin typeface="+mj-lt"/>
                <a:ea typeface="+mn-ea"/>
                <a:cs typeface="+mn-cs"/>
              </a:defRPr>
            </a:lvl1pPr>
          </a:lstStyle>
          <a:p>
            <a:r>
              <a:rPr lang="pt-BR"/>
              <a:t>Click </a:t>
            </a:r>
            <a:r>
              <a:rPr lang="pt-BR" err="1"/>
              <a:t>and</a:t>
            </a:r>
            <a:r>
              <a:rPr lang="pt-BR"/>
              <a:t> </a:t>
            </a:r>
            <a:r>
              <a:rPr lang="pt-BR" err="1"/>
              <a:t>choose</a:t>
            </a:r>
            <a:r>
              <a:rPr lang="pt-BR"/>
              <a:t> </a:t>
            </a:r>
            <a:r>
              <a:rPr lang="pt-BR" err="1"/>
              <a:t>the</a:t>
            </a:r>
            <a:r>
              <a:rPr lang="pt-BR"/>
              <a:t> </a:t>
            </a:r>
            <a:r>
              <a:rPr lang="pt-BR" err="1"/>
              <a:t>graph</a:t>
            </a:r>
            <a:r>
              <a:rPr lang="pt-BR"/>
              <a:t> </a:t>
            </a:r>
            <a:r>
              <a:rPr lang="pt-BR" err="1"/>
              <a:t>inside</a:t>
            </a:r>
            <a:r>
              <a:rPr lang="pt-BR"/>
              <a:t> </a:t>
            </a:r>
            <a:r>
              <a:rPr lang="pt-BR" err="1"/>
              <a:t>of</a:t>
            </a:r>
            <a:r>
              <a:rPr lang="pt-BR"/>
              <a:t> “</a:t>
            </a:r>
            <a:r>
              <a:rPr lang="pt-BR" err="1"/>
              <a:t>templates</a:t>
            </a:r>
            <a:r>
              <a:rPr lang="pt-BR"/>
              <a:t>”. </a:t>
            </a:r>
            <a:r>
              <a:rPr lang="pt-BR" err="1"/>
              <a:t>Insert</a:t>
            </a:r>
            <a:r>
              <a:rPr lang="pt-BR"/>
              <a:t> </a:t>
            </a:r>
            <a:r>
              <a:rPr lang="pt-BR" err="1"/>
              <a:t>the</a:t>
            </a:r>
            <a:r>
              <a:rPr lang="pt-BR"/>
              <a:t> data </a:t>
            </a:r>
            <a:r>
              <a:rPr lang="pt-BR" err="1"/>
              <a:t>and</a:t>
            </a:r>
            <a:r>
              <a:rPr lang="pt-BR"/>
              <a:t> </a:t>
            </a:r>
            <a:r>
              <a:rPr lang="pt-BR" err="1"/>
              <a:t>then</a:t>
            </a:r>
            <a:r>
              <a:rPr lang="pt-BR"/>
              <a:t> </a:t>
            </a:r>
            <a:r>
              <a:rPr lang="pt-BR" err="1"/>
              <a:t>right</a:t>
            </a:r>
            <a:r>
              <a:rPr lang="pt-BR"/>
              <a:t> click </a:t>
            </a:r>
            <a:r>
              <a:rPr lang="pt-BR" err="1"/>
              <a:t>with</a:t>
            </a:r>
            <a:r>
              <a:rPr lang="pt-BR"/>
              <a:t> </a:t>
            </a:r>
            <a:r>
              <a:rPr lang="pt-BR" err="1"/>
              <a:t>the</a:t>
            </a:r>
            <a:r>
              <a:rPr lang="pt-BR"/>
              <a:t> mouse </a:t>
            </a:r>
            <a:r>
              <a:rPr lang="pt-BR" err="1"/>
              <a:t>and</a:t>
            </a:r>
            <a:r>
              <a:rPr lang="pt-BR"/>
              <a:t> </a:t>
            </a:r>
            <a:r>
              <a:rPr lang="pt-BR" err="1"/>
              <a:t>select</a:t>
            </a:r>
            <a:r>
              <a:rPr lang="pt-BR"/>
              <a:t> “</a:t>
            </a:r>
            <a:r>
              <a:rPr lang="pt-BR" err="1"/>
              <a:t>Change</a:t>
            </a:r>
            <a:r>
              <a:rPr lang="pt-BR"/>
              <a:t> </a:t>
            </a:r>
            <a:r>
              <a:rPr lang="pt-BR" err="1"/>
              <a:t>type</a:t>
            </a:r>
            <a:r>
              <a:rPr lang="pt-BR"/>
              <a:t> </a:t>
            </a:r>
            <a:r>
              <a:rPr lang="pt-BR" err="1"/>
              <a:t>of</a:t>
            </a:r>
            <a:r>
              <a:rPr lang="pt-BR"/>
              <a:t> </a:t>
            </a:r>
            <a:r>
              <a:rPr lang="pt-BR" err="1"/>
              <a:t>graph</a:t>
            </a:r>
            <a:r>
              <a:rPr lang="pt-BR"/>
              <a:t>”. </a:t>
            </a:r>
            <a:r>
              <a:rPr lang="pt-BR" err="1"/>
              <a:t>Select</a:t>
            </a:r>
            <a:r>
              <a:rPr lang="pt-BR"/>
              <a:t> </a:t>
            </a:r>
            <a:r>
              <a:rPr lang="pt-BR" err="1"/>
              <a:t>the</a:t>
            </a:r>
            <a:r>
              <a:rPr lang="pt-BR"/>
              <a:t> </a:t>
            </a:r>
            <a:r>
              <a:rPr lang="pt-BR" err="1"/>
              <a:t>template</a:t>
            </a:r>
            <a:r>
              <a:rPr lang="pt-BR"/>
              <a:t> </a:t>
            </a:r>
            <a:r>
              <a:rPr lang="pt-BR" err="1"/>
              <a:t>again</a:t>
            </a:r>
            <a:r>
              <a:rPr lang="pt-BR"/>
              <a:t> </a:t>
            </a:r>
            <a:r>
              <a:rPr lang="pt-BR" err="1"/>
              <a:t>to</a:t>
            </a:r>
            <a:r>
              <a:rPr lang="pt-BR"/>
              <a:t> </a:t>
            </a:r>
            <a:r>
              <a:rPr lang="pt-BR" err="1"/>
              <a:t>update</a:t>
            </a:r>
            <a:r>
              <a:rPr lang="pt-BR"/>
              <a:t>.</a:t>
            </a:r>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22696" y="670644"/>
            <a:ext cx="6829140" cy="323941"/>
          </a:xfrm>
          <a:prstGeom prst="rect">
            <a:avLst/>
          </a:prstGeom>
        </p:spPr>
        <p:txBody>
          <a:bodyPr/>
          <a:lstStyle>
            <a:lvl1pPr marL="0" indent="0" algn="l">
              <a:buNone/>
              <a:defRPr sz="1370">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22695" y="258471"/>
            <a:ext cx="9787893" cy="370620"/>
          </a:xfrm>
          <a:prstGeom prst="rect">
            <a:avLst/>
          </a:prstGeom>
        </p:spPr>
        <p:txBody>
          <a:bodyPr/>
          <a:lstStyle>
            <a:lvl1pPr algn="l">
              <a:tabLst/>
              <a:defRPr sz="2349" b="1">
                <a:solidFill>
                  <a:srgbClr val="2DB3E3"/>
                </a:solidFill>
                <a:latin typeface="Trebuchet MS" panose="020B0603020202020204" pitchFamily="34" charset="0"/>
              </a:defRPr>
            </a:lvl1pPr>
          </a:lstStyle>
          <a:p>
            <a:r>
              <a:rPr lang="pt-BR" err="1"/>
              <a:t>Trebuchet</a:t>
            </a:r>
            <a:r>
              <a:rPr lang="pt-BR"/>
              <a:t> M </a:t>
            </a:r>
            <a:r>
              <a:rPr lang="pt-BR" err="1"/>
              <a:t>font</a:t>
            </a:r>
            <a:r>
              <a:rPr lang="pt-BR"/>
              <a:t> normal (</a:t>
            </a:r>
            <a:r>
              <a:rPr lang="pt-BR" err="1"/>
              <a:t>size</a:t>
            </a:r>
            <a:r>
              <a:rPr lang="pt-BR"/>
              <a:t> 24)</a:t>
            </a:r>
          </a:p>
        </p:txBody>
      </p:sp>
    </p:spTree>
    <p:extLst>
      <p:ext uri="{BB962C8B-B14F-4D97-AF65-F5344CB8AC3E}">
        <p14:creationId xmlns:p14="http://schemas.microsoft.com/office/powerpoint/2010/main" val="3787297995"/>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22695" y="600812"/>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22694" y="188640"/>
            <a:ext cx="9787893" cy="370620"/>
          </a:xfrm>
          <a:prstGeom prst="rect">
            <a:avLst/>
          </a:prstGeom>
        </p:spPr>
        <p:txBody>
          <a:bodyPr/>
          <a:lstStyle>
            <a:lvl1pPr algn="l">
              <a:tabLst/>
              <a:defRPr sz="2400" b="1">
                <a:solidFill>
                  <a:srgbClr val="54C0E8"/>
                </a:solidFill>
                <a:latin typeface="Trebuchet MS" panose="020B0603020202020204" pitchFamily="34" charset="0"/>
              </a:defRPr>
            </a:lvl1pPr>
          </a:lstStyle>
          <a:p>
            <a:r>
              <a:rPr lang="pt-BR" err="1"/>
              <a:t>Trebuchet</a:t>
            </a:r>
            <a:r>
              <a:rPr lang="pt-BR"/>
              <a:t> M </a:t>
            </a:r>
            <a:r>
              <a:rPr lang="pt-BR" err="1"/>
              <a:t>font</a:t>
            </a:r>
            <a:r>
              <a:rPr lang="pt-BR"/>
              <a:t> normal (</a:t>
            </a:r>
            <a:r>
              <a:rPr lang="pt-BR" err="1"/>
              <a:t>size</a:t>
            </a:r>
            <a:r>
              <a:rPr lang="pt-BR"/>
              <a:t> 24)</a:t>
            </a:r>
          </a:p>
        </p:txBody>
      </p:sp>
      <p:sp>
        <p:nvSpPr>
          <p:cNvPr id="29" name="Espaço Reservado para Texto 7">
            <a:extLst>
              <a:ext uri="{FF2B5EF4-FFF2-40B4-BE49-F238E27FC236}">
                <a16:creationId xmlns="" xmlns:a16="http://schemas.microsoft.com/office/drawing/2014/main" id="{9BE8F821-BF03-4D6F-AA53-7CEFF56867CE}"/>
              </a:ext>
            </a:extLst>
          </p:cNvPr>
          <p:cNvSpPr>
            <a:spLocks noGrp="1"/>
          </p:cNvSpPr>
          <p:nvPr>
            <p:ph type="body" sz="quarter" idx="60" hasCustomPrompt="1"/>
          </p:nvPr>
        </p:nvSpPr>
        <p:spPr>
          <a:xfrm>
            <a:off x="845771" y="6542427"/>
            <a:ext cx="6866282" cy="285204"/>
          </a:xfrm>
          <a:prstGeom prst="rect">
            <a:avLst/>
          </a:prstGeom>
        </p:spPr>
        <p:txBody>
          <a:bodyPr/>
          <a:lstStyle>
            <a:lvl1pPr marL="0" indent="0" algn="l">
              <a:buNone/>
              <a:defRPr sz="1000" i="1">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10)</a:t>
            </a:r>
          </a:p>
        </p:txBody>
      </p:sp>
      <p:pic>
        <p:nvPicPr>
          <p:cNvPr id="6" name="Imagem 2">
            <a:extLst>
              <a:ext uri="{FF2B5EF4-FFF2-40B4-BE49-F238E27FC236}">
                <a16:creationId xmlns="" xmlns:a16="http://schemas.microsoft.com/office/drawing/2014/main" id="{8A30C492-4431-4401-A41D-4332ED470785}"/>
              </a:ext>
            </a:extLst>
          </p:cNvPr>
          <p:cNvPicPr>
            <a:picLocks noChangeAspect="1"/>
          </p:cNvPicPr>
          <p:nvPr userDrawn="1"/>
        </p:nvPicPr>
        <p:blipFill>
          <a:blip r:embed="rId2"/>
          <a:stretch>
            <a:fillRect/>
          </a:stretch>
        </p:blipFill>
        <p:spPr>
          <a:xfrm>
            <a:off x="483855" y="6568060"/>
            <a:ext cx="230445" cy="226971"/>
          </a:xfrm>
          <a:prstGeom prst="rect">
            <a:avLst/>
          </a:prstGeom>
        </p:spPr>
      </p:pic>
    </p:spTree>
    <p:extLst>
      <p:ext uri="{BB962C8B-B14F-4D97-AF65-F5344CB8AC3E}">
        <p14:creationId xmlns:p14="http://schemas.microsoft.com/office/powerpoint/2010/main" val="4251017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285552" y="670643"/>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285553" y="258471"/>
            <a:ext cx="9787893" cy="370620"/>
          </a:xfrm>
          <a:prstGeom prst="rect">
            <a:avLst/>
          </a:prstGeom>
        </p:spPr>
        <p:txBody>
          <a:bodyPr/>
          <a:lstStyle>
            <a:lvl1pPr algn="l">
              <a:tabLst/>
              <a:defRPr sz="2400" b="1">
                <a:solidFill>
                  <a:srgbClr val="54C0E8"/>
                </a:solidFill>
                <a:latin typeface="Trebuchet MS" panose="020B0603020202020204" pitchFamily="34" charset="0"/>
              </a:defRPr>
            </a:lvl1pPr>
          </a:lstStyle>
          <a:p>
            <a:r>
              <a:rPr lang="pt-BR" err="1"/>
              <a:t>Trebuchet</a:t>
            </a:r>
            <a:r>
              <a:rPr lang="pt-BR"/>
              <a:t> M </a:t>
            </a:r>
            <a:r>
              <a:rPr lang="pt-BR" err="1"/>
              <a:t>font</a:t>
            </a:r>
            <a:r>
              <a:rPr lang="pt-BR"/>
              <a:t> normal (</a:t>
            </a:r>
            <a:r>
              <a:rPr lang="pt-BR" err="1"/>
              <a:t>size</a:t>
            </a:r>
            <a:r>
              <a:rPr lang="pt-BR"/>
              <a:t> 24)</a:t>
            </a:r>
          </a:p>
        </p:txBody>
      </p:sp>
      <p:sp>
        <p:nvSpPr>
          <p:cNvPr id="14" name="Espaço Reservado para Texto 7">
            <a:extLst>
              <a:ext uri="{FF2B5EF4-FFF2-40B4-BE49-F238E27FC236}">
                <a16:creationId xmlns="" xmlns:a16="http://schemas.microsoft.com/office/drawing/2014/main" id="{B3AB5103-8952-4D92-B855-87C485ECD2FC}"/>
              </a:ext>
            </a:extLst>
          </p:cNvPr>
          <p:cNvSpPr>
            <a:spLocks noGrp="1"/>
          </p:cNvSpPr>
          <p:nvPr>
            <p:ph type="body" sz="quarter" idx="60" hasCustomPrompt="1"/>
          </p:nvPr>
        </p:nvSpPr>
        <p:spPr>
          <a:xfrm>
            <a:off x="707611" y="6547885"/>
            <a:ext cx="8667522" cy="285204"/>
          </a:xfrm>
          <a:prstGeom prst="rect">
            <a:avLst/>
          </a:prstGeom>
        </p:spPr>
        <p:txBody>
          <a:bodyPr/>
          <a:lstStyle>
            <a:lvl1pPr marL="0" indent="0" algn="l">
              <a:buNone/>
              <a:defRPr sz="1000" i="1">
                <a:solidFill>
                  <a:srgbClr val="666666"/>
                </a:solidFill>
                <a:latin typeface="+mn-lt"/>
              </a:defRPr>
            </a:lvl1pPr>
          </a:lstStyle>
          <a:p>
            <a:pPr lvl="0"/>
            <a:r>
              <a:rPr lang="pt-BR" err="1"/>
              <a:t>Calibri</a:t>
            </a:r>
            <a:r>
              <a:rPr lang="pt-BR"/>
              <a:t> </a:t>
            </a:r>
            <a:r>
              <a:rPr lang="pt-BR" err="1"/>
              <a:t>font</a:t>
            </a:r>
            <a:r>
              <a:rPr lang="pt-BR"/>
              <a:t> normal (</a:t>
            </a:r>
            <a:r>
              <a:rPr lang="pt-BR" err="1"/>
              <a:t>size</a:t>
            </a:r>
            <a:r>
              <a:rPr lang="pt-BR"/>
              <a:t> 10)</a:t>
            </a:r>
          </a:p>
        </p:txBody>
      </p:sp>
      <p:pic>
        <p:nvPicPr>
          <p:cNvPr id="6" name="Imagem 2">
            <a:extLst>
              <a:ext uri="{FF2B5EF4-FFF2-40B4-BE49-F238E27FC236}">
                <a16:creationId xmlns="" xmlns:a16="http://schemas.microsoft.com/office/drawing/2014/main" id="{76DB5013-FD5C-4A1A-9BB3-D8EB51C68CE1}"/>
              </a:ext>
            </a:extLst>
          </p:cNvPr>
          <p:cNvPicPr>
            <a:picLocks noChangeAspect="1"/>
          </p:cNvPicPr>
          <p:nvPr userDrawn="1"/>
        </p:nvPicPr>
        <p:blipFill>
          <a:blip r:embed="rId2"/>
          <a:stretch>
            <a:fillRect/>
          </a:stretch>
        </p:blipFill>
        <p:spPr>
          <a:xfrm>
            <a:off x="483855" y="6568060"/>
            <a:ext cx="230445" cy="226971"/>
          </a:xfrm>
          <a:prstGeom prst="rect">
            <a:avLst/>
          </a:prstGeom>
        </p:spPr>
      </p:pic>
    </p:spTree>
    <p:extLst>
      <p:ext uri="{BB962C8B-B14F-4D97-AF65-F5344CB8AC3E}">
        <p14:creationId xmlns:p14="http://schemas.microsoft.com/office/powerpoint/2010/main" val="1406756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109415" y="1"/>
            <a:ext cx="12301415" cy="6959599"/>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a:t>	 Click </a:t>
            </a:r>
            <a:r>
              <a:rPr lang="pt-BR" err="1"/>
              <a:t>to</a:t>
            </a:r>
            <a:r>
              <a:rPr lang="pt-BR"/>
              <a:t> </a:t>
            </a:r>
            <a:r>
              <a:rPr lang="pt-BR" err="1"/>
              <a:t>select</a:t>
            </a:r>
            <a:r>
              <a:rPr lang="pt-BR"/>
              <a:t> </a:t>
            </a:r>
            <a:r>
              <a:rPr lang="pt-BR" err="1"/>
              <a:t>backgroung</a:t>
            </a:r>
            <a:r>
              <a:rPr lang="pt-BR"/>
              <a:t> </a:t>
            </a:r>
            <a:r>
              <a:rPr lang="pt-BR" err="1"/>
              <a:t>image</a:t>
            </a:r>
            <a:r>
              <a:rPr lang="pt-BR"/>
              <a:t>.</a:t>
            </a:r>
            <a:br>
              <a:rPr lang="pt-BR"/>
            </a:br>
            <a:r>
              <a:rPr lang="pt-BR" err="1"/>
              <a:t>After</a:t>
            </a:r>
            <a:r>
              <a:rPr lang="pt-BR"/>
              <a:t> </a:t>
            </a:r>
            <a:r>
              <a:rPr lang="pt-BR" err="1"/>
              <a:t>that</a:t>
            </a:r>
            <a:r>
              <a:rPr lang="pt-BR"/>
              <a:t>, </a:t>
            </a:r>
            <a:r>
              <a:rPr lang="pt-BR" err="1"/>
              <a:t>right</a:t>
            </a:r>
            <a:r>
              <a:rPr lang="pt-BR"/>
              <a:t> click </a:t>
            </a:r>
            <a:r>
              <a:rPr lang="pt-BR" err="1"/>
              <a:t>with</a:t>
            </a:r>
            <a:r>
              <a:rPr lang="pt-BR"/>
              <a:t> </a:t>
            </a:r>
            <a:r>
              <a:rPr lang="pt-BR" err="1"/>
              <a:t>your</a:t>
            </a:r>
            <a:r>
              <a:rPr lang="pt-BR"/>
              <a:t> mouse </a:t>
            </a:r>
            <a:r>
              <a:rPr lang="pt-BR" err="1"/>
              <a:t>and</a:t>
            </a:r>
            <a:r>
              <a:rPr lang="pt-BR"/>
              <a:t> </a:t>
            </a:r>
            <a:r>
              <a:rPr lang="pt-BR" err="1"/>
              <a:t>select</a:t>
            </a:r>
            <a:r>
              <a:rPr lang="pt-BR"/>
              <a:t> “</a:t>
            </a:r>
            <a:r>
              <a:rPr lang="pt-BR" err="1"/>
              <a:t>send</a:t>
            </a:r>
            <a:r>
              <a:rPr lang="pt-BR"/>
              <a:t> </a:t>
            </a:r>
            <a:r>
              <a:rPr lang="pt-BR" err="1"/>
              <a:t>to</a:t>
            </a:r>
            <a:r>
              <a:rPr lang="pt-BR"/>
              <a:t> </a:t>
            </a:r>
            <a:r>
              <a:rPr lang="pt-BR" err="1"/>
              <a:t>back</a:t>
            </a:r>
            <a:endParaRPr lang="pt-BR"/>
          </a:p>
        </p:txBody>
      </p:sp>
      <p:sp>
        <p:nvSpPr>
          <p:cNvPr id="8" name="Espaço Reservado para Imagem 3">
            <a:extLst>
              <a:ext uri="{FF2B5EF4-FFF2-40B4-BE49-F238E27FC236}">
                <a16:creationId xmlns="" xmlns:a16="http://schemas.microsoft.com/office/drawing/2014/main" id="{DBF4B906-DD68-4BD2-8837-E3A9F5890B13}"/>
              </a:ext>
            </a:extLst>
          </p:cNvPr>
          <p:cNvSpPr>
            <a:spLocks noGrp="1"/>
          </p:cNvSpPr>
          <p:nvPr>
            <p:ph type="pic" sz="quarter" idx="12" hasCustomPrompt="1"/>
          </p:nvPr>
        </p:nvSpPr>
        <p:spPr>
          <a:xfrm>
            <a:off x="-2494672" y="5539297"/>
            <a:ext cx="17156334" cy="1420303"/>
          </a:xfrm>
          <a:prstGeom prst="parallelogram">
            <a:avLst/>
          </a:prstGeom>
          <a:solidFill>
            <a:srgbClr val="797C7F">
              <a:alpha val="88000"/>
            </a:srgbClr>
          </a:solidFill>
        </p:spPr>
        <p:txBody>
          <a:bodyPr/>
          <a:lstStyle>
            <a:lvl1pPr marL="0" indent="0">
              <a:buNone/>
              <a:defRPr>
                <a:noFill/>
              </a:defRPr>
            </a:lvl1pPr>
          </a:lstStyle>
          <a:p>
            <a:r>
              <a:rPr lang="pt-BR"/>
              <a:t>a</a:t>
            </a:r>
            <a:endParaRPr lang="en-US"/>
          </a:p>
        </p:txBody>
      </p:sp>
      <p:sp>
        <p:nvSpPr>
          <p:cNvPr id="11" name="Espaço Reservado para Texto 6">
            <a:extLst>
              <a:ext uri="{FF2B5EF4-FFF2-40B4-BE49-F238E27FC236}">
                <a16:creationId xmlns="" xmlns:a16="http://schemas.microsoft.com/office/drawing/2014/main" id="{3DB05B4B-33E2-4B65-801B-CEA1BFB04C09}"/>
              </a:ext>
            </a:extLst>
          </p:cNvPr>
          <p:cNvSpPr>
            <a:spLocks noGrp="1"/>
          </p:cNvSpPr>
          <p:nvPr>
            <p:ph type="body" sz="quarter" idx="13" hasCustomPrompt="1"/>
          </p:nvPr>
        </p:nvSpPr>
        <p:spPr>
          <a:xfrm>
            <a:off x="693956" y="5726296"/>
            <a:ext cx="5433306" cy="481043"/>
          </a:xfrm>
          <a:prstGeom prst="rect">
            <a:avLst/>
          </a:prstGeom>
        </p:spPr>
        <p:txBody>
          <a:bodyPr/>
          <a:lstStyle>
            <a:lvl1pPr marL="0" indent="0">
              <a:buNone/>
              <a:defRPr sz="3600" b="1">
                <a:solidFill>
                  <a:srgbClr val="E5BA05"/>
                </a:solidFill>
                <a:latin typeface="Trebuchet MS" panose="020B0603020202020204" pitchFamily="34" charset="0"/>
              </a:defRPr>
            </a:lvl1pPr>
          </a:lstStyle>
          <a:p>
            <a:pPr lvl="0"/>
            <a:r>
              <a:rPr lang="pt-BR" err="1"/>
              <a:t>Trebuchet</a:t>
            </a:r>
            <a:r>
              <a:rPr lang="pt-BR"/>
              <a:t> MS </a:t>
            </a:r>
            <a:r>
              <a:rPr lang="pt-BR" err="1"/>
              <a:t>font</a:t>
            </a:r>
            <a:r>
              <a:rPr lang="pt-BR"/>
              <a:t> normal (</a:t>
            </a:r>
            <a:r>
              <a:rPr lang="pt-BR" err="1"/>
              <a:t>size</a:t>
            </a:r>
            <a:r>
              <a:rPr lang="pt-BR"/>
              <a:t> 32)</a:t>
            </a:r>
            <a:endParaRPr lang="en-US"/>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7305328" y="1"/>
            <a:ext cx="4886673" cy="6959599"/>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a:t>a</a:t>
            </a:r>
          </a:p>
        </p:txBody>
      </p:sp>
    </p:spTree>
    <p:extLst>
      <p:ext uri="{BB962C8B-B14F-4D97-AF65-F5344CB8AC3E}">
        <p14:creationId xmlns:p14="http://schemas.microsoft.com/office/powerpoint/2010/main" val="3177102119"/>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285553" y="656788"/>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285554" y="244616"/>
            <a:ext cx="9787893" cy="370620"/>
          </a:xfrm>
          <a:prstGeom prst="rect">
            <a:avLst/>
          </a:prstGeom>
        </p:spPr>
        <p:txBody>
          <a:bodyPr/>
          <a:lstStyle>
            <a:lvl1pPr algn="l" rtl="0" fontAlgn="base">
              <a:lnSpc>
                <a:spcPct val="90000"/>
              </a:lnSpc>
              <a:spcBef>
                <a:spcPct val="0"/>
              </a:spcBef>
              <a:spcAft>
                <a:spcPct val="0"/>
              </a:spcAft>
              <a:tabLst/>
              <a:defRPr lang="pt-BR" sz="2400" b="1" kern="1200" dirty="0">
                <a:solidFill>
                  <a:srgbClr val="54C0E8"/>
                </a:solidFill>
                <a:latin typeface="Trebuchet MS" panose="020B0603020202020204" pitchFamily="34" charset="0"/>
                <a:ea typeface="Verdana" pitchFamily="34" charset="0"/>
                <a:cs typeface="Verdana" pitchFamily="34" charset="0"/>
              </a:defRPr>
            </a:lvl1pPr>
          </a:lstStyle>
          <a:p>
            <a:r>
              <a:rPr lang="pt-BR" err="1"/>
              <a:t>Trebuchet</a:t>
            </a:r>
            <a:r>
              <a:rPr lang="pt-BR"/>
              <a:t> M </a:t>
            </a:r>
            <a:r>
              <a:rPr lang="pt-BR" err="1"/>
              <a:t>font</a:t>
            </a:r>
            <a:r>
              <a:rPr lang="pt-BR"/>
              <a:t> normal (</a:t>
            </a:r>
            <a:r>
              <a:rPr lang="pt-BR" err="1"/>
              <a:t>size</a:t>
            </a:r>
            <a:r>
              <a:rPr lang="pt-BR"/>
              <a:t> 24)</a:t>
            </a:r>
          </a:p>
        </p:txBody>
      </p:sp>
    </p:spTree>
    <p:extLst>
      <p:ext uri="{BB962C8B-B14F-4D97-AF65-F5344CB8AC3E}">
        <p14:creationId xmlns:p14="http://schemas.microsoft.com/office/powerpoint/2010/main" val="50175123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519" y="188641"/>
            <a:ext cx="11845518" cy="466947"/>
          </a:xfrm>
          <a:prstGeom prst="rect">
            <a:avLst/>
          </a:prstGeom>
        </p:spPr>
        <p:txBody>
          <a:bodyPr>
            <a:noAutofit/>
          </a:bodyPr>
          <a:lstStyle>
            <a:lvl1pPr algn="l">
              <a:defRPr sz="2400" b="1">
                <a:solidFill>
                  <a:srgbClr val="54C0E8"/>
                </a:solidFill>
                <a:latin typeface="Trebuchet MS" panose="020B0603020202020204" pitchFamily="34" charset="0"/>
                <a:ea typeface="Verdana" pitchFamily="34" charset="0"/>
                <a:cs typeface="Verdana" pitchFamily="34" charset="0"/>
              </a:defRPr>
            </a:lvl1pPr>
          </a:lstStyle>
          <a:p>
            <a:r>
              <a:rPr lang="en-US"/>
              <a:t>Click to edit Master title style</a:t>
            </a:r>
          </a:p>
        </p:txBody>
      </p:sp>
      <p:sp>
        <p:nvSpPr>
          <p:cNvPr id="3" name="Content Placeholder 2"/>
          <p:cNvSpPr>
            <a:spLocks noGrp="1"/>
          </p:cNvSpPr>
          <p:nvPr>
            <p:ph idx="1"/>
          </p:nvPr>
        </p:nvSpPr>
        <p:spPr>
          <a:xfrm>
            <a:off x="609637" y="1339504"/>
            <a:ext cx="10972800" cy="4525964"/>
          </a:xfrm>
          <a:prstGeom prst="rect">
            <a:avLst/>
          </a:prstGeom>
        </p:spPr>
        <p:txBody>
          <a:bodyPr>
            <a:noAutofit/>
          </a:bodyPr>
          <a:lstStyle>
            <a:lvl1pPr>
              <a:spcBef>
                <a:spcPts val="414"/>
              </a:spcBef>
              <a:spcAft>
                <a:spcPts val="414"/>
              </a:spcAft>
              <a:buClr>
                <a:srgbClr val="54C0E8"/>
              </a:buClr>
              <a:buSzPct val="110000"/>
              <a:buFont typeface="Verdana" pitchFamily="34" charset="0"/>
              <a:buChar char="●"/>
              <a:defRPr sz="1600">
                <a:solidFill>
                  <a:schemeClr val="tx1">
                    <a:lumMod val="65000"/>
                    <a:lumOff val="35000"/>
                  </a:schemeClr>
                </a:solidFill>
                <a:latin typeface="+mn-lt"/>
                <a:ea typeface="Verdana" pitchFamily="34" charset="0"/>
                <a:cs typeface="Verdana" pitchFamily="34" charset="0"/>
              </a:defRPr>
            </a:lvl1pPr>
            <a:lvl2pPr marL="668233" indent="-256997">
              <a:spcBef>
                <a:spcPts val="414"/>
              </a:spcBef>
              <a:spcAft>
                <a:spcPts val="414"/>
              </a:spcAft>
              <a:buClr>
                <a:schemeClr val="tx1">
                  <a:lumMod val="50000"/>
                  <a:lumOff val="50000"/>
                </a:schemeClr>
              </a:buClr>
              <a:buFont typeface="Wingdings" pitchFamily="2" charset="2"/>
              <a:buChar char="v"/>
              <a:defRPr sz="1600">
                <a:solidFill>
                  <a:schemeClr val="tx1">
                    <a:lumMod val="65000"/>
                    <a:lumOff val="35000"/>
                  </a:schemeClr>
                </a:solidFill>
                <a:latin typeface="+mn-lt"/>
                <a:ea typeface="Verdana" pitchFamily="34" charset="0"/>
                <a:cs typeface="Verdana" pitchFamily="34" charset="0"/>
              </a:defRPr>
            </a:lvl2pPr>
            <a:lvl3pPr>
              <a:spcBef>
                <a:spcPts val="414"/>
              </a:spcBef>
              <a:spcAft>
                <a:spcPts val="414"/>
              </a:spcAft>
              <a:defRPr sz="1600">
                <a:solidFill>
                  <a:schemeClr val="tx1">
                    <a:lumMod val="65000"/>
                    <a:lumOff val="35000"/>
                  </a:schemeClr>
                </a:solidFill>
                <a:latin typeface="+mn-lt"/>
                <a:ea typeface="Verdana" pitchFamily="34" charset="0"/>
                <a:cs typeface="Verdana" pitchFamily="34" charset="0"/>
              </a:defRPr>
            </a:lvl3pPr>
            <a:lvl4pPr>
              <a:spcBef>
                <a:spcPts val="414"/>
              </a:spcBef>
              <a:spcAft>
                <a:spcPts val="414"/>
              </a:spcAft>
              <a:defRPr sz="1600">
                <a:solidFill>
                  <a:schemeClr val="tx1">
                    <a:lumMod val="65000"/>
                    <a:lumOff val="35000"/>
                  </a:schemeClr>
                </a:solidFill>
                <a:latin typeface="+mn-lt"/>
                <a:ea typeface="Verdana" pitchFamily="34" charset="0"/>
                <a:cs typeface="Verdana" pitchFamily="34" charset="0"/>
              </a:defRPr>
            </a:lvl4pPr>
            <a:lvl5pPr>
              <a:spcBef>
                <a:spcPts val="414"/>
              </a:spcBef>
              <a:spcAft>
                <a:spcPts val="414"/>
              </a:spcAft>
              <a:defRPr sz="1600">
                <a:solidFill>
                  <a:schemeClr val="tx1">
                    <a:lumMod val="65000"/>
                    <a:lumOff val="35000"/>
                  </a:schemeClr>
                </a:solidFill>
                <a:latin typeface="+mn-lt"/>
                <a:ea typeface="Verdana" pitchFamily="34" charset="0"/>
                <a:cs typeface="Verdana"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26560136"/>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Espaço Reservado para Texto 7">
            <a:extLst>
              <a:ext uri="{FF2B5EF4-FFF2-40B4-BE49-F238E27FC236}">
                <a16:creationId xmlns="" xmlns:a16="http://schemas.microsoft.com/office/drawing/2014/main" id="{6E104D49-A92C-400B-AD04-56DBB6654A88}"/>
              </a:ext>
            </a:extLst>
          </p:cNvPr>
          <p:cNvSpPr>
            <a:spLocks noGrp="1"/>
          </p:cNvSpPr>
          <p:nvPr>
            <p:ph type="body" sz="quarter" idx="49" hasCustomPrompt="1"/>
          </p:nvPr>
        </p:nvSpPr>
        <p:spPr>
          <a:xfrm>
            <a:off x="285552" y="739982"/>
            <a:ext cx="6829139" cy="323941"/>
          </a:xfrm>
          <a:prstGeom prst="rect">
            <a:avLst/>
          </a:prstGeom>
        </p:spPr>
        <p:txBody>
          <a:bodyPr/>
          <a:lstStyle>
            <a:lvl1pPr marL="0" indent="0" algn="l">
              <a:buNone/>
              <a:defRPr sz="1370">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14)</a:t>
            </a:r>
          </a:p>
        </p:txBody>
      </p:sp>
      <p:sp>
        <p:nvSpPr>
          <p:cNvPr id="10" name="Título 1">
            <a:extLst>
              <a:ext uri="{FF2B5EF4-FFF2-40B4-BE49-F238E27FC236}">
                <a16:creationId xmlns="" xmlns:a16="http://schemas.microsoft.com/office/drawing/2014/main" id="{BD40C52A-1BFC-494E-8AA4-9550A142C70D}"/>
              </a:ext>
            </a:extLst>
          </p:cNvPr>
          <p:cNvSpPr>
            <a:spLocks noGrp="1"/>
          </p:cNvSpPr>
          <p:nvPr>
            <p:ph type="title" hasCustomPrompt="1"/>
          </p:nvPr>
        </p:nvSpPr>
        <p:spPr>
          <a:xfrm>
            <a:off x="285553" y="258471"/>
            <a:ext cx="9787893" cy="370620"/>
          </a:xfrm>
          <a:prstGeom prst="rect">
            <a:avLst/>
          </a:prstGeom>
        </p:spPr>
        <p:txBody>
          <a:bodyPr/>
          <a:lstStyle>
            <a:lvl1pPr algn="l">
              <a:tabLst/>
              <a:defRPr sz="2349" b="1">
                <a:solidFill>
                  <a:srgbClr val="29B7EB"/>
                </a:solidFill>
                <a:latin typeface="Trebuchet MS" panose="020B0603020202020204" pitchFamily="34" charset="0"/>
              </a:defRPr>
            </a:lvl1pPr>
          </a:lstStyle>
          <a:p>
            <a:r>
              <a:rPr lang="pt-BR" err="1"/>
              <a:t>Trebuchet</a:t>
            </a:r>
            <a:r>
              <a:rPr lang="pt-BR"/>
              <a:t> M </a:t>
            </a:r>
            <a:r>
              <a:rPr lang="pt-BR" err="1"/>
              <a:t>font</a:t>
            </a:r>
            <a:r>
              <a:rPr lang="pt-BR"/>
              <a:t> normal (</a:t>
            </a:r>
            <a:r>
              <a:rPr lang="pt-BR" err="1"/>
              <a:t>size</a:t>
            </a:r>
            <a:r>
              <a:rPr lang="pt-BR"/>
              <a:t> 24)</a:t>
            </a:r>
          </a:p>
        </p:txBody>
      </p:sp>
      <p:sp>
        <p:nvSpPr>
          <p:cNvPr id="17" name="Espaço Reservado para Gráfico 4">
            <a:extLst>
              <a:ext uri="{FF2B5EF4-FFF2-40B4-BE49-F238E27FC236}">
                <a16:creationId xmlns="" xmlns:a16="http://schemas.microsoft.com/office/drawing/2014/main" id="{0392E97D-CDD3-4793-9688-4AD3822B325D}"/>
              </a:ext>
            </a:extLst>
          </p:cNvPr>
          <p:cNvSpPr>
            <a:spLocks noGrp="1"/>
          </p:cNvSpPr>
          <p:nvPr>
            <p:ph type="chart" sz="quarter" idx="61" hasCustomPrompt="1"/>
          </p:nvPr>
        </p:nvSpPr>
        <p:spPr>
          <a:xfrm>
            <a:off x="285553" y="1340956"/>
            <a:ext cx="11047577" cy="4314767"/>
          </a:xfrm>
          <a:prstGeom prst="rect">
            <a:avLst/>
          </a:prstGeom>
        </p:spPr>
        <p:txBody>
          <a:bodyPr/>
          <a:lstStyle>
            <a:lvl1pPr marL="0" indent="0">
              <a:buNone/>
              <a:defRPr lang="pt-BR" sz="1370" kern="1200" dirty="0">
                <a:solidFill>
                  <a:srgbClr val="FF0000"/>
                </a:solidFill>
                <a:latin typeface="+mj-lt"/>
                <a:ea typeface="+mn-ea"/>
                <a:cs typeface="+mn-cs"/>
              </a:defRPr>
            </a:lvl1pPr>
          </a:lstStyle>
          <a:p>
            <a:r>
              <a:rPr lang="pt-BR"/>
              <a:t>Click </a:t>
            </a:r>
            <a:r>
              <a:rPr lang="pt-BR" err="1"/>
              <a:t>and</a:t>
            </a:r>
            <a:r>
              <a:rPr lang="pt-BR"/>
              <a:t> </a:t>
            </a:r>
            <a:r>
              <a:rPr lang="pt-BR" err="1"/>
              <a:t>choose</a:t>
            </a:r>
            <a:r>
              <a:rPr lang="pt-BR"/>
              <a:t> </a:t>
            </a:r>
            <a:r>
              <a:rPr lang="pt-BR" err="1"/>
              <a:t>the</a:t>
            </a:r>
            <a:r>
              <a:rPr lang="pt-BR"/>
              <a:t> </a:t>
            </a:r>
            <a:r>
              <a:rPr lang="pt-BR" err="1"/>
              <a:t>graph</a:t>
            </a:r>
            <a:r>
              <a:rPr lang="pt-BR"/>
              <a:t> </a:t>
            </a:r>
            <a:r>
              <a:rPr lang="pt-BR" err="1"/>
              <a:t>inside</a:t>
            </a:r>
            <a:r>
              <a:rPr lang="pt-BR"/>
              <a:t> </a:t>
            </a:r>
            <a:r>
              <a:rPr lang="pt-BR" err="1"/>
              <a:t>of</a:t>
            </a:r>
            <a:r>
              <a:rPr lang="pt-BR"/>
              <a:t> “</a:t>
            </a:r>
            <a:r>
              <a:rPr lang="pt-BR" err="1"/>
              <a:t>templates</a:t>
            </a:r>
            <a:r>
              <a:rPr lang="pt-BR"/>
              <a:t>”. </a:t>
            </a:r>
            <a:r>
              <a:rPr lang="pt-BR" err="1"/>
              <a:t>Insert</a:t>
            </a:r>
            <a:r>
              <a:rPr lang="pt-BR"/>
              <a:t> </a:t>
            </a:r>
            <a:r>
              <a:rPr lang="pt-BR" err="1"/>
              <a:t>the</a:t>
            </a:r>
            <a:r>
              <a:rPr lang="pt-BR"/>
              <a:t> data </a:t>
            </a:r>
            <a:r>
              <a:rPr lang="pt-BR" err="1"/>
              <a:t>and</a:t>
            </a:r>
            <a:r>
              <a:rPr lang="pt-BR"/>
              <a:t> </a:t>
            </a:r>
            <a:r>
              <a:rPr lang="pt-BR" err="1"/>
              <a:t>then</a:t>
            </a:r>
            <a:r>
              <a:rPr lang="pt-BR"/>
              <a:t> </a:t>
            </a:r>
            <a:r>
              <a:rPr lang="pt-BR" err="1"/>
              <a:t>right</a:t>
            </a:r>
            <a:r>
              <a:rPr lang="pt-BR"/>
              <a:t> click </a:t>
            </a:r>
            <a:r>
              <a:rPr lang="pt-BR" err="1"/>
              <a:t>with</a:t>
            </a:r>
            <a:r>
              <a:rPr lang="pt-BR"/>
              <a:t> </a:t>
            </a:r>
            <a:r>
              <a:rPr lang="pt-BR" err="1"/>
              <a:t>the</a:t>
            </a:r>
            <a:r>
              <a:rPr lang="pt-BR"/>
              <a:t> mouse </a:t>
            </a:r>
            <a:r>
              <a:rPr lang="pt-BR" err="1"/>
              <a:t>and</a:t>
            </a:r>
            <a:r>
              <a:rPr lang="pt-BR"/>
              <a:t> </a:t>
            </a:r>
            <a:r>
              <a:rPr lang="pt-BR" err="1"/>
              <a:t>select</a:t>
            </a:r>
            <a:r>
              <a:rPr lang="pt-BR"/>
              <a:t> “</a:t>
            </a:r>
            <a:r>
              <a:rPr lang="pt-BR" err="1"/>
              <a:t>Change</a:t>
            </a:r>
            <a:r>
              <a:rPr lang="pt-BR"/>
              <a:t> </a:t>
            </a:r>
            <a:r>
              <a:rPr lang="pt-BR" err="1"/>
              <a:t>type</a:t>
            </a:r>
            <a:r>
              <a:rPr lang="pt-BR"/>
              <a:t> </a:t>
            </a:r>
            <a:r>
              <a:rPr lang="pt-BR" err="1"/>
              <a:t>of</a:t>
            </a:r>
            <a:r>
              <a:rPr lang="pt-BR"/>
              <a:t> </a:t>
            </a:r>
            <a:r>
              <a:rPr lang="pt-BR" err="1"/>
              <a:t>graph</a:t>
            </a:r>
            <a:r>
              <a:rPr lang="pt-BR"/>
              <a:t>”. </a:t>
            </a:r>
            <a:r>
              <a:rPr lang="pt-BR" err="1"/>
              <a:t>Select</a:t>
            </a:r>
            <a:r>
              <a:rPr lang="pt-BR"/>
              <a:t> </a:t>
            </a:r>
            <a:r>
              <a:rPr lang="pt-BR" err="1"/>
              <a:t>the</a:t>
            </a:r>
            <a:r>
              <a:rPr lang="pt-BR"/>
              <a:t> </a:t>
            </a:r>
            <a:r>
              <a:rPr lang="pt-BR" err="1"/>
              <a:t>template</a:t>
            </a:r>
            <a:r>
              <a:rPr lang="pt-BR"/>
              <a:t> </a:t>
            </a:r>
            <a:r>
              <a:rPr lang="pt-BR" err="1"/>
              <a:t>again</a:t>
            </a:r>
            <a:r>
              <a:rPr lang="pt-BR"/>
              <a:t> </a:t>
            </a:r>
            <a:r>
              <a:rPr lang="pt-BR" err="1"/>
              <a:t>to</a:t>
            </a:r>
            <a:r>
              <a:rPr lang="pt-BR"/>
              <a:t> </a:t>
            </a:r>
            <a:r>
              <a:rPr lang="pt-BR" err="1"/>
              <a:t>update</a:t>
            </a:r>
            <a:endParaRPr lang="pt-BR"/>
          </a:p>
        </p:txBody>
      </p:sp>
      <p:sp>
        <p:nvSpPr>
          <p:cNvPr id="11" name="Espaço Reservado para Texto 7">
            <a:extLst>
              <a:ext uri="{FF2B5EF4-FFF2-40B4-BE49-F238E27FC236}">
                <a16:creationId xmlns="" xmlns:a16="http://schemas.microsoft.com/office/drawing/2014/main" id="{04AC7FFB-FD40-4856-AF38-A957C1904E04}"/>
              </a:ext>
            </a:extLst>
          </p:cNvPr>
          <p:cNvSpPr>
            <a:spLocks noGrp="1"/>
          </p:cNvSpPr>
          <p:nvPr>
            <p:ph type="body" sz="quarter" idx="60" hasCustomPrompt="1"/>
          </p:nvPr>
        </p:nvSpPr>
        <p:spPr>
          <a:xfrm>
            <a:off x="845771" y="6542428"/>
            <a:ext cx="6866282" cy="285204"/>
          </a:xfrm>
          <a:prstGeom prst="rect">
            <a:avLst/>
          </a:prstGeom>
        </p:spPr>
        <p:txBody>
          <a:bodyPr/>
          <a:lstStyle>
            <a:lvl1pPr marL="0" indent="0" algn="l">
              <a:buNone/>
              <a:defRPr sz="978" i="1">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10)</a:t>
            </a:r>
          </a:p>
        </p:txBody>
      </p:sp>
      <p:pic>
        <p:nvPicPr>
          <p:cNvPr id="7" name="Imagem 2">
            <a:extLst>
              <a:ext uri="{FF2B5EF4-FFF2-40B4-BE49-F238E27FC236}">
                <a16:creationId xmlns="" xmlns:a16="http://schemas.microsoft.com/office/drawing/2014/main" id="{8379A5A2-677D-418C-B9F3-454909FB9DF1}"/>
              </a:ext>
            </a:extLst>
          </p:cNvPr>
          <p:cNvPicPr>
            <a:picLocks noChangeAspect="1"/>
          </p:cNvPicPr>
          <p:nvPr userDrawn="1"/>
        </p:nvPicPr>
        <p:blipFill>
          <a:blip r:embed="rId2"/>
          <a:stretch>
            <a:fillRect/>
          </a:stretch>
        </p:blipFill>
        <p:spPr>
          <a:xfrm>
            <a:off x="483855" y="6568060"/>
            <a:ext cx="230445" cy="226971"/>
          </a:xfrm>
          <a:prstGeom prst="rect">
            <a:avLst/>
          </a:prstGeom>
        </p:spPr>
      </p:pic>
    </p:spTree>
    <p:extLst>
      <p:ext uri="{BB962C8B-B14F-4D97-AF65-F5344CB8AC3E}">
        <p14:creationId xmlns:p14="http://schemas.microsoft.com/office/powerpoint/2010/main" val="1474845300"/>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Overlay with Image Right">
    <p:spTree>
      <p:nvGrpSpPr>
        <p:cNvPr id="1" name=""/>
        <p:cNvGrpSpPr/>
        <p:nvPr/>
      </p:nvGrpSpPr>
      <p:grpSpPr>
        <a:xfrm>
          <a:off x="0" y="0"/>
          <a:ext cx="0" cy="0"/>
          <a:chOff x="0" y="0"/>
          <a:chExt cx="0" cy="0"/>
        </a:xfrm>
      </p:grpSpPr>
      <p:sp>
        <p:nvSpPr>
          <p:cNvPr id="10" name="Picture Placeholder 10"/>
          <p:cNvSpPr>
            <a:spLocks noGrp="1"/>
          </p:cNvSpPr>
          <p:nvPr>
            <p:ph type="pic" sz="quarter" idx="15" hasCustomPrompt="1"/>
          </p:nvPr>
        </p:nvSpPr>
        <p:spPr>
          <a:xfrm>
            <a:off x="6888162" y="1021976"/>
            <a:ext cx="5303838" cy="5836024"/>
          </a:xfrm>
          <a:solidFill>
            <a:schemeClr val="accent3">
              <a:lumMod val="20000"/>
              <a:lumOff val="80000"/>
            </a:schemeClr>
          </a:solidFill>
          <a:ln>
            <a:noFill/>
          </a:ln>
        </p:spPr>
        <p:txBody>
          <a:bodyPr lIns="216000" tIns="288000" rIns="180000"/>
          <a:lstStyle>
            <a:lvl1pPr marL="0" indent="0">
              <a:buNone/>
              <a:defRPr baseline="0"/>
            </a:lvl1pPr>
          </a:lstStyle>
          <a:p>
            <a:r>
              <a:rPr lang="en-US"/>
              <a:t>Click to insert image</a:t>
            </a:r>
          </a:p>
        </p:txBody>
      </p:sp>
      <p:sp>
        <p:nvSpPr>
          <p:cNvPr id="2" name="Title 1"/>
          <p:cNvSpPr>
            <a:spLocks noGrp="1"/>
          </p:cNvSpPr>
          <p:nvPr>
            <p:ph type="title"/>
          </p:nvPr>
        </p:nvSpPr>
        <p:spPr>
          <a:xfrm>
            <a:off x="696000" y="1810873"/>
            <a:ext cx="5666478" cy="3917575"/>
          </a:xfrm>
        </p:spPr>
        <p:txBody>
          <a:bodyPr vert="horz" lIns="91440" tIns="45720" rIns="91440" bIns="45720" rtlCol="0" anchor="t">
            <a:normAutofit/>
          </a:bodyPr>
          <a:lstStyle>
            <a:lvl1pPr>
              <a:defRPr lang="en-US" sz="1138" b="1" dirty="0"/>
            </a:lvl1pPr>
          </a:lstStyle>
          <a:p>
            <a:pPr marL="232172" lvl="0" indent="-232172">
              <a:buFont typeface="Wingdings" panose="05000000000000000000" pitchFamily="2" charset="2"/>
              <a:buChar char="Ø"/>
            </a:pPr>
            <a:endParaRPr lang="en-US"/>
          </a:p>
        </p:txBody>
      </p:sp>
      <p:sp>
        <p:nvSpPr>
          <p:cNvPr id="7" name="Slide Number Placeholder 5">
            <a:extLst>
              <a:ext uri="{FF2B5EF4-FFF2-40B4-BE49-F238E27FC236}">
                <a16:creationId xmlns="" xmlns:a16="http://schemas.microsoft.com/office/drawing/2014/main" id="{F0414E48-CA1D-4D4D-A705-42968540DB97}"/>
              </a:ext>
            </a:extLst>
          </p:cNvPr>
          <p:cNvSpPr>
            <a:spLocks noGrp="1"/>
          </p:cNvSpPr>
          <p:nvPr>
            <p:ph type="sldNum" sz="quarter" idx="4"/>
          </p:nvPr>
        </p:nvSpPr>
        <p:spPr>
          <a:xfrm>
            <a:off x="11752731" y="6535272"/>
            <a:ext cx="373111" cy="254752"/>
          </a:xfrm>
          <a:prstGeom prst="rect">
            <a:avLst/>
          </a:prstGeom>
        </p:spPr>
        <p:txBody>
          <a:bodyPr anchor="b"/>
          <a:lstStyle>
            <a:lvl1pPr algn="ctr">
              <a:defRPr sz="650">
                <a:solidFill>
                  <a:schemeClr val="tx1"/>
                </a:solidFill>
              </a:defRPr>
            </a:lvl1pPr>
          </a:lstStyle>
          <a:p>
            <a:fld id="{43CB5CE9-CCE0-F64C-94B1-24B40667BE7E}" type="slidenum">
              <a:rPr lang="en-US" smtClean="0"/>
              <a:pPr/>
              <a:t>‹#›</a:t>
            </a:fld>
            <a:endParaRPr lang="en-US"/>
          </a:p>
        </p:txBody>
      </p:sp>
      <p:sp>
        <p:nvSpPr>
          <p:cNvPr id="12" name="Text Placeholder 3">
            <a:extLst>
              <a:ext uri="{FF2B5EF4-FFF2-40B4-BE49-F238E27FC236}">
                <a16:creationId xmlns="" xmlns:a16="http://schemas.microsoft.com/office/drawing/2014/main" id="{58E7E086-DA2F-460A-89B5-9A8565F7E02B}"/>
              </a:ext>
            </a:extLst>
          </p:cNvPr>
          <p:cNvSpPr>
            <a:spLocks noGrp="1"/>
          </p:cNvSpPr>
          <p:nvPr>
            <p:ph type="body" sz="quarter" idx="16"/>
          </p:nvPr>
        </p:nvSpPr>
        <p:spPr>
          <a:xfrm>
            <a:off x="2936875" y="142875"/>
            <a:ext cx="9120654" cy="663575"/>
          </a:xfrm>
        </p:spPr>
        <p:txBody>
          <a:bodyPr anchor="ctr"/>
          <a:lstStyle>
            <a:lvl1pPr marL="0" indent="0">
              <a:buNone/>
              <a:defRPr lang="en-US" sz="1950" b="1" kern="1200" smtClean="0">
                <a:solidFill>
                  <a:schemeClr val="tx2"/>
                </a:solidFill>
                <a:latin typeface="+mn-lt"/>
                <a:ea typeface="+mj-ea"/>
                <a:cs typeface="+mj-cs"/>
              </a:defRPr>
            </a:lvl1pPr>
            <a:lvl2pPr marL="0" indent="0">
              <a:buNone/>
              <a:defRPr/>
            </a:lvl2pPr>
          </a:lstStyle>
          <a:p>
            <a:pPr lvl="0"/>
            <a:r>
              <a:rPr lang="en-US"/>
              <a:t>Click to edit</a:t>
            </a:r>
          </a:p>
        </p:txBody>
      </p:sp>
    </p:spTree>
    <p:extLst>
      <p:ext uri="{BB962C8B-B14F-4D97-AF65-F5344CB8AC3E}">
        <p14:creationId xmlns:p14="http://schemas.microsoft.com/office/powerpoint/2010/main" val="718558989"/>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27620CBA-8E0B-4BD3-9D94-B97C3FB94389}"/>
              </a:ext>
            </a:extLst>
          </p:cNvPr>
          <p:cNvSpPr>
            <a:spLocks noGrp="1"/>
          </p:cNvSpPr>
          <p:nvPr>
            <p:ph type="title" hasCustomPrompt="1"/>
          </p:nvPr>
        </p:nvSpPr>
        <p:spPr>
          <a:xfrm>
            <a:off x="259581" y="164154"/>
            <a:ext cx="9787893" cy="370620"/>
          </a:xfrm>
          <a:prstGeom prst="rect">
            <a:avLst/>
          </a:prstGeom>
        </p:spPr>
        <p:txBody>
          <a:bodyPr/>
          <a:lstStyle>
            <a:lvl1pPr algn="l">
              <a:tabLst/>
              <a:defRPr lang="pt-BR" sz="2400" b="1" kern="1200" dirty="0">
                <a:solidFill>
                  <a:srgbClr val="54C0E8"/>
                </a:solidFill>
                <a:latin typeface="Trebuchet MS" panose="020B0603020202020204" pitchFamily="34" charset="0"/>
                <a:ea typeface="+mn-ea"/>
                <a:cs typeface="+mn-cs"/>
              </a:defRPr>
            </a:lvl1pPr>
          </a:lstStyle>
          <a:p>
            <a:pPr marL="0" lvl="0" indent="0" algn="l" rtl="0" fontAlgn="base">
              <a:lnSpc>
                <a:spcPct val="90000"/>
              </a:lnSpc>
              <a:spcBef>
                <a:spcPts val="1000"/>
              </a:spcBef>
              <a:spcAft>
                <a:spcPct val="0"/>
              </a:spcAft>
              <a:buFont typeface="Arial" panose="020B0604020202020204" pitchFamily="34" charset="0"/>
              <a:buNone/>
            </a:pPr>
            <a:r>
              <a:rPr lang="pt-BR" err="1"/>
              <a:t>Trebuchet</a:t>
            </a:r>
            <a:r>
              <a:rPr lang="pt-BR"/>
              <a:t> M </a:t>
            </a:r>
            <a:r>
              <a:rPr lang="pt-BR" err="1"/>
              <a:t>font</a:t>
            </a:r>
            <a:r>
              <a:rPr lang="pt-BR"/>
              <a:t> normal (</a:t>
            </a:r>
            <a:r>
              <a:rPr lang="pt-BR" err="1"/>
              <a:t>size</a:t>
            </a:r>
            <a:r>
              <a:rPr lang="pt-BR"/>
              <a:t> 24)</a:t>
            </a:r>
          </a:p>
        </p:txBody>
      </p:sp>
      <p:sp>
        <p:nvSpPr>
          <p:cNvPr id="5" name="Content Placeholder 2">
            <a:extLst>
              <a:ext uri="{FF2B5EF4-FFF2-40B4-BE49-F238E27FC236}">
                <a16:creationId xmlns="" xmlns:a16="http://schemas.microsoft.com/office/drawing/2014/main" id="{46C05298-EBC0-47DF-9B78-B2B41456B9D8}"/>
              </a:ext>
            </a:extLst>
          </p:cNvPr>
          <p:cNvSpPr>
            <a:spLocks noGrp="1"/>
          </p:cNvSpPr>
          <p:nvPr>
            <p:ph idx="1" hasCustomPrompt="1"/>
          </p:nvPr>
        </p:nvSpPr>
        <p:spPr>
          <a:xfrm>
            <a:off x="590023" y="1011047"/>
            <a:ext cx="10860805"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rgbClr val="282828"/>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rgbClr val="282828"/>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rgbClr val="282828"/>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rgbClr val="282828"/>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7" name="Espaço Reservado para Texto 7">
            <a:extLst>
              <a:ext uri="{FF2B5EF4-FFF2-40B4-BE49-F238E27FC236}">
                <a16:creationId xmlns="" xmlns:a16="http://schemas.microsoft.com/office/drawing/2014/main" id="{4CC998EB-1F76-4247-8F46-026EDBC93CCD}"/>
              </a:ext>
            </a:extLst>
          </p:cNvPr>
          <p:cNvSpPr>
            <a:spLocks noGrp="1"/>
          </p:cNvSpPr>
          <p:nvPr>
            <p:ph type="body" sz="quarter" idx="49" hasCustomPrompt="1"/>
          </p:nvPr>
        </p:nvSpPr>
        <p:spPr>
          <a:xfrm>
            <a:off x="285552" y="605326"/>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14)</a:t>
            </a:r>
          </a:p>
        </p:txBody>
      </p:sp>
    </p:spTree>
    <p:extLst>
      <p:ext uri="{BB962C8B-B14F-4D97-AF65-F5344CB8AC3E}">
        <p14:creationId xmlns:p14="http://schemas.microsoft.com/office/powerpoint/2010/main" val="385035891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56A1DC1F-643F-46D4-892D-8F597BC63AE7}"/>
              </a:ext>
            </a:extLst>
          </p:cNvPr>
          <p:cNvSpPr>
            <a:spLocks noGrp="1"/>
          </p:cNvSpPr>
          <p:nvPr>
            <p:ph type="pic" sz="quarter" idx="13" hasCustomPrompt="1"/>
          </p:nvPr>
        </p:nvSpPr>
        <p:spPr>
          <a:xfrm>
            <a:off x="5280821" y="0"/>
            <a:ext cx="9355015" cy="6858000"/>
          </a:xfrm>
          <a:prstGeom prst="parallelogram">
            <a:avLst/>
          </a:prstGeom>
        </p:spPr>
        <p:txBody>
          <a:bodyPr/>
          <a:lstStyle>
            <a:lvl1pPr marL="0" indent="0">
              <a:buNone/>
              <a:defRPr sz="1761">
                <a:solidFill>
                  <a:schemeClr val="bg1"/>
                </a:solidFill>
                <a:latin typeface="Calibri" panose="020F0502020204030204" pitchFamily="34" charset="0"/>
                <a:cs typeface="Calibri" panose="020F0502020204030204" pitchFamily="34" charset="0"/>
              </a:defRPr>
            </a:lvl1pPr>
          </a:lstStyle>
          <a:p>
            <a:r>
              <a:rPr lang="pt-BR"/>
              <a:t> </a:t>
            </a:r>
          </a:p>
        </p:txBody>
      </p:sp>
      <p:sp>
        <p:nvSpPr>
          <p:cNvPr id="5" name="Espaço Reservado para Texto 4">
            <a:extLst>
              <a:ext uri="{FF2B5EF4-FFF2-40B4-BE49-F238E27FC236}">
                <a16:creationId xmlns="" xmlns:a16="http://schemas.microsoft.com/office/drawing/2014/main" id="{7C5AC681-723F-4C6D-B59D-CD03B446A45E}"/>
              </a:ext>
            </a:extLst>
          </p:cNvPr>
          <p:cNvSpPr>
            <a:spLocks noGrp="1"/>
          </p:cNvSpPr>
          <p:nvPr>
            <p:ph type="body" sz="quarter" idx="14" hasCustomPrompt="1"/>
          </p:nvPr>
        </p:nvSpPr>
        <p:spPr>
          <a:xfrm>
            <a:off x="488049" y="298753"/>
            <a:ext cx="6316953" cy="533400"/>
          </a:xfrm>
          <a:prstGeom prst="rect">
            <a:avLst/>
          </a:prstGeom>
        </p:spPr>
        <p:txBody>
          <a:bodyPr/>
          <a:lstStyle>
            <a:lvl1pPr marL="0" marR="0" indent="0" algn="l" defTabSz="894683" rtl="0" eaLnBrk="1" fontAlgn="base" latinLnBrk="0" hangingPunct="1">
              <a:lnSpc>
                <a:spcPct val="90000"/>
              </a:lnSpc>
              <a:spcBef>
                <a:spcPts val="978"/>
              </a:spcBef>
              <a:spcAft>
                <a:spcPct val="0"/>
              </a:spcAft>
              <a:buClrTx/>
              <a:buSzTx/>
              <a:buFont typeface="Arial" panose="020B0604020202020204" pitchFamily="34" charset="0"/>
              <a:buNone/>
              <a:tabLst/>
              <a:defRPr sz="2349" b="1">
                <a:solidFill>
                  <a:srgbClr val="54C0E8"/>
                </a:solidFill>
                <a:latin typeface="Trebuchet MS" panose="020B0603020202020204" pitchFamily="34" charset="0"/>
              </a:defRPr>
            </a:lvl1pPr>
          </a:lstStyle>
          <a:p>
            <a:pPr lvl="0"/>
            <a:r>
              <a:rPr lang="pt-BR" err="1"/>
              <a:t>Trebuchet</a:t>
            </a:r>
            <a:r>
              <a:rPr lang="pt-BR"/>
              <a:t> MS </a:t>
            </a:r>
            <a:r>
              <a:rPr lang="pt-BR" err="1"/>
              <a:t>font</a:t>
            </a:r>
            <a:r>
              <a:rPr lang="pt-BR"/>
              <a:t> normal (</a:t>
            </a:r>
            <a:r>
              <a:rPr lang="pt-BR" err="1"/>
              <a:t>size</a:t>
            </a:r>
            <a:r>
              <a:rPr lang="pt-BR"/>
              <a:t> 24)</a:t>
            </a:r>
            <a:endParaRPr lang="en-US"/>
          </a:p>
        </p:txBody>
      </p:sp>
      <p:sp>
        <p:nvSpPr>
          <p:cNvPr id="14" name="Espaço Reservado para Imagem 3">
            <a:extLst>
              <a:ext uri="{FF2B5EF4-FFF2-40B4-BE49-F238E27FC236}">
                <a16:creationId xmlns="" xmlns:a16="http://schemas.microsoft.com/office/drawing/2014/main" id="{AFDFF8B7-EF52-4834-BCA3-F1970A46F350}"/>
              </a:ext>
            </a:extLst>
          </p:cNvPr>
          <p:cNvSpPr>
            <a:spLocks noGrp="1"/>
          </p:cNvSpPr>
          <p:nvPr>
            <p:ph type="pic" sz="quarter" idx="19"/>
          </p:nvPr>
        </p:nvSpPr>
        <p:spPr>
          <a:xfrm>
            <a:off x="11031005" y="142803"/>
            <a:ext cx="980831" cy="3302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baseline="-25000">
                <a:solidFill>
                  <a:schemeClr val="bg1"/>
                </a:solidFill>
                <a:latin typeface="Calibri" panose="020F0502020204030204" pitchFamily="34" charset="0"/>
                <a:cs typeface="Calibri" panose="020F0502020204030204" pitchFamily="34" charset="0"/>
              </a:defRPr>
            </a:lvl1pPr>
          </a:lstStyle>
          <a:p>
            <a:endParaRPr lang="pt-BR"/>
          </a:p>
        </p:txBody>
      </p:sp>
      <p:sp>
        <p:nvSpPr>
          <p:cNvPr id="9" name="Content Placeholder 2">
            <a:extLst>
              <a:ext uri="{FF2B5EF4-FFF2-40B4-BE49-F238E27FC236}">
                <a16:creationId xmlns="" xmlns:a16="http://schemas.microsoft.com/office/drawing/2014/main" id="{4757E2FF-C0E9-407F-B94E-109DCA50871D}"/>
              </a:ext>
            </a:extLst>
          </p:cNvPr>
          <p:cNvSpPr>
            <a:spLocks noGrp="1"/>
          </p:cNvSpPr>
          <p:nvPr>
            <p:ph idx="1"/>
          </p:nvPr>
        </p:nvSpPr>
        <p:spPr>
          <a:xfrm>
            <a:off x="591456" y="1096626"/>
            <a:ext cx="4865986" cy="4525964"/>
          </a:xfrm>
          <a:prstGeom prst="rect">
            <a:avLst/>
          </a:prstGeom>
        </p:spPr>
        <p:txBody>
          <a:bodyPr>
            <a:noAutofit/>
          </a:bodyPr>
          <a:lstStyle>
            <a:lvl1pPr>
              <a:spcBef>
                <a:spcPts val="414"/>
              </a:spcBef>
              <a:spcAft>
                <a:spcPts val="414"/>
              </a:spcAft>
              <a:buClr>
                <a:srgbClr val="54C0E8"/>
              </a:buClr>
              <a:buSzPct val="110000"/>
              <a:buFont typeface="Verdana" pitchFamily="34" charset="0"/>
              <a:buChar char="●"/>
              <a:defRPr sz="1600">
                <a:solidFill>
                  <a:schemeClr val="tx1">
                    <a:lumMod val="75000"/>
                    <a:lumOff val="25000"/>
                  </a:schemeClr>
                </a:solidFill>
                <a:latin typeface="+mn-lt"/>
                <a:ea typeface="Verdana" pitchFamily="34" charset="0"/>
                <a:cs typeface="Verdana" pitchFamily="34" charset="0"/>
              </a:defRPr>
            </a:lvl1pPr>
            <a:lvl2pPr marL="668233" indent="-256997">
              <a:spcBef>
                <a:spcPts val="414"/>
              </a:spcBef>
              <a:spcAft>
                <a:spcPts val="414"/>
              </a:spcAft>
              <a:buClr>
                <a:schemeClr val="tx1">
                  <a:lumMod val="50000"/>
                  <a:lumOff val="50000"/>
                </a:schemeClr>
              </a:buClr>
              <a:buFont typeface="Wingdings" pitchFamily="2" charset="2"/>
              <a:buChar char="v"/>
              <a:defRPr sz="1600">
                <a:solidFill>
                  <a:schemeClr val="tx1">
                    <a:lumMod val="75000"/>
                    <a:lumOff val="25000"/>
                  </a:schemeClr>
                </a:solidFill>
                <a:latin typeface="+mn-lt"/>
                <a:ea typeface="Verdana" pitchFamily="34" charset="0"/>
                <a:cs typeface="Verdana" pitchFamily="34" charset="0"/>
              </a:defRPr>
            </a:lvl2pPr>
            <a:lvl3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3pPr>
            <a:lvl4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4pPr>
            <a:lvl5pPr>
              <a:spcBef>
                <a:spcPts val="414"/>
              </a:spcBef>
              <a:spcAft>
                <a:spcPts val="414"/>
              </a:spcAft>
              <a:defRPr sz="1600">
                <a:solidFill>
                  <a:schemeClr val="tx1">
                    <a:lumMod val="75000"/>
                    <a:lumOff val="25000"/>
                  </a:schemeClr>
                </a:solidFill>
                <a:latin typeface="+mn-lt"/>
                <a:ea typeface="Verdana" pitchFamily="34" charset="0"/>
                <a:cs typeface="Verdana"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22498618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470404" y="3"/>
            <a:ext cx="12662406" cy="7363747"/>
          </a:xfrm>
          <a:prstGeom prst="rect">
            <a:avLst/>
          </a:prstGeom>
        </p:spPr>
        <p:txBody>
          <a:bodyPr/>
          <a:lstStyle>
            <a:lvl1pPr marL="0" indent="0" algn="r">
              <a:buNone/>
              <a:defRPr sz="1800">
                <a:solidFill>
                  <a:srgbClr val="464749"/>
                </a:solidFill>
                <a:latin typeface="Calibri" panose="020F0502020204030204" pitchFamily="34" charset="0"/>
                <a:cs typeface="Calibri" panose="020F0502020204030204" pitchFamily="34" charset="0"/>
              </a:defRPr>
            </a:lvl1pPr>
          </a:lstStyle>
          <a:p>
            <a:r>
              <a:rPr lang="pt-BR"/>
              <a:t>	 Click </a:t>
            </a:r>
            <a:r>
              <a:rPr lang="pt-BR" err="1"/>
              <a:t>to</a:t>
            </a:r>
            <a:r>
              <a:rPr lang="pt-BR"/>
              <a:t> </a:t>
            </a:r>
            <a:r>
              <a:rPr lang="pt-BR" err="1"/>
              <a:t>select</a:t>
            </a:r>
            <a:r>
              <a:rPr lang="pt-BR"/>
              <a:t> </a:t>
            </a:r>
            <a:r>
              <a:rPr lang="pt-BR" err="1"/>
              <a:t>backgroung</a:t>
            </a:r>
            <a:r>
              <a:rPr lang="pt-BR"/>
              <a:t> </a:t>
            </a:r>
            <a:r>
              <a:rPr lang="pt-BR" err="1"/>
              <a:t>image</a:t>
            </a:r>
            <a:r>
              <a:rPr lang="pt-BR"/>
              <a:t>.</a:t>
            </a:r>
            <a:br>
              <a:rPr lang="pt-BR"/>
            </a:br>
            <a:r>
              <a:rPr lang="pt-BR" err="1"/>
              <a:t>After</a:t>
            </a:r>
            <a:r>
              <a:rPr lang="pt-BR"/>
              <a:t> </a:t>
            </a:r>
            <a:r>
              <a:rPr lang="pt-BR" err="1"/>
              <a:t>that</a:t>
            </a:r>
            <a:r>
              <a:rPr lang="pt-BR"/>
              <a:t>, </a:t>
            </a:r>
            <a:r>
              <a:rPr lang="pt-BR" err="1"/>
              <a:t>right</a:t>
            </a:r>
            <a:r>
              <a:rPr lang="pt-BR"/>
              <a:t> click </a:t>
            </a:r>
            <a:r>
              <a:rPr lang="pt-BR" err="1"/>
              <a:t>with</a:t>
            </a:r>
            <a:r>
              <a:rPr lang="pt-BR"/>
              <a:t> </a:t>
            </a:r>
            <a:r>
              <a:rPr lang="pt-BR" err="1"/>
              <a:t>your</a:t>
            </a:r>
            <a:r>
              <a:rPr lang="pt-BR"/>
              <a:t> mouse </a:t>
            </a:r>
            <a:r>
              <a:rPr lang="pt-BR" err="1"/>
              <a:t>and</a:t>
            </a:r>
            <a:r>
              <a:rPr lang="pt-BR"/>
              <a:t> </a:t>
            </a:r>
            <a:r>
              <a:rPr lang="pt-BR" err="1"/>
              <a:t>select</a:t>
            </a:r>
            <a:r>
              <a:rPr lang="pt-BR"/>
              <a:t> “</a:t>
            </a:r>
            <a:r>
              <a:rPr lang="pt-BR" err="1"/>
              <a:t>send</a:t>
            </a:r>
            <a:r>
              <a:rPr lang="pt-BR"/>
              <a:t> </a:t>
            </a:r>
            <a:r>
              <a:rPr lang="pt-BR" err="1"/>
              <a:t>to</a:t>
            </a:r>
            <a:r>
              <a:rPr lang="pt-BR"/>
              <a:t> </a:t>
            </a:r>
            <a:r>
              <a:rPr lang="pt-BR" err="1"/>
              <a:t>back</a:t>
            </a:r>
            <a:endParaRPr lang="pt-BR"/>
          </a:p>
        </p:txBody>
      </p:sp>
      <p:sp>
        <p:nvSpPr>
          <p:cNvPr id="6" name="Espaço Reservado para Imagem 3">
            <a:extLst>
              <a:ext uri="{FF2B5EF4-FFF2-40B4-BE49-F238E27FC236}">
                <a16:creationId xmlns="" xmlns:a16="http://schemas.microsoft.com/office/drawing/2014/main" id="{B3C3573C-5D1B-DF4C-BB8A-3668F9A71406}"/>
              </a:ext>
            </a:extLst>
          </p:cNvPr>
          <p:cNvSpPr>
            <a:spLocks noGrp="1"/>
          </p:cNvSpPr>
          <p:nvPr>
            <p:ph type="pic" sz="quarter" idx="12" hasCustomPrompt="1"/>
          </p:nvPr>
        </p:nvSpPr>
        <p:spPr>
          <a:xfrm>
            <a:off x="-2494670" y="5539299"/>
            <a:ext cx="17343903" cy="1420303"/>
          </a:xfrm>
          <a:prstGeom prst="parallelogram">
            <a:avLst/>
          </a:prstGeom>
          <a:solidFill>
            <a:srgbClr val="54565A">
              <a:alpha val="88000"/>
            </a:srgbClr>
          </a:solidFill>
        </p:spPr>
        <p:txBody>
          <a:bodyPr/>
          <a:lstStyle>
            <a:lvl1pPr marL="0" indent="0">
              <a:buNone/>
              <a:defRPr>
                <a:noFill/>
              </a:defRPr>
            </a:lvl1pPr>
          </a:lstStyle>
          <a:p>
            <a:r>
              <a:rPr lang="pt-BR"/>
              <a:t>aa</a:t>
            </a:r>
            <a:endParaRPr lang="en-US"/>
          </a:p>
        </p:txBody>
      </p:sp>
      <p:sp>
        <p:nvSpPr>
          <p:cNvPr id="11" name="Espaço Reservado para Texto 6">
            <a:extLst>
              <a:ext uri="{FF2B5EF4-FFF2-40B4-BE49-F238E27FC236}">
                <a16:creationId xmlns="" xmlns:a16="http://schemas.microsoft.com/office/drawing/2014/main" id="{38F0C60C-7209-BE4D-BAFD-52D1734A907C}"/>
              </a:ext>
            </a:extLst>
          </p:cNvPr>
          <p:cNvSpPr>
            <a:spLocks noGrp="1"/>
          </p:cNvSpPr>
          <p:nvPr>
            <p:ph type="body" sz="quarter" idx="13" hasCustomPrompt="1"/>
          </p:nvPr>
        </p:nvSpPr>
        <p:spPr>
          <a:xfrm>
            <a:off x="693956" y="5726298"/>
            <a:ext cx="5433306" cy="481043"/>
          </a:xfrm>
          <a:prstGeom prst="rect">
            <a:avLst/>
          </a:prstGeom>
        </p:spPr>
        <p:txBody>
          <a:bodyPr/>
          <a:lstStyle>
            <a:lvl1pPr marL="0" indent="0">
              <a:buNone/>
              <a:defRPr sz="3600" b="1">
                <a:solidFill>
                  <a:srgbClr val="54C0E8"/>
                </a:solidFill>
                <a:latin typeface="Trebuchet MS" panose="020B0603020202020204" pitchFamily="34" charset="0"/>
              </a:defRPr>
            </a:lvl1pPr>
          </a:lstStyle>
          <a:p>
            <a:pPr lvl="0"/>
            <a:r>
              <a:rPr lang="pt-BR" err="1"/>
              <a:t>Trebuchet</a:t>
            </a:r>
            <a:r>
              <a:rPr lang="pt-BR"/>
              <a:t> MS </a:t>
            </a:r>
            <a:r>
              <a:rPr lang="pt-BR" err="1"/>
              <a:t>font</a:t>
            </a:r>
            <a:r>
              <a:rPr lang="pt-BR"/>
              <a:t> normal (</a:t>
            </a:r>
            <a:r>
              <a:rPr lang="pt-BR" err="1"/>
              <a:t>size</a:t>
            </a:r>
            <a:r>
              <a:rPr lang="pt-BR"/>
              <a:t> 32)</a:t>
            </a:r>
            <a:endParaRPr lang="en-US"/>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4221019" y="-779417"/>
            <a:ext cx="12756577" cy="8388384"/>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600">
                <a:noFill/>
                <a:latin typeface="Calibri" panose="020F0502020204030204" pitchFamily="34" charset="0"/>
                <a:cs typeface="Calibri" panose="020F0502020204030204" pitchFamily="34" charset="0"/>
              </a:defRPr>
            </a:lvl1pPr>
          </a:lstStyle>
          <a:p>
            <a:r>
              <a:rPr lang="pt-BR"/>
              <a:t>a</a:t>
            </a:r>
          </a:p>
        </p:txBody>
      </p:sp>
    </p:spTree>
    <p:extLst>
      <p:ext uri="{BB962C8B-B14F-4D97-AF65-F5344CB8AC3E}">
        <p14:creationId xmlns:p14="http://schemas.microsoft.com/office/powerpoint/2010/main" val="374074513"/>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BFFE0107-3D06-4858-B285-F2408777052F}"/>
              </a:ext>
            </a:extLst>
          </p:cNvPr>
          <p:cNvSpPr>
            <a:spLocks noGrp="1"/>
          </p:cNvSpPr>
          <p:nvPr>
            <p:ph type="pic" sz="quarter" idx="16" hasCustomPrompt="1"/>
          </p:nvPr>
        </p:nvSpPr>
        <p:spPr>
          <a:xfrm>
            <a:off x="443798" y="785288"/>
            <a:ext cx="3991230" cy="5430957"/>
          </a:xfrm>
          <a:prstGeom prst="rect">
            <a:avLst/>
          </a:prstGeom>
          <a:solidFill>
            <a:schemeClr val="bg1"/>
          </a:solidFill>
        </p:spPr>
        <p:txBody>
          <a:bodyPr/>
          <a:lstStyle>
            <a:lvl1pPr marL="0" indent="0">
              <a:buNone/>
              <a:defRPr>
                <a:noFill/>
              </a:defRPr>
            </a:lvl1pPr>
          </a:lstStyle>
          <a:p>
            <a:r>
              <a:rPr lang="pt-BR"/>
              <a:t>a</a:t>
            </a:r>
            <a:endParaRPr lang="en-US"/>
          </a:p>
        </p:txBody>
      </p:sp>
      <p:sp>
        <p:nvSpPr>
          <p:cNvPr id="21" name="Espaço Reservado para Imagem 20">
            <a:extLst>
              <a:ext uri="{FF2B5EF4-FFF2-40B4-BE49-F238E27FC236}">
                <a16:creationId xmlns="" xmlns:a16="http://schemas.microsoft.com/office/drawing/2014/main" id="{1BBAA762-31ED-4F1F-B69C-EFE0FDB1A9FD}"/>
              </a:ext>
            </a:extLst>
          </p:cNvPr>
          <p:cNvSpPr>
            <a:spLocks noGrp="1"/>
          </p:cNvSpPr>
          <p:nvPr>
            <p:ph type="pic" sz="quarter" idx="13" hasCustomPrompt="1"/>
          </p:nvPr>
        </p:nvSpPr>
        <p:spPr>
          <a:xfrm>
            <a:off x="1876705" y="1031159"/>
            <a:ext cx="1125416" cy="861542"/>
          </a:xfrm>
          <a:prstGeom prst="rect">
            <a:avLst/>
          </a:prstGeom>
        </p:spPr>
        <p:txBody>
          <a:bodyPr/>
          <a:lstStyle>
            <a:lvl1pPr marL="0" indent="0">
              <a:buNone/>
              <a:defRPr sz="1174">
                <a:solidFill>
                  <a:srgbClr val="464749"/>
                </a:solidFill>
                <a:latin typeface="+mn-lt"/>
                <a:cs typeface="Calibri" panose="020F0502020204030204" pitchFamily="34" charset="0"/>
              </a:defRPr>
            </a:lvl1pPr>
          </a:lstStyle>
          <a:p>
            <a:r>
              <a:rPr lang="pt-BR"/>
              <a:t>Click </a:t>
            </a:r>
            <a:r>
              <a:rPr lang="pt-BR" err="1"/>
              <a:t>to</a:t>
            </a:r>
            <a:r>
              <a:rPr lang="pt-BR"/>
              <a:t> </a:t>
            </a:r>
            <a:r>
              <a:rPr lang="pt-BR" err="1"/>
              <a:t>insert</a:t>
            </a:r>
            <a:r>
              <a:rPr lang="pt-BR"/>
              <a:t> logo</a:t>
            </a:r>
          </a:p>
        </p:txBody>
      </p:sp>
      <p:sp>
        <p:nvSpPr>
          <p:cNvPr id="10" name="Espaço Reservado para Texto 7">
            <a:extLst>
              <a:ext uri="{FF2B5EF4-FFF2-40B4-BE49-F238E27FC236}">
                <a16:creationId xmlns="" xmlns:a16="http://schemas.microsoft.com/office/drawing/2014/main" id="{3CB44F74-553B-49CA-A5E3-367630B926AA}"/>
              </a:ext>
            </a:extLst>
          </p:cNvPr>
          <p:cNvSpPr>
            <a:spLocks noGrp="1"/>
          </p:cNvSpPr>
          <p:nvPr>
            <p:ph type="body" sz="quarter" idx="19" hasCustomPrompt="1"/>
          </p:nvPr>
        </p:nvSpPr>
        <p:spPr>
          <a:xfrm>
            <a:off x="597008" y="2072093"/>
            <a:ext cx="3684813" cy="403035"/>
          </a:xfrm>
          <a:prstGeom prst="rect">
            <a:avLst/>
          </a:prstGeom>
        </p:spPr>
        <p:txBody>
          <a:bodyPr/>
          <a:lstStyle>
            <a:lvl1pPr marL="13701" indent="0">
              <a:buNone/>
              <a:defRPr kumimoji="0" lang="pt-BR" sz="1726" b="1" i="0" u="none" strike="noStrike" cap="none" spc="-38"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293289" marR="0" lvl="0" indent="-279588" defTabSz="894683" eaLnBrk="0" latinLnBrk="0" hangingPunct="0">
              <a:lnSpc>
                <a:spcPct val="100000"/>
              </a:lnSpc>
              <a:spcBef>
                <a:spcPct val="0"/>
              </a:spcBef>
              <a:spcAft>
                <a:spcPts val="587"/>
              </a:spcAft>
              <a:buClrTx/>
              <a:buSzTx/>
              <a:tabLst/>
            </a:pPr>
            <a:r>
              <a:rPr lang="pt-BR" err="1"/>
              <a:t>Client</a:t>
            </a:r>
            <a:r>
              <a:rPr lang="pt-BR"/>
              <a:t> </a:t>
            </a:r>
            <a:r>
              <a:rPr lang="pt-BR" err="1"/>
              <a:t>name</a:t>
            </a:r>
            <a:r>
              <a:rPr lang="pt-BR"/>
              <a:t> – </a:t>
            </a:r>
            <a:r>
              <a:rPr lang="pt-BR" err="1"/>
              <a:t>Calibri</a:t>
            </a:r>
            <a:r>
              <a:rPr lang="pt-BR"/>
              <a:t> </a:t>
            </a:r>
            <a:r>
              <a:rPr lang="pt-BR" err="1"/>
              <a:t>font</a:t>
            </a:r>
            <a:r>
              <a:rPr lang="pt-BR"/>
              <a:t> </a:t>
            </a:r>
            <a:r>
              <a:rPr lang="pt-BR" err="1"/>
              <a:t>bold</a:t>
            </a:r>
            <a:r>
              <a:rPr lang="pt-BR"/>
              <a:t> (</a:t>
            </a:r>
            <a:r>
              <a:rPr lang="pt-BR" err="1"/>
              <a:t>sinze</a:t>
            </a:r>
            <a:r>
              <a:rPr lang="pt-BR"/>
              <a:t> 17,6)</a:t>
            </a:r>
          </a:p>
        </p:txBody>
      </p:sp>
      <p:sp>
        <p:nvSpPr>
          <p:cNvPr id="11" name="Espaço Reservado para Texto 7">
            <a:extLst>
              <a:ext uri="{FF2B5EF4-FFF2-40B4-BE49-F238E27FC236}">
                <a16:creationId xmlns="" xmlns:a16="http://schemas.microsoft.com/office/drawing/2014/main" id="{C7D1A17E-01C5-4C9A-AFD7-FE8F8904A585}"/>
              </a:ext>
            </a:extLst>
          </p:cNvPr>
          <p:cNvSpPr>
            <a:spLocks noGrp="1"/>
          </p:cNvSpPr>
          <p:nvPr>
            <p:ph type="body" sz="quarter" idx="20" hasCustomPrompt="1"/>
          </p:nvPr>
        </p:nvSpPr>
        <p:spPr>
          <a:xfrm>
            <a:off x="597008" y="2544631"/>
            <a:ext cx="3684813" cy="403035"/>
          </a:xfrm>
          <a:prstGeom prst="rect">
            <a:avLst/>
          </a:prstGeom>
        </p:spPr>
        <p:txBody>
          <a:bodyPr/>
          <a:lstStyle>
            <a:lvl1pPr marL="13701" marR="0" indent="0" algn="l" defTabSz="894683" rtl="0" eaLnBrk="0" fontAlgn="base" latinLnBrk="0" hangingPunct="0">
              <a:lnSpc>
                <a:spcPct val="100000"/>
              </a:lnSpc>
              <a:spcBef>
                <a:spcPct val="0"/>
              </a:spcBef>
              <a:spcAft>
                <a:spcPct val="0"/>
              </a:spcAft>
              <a:buClrTx/>
              <a:buSzTx/>
              <a:buFontTx/>
              <a:buNone/>
              <a:tabLst/>
              <a:defRPr kumimoji="0" lang="pt-BR" sz="1726" b="0" i="0" u="none" strike="noStrike" cap="none" spc="-38"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3701" marR="0" lvl="0" indent="0" algn="l" defTabSz="894683" rtl="0" eaLnBrk="0" fontAlgn="base" latinLnBrk="0" hangingPunct="0">
              <a:lnSpc>
                <a:spcPct val="100000"/>
              </a:lnSpc>
              <a:spcBef>
                <a:spcPct val="0"/>
              </a:spcBef>
              <a:spcAft>
                <a:spcPct val="0"/>
              </a:spcAft>
              <a:buClrTx/>
              <a:buSzTx/>
              <a:buFontTx/>
              <a:buNone/>
              <a:tabLst/>
              <a:defRPr/>
            </a:pPr>
            <a:r>
              <a:rPr kumimoji="0" lang="en-US" sz="1726" b="0" i="0" u="none" strike="noStrike" kern="1200" cap="none" spc="-38" normalizeH="0" baseline="0" noProof="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12" name="Espaço Reservado para Texto 7">
            <a:extLst>
              <a:ext uri="{FF2B5EF4-FFF2-40B4-BE49-F238E27FC236}">
                <a16:creationId xmlns="" xmlns:a16="http://schemas.microsoft.com/office/drawing/2014/main" id="{A46C5DBA-2501-478F-A494-25621861C310}"/>
              </a:ext>
            </a:extLst>
          </p:cNvPr>
          <p:cNvSpPr>
            <a:spLocks noGrp="1"/>
          </p:cNvSpPr>
          <p:nvPr>
            <p:ph type="body" sz="quarter" idx="22" hasCustomPrompt="1"/>
          </p:nvPr>
        </p:nvSpPr>
        <p:spPr>
          <a:xfrm>
            <a:off x="597008" y="4299952"/>
            <a:ext cx="3642016" cy="403035"/>
          </a:xfrm>
          <a:prstGeom prst="rect">
            <a:avLst/>
          </a:prstGeom>
        </p:spPr>
        <p:txBody>
          <a:bodyPr/>
          <a:lstStyle>
            <a:lvl1pPr marL="13701" marR="0" indent="0" algn="l" defTabSz="894683" rtl="0" eaLnBrk="0" fontAlgn="base" latinLnBrk="0" hangingPunct="0">
              <a:lnSpc>
                <a:spcPct val="100000"/>
              </a:lnSpc>
              <a:spcBef>
                <a:spcPct val="0"/>
              </a:spcBef>
              <a:spcAft>
                <a:spcPct val="0"/>
              </a:spcAft>
              <a:buClrTx/>
              <a:buSzTx/>
              <a:buFontTx/>
              <a:buNone/>
              <a:tabLst/>
              <a:defRPr kumimoji="0" lang="pt-BR" sz="1399" b="0" i="0" u="none" strike="noStrike" cap="none" spc="-38"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3701" marR="0" lvl="0" indent="0" algn="l" defTabSz="894683" rtl="0" eaLnBrk="0" fontAlgn="base" latinLnBrk="0" hangingPunct="0">
              <a:lnSpc>
                <a:spcPct val="100000"/>
              </a:lnSpc>
              <a:spcBef>
                <a:spcPct val="0"/>
              </a:spcBef>
              <a:spcAft>
                <a:spcPct val="0"/>
              </a:spcAft>
              <a:buClrTx/>
              <a:buSzTx/>
              <a:buFontTx/>
              <a:buNone/>
              <a:tabLst/>
              <a:defRPr/>
            </a:pPr>
            <a:r>
              <a:rPr kumimoji="0" lang="en-US" sz="1726" b="0" i="0" u="none" strike="noStrike" kern="1200" cap="none" spc="-38" normalizeH="0" baseline="0" noProof="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726" b="0" i="0" u="none" strike="noStrike" kern="1200" cap="none" spc="-38" normalizeH="0" baseline="0" noProof="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726" b="0" i="0" u="none" strike="noStrike" kern="1200" cap="none" spc="-38" normalizeH="0" baseline="0" noProof="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13" name="Espaço Reservado para Texto 7">
            <a:extLst>
              <a:ext uri="{FF2B5EF4-FFF2-40B4-BE49-F238E27FC236}">
                <a16:creationId xmlns="" xmlns:a16="http://schemas.microsoft.com/office/drawing/2014/main" id="{DAA645D8-3213-4219-9B99-209074D45251}"/>
              </a:ext>
            </a:extLst>
          </p:cNvPr>
          <p:cNvSpPr>
            <a:spLocks noGrp="1"/>
          </p:cNvSpPr>
          <p:nvPr>
            <p:ph type="body" sz="quarter" idx="23" hasCustomPrompt="1"/>
          </p:nvPr>
        </p:nvSpPr>
        <p:spPr>
          <a:xfrm>
            <a:off x="597008" y="3171501"/>
            <a:ext cx="3642016" cy="641394"/>
          </a:xfrm>
          <a:prstGeom prst="rect">
            <a:avLst/>
          </a:prstGeom>
        </p:spPr>
        <p:txBody>
          <a:bodyPr/>
          <a:lstStyle>
            <a:lvl1pPr marL="13701" marR="0" indent="0" algn="l" defTabSz="894683" rtl="0" eaLnBrk="0" fontAlgn="base" latinLnBrk="0" hangingPunct="0">
              <a:lnSpc>
                <a:spcPct val="100000"/>
              </a:lnSpc>
              <a:spcBef>
                <a:spcPct val="0"/>
              </a:spcBef>
              <a:spcAft>
                <a:spcPct val="0"/>
              </a:spcAft>
              <a:buClrTx/>
              <a:buSzTx/>
              <a:buFontTx/>
              <a:buNone/>
              <a:tabLst/>
              <a:defRPr kumimoji="0" lang="pt-BR" sz="1399" b="0" i="0" u="none" strike="noStrike" cap="none" spc="-38"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3701" marR="0" lvl="0" indent="0" algn="l" defTabSz="894683" rtl="0" eaLnBrk="0" fontAlgn="base" latinLnBrk="0" hangingPunct="0">
              <a:lnSpc>
                <a:spcPct val="100000"/>
              </a:lnSpc>
              <a:spcBef>
                <a:spcPct val="0"/>
              </a:spcBef>
              <a:spcAft>
                <a:spcPct val="0"/>
              </a:spcAft>
              <a:buClrTx/>
              <a:buSzTx/>
              <a:buFontTx/>
              <a:buNone/>
              <a:tabLst/>
              <a:defRPr/>
            </a:pPr>
            <a:r>
              <a:rPr kumimoji="0" lang="en-US" sz="1726" b="0" i="0" u="none" strike="noStrike" kern="1200" cap="none" spc="-38" normalizeH="0" baseline="0" noProof="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pic>
        <p:nvPicPr>
          <p:cNvPr id="14" name="Picture 13">
            <a:extLst>
              <a:ext uri="{FF2B5EF4-FFF2-40B4-BE49-F238E27FC236}">
                <a16:creationId xmlns="" xmlns:a16="http://schemas.microsoft.com/office/drawing/2014/main" id="{3417F1E9-2D80-E34C-ACEF-D0ADC6D8A9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8216" y="5267391"/>
            <a:ext cx="2482394" cy="479868"/>
          </a:xfrm>
          <a:prstGeom prst="rect">
            <a:avLst/>
          </a:prstGeom>
        </p:spPr>
      </p:pic>
    </p:spTree>
    <p:extLst>
      <p:ext uri="{BB962C8B-B14F-4D97-AF65-F5344CB8AC3E}">
        <p14:creationId xmlns:p14="http://schemas.microsoft.com/office/powerpoint/2010/main" val="809626237"/>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C65B38-D23D-47D2-AAC7-68C1D11B78CF}" type="datetimeFigureOut">
              <a:rPr lang="en-IE" smtClean="0"/>
              <a:t>31/05/2022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9188188-6346-4CA8-BF39-0FA5E3E2D7F9}" type="slidenum">
              <a:rPr lang="en-IE" smtClean="0"/>
              <a:t>‹#›</a:t>
            </a:fld>
            <a:endParaRPr lang="en-IE"/>
          </a:p>
        </p:txBody>
      </p:sp>
    </p:spTree>
    <p:extLst>
      <p:ext uri="{BB962C8B-B14F-4D97-AF65-F5344CB8AC3E}">
        <p14:creationId xmlns:p14="http://schemas.microsoft.com/office/powerpoint/2010/main" val="3729229494"/>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2_Layout Personalizado">
    <p:bg>
      <p:bgPr>
        <a:solidFill>
          <a:schemeClr val="bg1"/>
        </a:solidFill>
        <a:effectLst/>
      </p:bgPr>
    </p:bg>
    <p:spTree>
      <p:nvGrpSpPr>
        <p:cNvPr id="1" name=""/>
        <p:cNvGrpSpPr/>
        <p:nvPr/>
      </p:nvGrpSpPr>
      <p:grpSpPr>
        <a:xfrm>
          <a:off x="0" y="0"/>
          <a:ext cx="0" cy="0"/>
          <a:chOff x="0" y="0"/>
          <a:chExt cx="0" cy="0"/>
        </a:xfrm>
      </p:grpSpPr>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285553" y="656788"/>
            <a:ext cx="6829140" cy="323941"/>
          </a:xfrm>
          <a:prstGeom prst="rect">
            <a:avLst/>
          </a:prstGeom>
        </p:spPr>
        <p:txBody>
          <a:bodyPr/>
          <a:lstStyle>
            <a:lvl1pPr marL="0" indent="0" algn="l">
              <a:buNone/>
              <a:defRPr sz="1400">
                <a:solidFill>
                  <a:schemeClr val="tx1">
                    <a:lumMod val="65000"/>
                    <a:lumOff val="35000"/>
                  </a:schemeClr>
                </a:solidFill>
                <a:latin typeface="+mn-lt"/>
              </a:defRPr>
            </a:lvl1pPr>
          </a:lstStyle>
          <a:p>
            <a:pPr lvl="0"/>
            <a:r>
              <a:rPr lang="pt-BR" err="1"/>
              <a:t>Calibri</a:t>
            </a:r>
            <a:r>
              <a:rPr lang="pt-BR"/>
              <a:t> </a:t>
            </a:r>
            <a:r>
              <a:rPr lang="pt-BR" err="1"/>
              <a:t>font</a:t>
            </a:r>
            <a:r>
              <a:rPr lang="pt-BR"/>
              <a:t> normal (</a:t>
            </a:r>
            <a:r>
              <a:rPr lang="pt-BR" err="1"/>
              <a:t>size</a:t>
            </a:r>
            <a:r>
              <a:rPr lang="pt-BR"/>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285554" y="244616"/>
            <a:ext cx="9787893" cy="370620"/>
          </a:xfrm>
          <a:prstGeom prst="rect">
            <a:avLst/>
          </a:prstGeom>
        </p:spPr>
        <p:txBody>
          <a:bodyPr/>
          <a:lstStyle>
            <a:lvl1pPr algn="l" rtl="0" fontAlgn="base">
              <a:lnSpc>
                <a:spcPct val="90000"/>
              </a:lnSpc>
              <a:spcBef>
                <a:spcPct val="0"/>
              </a:spcBef>
              <a:spcAft>
                <a:spcPct val="0"/>
              </a:spcAft>
              <a:tabLst/>
              <a:defRPr lang="pt-BR" sz="2400" b="1" kern="1200" dirty="0">
                <a:solidFill>
                  <a:srgbClr val="54C0E8"/>
                </a:solidFill>
                <a:latin typeface="Trebuchet MS" panose="020B0603020202020204" pitchFamily="34" charset="0"/>
                <a:ea typeface="Verdana" pitchFamily="34" charset="0"/>
                <a:cs typeface="Verdana" pitchFamily="34" charset="0"/>
              </a:defRPr>
            </a:lvl1pPr>
          </a:lstStyle>
          <a:p>
            <a:r>
              <a:rPr lang="pt-BR" err="1"/>
              <a:t>Trebuchet</a:t>
            </a:r>
            <a:r>
              <a:rPr lang="pt-BR"/>
              <a:t> M </a:t>
            </a:r>
            <a:r>
              <a:rPr lang="pt-BR" err="1"/>
              <a:t>font</a:t>
            </a:r>
            <a:r>
              <a:rPr lang="pt-BR"/>
              <a:t> normal (</a:t>
            </a:r>
            <a:r>
              <a:rPr lang="pt-BR" err="1"/>
              <a:t>size</a:t>
            </a:r>
            <a:r>
              <a:rPr lang="pt-BR"/>
              <a:t> 24)</a:t>
            </a:r>
          </a:p>
        </p:txBody>
      </p:sp>
    </p:spTree>
    <p:extLst>
      <p:ext uri="{BB962C8B-B14F-4D97-AF65-F5344CB8AC3E}">
        <p14:creationId xmlns:p14="http://schemas.microsoft.com/office/powerpoint/2010/main" val="286600666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0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4496C6FC-7978-43BD-8A17-B476A242A037}"/>
              </a:ext>
            </a:extLst>
          </p:cNvPr>
          <p:cNvSpPr>
            <a:spLocks noGrp="1"/>
          </p:cNvSpPr>
          <p:nvPr>
            <p:ph type="title" hasCustomPrompt="1"/>
          </p:nvPr>
        </p:nvSpPr>
        <p:spPr>
          <a:xfrm>
            <a:off x="1109380" y="1040985"/>
            <a:ext cx="4342562" cy="1293090"/>
          </a:xfrm>
          <a:prstGeom prst="rect">
            <a:avLst/>
          </a:prstGeom>
        </p:spPr>
        <p:txBody>
          <a:bodyPr/>
          <a:lstStyle>
            <a:lvl1pPr algn="ctr">
              <a:tabLst/>
              <a:defRPr sz="4000" b="1">
                <a:solidFill>
                  <a:schemeClr val="bg1"/>
                </a:solidFill>
                <a:latin typeface="Trebuchet MS" panose="020B0603020202020204" pitchFamily="34" charset="0"/>
              </a:defRPr>
            </a:lvl1pPr>
          </a:lstStyle>
          <a:p>
            <a:pPr lvl="0"/>
            <a:r>
              <a:rPr lang="pt-BR" err="1"/>
              <a:t>Trebuchet</a:t>
            </a:r>
            <a:r>
              <a:rPr lang="pt-BR"/>
              <a:t> MS </a:t>
            </a:r>
            <a:r>
              <a:rPr lang="pt-BR" err="1"/>
              <a:t>font</a:t>
            </a:r>
            <a:r>
              <a:rPr lang="pt-BR"/>
              <a:t> normal (</a:t>
            </a:r>
            <a:r>
              <a:rPr lang="pt-BR" err="1"/>
              <a:t>size</a:t>
            </a:r>
            <a:r>
              <a:rPr lang="pt-BR"/>
              <a:t> 40)</a:t>
            </a:r>
            <a:endParaRPr lang="en-US"/>
          </a:p>
        </p:txBody>
      </p:sp>
      <p:pic>
        <p:nvPicPr>
          <p:cNvPr id="8" name="Gráfico 7">
            <a:extLst>
              <a:ext uri="{FF2B5EF4-FFF2-40B4-BE49-F238E27FC236}">
                <a16:creationId xmlns="" xmlns:a16="http://schemas.microsoft.com/office/drawing/2014/main" id="{FBAC704A-40D9-4A50-B9C6-1E3F412FCD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358992" y="3190106"/>
            <a:ext cx="3843338" cy="742950"/>
          </a:xfrm>
          <a:prstGeom prst="rect">
            <a:avLst/>
          </a:prstGeom>
        </p:spPr>
      </p:pic>
      <p:sp>
        <p:nvSpPr>
          <p:cNvPr id="10" name="Espaço Reservado para Texto 19">
            <a:extLst>
              <a:ext uri="{FF2B5EF4-FFF2-40B4-BE49-F238E27FC236}">
                <a16:creationId xmlns="" xmlns:a16="http://schemas.microsoft.com/office/drawing/2014/main" id="{1A78BCEE-ABE2-408A-BDE4-EA478F1B2984}"/>
              </a:ext>
            </a:extLst>
          </p:cNvPr>
          <p:cNvSpPr>
            <a:spLocks noGrp="1"/>
          </p:cNvSpPr>
          <p:nvPr>
            <p:ph type="body" sz="quarter" idx="67" hasCustomPrompt="1"/>
          </p:nvPr>
        </p:nvSpPr>
        <p:spPr>
          <a:xfrm>
            <a:off x="1604075" y="3957120"/>
            <a:ext cx="3353172" cy="596433"/>
          </a:xfrm>
          <a:prstGeom prst="rect">
            <a:avLst/>
          </a:prstGeom>
        </p:spPr>
        <p:txBody>
          <a:bodyPr/>
          <a:lstStyle>
            <a:lvl1pPr marL="0" indent="0" algn="ctr">
              <a:buFontTx/>
              <a:buNone/>
              <a:defRPr sz="2000" b="1" i="1" u="none">
                <a:solidFill>
                  <a:schemeClr val="bg1"/>
                </a:solidFill>
                <a:latin typeface="Calibri" panose="020F0502020204030204" pitchFamily="34" charset="0"/>
                <a:cs typeface="Calibri" panose="020F0502020204030204" pitchFamily="34" charset="0"/>
              </a:defRPr>
            </a:lvl1pPr>
          </a:lstStyle>
          <a:p>
            <a:pPr lvl="0"/>
            <a:r>
              <a:rPr lang="pt-BR" err="1"/>
              <a:t>Calibri</a:t>
            </a:r>
            <a:r>
              <a:rPr lang="pt-BR"/>
              <a:t> </a:t>
            </a:r>
            <a:r>
              <a:rPr lang="pt-BR" err="1"/>
              <a:t>font</a:t>
            </a:r>
            <a:r>
              <a:rPr lang="pt-BR"/>
              <a:t> </a:t>
            </a:r>
            <a:r>
              <a:rPr lang="pt-BR" err="1"/>
              <a:t>italic</a:t>
            </a:r>
            <a:r>
              <a:rPr lang="pt-BR"/>
              <a:t> </a:t>
            </a:r>
            <a:r>
              <a:rPr lang="pt-BR" err="1"/>
              <a:t>bold</a:t>
            </a:r>
            <a:r>
              <a:rPr lang="pt-BR"/>
              <a:t> (</a:t>
            </a:r>
            <a:r>
              <a:rPr lang="pt-BR" err="1"/>
              <a:t>size</a:t>
            </a:r>
            <a:r>
              <a:rPr lang="pt-BR"/>
              <a:t> 20)</a:t>
            </a:r>
          </a:p>
        </p:txBody>
      </p:sp>
      <p:sp>
        <p:nvSpPr>
          <p:cNvPr id="7" name="Espaço Reservado para Texto 19">
            <a:extLst>
              <a:ext uri="{FF2B5EF4-FFF2-40B4-BE49-F238E27FC236}">
                <a16:creationId xmlns="" xmlns:a16="http://schemas.microsoft.com/office/drawing/2014/main" id="{AC114A82-252C-450C-8913-FC2C7247324F}"/>
              </a:ext>
            </a:extLst>
          </p:cNvPr>
          <p:cNvSpPr>
            <a:spLocks noGrp="1"/>
          </p:cNvSpPr>
          <p:nvPr>
            <p:ph type="body" sz="quarter" idx="68" hasCustomPrompt="1"/>
          </p:nvPr>
        </p:nvSpPr>
        <p:spPr>
          <a:xfrm>
            <a:off x="1008184" y="5009774"/>
            <a:ext cx="4544953" cy="596433"/>
          </a:xfrm>
          <a:prstGeom prst="rect">
            <a:avLst/>
          </a:prstGeom>
        </p:spPr>
        <p:txBody>
          <a:bodyPr/>
          <a:lstStyle>
            <a:lvl1pPr marL="0" indent="0" algn="ctr">
              <a:buFontTx/>
              <a:buNone/>
              <a:defRPr sz="1800" b="0" i="1" u="none">
                <a:solidFill>
                  <a:schemeClr val="bg1"/>
                </a:solidFill>
                <a:latin typeface="Calibri" panose="020F0502020204030204" pitchFamily="34" charset="0"/>
                <a:cs typeface="Calibri" panose="020F0502020204030204" pitchFamily="34" charset="0"/>
              </a:defRPr>
            </a:lvl1pPr>
          </a:lstStyle>
          <a:p>
            <a:pPr lvl="0"/>
            <a:r>
              <a:rPr lang="pt-BR" err="1"/>
              <a:t>Calibri</a:t>
            </a:r>
            <a:r>
              <a:rPr lang="pt-BR"/>
              <a:t> </a:t>
            </a:r>
            <a:r>
              <a:rPr lang="pt-BR" err="1"/>
              <a:t>font</a:t>
            </a:r>
            <a:r>
              <a:rPr lang="pt-BR"/>
              <a:t> </a:t>
            </a:r>
            <a:r>
              <a:rPr lang="pt-BR" err="1"/>
              <a:t>italic</a:t>
            </a:r>
            <a:r>
              <a:rPr lang="pt-BR"/>
              <a:t> normal (</a:t>
            </a:r>
            <a:r>
              <a:rPr lang="pt-BR" err="1"/>
              <a:t>size</a:t>
            </a:r>
            <a:r>
              <a:rPr lang="pt-BR"/>
              <a:t> 18)</a:t>
            </a:r>
          </a:p>
        </p:txBody>
      </p:sp>
    </p:spTree>
    <p:extLst>
      <p:ext uri="{BB962C8B-B14F-4D97-AF65-F5344CB8AC3E}">
        <p14:creationId xmlns:p14="http://schemas.microsoft.com/office/powerpoint/2010/main" val="531662987"/>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Layout Personalizado">
    <p:bg>
      <p:bgPr>
        <a:solidFill>
          <a:schemeClr val="bg1"/>
        </a:solidFill>
        <a:effectLst/>
      </p:bgPr>
    </p:bg>
    <p:spTree>
      <p:nvGrpSpPr>
        <p:cNvPr id="1" name=""/>
        <p:cNvGrpSpPr/>
        <p:nvPr/>
      </p:nvGrpSpPr>
      <p:grpSpPr>
        <a:xfrm>
          <a:off x="0" y="0"/>
          <a:ext cx="0" cy="0"/>
          <a:chOff x="0" y="0"/>
          <a:chExt cx="0" cy="0"/>
        </a:xfrm>
      </p:grpSpPr>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285553" y="258471"/>
            <a:ext cx="9787893" cy="370620"/>
          </a:xfrm>
          <a:prstGeom prst="rect">
            <a:avLst/>
          </a:prstGeom>
        </p:spPr>
        <p:txBody>
          <a:bodyPr/>
          <a:lstStyle>
            <a:lvl1pPr algn="l" rtl="0" fontAlgn="base">
              <a:lnSpc>
                <a:spcPct val="90000"/>
              </a:lnSpc>
              <a:spcBef>
                <a:spcPct val="0"/>
              </a:spcBef>
              <a:spcAft>
                <a:spcPct val="0"/>
              </a:spcAft>
              <a:tabLst/>
              <a:defRPr lang="pt-BR" sz="2400" b="1" kern="1200" dirty="0">
                <a:solidFill>
                  <a:srgbClr val="54C0E8"/>
                </a:solidFill>
                <a:latin typeface="Trebuchet MS" panose="020B0603020202020204" pitchFamily="34" charset="0"/>
                <a:ea typeface="+mj-ea"/>
                <a:cs typeface="+mj-cs"/>
              </a:defRPr>
            </a:lvl1pPr>
          </a:lstStyle>
          <a:p>
            <a:r>
              <a:rPr lang="pt-BR" err="1"/>
              <a:t>Trebuchet</a:t>
            </a:r>
            <a:r>
              <a:rPr lang="pt-BR"/>
              <a:t> M </a:t>
            </a:r>
            <a:r>
              <a:rPr lang="pt-BR" err="1"/>
              <a:t>font</a:t>
            </a:r>
            <a:r>
              <a:rPr lang="pt-BR"/>
              <a:t> normal (</a:t>
            </a:r>
            <a:r>
              <a:rPr lang="pt-BR" err="1"/>
              <a:t>size</a:t>
            </a:r>
            <a:r>
              <a:rPr lang="pt-BR"/>
              <a:t> 24)</a:t>
            </a:r>
          </a:p>
        </p:txBody>
      </p:sp>
      <p:sp>
        <p:nvSpPr>
          <p:cNvPr id="5" name="Content Placeholder 2">
            <a:extLst>
              <a:ext uri="{FF2B5EF4-FFF2-40B4-BE49-F238E27FC236}">
                <a16:creationId xmlns="" xmlns:a16="http://schemas.microsoft.com/office/drawing/2014/main" id="{DE46EA81-0DC5-4F7E-811B-8679B853B098}"/>
              </a:ext>
            </a:extLst>
          </p:cNvPr>
          <p:cNvSpPr>
            <a:spLocks noGrp="1"/>
          </p:cNvSpPr>
          <p:nvPr>
            <p:ph idx="1" hasCustomPrompt="1"/>
          </p:nvPr>
        </p:nvSpPr>
        <p:spPr>
          <a:xfrm>
            <a:off x="665597" y="1191520"/>
            <a:ext cx="10860805" cy="5158934"/>
          </a:xfrm>
          <a:prstGeom prst="rect">
            <a:avLst/>
          </a:prstGeom>
        </p:spPr>
        <p:txBody>
          <a:bodyPr>
            <a:noAutofit/>
          </a:bodyPr>
          <a:lstStyle>
            <a:lvl1pPr algn="l" rtl="0" fontAlgn="base">
              <a:lnSpc>
                <a:spcPct val="90000"/>
              </a:lnSpc>
              <a:spcBef>
                <a:spcPts val="414"/>
              </a:spcBef>
              <a:spcAft>
                <a:spcPts val="414"/>
              </a:spcAft>
              <a:buClr>
                <a:srgbClr val="54C0E8"/>
              </a:buClr>
              <a:buSzPct val="90000"/>
              <a:buFont typeface="Verdana" pitchFamily="34" charset="0"/>
              <a:buChar char="●"/>
              <a:defRPr lang="en-US" sz="1600" kern="1200" noProof="0" dirty="0">
                <a:solidFill>
                  <a:schemeClr val="tx1">
                    <a:lumMod val="50000"/>
                    <a:lumOff val="50000"/>
                  </a:schemeClr>
                </a:solidFill>
                <a:latin typeface="+mn-lt"/>
                <a:ea typeface="Verdana" pitchFamily="34" charset="0"/>
                <a:cs typeface="Verdana" pitchFamily="34" charset="0"/>
              </a:defRPr>
            </a:lvl1pPr>
            <a:lvl2pPr marL="668233" indent="-256997" algn="l" rtl="0" fontAlgn="base">
              <a:lnSpc>
                <a:spcPct val="90000"/>
              </a:lnSpc>
              <a:spcBef>
                <a:spcPts val="414"/>
              </a:spcBef>
              <a:spcAft>
                <a:spcPts val="414"/>
              </a:spcAft>
              <a:buClr>
                <a:schemeClr val="tx1">
                  <a:lumMod val="50000"/>
                  <a:lumOff val="50000"/>
                </a:schemeClr>
              </a:buClr>
              <a:buSzPct val="80000"/>
              <a:buFont typeface="Wingdings" pitchFamily="2" charset="2"/>
              <a:buChar char="v"/>
              <a:defRPr lang="en-US" sz="1600" kern="1200" noProof="0" dirty="0">
                <a:solidFill>
                  <a:schemeClr val="tx1">
                    <a:lumMod val="50000"/>
                    <a:lumOff val="50000"/>
                  </a:schemeClr>
                </a:solidFill>
                <a:latin typeface="+mn-lt"/>
                <a:ea typeface="Verdana" pitchFamily="34" charset="0"/>
                <a:cs typeface="Verdana" pitchFamily="34" charset="0"/>
              </a:defRPr>
            </a:lvl2pPr>
            <a:lvl3pPr marL="1143000" indent="-228600" algn="l" rtl="0" fontAlgn="base">
              <a:lnSpc>
                <a:spcPct val="90000"/>
              </a:lnSpc>
              <a:spcBef>
                <a:spcPts val="414"/>
              </a:spcBef>
              <a:spcAft>
                <a:spcPts val="414"/>
              </a:spcAft>
              <a:buClr>
                <a:schemeClr val="tx1">
                  <a:lumMod val="50000"/>
                  <a:lumOff val="50000"/>
                </a:schemeClr>
              </a:buClr>
              <a:buSzPct val="80000"/>
              <a:buFont typeface="Wingdings" panose="05000000000000000000" pitchFamily="2" charset="2"/>
              <a:buChar char="§"/>
              <a:defRPr lang="en-US" sz="1600" kern="1200" noProof="0" dirty="0">
                <a:solidFill>
                  <a:schemeClr val="tx1">
                    <a:lumMod val="50000"/>
                    <a:lumOff val="50000"/>
                  </a:schemeClr>
                </a:solidFill>
                <a:latin typeface="+mn-lt"/>
                <a:ea typeface="Verdana" pitchFamily="34" charset="0"/>
                <a:cs typeface="Verdana" pitchFamily="34" charset="0"/>
              </a:defRPr>
            </a:lvl3pPr>
            <a:lvl4pPr algn="l" rtl="0" fontAlgn="base">
              <a:lnSpc>
                <a:spcPct val="90000"/>
              </a:lnSpc>
              <a:spcBef>
                <a:spcPts val="414"/>
              </a:spcBef>
              <a:spcAft>
                <a:spcPts val="414"/>
              </a:spcAft>
              <a:buClr>
                <a:schemeClr val="bg2">
                  <a:lumMod val="75000"/>
                </a:schemeClr>
              </a:buClr>
              <a:buSzPct val="80000"/>
              <a:defRPr lang="en-US" sz="1600" kern="1200" noProof="0" dirty="0">
                <a:solidFill>
                  <a:schemeClr val="tx1">
                    <a:lumMod val="50000"/>
                    <a:lumOff val="50000"/>
                  </a:schemeClr>
                </a:solidFill>
                <a:latin typeface="+mn-lt"/>
                <a:ea typeface="Verdana" pitchFamily="34" charset="0"/>
                <a:cs typeface="Verdana" pitchFamily="34" charset="0"/>
              </a:defRPr>
            </a:lvl4pPr>
            <a:lvl5pPr algn="l" rtl="0" fontAlgn="base">
              <a:lnSpc>
                <a:spcPct val="90000"/>
              </a:lnSpc>
              <a:spcBef>
                <a:spcPts val="414"/>
              </a:spcBef>
              <a:spcAft>
                <a:spcPts val="414"/>
              </a:spcAft>
              <a:buClr>
                <a:schemeClr val="bg2">
                  <a:lumMod val="75000"/>
                </a:schemeClr>
              </a:buClr>
              <a:buSzPct val="80000"/>
              <a:defRPr lang="en-GB" sz="1600" kern="1200" noProof="0" dirty="0">
                <a:solidFill>
                  <a:schemeClr val="tx1">
                    <a:lumMod val="85000"/>
                    <a:lumOff val="15000"/>
                  </a:schemeClr>
                </a:solidFill>
                <a:latin typeface="+mn-lt"/>
                <a:ea typeface="Verdana" pitchFamily="34" charset="0"/>
                <a:cs typeface="Verdana"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1788141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Espaço Reservado para Número de Slide 9">
            <a:extLst>
              <a:ext uri="{FF2B5EF4-FFF2-40B4-BE49-F238E27FC236}">
                <a16:creationId xmlns="" xmlns:a16="http://schemas.microsoft.com/office/drawing/2014/main" id="{B9BFEFE7-7EEF-435D-A9B0-09E8B389CD8D}"/>
              </a:ext>
            </a:extLst>
          </p:cNvPr>
          <p:cNvSpPr txBox="1">
            <a:spLocks/>
          </p:cNvSpPr>
          <p:nvPr userDrawn="1"/>
        </p:nvSpPr>
        <p:spPr>
          <a:xfrm>
            <a:off x="32781" y="6507109"/>
            <a:ext cx="534177"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00" i="1" smtClean="0">
                <a:solidFill>
                  <a:schemeClr val="tx1">
                    <a:lumMod val="50000"/>
                    <a:lumOff val="50000"/>
                  </a:schemeClr>
                </a:solidFill>
                <a:latin typeface="Calibri" panose="020F0502020204030204" pitchFamily="34" charset="0"/>
                <a:cs typeface="Calibri" panose="020F0502020204030204" pitchFamily="34" charset="0"/>
              </a:rPr>
              <a:pPr algn="l"/>
              <a:t>‹#›</a:t>
            </a:fld>
            <a:endParaRPr lang="pt-BR" sz="1000" i="1">
              <a:solidFill>
                <a:schemeClr val="tx1">
                  <a:lumMod val="50000"/>
                  <a:lumOff val="50000"/>
                </a:schemeClr>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 xmlns:a16="http://schemas.microsoft.com/office/drawing/2014/main" id="{C03B7F3E-421E-4A54-BEDC-7207DC36B35B}"/>
              </a:ext>
            </a:extLst>
          </p:cNvPr>
          <p:cNvSpPr/>
          <p:nvPr userDrawn="1"/>
        </p:nvSpPr>
        <p:spPr>
          <a:xfrm>
            <a:off x="9420726" y="6607486"/>
            <a:ext cx="2649669" cy="33855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IE" sz="800" b="0" i="0" kern="1200">
                <a:solidFill>
                  <a:schemeClr val="bg1">
                    <a:lumMod val="50000"/>
                  </a:schemeClr>
                </a:solidFill>
                <a:effectLst/>
                <a:latin typeface="Calibri" panose="020F0502020204030204" pitchFamily="34" charset="0"/>
                <a:ea typeface="+mn-ea"/>
                <a:cs typeface="+mn-cs"/>
              </a:rPr>
              <a:t>J.202201| The Arts Council | Arts Insight 2020 |  Dec 2020</a:t>
            </a:r>
            <a:endParaRPr lang="pt-BR" sz="800" b="0" i="0" kern="1200">
              <a:solidFill>
                <a:schemeClr val="bg1">
                  <a:lumMod val="50000"/>
                </a:schemeClr>
              </a:solidFill>
              <a:effectLst/>
              <a:latin typeface="Calibri" panose="020F050202020403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lang="pt-BR" sz="800" i="1">
              <a:solidFill>
                <a:schemeClr val="bg1">
                  <a:lumMod val="65000"/>
                </a:schemeClr>
              </a:solidFill>
            </a:endParaRPr>
          </a:p>
        </p:txBody>
      </p:sp>
      <p:pic>
        <p:nvPicPr>
          <p:cNvPr id="10" name="Picture 9">
            <a:extLst>
              <a:ext uri="{FF2B5EF4-FFF2-40B4-BE49-F238E27FC236}">
                <a16:creationId xmlns="" xmlns:a16="http://schemas.microsoft.com/office/drawing/2014/main" id="{0E3D1957-2414-4ABD-95EA-1E4840294305}"/>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1064777" y="250514"/>
            <a:ext cx="939681" cy="382452"/>
          </a:xfrm>
          <a:prstGeom prst="rect">
            <a:avLst/>
          </a:prstGeom>
        </p:spPr>
      </p:pic>
    </p:spTree>
    <p:extLst>
      <p:ext uri="{BB962C8B-B14F-4D97-AF65-F5344CB8AC3E}">
        <p14:creationId xmlns:p14="http://schemas.microsoft.com/office/powerpoint/2010/main" val="1559287321"/>
      </p:ext>
    </p:extLst>
  </p:cSld>
  <p:clrMap bg1="lt1" tx1="dk1" bg2="lt2" tx2="dk2" accent1="accent1" accent2="accent2" accent3="accent3" accent4="accent4" accent5="accent5" accent6="accent6" hlink="hlink" folHlink="folHlink"/>
  <p:sldLayoutIdLst>
    <p:sldLayoutId id="2147484381" r:id="rId1"/>
    <p:sldLayoutId id="2147484167" r:id="rId2"/>
    <p:sldLayoutId id="2147484354" r:id="rId3"/>
    <p:sldLayoutId id="2147484508" r:id="rId4"/>
    <p:sldLayoutId id="2147484543" r:id="rId5"/>
    <p:sldLayoutId id="2147484544" r:id="rId6"/>
    <p:sldLayoutId id="2147484572" r:id="rId7"/>
    <p:sldLayoutId id="2147484563" r:id="rId8"/>
    <p:sldLayoutId id="2147484576" r:id="rId9"/>
    <p:sldLayoutId id="2147484578" r:id="rId10"/>
    <p:sldLayoutId id="2147484579" r:id="rId11"/>
    <p:sldLayoutId id="2147484580" r:id="rId12"/>
    <p:sldLayoutId id="2147484581" r:id="rId13"/>
    <p:sldLayoutId id="2147484582" r:id="rId14"/>
    <p:sldLayoutId id="2147484583" r:id="rId15"/>
    <p:sldLayoutId id="2147484589" r:id="rId16"/>
    <p:sldLayoutId id="2147484594" r:id="rId17"/>
    <p:sldLayoutId id="2147484596" r:id="rId18"/>
  </p:sldLayoutIdLst>
  <p:transition spd="slow">
    <p:wipe dir="r"/>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chart" Target="../charts/chart6.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5.jpeg"/><Relationship Id="rId5" Type="http://schemas.openxmlformats.org/officeDocument/2006/relationships/chart" Target="../charts/chart13.xml"/><Relationship Id="rId4" Type="http://schemas.openxmlformats.org/officeDocument/2006/relationships/chart" Target="../charts/char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slideLayout" Target="../slideLayouts/slideLayout17.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chart" Target="../charts/chart19.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chart" Target="../charts/chart18.xml"/><Relationship Id="rId5" Type="http://schemas.openxmlformats.org/officeDocument/2006/relationships/slideLayout" Target="../slideLayouts/slideLayout13.xml"/><Relationship Id="rId4" Type="http://schemas.openxmlformats.org/officeDocument/2006/relationships/tags" Target="../tags/tag1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chart" Target="../charts/chart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chart" Target="../charts/chart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1.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chart" Target="../charts/char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chart" Target="../charts/chart26.xml"/></Relationships>
</file>

<file path=ppt/slides/_rels/slide3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4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slideLayout" Target="../slideLayouts/slideLayout13.xml"/><Relationship Id="rId1" Type="http://schemas.openxmlformats.org/officeDocument/2006/relationships/tags" Target="../tags/tag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slideLayout" Target="../slideLayouts/slideLayout16.xml"/><Relationship Id="rId1" Type="http://schemas.openxmlformats.org/officeDocument/2006/relationships/tags" Target="../tags/tag34.xml"/><Relationship Id="rId5" Type="http://schemas.openxmlformats.org/officeDocument/2006/relationships/image" Target="../media/image34.jpe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chart" Target="../charts/chart34.xml"/><Relationship Id="rId4" Type="http://schemas.openxmlformats.org/officeDocument/2006/relationships/chart" Target="../charts/chart33.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6.emf"/><Relationship Id="rId7"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lurry&#10;&#10;Description automatically generated">
            <a:extLst>
              <a:ext uri="{FF2B5EF4-FFF2-40B4-BE49-F238E27FC236}">
                <a16:creationId xmlns="" xmlns:a16="http://schemas.microsoft.com/office/drawing/2014/main" id="{0FFDF056-2927-4F66-97D0-9B19D68585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8312"/>
          <a:stretch/>
        </p:blipFill>
        <p:spPr>
          <a:xfrm>
            <a:off x="5408274" y="0"/>
            <a:ext cx="6893885" cy="685800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 xmlns:a16="http://schemas.microsoft.com/office/drawing/2014/main" id="{4E312BDA-4B4F-428C-80B4-9A91032D02EB}"/>
              </a:ext>
            </a:extLst>
          </p:cNvPr>
          <p:cNvPicPr>
            <a:picLocks noChangeAspect="1"/>
          </p:cNvPicPr>
          <p:nvPr/>
        </p:nvPicPr>
        <p:blipFill rotWithShape="1">
          <a:blip r:embed="rId3"/>
          <a:srcRect b="1070"/>
          <a:stretch/>
        </p:blipFill>
        <p:spPr>
          <a:xfrm>
            <a:off x="-362310" y="0"/>
            <a:ext cx="12554310" cy="6877051"/>
          </a:xfrm>
          <a:prstGeom prst="rect">
            <a:avLst/>
          </a:prstGeom>
        </p:spPr>
      </p:pic>
      <p:sp>
        <p:nvSpPr>
          <p:cNvPr id="10" name="Text Placeholder 4">
            <a:extLst>
              <a:ext uri="{FF2B5EF4-FFF2-40B4-BE49-F238E27FC236}">
                <a16:creationId xmlns="" xmlns:a16="http://schemas.microsoft.com/office/drawing/2014/main" id="{295F90CF-98A2-4E99-B65B-B7AA1A148331}"/>
              </a:ext>
            </a:extLst>
          </p:cNvPr>
          <p:cNvSpPr>
            <a:spLocks noGrp="1"/>
          </p:cNvSpPr>
          <p:nvPr>
            <p:ph type="body" sz="quarter" idx="19"/>
          </p:nvPr>
        </p:nvSpPr>
        <p:spPr>
          <a:xfrm>
            <a:off x="1255093" y="2072092"/>
            <a:ext cx="2993911" cy="403035"/>
          </a:xfrm>
        </p:spPr>
        <p:txBody>
          <a:bodyPr/>
          <a:lstStyle/>
          <a:p>
            <a:endParaRPr lang="en-IE"/>
          </a:p>
        </p:txBody>
      </p:sp>
      <p:sp>
        <p:nvSpPr>
          <p:cNvPr id="11" name="Text Placeholder 5">
            <a:extLst>
              <a:ext uri="{FF2B5EF4-FFF2-40B4-BE49-F238E27FC236}">
                <a16:creationId xmlns="" xmlns:a16="http://schemas.microsoft.com/office/drawing/2014/main" id="{31426C3F-8B37-4D41-882D-442C0D1D0384}"/>
              </a:ext>
            </a:extLst>
          </p:cNvPr>
          <p:cNvSpPr>
            <a:spLocks noGrp="1"/>
          </p:cNvSpPr>
          <p:nvPr>
            <p:ph type="body" sz="quarter" idx="20"/>
          </p:nvPr>
        </p:nvSpPr>
        <p:spPr>
          <a:xfrm>
            <a:off x="1255093" y="2544630"/>
            <a:ext cx="2993911" cy="403035"/>
          </a:xfrm>
        </p:spPr>
        <p:txBody>
          <a:bodyPr/>
          <a:lstStyle/>
          <a:p>
            <a:endParaRPr lang="en-IE"/>
          </a:p>
        </p:txBody>
      </p:sp>
      <p:sp>
        <p:nvSpPr>
          <p:cNvPr id="12" name="Text Placeholder 6">
            <a:extLst>
              <a:ext uri="{FF2B5EF4-FFF2-40B4-BE49-F238E27FC236}">
                <a16:creationId xmlns="" xmlns:a16="http://schemas.microsoft.com/office/drawing/2014/main" id="{7B0DC89F-F1BD-491F-99A5-388A6C62E795}"/>
              </a:ext>
            </a:extLst>
          </p:cNvPr>
          <p:cNvSpPr>
            <a:spLocks noGrp="1"/>
          </p:cNvSpPr>
          <p:nvPr>
            <p:ph type="body" sz="quarter" idx="22"/>
          </p:nvPr>
        </p:nvSpPr>
        <p:spPr>
          <a:xfrm>
            <a:off x="1255093" y="4299952"/>
            <a:ext cx="2959138" cy="403035"/>
          </a:xfrm>
        </p:spPr>
        <p:txBody>
          <a:bodyPr/>
          <a:lstStyle/>
          <a:p>
            <a:endParaRPr lang="en-IE"/>
          </a:p>
        </p:txBody>
      </p:sp>
      <p:sp>
        <p:nvSpPr>
          <p:cNvPr id="13" name="Text Placeholder 7">
            <a:extLst>
              <a:ext uri="{FF2B5EF4-FFF2-40B4-BE49-F238E27FC236}">
                <a16:creationId xmlns="" xmlns:a16="http://schemas.microsoft.com/office/drawing/2014/main" id="{6C9EF917-274A-4BC3-8C2A-B55416F713A4}"/>
              </a:ext>
            </a:extLst>
          </p:cNvPr>
          <p:cNvSpPr>
            <a:spLocks noGrp="1"/>
          </p:cNvSpPr>
          <p:nvPr>
            <p:ph type="body" sz="quarter" idx="23"/>
          </p:nvPr>
        </p:nvSpPr>
        <p:spPr>
          <a:xfrm>
            <a:off x="1255093" y="3171500"/>
            <a:ext cx="2959138" cy="641394"/>
          </a:xfrm>
        </p:spPr>
        <p:txBody>
          <a:bodyPr/>
          <a:lstStyle/>
          <a:p>
            <a:endParaRPr lang="en-IE"/>
          </a:p>
        </p:txBody>
      </p:sp>
      <p:sp>
        <p:nvSpPr>
          <p:cNvPr id="14" name="Rectangle 13">
            <a:extLst>
              <a:ext uri="{FF2B5EF4-FFF2-40B4-BE49-F238E27FC236}">
                <a16:creationId xmlns="" xmlns:a16="http://schemas.microsoft.com/office/drawing/2014/main" id="{64686DF5-B9ED-463E-97B4-155A09C26D29}"/>
              </a:ext>
            </a:extLst>
          </p:cNvPr>
          <p:cNvSpPr/>
          <p:nvPr/>
        </p:nvSpPr>
        <p:spPr>
          <a:xfrm>
            <a:off x="965769" y="875777"/>
            <a:ext cx="3242874" cy="5430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Espaço Reservado para Texto 48">
            <a:extLst>
              <a:ext uri="{FF2B5EF4-FFF2-40B4-BE49-F238E27FC236}">
                <a16:creationId xmlns="" xmlns:a16="http://schemas.microsoft.com/office/drawing/2014/main" id="{38E63932-8339-4085-9799-ECA9998326E1}"/>
              </a:ext>
            </a:extLst>
          </p:cNvPr>
          <p:cNvSpPr txBox="1">
            <a:spLocks/>
          </p:cNvSpPr>
          <p:nvPr/>
        </p:nvSpPr>
        <p:spPr>
          <a:xfrm>
            <a:off x="1066221" y="2748947"/>
            <a:ext cx="3041967" cy="861542"/>
          </a:xfrm>
          <a:prstGeom prst="rect">
            <a:avLst/>
          </a:prstGeom>
        </p:spPr>
        <p:txBody>
          <a:bodyPr/>
          <a:lstStyle>
            <a:lvl1pPr marL="14003" indent="0" algn="l" rtl="0" fontAlgn="base">
              <a:lnSpc>
                <a:spcPct val="90000"/>
              </a:lnSpc>
              <a:spcBef>
                <a:spcPts val="1000"/>
              </a:spcBef>
              <a:spcAft>
                <a:spcPct val="0"/>
              </a:spcAft>
              <a:buFont typeface="Arial" panose="020B0604020202020204" pitchFamily="34" charset="0"/>
              <a:buNone/>
              <a:defRPr kumimoji="0" lang="pt-BR" sz="1764" b="1" i="0" u="none" strike="noStrike" kern="1200" cap="none" spc="-39" normalizeH="0" baseline="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IE" sz="2400">
                <a:latin typeface="Ek Mukta" panose="02000000000000000000" pitchFamily="2" charset="0"/>
                <a:cs typeface="Ek Mukta" panose="02000000000000000000" pitchFamily="2" charset="0"/>
              </a:rPr>
              <a:t>Arts Insight </a:t>
            </a:r>
            <a:br>
              <a:rPr lang="en-IE" sz="2400">
                <a:latin typeface="Ek Mukta" panose="02000000000000000000" pitchFamily="2" charset="0"/>
                <a:cs typeface="Ek Mukta" panose="02000000000000000000" pitchFamily="2" charset="0"/>
              </a:rPr>
            </a:br>
            <a:r>
              <a:rPr lang="en-IE" sz="2400" b="0">
                <a:latin typeface="Ek Mukta" panose="02000000000000000000" pitchFamily="2" charset="0"/>
                <a:cs typeface="Ek Mukta" panose="02000000000000000000" pitchFamily="2" charset="0"/>
              </a:rPr>
              <a:t>The National Arts Engagement Survey 2020</a:t>
            </a:r>
          </a:p>
        </p:txBody>
      </p:sp>
      <p:sp>
        <p:nvSpPr>
          <p:cNvPr id="24" name="Espaço Reservado para Texto 50">
            <a:extLst>
              <a:ext uri="{FF2B5EF4-FFF2-40B4-BE49-F238E27FC236}">
                <a16:creationId xmlns="" xmlns:a16="http://schemas.microsoft.com/office/drawing/2014/main" id="{373C2424-C546-4C7F-986A-EAFFA84F9153}"/>
              </a:ext>
            </a:extLst>
          </p:cNvPr>
          <p:cNvSpPr txBox="1">
            <a:spLocks/>
          </p:cNvSpPr>
          <p:nvPr/>
        </p:nvSpPr>
        <p:spPr>
          <a:xfrm>
            <a:off x="1066221" y="4966384"/>
            <a:ext cx="2959100" cy="403225"/>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kern="1200" cap="none" spc="-39" normalizeH="0" baseline="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J. 202201</a:t>
            </a:r>
          </a:p>
        </p:txBody>
      </p:sp>
      <p:sp>
        <p:nvSpPr>
          <p:cNvPr id="25" name="Espaço Reservado para Texto 51">
            <a:extLst>
              <a:ext uri="{FF2B5EF4-FFF2-40B4-BE49-F238E27FC236}">
                <a16:creationId xmlns="" xmlns:a16="http://schemas.microsoft.com/office/drawing/2014/main" id="{1B3CDF64-C598-464E-B48A-AF883B0F3758}"/>
              </a:ext>
            </a:extLst>
          </p:cNvPr>
          <p:cNvSpPr txBox="1">
            <a:spLocks/>
          </p:cNvSpPr>
          <p:nvPr/>
        </p:nvSpPr>
        <p:spPr>
          <a:xfrm>
            <a:off x="1066221" y="4491976"/>
            <a:ext cx="2959100" cy="641350"/>
          </a:xfrm>
          <a:prstGeom prst="rect">
            <a:avLst/>
          </a:prstGeom>
        </p:spPr>
        <p:txBody>
          <a:bodyPr/>
          <a:lstStyle>
            <a:lvl1pPr marL="14003" marR="0" indent="0" algn="l" defTabSz="914400" rtl="0" eaLnBrk="0" fontAlgn="base" latinLnBrk="0" hangingPunct="0">
              <a:lnSpc>
                <a:spcPct val="100000"/>
              </a:lnSpc>
              <a:spcBef>
                <a:spcPct val="0"/>
              </a:spcBef>
              <a:spcAft>
                <a:spcPct val="0"/>
              </a:spcAft>
              <a:buClrTx/>
              <a:buSzTx/>
              <a:buFontTx/>
              <a:buNone/>
              <a:tabLst/>
              <a:defRPr kumimoji="0" lang="pt-BR" sz="1430" b="0" i="0" u="none" strike="noStrike" kern="1200" cap="none" spc="-39" normalizeH="0" baseline="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Prepared by</a:t>
            </a:r>
          </a:p>
          <a:p>
            <a:r>
              <a:rPr lang="en-IE"/>
              <a:t>John O’Mahony</a:t>
            </a:r>
          </a:p>
          <a:p>
            <a:endParaRPr lang="en-IE"/>
          </a:p>
        </p:txBody>
      </p:sp>
      <p:pic>
        <p:nvPicPr>
          <p:cNvPr id="26" name="Picture 25">
            <a:extLst>
              <a:ext uri="{FF2B5EF4-FFF2-40B4-BE49-F238E27FC236}">
                <a16:creationId xmlns="" xmlns:a16="http://schemas.microsoft.com/office/drawing/2014/main" id="{A5538D12-AFF8-4B22-A601-70E190BD65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4395" y="5517651"/>
            <a:ext cx="1952655" cy="464572"/>
          </a:xfrm>
          <a:prstGeom prst="rect">
            <a:avLst/>
          </a:prstGeom>
        </p:spPr>
      </p:pic>
      <p:pic>
        <p:nvPicPr>
          <p:cNvPr id="27" name="Picture 26">
            <a:extLst>
              <a:ext uri="{FF2B5EF4-FFF2-40B4-BE49-F238E27FC236}">
                <a16:creationId xmlns="" xmlns:a16="http://schemas.microsoft.com/office/drawing/2014/main" id="{0F8FE74B-D058-4ABA-B0A5-B43028AF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046" y="1078957"/>
            <a:ext cx="1402315" cy="1384629"/>
          </a:xfrm>
          <a:prstGeom prst="rect">
            <a:avLst/>
          </a:prstGeom>
        </p:spPr>
      </p:pic>
    </p:spTree>
    <p:extLst>
      <p:ext uri="{BB962C8B-B14F-4D97-AF65-F5344CB8AC3E}">
        <p14:creationId xmlns:p14="http://schemas.microsoft.com/office/powerpoint/2010/main" val="864910512"/>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31065A90-27C8-48A3-BED6-AAFDBCA6C1E9}"/>
              </a:ext>
            </a:extLst>
          </p:cNvPr>
          <p:cNvSpPr/>
          <p:nvPr/>
        </p:nvSpPr>
        <p:spPr>
          <a:xfrm>
            <a:off x="7190685" y="1174647"/>
            <a:ext cx="318782" cy="302004"/>
          </a:xfrm>
          <a:prstGeom prst="rect">
            <a:avLst/>
          </a:prstGeom>
          <a:solidFill>
            <a:srgbClr val="7FF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a:extLst>
              <a:ext uri="{FF2B5EF4-FFF2-40B4-BE49-F238E27FC236}">
                <a16:creationId xmlns="" xmlns:a16="http://schemas.microsoft.com/office/drawing/2014/main" id="{4AF39BC5-3820-4CFA-B70A-FE8ADDDD4610}"/>
              </a:ext>
            </a:extLst>
          </p:cNvPr>
          <p:cNvSpPr/>
          <p:nvPr/>
        </p:nvSpPr>
        <p:spPr>
          <a:xfrm>
            <a:off x="7021243" y="1564082"/>
            <a:ext cx="318782" cy="302004"/>
          </a:xfrm>
          <a:prstGeom prst="rect">
            <a:avLst/>
          </a:prstGeom>
          <a:solidFill>
            <a:srgbClr val="7FF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 xmlns:a16="http://schemas.microsoft.com/office/drawing/2014/main" id="{E2C85C30-11F7-463D-A9CB-C9A6B6EBF88E}"/>
              </a:ext>
            </a:extLst>
          </p:cNvPr>
          <p:cNvSpPr/>
          <p:nvPr/>
        </p:nvSpPr>
        <p:spPr>
          <a:xfrm>
            <a:off x="6958257" y="1951019"/>
            <a:ext cx="318782" cy="302004"/>
          </a:xfrm>
          <a:prstGeom prst="rect">
            <a:avLst/>
          </a:prstGeom>
          <a:solidFill>
            <a:srgbClr val="7FF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ectangle 18">
            <a:extLst>
              <a:ext uri="{FF2B5EF4-FFF2-40B4-BE49-F238E27FC236}">
                <a16:creationId xmlns="" xmlns:a16="http://schemas.microsoft.com/office/drawing/2014/main" id="{920CE8E9-9D87-4F4E-B56E-8A7D5688D15D}"/>
              </a:ext>
            </a:extLst>
          </p:cNvPr>
          <p:cNvSpPr/>
          <p:nvPr/>
        </p:nvSpPr>
        <p:spPr>
          <a:xfrm>
            <a:off x="7180634" y="2337956"/>
            <a:ext cx="318782" cy="302004"/>
          </a:xfrm>
          <a:prstGeom prst="rect">
            <a:avLst/>
          </a:prstGeom>
          <a:solidFill>
            <a:srgbClr val="7FF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 xmlns:a16="http://schemas.microsoft.com/office/drawing/2014/main" id="{EC24EB4E-0E4E-4955-A30B-62682F305824}"/>
              </a:ext>
            </a:extLst>
          </p:cNvPr>
          <p:cNvSpPr/>
          <p:nvPr/>
        </p:nvSpPr>
        <p:spPr>
          <a:xfrm>
            <a:off x="6187216" y="3461503"/>
            <a:ext cx="318782" cy="302004"/>
          </a:xfrm>
          <a:prstGeom prst="rect">
            <a:avLst/>
          </a:prstGeom>
          <a:solidFill>
            <a:srgbClr val="7FF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 xmlns:a16="http://schemas.microsoft.com/office/drawing/2014/main" id="{DDF62A1A-C8C0-455E-AA6E-CBCE8C10AB88}"/>
              </a:ext>
            </a:extLst>
          </p:cNvPr>
          <p:cNvSpPr/>
          <p:nvPr/>
        </p:nvSpPr>
        <p:spPr>
          <a:xfrm>
            <a:off x="5815268" y="4564986"/>
            <a:ext cx="318782" cy="302004"/>
          </a:xfrm>
          <a:prstGeom prst="rect">
            <a:avLst/>
          </a:prstGeom>
          <a:solidFill>
            <a:srgbClr val="7FF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9" name="Chart 8">
            <a:extLst>
              <a:ext uri="{FF2B5EF4-FFF2-40B4-BE49-F238E27FC236}">
                <a16:creationId xmlns="" xmlns:a16="http://schemas.microsoft.com/office/drawing/2014/main" id="{7E2B1FDB-73A1-479E-BEF6-7AD8CDE7D779}"/>
              </a:ext>
            </a:extLst>
          </p:cNvPr>
          <p:cNvGraphicFramePr/>
          <p:nvPr>
            <p:extLst>
              <p:ext uri="{D42A27DB-BD31-4B8C-83A1-F6EECF244321}">
                <p14:modId xmlns:p14="http://schemas.microsoft.com/office/powerpoint/2010/main" val="2654802609"/>
              </p:ext>
            </p:extLst>
          </p:nvPr>
        </p:nvGraphicFramePr>
        <p:xfrm>
          <a:off x="663724" y="705152"/>
          <a:ext cx="7952663" cy="16468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 xmlns:a16="http://schemas.microsoft.com/office/drawing/2014/main" id="{0AE52D06-A4F8-4F9C-B35A-6028B6841F1A}"/>
              </a:ext>
            </a:extLst>
          </p:cNvPr>
          <p:cNvGraphicFramePr/>
          <p:nvPr>
            <p:extLst>
              <p:ext uri="{D42A27DB-BD31-4B8C-83A1-F6EECF244321}">
                <p14:modId xmlns:p14="http://schemas.microsoft.com/office/powerpoint/2010/main" val="2216477656"/>
              </p:ext>
            </p:extLst>
          </p:nvPr>
        </p:nvGraphicFramePr>
        <p:xfrm>
          <a:off x="739845" y="2316512"/>
          <a:ext cx="7952663" cy="23516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 xmlns:a16="http://schemas.microsoft.com/office/drawing/2014/main" id="{41FF1BE0-045A-4BA3-8686-7CCBF9621C44}"/>
              </a:ext>
            </a:extLst>
          </p:cNvPr>
          <p:cNvGraphicFramePr/>
          <p:nvPr>
            <p:extLst>
              <p:ext uri="{D42A27DB-BD31-4B8C-83A1-F6EECF244321}">
                <p14:modId xmlns:p14="http://schemas.microsoft.com/office/powerpoint/2010/main" val="3806231923"/>
              </p:ext>
            </p:extLst>
          </p:nvPr>
        </p:nvGraphicFramePr>
        <p:xfrm>
          <a:off x="647664" y="4463085"/>
          <a:ext cx="7952663" cy="1925297"/>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Placeholder 2">
            <a:extLst>
              <a:ext uri="{FF2B5EF4-FFF2-40B4-BE49-F238E27FC236}">
                <a16:creationId xmlns="" xmlns:a16="http://schemas.microsoft.com/office/drawing/2014/main" id="{55C826C2-6862-4877-B32A-2A8A21399232}"/>
              </a:ext>
            </a:extLst>
          </p:cNvPr>
          <p:cNvSpPr>
            <a:spLocks noGrp="1"/>
          </p:cNvSpPr>
          <p:nvPr>
            <p:ph type="body" sz="quarter" idx="49"/>
          </p:nvPr>
        </p:nvSpPr>
        <p:spPr>
          <a:xfrm>
            <a:off x="212036" y="530027"/>
            <a:ext cx="5548676" cy="323941"/>
          </a:xfrm>
        </p:spPr>
        <p:txBody>
          <a:bodyPr/>
          <a:lstStyle/>
          <a:p>
            <a:r>
              <a:rPr lang="en-IE">
                <a:solidFill>
                  <a:prstClr val="white">
                    <a:lumMod val="50000"/>
                  </a:prstClr>
                </a:solidFill>
              </a:rPr>
              <a:t>Base : All Adults N – 1,262</a:t>
            </a:r>
            <a:endParaRPr lang="en-IE"/>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12036" y="74091"/>
            <a:ext cx="9766464" cy="370620"/>
          </a:xfrm>
        </p:spPr>
        <p:txBody>
          <a:bodyPr>
            <a:normAutofit fontScale="90000"/>
          </a:bodyPr>
          <a:lstStyle/>
          <a:p>
            <a:r>
              <a:rPr lang="en-IE" sz="2700"/>
              <a:t>Strong increase in our use of on demand media generally</a:t>
            </a:r>
            <a:endParaRPr lang="en-IE"/>
          </a:p>
        </p:txBody>
      </p:sp>
      <p:sp>
        <p:nvSpPr>
          <p:cNvPr id="5" name="Text Placeholder 4">
            <a:extLst>
              <a:ext uri="{FF2B5EF4-FFF2-40B4-BE49-F238E27FC236}">
                <a16:creationId xmlns="" xmlns:a16="http://schemas.microsoft.com/office/drawing/2014/main" id="{C2C2E808-6598-4491-BFC0-CAD58335DFAF}"/>
              </a:ext>
            </a:extLst>
          </p:cNvPr>
          <p:cNvSpPr>
            <a:spLocks noGrp="1"/>
          </p:cNvSpPr>
          <p:nvPr>
            <p:ph type="body" sz="quarter" idx="60"/>
          </p:nvPr>
        </p:nvSpPr>
        <p:spPr>
          <a:xfrm>
            <a:off x="745892" y="6555040"/>
            <a:ext cx="7042362" cy="285204"/>
          </a:xfrm>
        </p:spPr>
        <p:txBody>
          <a:bodyPr/>
          <a:lstStyle/>
          <a:p>
            <a:pPr fontAlgn="t"/>
            <a:r>
              <a:rPr lang="en-IE"/>
              <a:t>Q.24b And which of these do you do regularly now – say at least once a week?</a:t>
            </a:r>
          </a:p>
        </p:txBody>
      </p:sp>
      <p:sp>
        <p:nvSpPr>
          <p:cNvPr id="10" name="TextBox 9">
            <a:extLst>
              <a:ext uri="{FF2B5EF4-FFF2-40B4-BE49-F238E27FC236}">
                <a16:creationId xmlns="" xmlns:a16="http://schemas.microsoft.com/office/drawing/2014/main" id="{DA231EE3-68CE-4E35-A966-002CA430036F}"/>
              </a:ext>
            </a:extLst>
          </p:cNvPr>
          <p:cNvSpPr txBox="1"/>
          <p:nvPr/>
        </p:nvSpPr>
        <p:spPr>
          <a:xfrm>
            <a:off x="6810296" y="594030"/>
            <a:ext cx="2611877" cy="287771"/>
          </a:xfrm>
          <a:prstGeom prst="rect">
            <a:avLst/>
          </a:prstGeom>
          <a:noFill/>
        </p:spPr>
        <p:txBody>
          <a:bodyPr wrap="square" rtlCol="0">
            <a:spAutoFit/>
          </a:bodyPr>
          <a:lstStyle/>
          <a:p>
            <a:pPr algn="ctr" defTabSz="450578">
              <a:defRPr/>
            </a:pPr>
            <a:r>
              <a:rPr lang="en-IE" sz="1200" b="1">
                <a:solidFill>
                  <a:prstClr val="black"/>
                </a:solidFill>
                <a:cs typeface="Arial" charset="0"/>
              </a:rPr>
              <a:t>%</a:t>
            </a:r>
          </a:p>
        </p:txBody>
      </p:sp>
      <p:graphicFrame>
        <p:nvGraphicFramePr>
          <p:cNvPr id="11" name="Table 10">
            <a:extLst>
              <a:ext uri="{FF2B5EF4-FFF2-40B4-BE49-F238E27FC236}">
                <a16:creationId xmlns="" xmlns:a16="http://schemas.microsoft.com/office/drawing/2014/main" id="{6B744945-0636-442F-AEAB-213D1BA9690A}"/>
              </a:ext>
            </a:extLst>
          </p:cNvPr>
          <p:cNvGraphicFramePr>
            <a:graphicFrameLocks noGrp="1"/>
          </p:cNvGraphicFramePr>
          <p:nvPr>
            <p:extLst>
              <p:ext uri="{D42A27DB-BD31-4B8C-83A1-F6EECF244321}">
                <p14:modId xmlns:p14="http://schemas.microsoft.com/office/powerpoint/2010/main" val="584224121"/>
              </p:ext>
            </p:extLst>
          </p:nvPr>
        </p:nvGraphicFramePr>
        <p:xfrm>
          <a:off x="8334860" y="266670"/>
          <a:ext cx="1298138" cy="2072536"/>
        </p:xfrm>
        <a:graphic>
          <a:graphicData uri="http://schemas.openxmlformats.org/drawingml/2006/table">
            <a:tbl>
              <a:tblPr firstRow="1" bandRow="1">
                <a:tableStyleId>{5C22544A-7EE6-4342-B048-85BDC9FD1C3A}</a:tableStyleId>
              </a:tblPr>
              <a:tblGrid>
                <a:gridCol w="1298138">
                  <a:extLst>
                    <a:ext uri="{9D8B030D-6E8A-4147-A177-3AD203B41FA5}">
                      <a16:colId xmlns="" xmlns:a16="http://schemas.microsoft.com/office/drawing/2014/main" val="583077781"/>
                    </a:ext>
                  </a:extLst>
                </a:gridCol>
              </a:tblGrid>
              <a:tr h="304386">
                <a:tc>
                  <a:txBody>
                    <a:bodyPr/>
                    <a:lstStyle/>
                    <a:p>
                      <a:pPr algn="ctr"/>
                      <a:r>
                        <a:rPr lang="en-IE" sz="1200" b="1" i="1" u="none" strike="noStrike" kern="1200">
                          <a:solidFill>
                            <a:schemeClr val="accent6">
                              <a:lumMod val="60000"/>
                              <a:lumOff val="40000"/>
                            </a:schemeClr>
                          </a:solidFill>
                          <a:effectLst/>
                          <a:latin typeface="+mn-lt"/>
                          <a:ea typeface="+mn-ea"/>
                          <a:cs typeface="+mn-cs"/>
                        </a:rPr>
                        <a:t>2018/19 </a:t>
                      </a:r>
                      <a:r>
                        <a:rPr lang="en-IE" sz="1200" b="1" i="1" u="none" strike="noStrike" kern="1200" err="1">
                          <a:solidFill>
                            <a:schemeClr val="accent6">
                              <a:lumMod val="60000"/>
                              <a:lumOff val="40000"/>
                            </a:schemeClr>
                          </a:solidFill>
                          <a:effectLst/>
                          <a:latin typeface="+mn-lt"/>
                          <a:ea typeface="+mn-ea"/>
                          <a:cs typeface="+mn-cs"/>
                        </a:rPr>
                        <a:t>Avg</a:t>
                      </a:r>
                      <a:endParaRPr lang="en-IE" sz="1200" b="1" i="1" u="none" strike="noStrike" kern="1200">
                        <a:solidFill>
                          <a:schemeClr val="accent6">
                            <a:lumMod val="60000"/>
                            <a:lumOff val="40000"/>
                          </a:schemeClr>
                        </a:solidFill>
                        <a:effectLst/>
                        <a:latin typeface="+mn-lt"/>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29421475"/>
                  </a:ext>
                </a:extLst>
              </a:tr>
              <a:tr h="270566">
                <a:tc>
                  <a:txBody>
                    <a:bodyPr/>
                    <a:lstStyle/>
                    <a:p>
                      <a:pPr algn="ctr"/>
                      <a:r>
                        <a:rPr lang="en-IE" sz="1000" b="1" i="1" u="none" strike="noStrike" kern="1200">
                          <a:solidFill>
                            <a:schemeClr val="accent6">
                              <a:lumMod val="60000"/>
                              <a:lumOff val="40000"/>
                            </a:schemeClr>
                          </a:solidFill>
                          <a:effectLst/>
                          <a:latin typeface="+mn-lt"/>
                          <a:ea typeface="+mn-ea"/>
                          <a:cs typeface="+mn-cs"/>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44239456"/>
                  </a:ext>
                </a:extLst>
              </a:tr>
              <a:tr h="374396">
                <a:tc>
                  <a:txBody>
                    <a:bodyPr/>
                    <a:lstStyle/>
                    <a:p>
                      <a:pPr algn="ctr" fontAlgn="t"/>
                      <a:r>
                        <a:rPr lang="en-IE" sz="1200" b="1" i="1" u="none" strike="noStrike" kern="1200">
                          <a:solidFill>
                            <a:schemeClr val="accent6">
                              <a:lumMod val="60000"/>
                              <a:lumOff val="40000"/>
                            </a:schemeClr>
                          </a:solidFill>
                          <a:effectLst/>
                          <a:latin typeface="+mn-lt"/>
                          <a:ea typeface="+mn-ea"/>
                          <a:cs typeface="+mn-cs"/>
                        </a:rPr>
                        <a:t>72</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034001022"/>
                  </a:ext>
                </a:extLst>
              </a:tr>
              <a:tr h="374396">
                <a:tc>
                  <a:txBody>
                    <a:bodyPr/>
                    <a:lstStyle/>
                    <a:p>
                      <a:pPr algn="ctr" fontAlgn="t"/>
                      <a:r>
                        <a:rPr lang="en-IE" sz="1200" b="1" i="1" u="none" strike="noStrike" kern="1200">
                          <a:solidFill>
                            <a:schemeClr val="accent6">
                              <a:lumMod val="60000"/>
                              <a:lumOff val="40000"/>
                            </a:schemeClr>
                          </a:solidFill>
                          <a:effectLst/>
                          <a:latin typeface="+mn-lt"/>
                          <a:ea typeface="+mn-ea"/>
                          <a:cs typeface="+mn-cs"/>
                        </a:rPr>
                        <a:t>35</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54016728"/>
                  </a:ext>
                </a:extLst>
              </a:tr>
              <a:tr h="374396">
                <a:tc>
                  <a:txBody>
                    <a:bodyPr/>
                    <a:lstStyle/>
                    <a:p>
                      <a:pPr algn="ctr" fontAlgn="t"/>
                      <a:r>
                        <a:rPr lang="en-IE" sz="1200" b="1" i="1" u="none" strike="noStrike" kern="1200">
                          <a:solidFill>
                            <a:schemeClr val="accent6">
                              <a:lumMod val="60000"/>
                              <a:lumOff val="40000"/>
                            </a:schemeClr>
                          </a:solidFill>
                          <a:effectLst/>
                          <a:latin typeface="+mn-lt"/>
                          <a:ea typeface="+mn-ea"/>
                          <a:cs typeface="+mn-cs"/>
                        </a:rPr>
                        <a:t>32</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581654319"/>
                  </a:ext>
                </a:extLst>
              </a:tr>
              <a:tr h="374396">
                <a:tc>
                  <a:txBody>
                    <a:bodyPr/>
                    <a:lstStyle/>
                    <a:p>
                      <a:pPr algn="ctr" fontAlgn="t"/>
                      <a:r>
                        <a:rPr lang="en-IE" sz="1200" b="1" i="1" u="none" strike="noStrike" kern="1200">
                          <a:solidFill>
                            <a:schemeClr val="accent6">
                              <a:lumMod val="60000"/>
                              <a:lumOff val="40000"/>
                            </a:schemeClr>
                          </a:solidFill>
                          <a:effectLst/>
                          <a:latin typeface="+mn-lt"/>
                          <a:ea typeface="+mn-ea"/>
                          <a:cs typeface="+mn-cs"/>
                        </a:rPr>
                        <a:t>33</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547531996"/>
                  </a:ext>
                </a:extLst>
              </a:tr>
            </a:tbl>
          </a:graphicData>
        </a:graphic>
      </p:graphicFrame>
      <p:graphicFrame>
        <p:nvGraphicFramePr>
          <p:cNvPr id="4" name="Table 3">
            <a:extLst>
              <a:ext uri="{FF2B5EF4-FFF2-40B4-BE49-F238E27FC236}">
                <a16:creationId xmlns="" xmlns:a16="http://schemas.microsoft.com/office/drawing/2014/main" id="{5FA67135-BCD0-46CA-8BB0-06432ABCB214}"/>
              </a:ext>
            </a:extLst>
          </p:cNvPr>
          <p:cNvGraphicFramePr>
            <a:graphicFrameLocks noGrp="1"/>
          </p:cNvGraphicFramePr>
          <p:nvPr>
            <p:extLst>
              <p:ext uri="{D42A27DB-BD31-4B8C-83A1-F6EECF244321}">
                <p14:modId xmlns:p14="http://schemas.microsoft.com/office/powerpoint/2010/main" val="158548034"/>
              </p:ext>
            </p:extLst>
          </p:nvPr>
        </p:nvGraphicFramePr>
        <p:xfrm>
          <a:off x="8334860" y="2339204"/>
          <a:ext cx="1298138" cy="2156934"/>
        </p:xfrm>
        <a:graphic>
          <a:graphicData uri="http://schemas.openxmlformats.org/drawingml/2006/table">
            <a:tbl>
              <a:tblPr firstRow="1" bandRow="1">
                <a:tableStyleId>{5C22544A-7EE6-4342-B048-85BDC9FD1C3A}</a:tableStyleId>
              </a:tblPr>
              <a:tblGrid>
                <a:gridCol w="1298138">
                  <a:extLst>
                    <a:ext uri="{9D8B030D-6E8A-4147-A177-3AD203B41FA5}">
                      <a16:colId xmlns="" xmlns:a16="http://schemas.microsoft.com/office/drawing/2014/main" val="3200140338"/>
                    </a:ext>
                  </a:extLst>
                </a:gridCol>
              </a:tblGrid>
              <a:tr h="359489">
                <a:tc>
                  <a:txBody>
                    <a:bodyPr/>
                    <a:lstStyle/>
                    <a:p>
                      <a:pPr algn="ctr" fontAlgn="t"/>
                      <a:r>
                        <a:rPr lang="en-IE" sz="1200" b="1" i="1" u="none" strike="noStrike" kern="1200">
                          <a:solidFill>
                            <a:schemeClr val="accent6">
                              <a:lumMod val="60000"/>
                              <a:lumOff val="40000"/>
                            </a:schemeClr>
                          </a:solidFill>
                          <a:effectLst/>
                          <a:latin typeface="+mn-lt"/>
                          <a:ea typeface="+mn-ea"/>
                          <a:cs typeface="+mn-cs"/>
                        </a:rPr>
                        <a:t>46</a:t>
                      </a:r>
                    </a:p>
                  </a:txBody>
                  <a:tcPr marL="9525" marR="9525" marT="9525" marB="0" anchor="ctr">
                    <a:noFill/>
                  </a:tcPr>
                </a:tc>
                <a:extLst>
                  <a:ext uri="{0D108BD9-81ED-4DB2-BD59-A6C34878D82A}">
                    <a16:rowId xmlns="" xmlns:a16="http://schemas.microsoft.com/office/drawing/2014/main" val="3472031516"/>
                  </a:ext>
                </a:extLst>
              </a:tr>
              <a:tr h="359489">
                <a:tc>
                  <a:txBody>
                    <a:bodyPr/>
                    <a:lstStyle/>
                    <a:p>
                      <a:pPr algn="ctr" fontAlgn="t"/>
                      <a:r>
                        <a:rPr lang="en-IE" sz="1200" b="1" i="1" u="none" strike="noStrike" kern="1200">
                          <a:solidFill>
                            <a:schemeClr val="accent6">
                              <a:lumMod val="60000"/>
                              <a:lumOff val="40000"/>
                            </a:schemeClr>
                          </a:solidFill>
                          <a:effectLst/>
                          <a:latin typeface="+mn-lt"/>
                          <a:ea typeface="+mn-ea"/>
                          <a:cs typeface="+mn-cs"/>
                        </a:rPr>
                        <a:t>45</a:t>
                      </a:r>
                    </a:p>
                  </a:txBody>
                  <a:tcPr marL="9525" marR="9525" marT="9525" marB="0" anchor="ctr">
                    <a:noFill/>
                  </a:tcPr>
                </a:tc>
                <a:extLst>
                  <a:ext uri="{0D108BD9-81ED-4DB2-BD59-A6C34878D82A}">
                    <a16:rowId xmlns="" xmlns:a16="http://schemas.microsoft.com/office/drawing/2014/main" val="2558439203"/>
                  </a:ext>
                </a:extLst>
              </a:tr>
              <a:tr h="359489">
                <a:tc>
                  <a:txBody>
                    <a:bodyPr/>
                    <a:lstStyle/>
                    <a:p>
                      <a:pPr algn="ctr" fontAlgn="t"/>
                      <a:r>
                        <a:rPr lang="en-IE" sz="1200" b="1" i="1" u="none" strike="noStrike" kern="1200">
                          <a:solidFill>
                            <a:schemeClr val="accent6">
                              <a:lumMod val="60000"/>
                              <a:lumOff val="40000"/>
                            </a:schemeClr>
                          </a:solidFill>
                          <a:effectLst/>
                          <a:latin typeface="+mn-lt"/>
                          <a:ea typeface="+mn-ea"/>
                          <a:cs typeface="+mn-cs"/>
                        </a:rPr>
                        <a:t>40</a:t>
                      </a:r>
                    </a:p>
                  </a:txBody>
                  <a:tcPr marL="9525" marR="9525" marT="9525" marB="0" anchor="ctr">
                    <a:noFill/>
                  </a:tcPr>
                </a:tc>
                <a:extLst>
                  <a:ext uri="{0D108BD9-81ED-4DB2-BD59-A6C34878D82A}">
                    <a16:rowId xmlns="" xmlns:a16="http://schemas.microsoft.com/office/drawing/2014/main" val="2158459693"/>
                  </a:ext>
                </a:extLst>
              </a:tr>
              <a:tr h="359489">
                <a:tc>
                  <a:txBody>
                    <a:bodyPr/>
                    <a:lstStyle/>
                    <a:p>
                      <a:pPr algn="ctr" fontAlgn="t"/>
                      <a:r>
                        <a:rPr lang="en-IE" sz="1200" b="1" i="1" u="none" strike="noStrike" kern="1200">
                          <a:solidFill>
                            <a:schemeClr val="accent6">
                              <a:lumMod val="60000"/>
                              <a:lumOff val="40000"/>
                            </a:schemeClr>
                          </a:solidFill>
                          <a:effectLst/>
                          <a:latin typeface="+mn-lt"/>
                          <a:ea typeface="+mn-ea"/>
                          <a:cs typeface="+mn-cs"/>
                        </a:rPr>
                        <a:t>19</a:t>
                      </a:r>
                    </a:p>
                  </a:txBody>
                  <a:tcPr marL="9525" marR="9525" marT="9525" marB="0" anchor="ctr">
                    <a:noFill/>
                  </a:tcPr>
                </a:tc>
                <a:extLst>
                  <a:ext uri="{0D108BD9-81ED-4DB2-BD59-A6C34878D82A}">
                    <a16:rowId xmlns="" xmlns:a16="http://schemas.microsoft.com/office/drawing/2014/main" val="387257836"/>
                  </a:ext>
                </a:extLst>
              </a:tr>
              <a:tr h="359489">
                <a:tc>
                  <a:txBody>
                    <a:bodyPr/>
                    <a:lstStyle/>
                    <a:p>
                      <a:pPr algn="ctr" fontAlgn="t"/>
                      <a:r>
                        <a:rPr lang="en-IE" sz="1200" b="1" i="1" u="none" strike="noStrike" kern="1200">
                          <a:solidFill>
                            <a:schemeClr val="accent6">
                              <a:lumMod val="60000"/>
                              <a:lumOff val="40000"/>
                            </a:schemeClr>
                          </a:solidFill>
                          <a:effectLst/>
                          <a:latin typeface="+mn-lt"/>
                          <a:ea typeface="+mn-ea"/>
                          <a:cs typeface="+mn-cs"/>
                        </a:rPr>
                        <a:t>11</a:t>
                      </a:r>
                    </a:p>
                  </a:txBody>
                  <a:tcPr marL="9525" marR="9525" marT="9525" marB="0" anchor="ctr">
                    <a:noFill/>
                  </a:tcPr>
                </a:tc>
                <a:extLst>
                  <a:ext uri="{0D108BD9-81ED-4DB2-BD59-A6C34878D82A}">
                    <a16:rowId xmlns="" xmlns:a16="http://schemas.microsoft.com/office/drawing/2014/main" val="357059222"/>
                  </a:ext>
                </a:extLst>
              </a:tr>
              <a:tr h="359489">
                <a:tc>
                  <a:txBody>
                    <a:bodyPr/>
                    <a:lstStyle/>
                    <a:p>
                      <a:pPr algn="ctr" fontAlgn="t"/>
                      <a:r>
                        <a:rPr lang="en-IE" sz="1200" b="1" i="1" u="none" strike="noStrike" kern="1200">
                          <a:solidFill>
                            <a:schemeClr val="accent6">
                              <a:lumMod val="60000"/>
                              <a:lumOff val="40000"/>
                            </a:schemeClr>
                          </a:solidFill>
                          <a:effectLst/>
                          <a:latin typeface="+mn-lt"/>
                          <a:ea typeface="+mn-ea"/>
                          <a:cs typeface="+mn-cs"/>
                        </a:rPr>
                        <a:t>5</a:t>
                      </a:r>
                    </a:p>
                  </a:txBody>
                  <a:tcPr marL="9525" marR="9525" marT="9525" marB="0" anchor="ctr">
                    <a:noFill/>
                  </a:tcPr>
                </a:tc>
                <a:extLst>
                  <a:ext uri="{0D108BD9-81ED-4DB2-BD59-A6C34878D82A}">
                    <a16:rowId xmlns="" xmlns:a16="http://schemas.microsoft.com/office/drawing/2014/main" val="112745093"/>
                  </a:ext>
                </a:extLst>
              </a:tr>
            </a:tbl>
          </a:graphicData>
        </a:graphic>
      </p:graphicFrame>
      <p:graphicFrame>
        <p:nvGraphicFramePr>
          <p:cNvPr id="6" name="Table 5">
            <a:extLst>
              <a:ext uri="{FF2B5EF4-FFF2-40B4-BE49-F238E27FC236}">
                <a16:creationId xmlns="" xmlns:a16="http://schemas.microsoft.com/office/drawing/2014/main" id="{67A0F985-FDFF-4F40-B882-732EBC573BFE}"/>
              </a:ext>
            </a:extLst>
          </p:cNvPr>
          <p:cNvGraphicFramePr>
            <a:graphicFrameLocks noGrp="1"/>
          </p:cNvGraphicFramePr>
          <p:nvPr>
            <p:extLst>
              <p:ext uri="{D42A27DB-BD31-4B8C-83A1-F6EECF244321}">
                <p14:modId xmlns:p14="http://schemas.microsoft.com/office/powerpoint/2010/main" val="1097733449"/>
              </p:ext>
            </p:extLst>
          </p:nvPr>
        </p:nvGraphicFramePr>
        <p:xfrm>
          <a:off x="8334860" y="4498644"/>
          <a:ext cx="1298138" cy="1611544"/>
        </p:xfrm>
        <a:graphic>
          <a:graphicData uri="http://schemas.openxmlformats.org/drawingml/2006/table">
            <a:tbl>
              <a:tblPr firstRow="1" bandRow="1">
                <a:tableStyleId>{5C22544A-7EE6-4342-B048-85BDC9FD1C3A}</a:tableStyleId>
              </a:tblPr>
              <a:tblGrid>
                <a:gridCol w="1298138">
                  <a:extLst>
                    <a:ext uri="{9D8B030D-6E8A-4147-A177-3AD203B41FA5}">
                      <a16:colId xmlns="" xmlns:a16="http://schemas.microsoft.com/office/drawing/2014/main" val="346749811"/>
                    </a:ext>
                  </a:extLst>
                </a:gridCol>
              </a:tblGrid>
              <a:tr h="402886">
                <a:tc>
                  <a:txBody>
                    <a:bodyPr/>
                    <a:lstStyle/>
                    <a:p>
                      <a:pPr algn="ctr" fontAlgn="t"/>
                      <a:r>
                        <a:rPr lang="en-IE" sz="1200" b="1" i="1" u="none" strike="noStrike" kern="1200">
                          <a:solidFill>
                            <a:schemeClr val="accent6">
                              <a:lumMod val="60000"/>
                              <a:lumOff val="40000"/>
                            </a:schemeClr>
                          </a:solidFill>
                          <a:effectLst/>
                          <a:latin typeface="+mn-lt"/>
                          <a:ea typeface="+mn-ea"/>
                          <a:cs typeface="+mn-cs"/>
                        </a:rPr>
                        <a:t>12</a:t>
                      </a:r>
                    </a:p>
                  </a:txBody>
                  <a:tcPr marL="9525" marR="9525" marT="9525" marB="0" anchor="ctr">
                    <a:noFill/>
                  </a:tcPr>
                </a:tc>
                <a:extLst>
                  <a:ext uri="{0D108BD9-81ED-4DB2-BD59-A6C34878D82A}">
                    <a16:rowId xmlns="" xmlns:a16="http://schemas.microsoft.com/office/drawing/2014/main" val="3484750793"/>
                  </a:ext>
                </a:extLst>
              </a:tr>
              <a:tr h="402886">
                <a:tc>
                  <a:txBody>
                    <a:bodyPr/>
                    <a:lstStyle/>
                    <a:p>
                      <a:pPr algn="ctr" fontAlgn="t"/>
                      <a:r>
                        <a:rPr lang="en-IE" sz="1200" b="1" i="1" u="none" strike="noStrike" kern="1200">
                          <a:solidFill>
                            <a:schemeClr val="accent6">
                              <a:lumMod val="60000"/>
                              <a:lumOff val="40000"/>
                            </a:schemeClr>
                          </a:solidFill>
                          <a:effectLst/>
                          <a:latin typeface="+mn-lt"/>
                          <a:ea typeface="+mn-ea"/>
                          <a:cs typeface="+mn-cs"/>
                        </a:rPr>
                        <a:t>16</a:t>
                      </a:r>
                    </a:p>
                  </a:txBody>
                  <a:tcPr marL="9525" marR="9525" marT="9525" marB="0" anchor="ctr">
                    <a:noFill/>
                  </a:tcPr>
                </a:tc>
                <a:extLst>
                  <a:ext uri="{0D108BD9-81ED-4DB2-BD59-A6C34878D82A}">
                    <a16:rowId xmlns="" xmlns:a16="http://schemas.microsoft.com/office/drawing/2014/main" val="2436440756"/>
                  </a:ext>
                </a:extLst>
              </a:tr>
              <a:tr h="402886">
                <a:tc>
                  <a:txBody>
                    <a:bodyPr/>
                    <a:lstStyle/>
                    <a:p>
                      <a:pPr algn="ctr" fontAlgn="t"/>
                      <a:r>
                        <a:rPr lang="en-IE" sz="1200" b="1" i="1" u="none" strike="noStrike" kern="1200">
                          <a:solidFill>
                            <a:schemeClr val="accent6">
                              <a:lumMod val="60000"/>
                              <a:lumOff val="40000"/>
                            </a:schemeClr>
                          </a:solidFill>
                          <a:effectLst/>
                          <a:latin typeface="+mn-lt"/>
                          <a:ea typeface="+mn-ea"/>
                          <a:cs typeface="+mn-cs"/>
                        </a:rPr>
                        <a:t>10</a:t>
                      </a:r>
                    </a:p>
                  </a:txBody>
                  <a:tcPr marL="9525" marR="9525" marT="9525" marB="0" anchor="ctr">
                    <a:noFill/>
                  </a:tcPr>
                </a:tc>
                <a:extLst>
                  <a:ext uri="{0D108BD9-81ED-4DB2-BD59-A6C34878D82A}">
                    <a16:rowId xmlns="" xmlns:a16="http://schemas.microsoft.com/office/drawing/2014/main" val="3473144465"/>
                  </a:ext>
                </a:extLst>
              </a:tr>
              <a:tr h="402886">
                <a:tc>
                  <a:txBody>
                    <a:bodyPr/>
                    <a:lstStyle/>
                    <a:p>
                      <a:pPr algn="ctr" fontAlgn="t"/>
                      <a:r>
                        <a:rPr lang="en-IE" sz="1200" b="1" i="1" u="none" strike="noStrike" kern="1200">
                          <a:solidFill>
                            <a:schemeClr val="accent6">
                              <a:lumMod val="60000"/>
                              <a:lumOff val="40000"/>
                            </a:schemeClr>
                          </a:solidFill>
                          <a:effectLst/>
                          <a:latin typeface="+mn-lt"/>
                          <a:ea typeface="+mn-ea"/>
                          <a:cs typeface="+mn-cs"/>
                        </a:rPr>
                        <a:t>6</a:t>
                      </a:r>
                    </a:p>
                  </a:txBody>
                  <a:tcPr marL="9525" marR="9525" marT="9525" marB="0" anchor="ctr">
                    <a:noFill/>
                  </a:tcPr>
                </a:tc>
                <a:extLst>
                  <a:ext uri="{0D108BD9-81ED-4DB2-BD59-A6C34878D82A}">
                    <a16:rowId xmlns="" xmlns:a16="http://schemas.microsoft.com/office/drawing/2014/main" val="3979708385"/>
                  </a:ext>
                </a:extLst>
              </a:tr>
            </a:tbl>
          </a:graphicData>
        </a:graphic>
      </p:graphicFrame>
      <p:sp>
        <p:nvSpPr>
          <p:cNvPr id="12" name="Parallelogram 11">
            <a:extLst>
              <a:ext uri="{FF2B5EF4-FFF2-40B4-BE49-F238E27FC236}">
                <a16:creationId xmlns="" xmlns:a16="http://schemas.microsoft.com/office/drawing/2014/main" id="{86F73301-3406-4484-908C-AEFF06553CCE}"/>
              </a:ext>
            </a:extLst>
          </p:cNvPr>
          <p:cNvSpPr/>
          <p:nvPr/>
        </p:nvSpPr>
        <p:spPr>
          <a:xfrm>
            <a:off x="745892" y="6177518"/>
            <a:ext cx="10779358" cy="349960"/>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a:solidFill>
                  <a:prstClr val="white"/>
                </a:solidFill>
              </a:rPr>
              <a:t>The rise in online engagement is confirmed with striking rises across a range of online activities.</a:t>
            </a:r>
          </a:p>
        </p:txBody>
      </p:sp>
      <p:pic>
        <p:nvPicPr>
          <p:cNvPr id="22" name="Picture 21">
            <a:extLst>
              <a:ext uri="{FF2B5EF4-FFF2-40B4-BE49-F238E27FC236}">
                <a16:creationId xmlns="" xmlns:a16="http://schemas.microsoft.com/office/drawing/2014/main" id="{24E2D964-991F-4C9F-8C14-3662495B622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814425" y="115154"/>
            <a:ext cx="1047409" cy="1187784"/>
          </a:xfrm>
          <a:prstGeom prst="rect">
            <a:avLst/>
          </a:prstGeom>
        </p:spPr>
      </p:pic>
    </p:spTree>
    <p:extLst>
      <p:ext uri="{BB962C8B-B14F-4D97-AF65-F5344CB8AC3E}">
        <p14:creationId xmlns:p14="http://schemas.microsoft.com/office/powerpoint/2010/main" val="28182969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 xmlns:a16="http://schemas.microsoft.com/office/drawing/2014/main" id="{7F0FB86A-EB79-4816-B6AC-CFB67A1A4260}"/>
              </a:ext>
            </a:extLst>
          </p:cNvPr>
          <p:cNvSpPr/>
          <p:nvPr/>
        </p:nvSpPr>
        <p:spPr>
          <a:xfrm>
            <a:off x="285552" y="1097495"/>
            <a:ext cx="2439154" cy="2439154"/>
          </a:xfrm>
          <a:prstGeom prst="ellipse">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 xmlns:a16="http://schemas.microsoft.com/office/drawing/2014/main" id="{D32EDEEA-7AFE-4B7C-928B-661E1831CF3E}"/>
              </a:ext>
            </a:extLst>
          </p:cNvPr>
          <p:cNvSpPr>
            <a:spLocks noGrp="1"/>
          </p:cNvSpPr>
          <p:nvPr>
            <p:ph type="body" sz="quarter" idx="49"/>
          </p:nvPr>
        </p:nvSpPr>
        <p:spPr>
          <a:xfrm>
            <a:off x="285552" y="550622"/>
            <a:ext cx="6829140" cy="323941"/>
          </a:xfrm>
        </p:spPr>
        <p:txBody>
          <a:bodyPr/>
          <a:lstStyle/>
          <a:p>
            <a:r>
              <a:rPr lang="en-IE">
                <a:solidFill>
                  <a:prstClr val="white">
                    <a:lumMod val="50000"/>
                  </a:prstClr>
                </a:solidFill>
              </a:rPr>
              <a:t>Base : All adults 16+ n-1,262</a:t>
            </a:r>
            <a:endParaRPr lang="en-IE"/>
          </a:p>
          <a:p>
            <a:endParaRPr lang="en-IE"/>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a:xfrm>
            <a:off x="285553" y="138450"/>
            <a:ext cx="9787893" cy="370620"/>
          </a:xfrm>
        </p:spPr>
        <p:txBody>
          <a:bodyPr>
            <a:noAutofit/>
          </a:bodyPr>
          <a:lstStyle/>
          <a:p>
            <a:r>
              <a:rPr lang="en-IE"/>
              <a:t>We are also reading more</a:t>
            </a:r>
            <a:endParaRPr lang="en-IE" sz="1800">
              <a:solidFill>
                <a:schemeClr val="bg1">
                  <a:lumMod val="50000"/>
                </a:schemeClr>
              </a:solidFill>
            </a:endParaRPr>
          </a:p>
        </p:txBody>
      </p:sp>
      <p:sp>
        <p:nvSpPr>
          <p:cNvPr id="8" name="Text Placeholder 7">
            <a:extLst>
              <a:ext uri="{FF2B5EF4-FFF2-40B4-BE49-F238E27FC236}">
                <a16:creationId xmlns="" xmlns:a16="http://schemas.microsoft.com/office/drawing/2014/main" id="{F3053448-4639-4FE5-84C7-52498BEBFDB7}"/>
              </a:ext>
            </a:extLst>
          </p:cNvPr>
          <p:cNvSpPr>
            <a:spLocks noGrp="1"/>
          </p:cNvSpPr>
          <p:nvPr>
            <p:ph type="body" sz="quarter" idx="60"/>
          </p:nvPr>
        </p:nvSpPr>
        <p:spPr>
          <a:xfrm>
            <a:off x="720890" y="6384073"/>
            <a:ext cx="7264537" cy="285204"/>
          </a:xfrm>
        </p:spPr>
        <p:txBody>
          <a:bodyPr/>
          <a:lstStyle/>
          <a:p>
            <a:r>
              <a:rPr lang="en-IE"/>
              <a:t>Q.1b Now since the start of the Covid 19 crisis in Ireland, so from March this year, have you taken part in each of these more often, less often, about the same or stopped all together? </a:t>
            </a:r>
          </a:p>
        </p:txBody>
      </p:sp>
      <p:graphicFrame>
        <p:nvGraphicFramePr>
          <p:cNvPr id="4" name="Chart 3">
            <a:extLst>
              <a:ext uri="{FF2B5EF4-FFF2-40B4-BE49-F238E27FC236}">
                <a16:creationId xmlns="" xmlns:a16="http://schemas.microsoft.com/office/drawing/2014/main" id="{7F0C1C7B-EAF4-40DA-875B-CBB6404AC646}"/>
              </a:ext>
            </a:extLst>
          </p:cNvPr>
          <p:cNvGraphicFramePr/>
          <p:nvPr>
            <p:custDataLst>
              <p:tags r:id="rId1"/>
            </p:custDataLst>
            <p:extLst>
              <p:ext uri="{D42A27DB-BD31-4B8C-83A1-F6EECF244321}">
                <p14:modId xmlns:p14="http://schemas.microsoft.com/office/powerpoint/2010/main" val="1157013350"/>
              </p:ext>
            </p:extLst>
          </p:nvPr>
        </p:nvGraphicFramePr>
        <p:xfrm>
          <a:off x="2321989" y="1516397"/>
          <a:ext cx="7848871" cy="41455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 xmlns:a16="http://schemas.microsoft.com/office/drawing/2014/main" id="{A7766D70-7C78-435A-8734-6265D286B761}"/>
              </a:ext>
            </a:extLst>
          </p:cNvPr>
          <p:cNvSpPr txBox="1"/>
          <p:nvPr/>
        </p:nvSpPr>
        <p:spPr>
          <a:xfrm>
            <a:off x="7538125" y="1266044"/>
            <a:ext cx="296876" cy="276999"/>
          </a:xfrm>
          <a:prstGeom prst="rect">
            <a:avLst/>
          </a:prstGeom>
          <a:noFill/>
        </p:spPr>
        <p:txBody>
          <a:bodyPr wrap="none" rtlCol="0">
            <a:spAutoFit/>
          </a:bodyPr>
          <a:lstStyle/>
          <a:p>
            <a:pPr defTabSz="450578">
              <a:defRPr/>
            </a:pPr>
            <a:r>
              <a:rPr lang="en-IE" sz="1200" b="1">
                <a:solidFill>
                  <a:prstClr val="black"/>
                </a:solidFill>
                <a:cs typeface="Arial" charset="0"/>
              </a:rPr>
              <a:t>%</a:t>
            </a:r>
          </a:p>
        </p:txBody>
      </p:sp>
      <p:sp>
        <p:nvSpPr>
          <p:cNvPr id="7" name="TextBox 6">
            <a:extLst>
              <a:ext uri="{FF2B5EF4-FFF2-40B4-BE49-F238E27FC236}">
                <a16:creationId xmlns="" xmlns:a16="http://schemas.microsoft.com/office/drawing/2014/main" id="{78CC544E-771B-464A-85BC-9FD380B38AB1}"/>
              </a:ext>
            </a:extLst>
          </p:cNvPr>
          <p:cNvSpPr txBox="1"/>
          <p:nvPr/>
        </p:nvSpPr>
        <p:spPr>
          <a:xfrm>
            <a:off x="6794233" y="1026773"/>
            <a:ext cx="1969578" cy="338554"/>
          </a:xfrm>
          <a:prstGeom prst="rect">
            <a:avLst/>
          </a:prstGeom>
          <a:noFill/>
        </p:spPr>
        <p:txBody>
          <a:bodyPr wrap="none" rtlCol="0">
            <a:spAutoFit/>
          </a:bodyPr>
          <a:lstStyle/>
          <a:p>
            <a:pPr defTabSz="450578">
              <a:defRPr/>
            </a:pPr>
            <a:r>
              <a:rPr lang="en-IE" sz="1600" b="1">
                <a:solidFill>
                  <a:prstClr val="black"/>
                </a:solidFill>
                <a:cs typeface="Arial" charset="0"/>
              </a:rPr>
              <a:t>Read past 12 months</a:t>
            </a:r>
          </a:p>
        </p:txBody>
      </p:sp>
      <p:graphicFrame>
        <p:nvGraphicFramePr>
          <p:cNvPr id="11" name="Table 10">
            <a:extLst>
              <a:ext uri="{FF2B5EF4-FFF2-40B4-BE49-F238E27FC236}">
                <a16:creationId xmlns="" xmlns:a16="http://schemas.microsoft.com/office/drawing/2014/main" id="{17200DA6-46AD-4B45-B41C-91C326A52119}"/>
              </a:ext>
            </a:extLst>
          </p:cNvPr>
          <p:cNvGraphicFramePr>
            <a:graphicFrameLocks noGrp="1"/>
          </p:cNvGraphicFramePr>
          <p:nvPr/>
        </p:nvGraphicFramePr>
        <p:xfrm>
          <a:off x="10170860" y="1266043"/>
          <a:ext cx="894850" cy="4304248"/>
        </p:xfrm>
        <a:graphic>
          <a:graphicData uri="http://schemas.openxmlformats.org/drawingml/2006/table">
            <a:tbl>
              <a:tblPr>
                <a:tableStyleId>{5C22544A-7EE6-4342-B048-85BDC9FD1C3A}</a:tableStyleId>
              </a:tblPr>
              <a:tblGrid>
                <a:gridCol w="894850">
                  <a:extLst>
                    <a:ext uri="{9D8B030D-6E8A-4147-A177-3AD203B41FA5}">
                      <a16:colId xmlns="" xmlns:a16="http://schemas.microsoft.com/office/drawing/2014/main" val="2917958854"/>
                    </a:ext>
                  </a:extLst>
                </a:gridCol>
              </a:tblGrid>
              <a:tr h="291186">
                <a:tc>
                  <a:txBody>
                    <a:bodyPr/>
                    <a:lstStyle/>
                    <a:p>
                      <a:pPr algn="ctr" fontAlgn="b"/>
                      <a:r>
                        <a:rPr lang="en-IE" sz="1200" b="1" i="1" u="none" strike="noStrike">
                          <a:solidFill>
                            <a:schemeClr val="accent6">
                              <a:lumMod val="60000"/>
                              <a:lumOff val="40000"/>
                            </a:schemeClr>
                          </a:solidFill>
                          <a:effectLst/>
                          <a:latin typeface="+mn-lt"/>
                        </a:rPr>
                        <a:t>2018/19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62616239"/>
                  </a:ext>
                </a:extLst>
              </a:tr>
              <a:tr h="194041">
                <a:tc>
                  <a:txBody>
                    <a:bodyPr/>
                    <a:lstStyle/>
                    <a:p>
                      <a:pPr algn="ctr" fontAlgn="b"/>
                      <a:r>
                        <a:rPr lang="en-IE" sz="1200" b="1" i="1" u="none" strike="noStrike">
                          <a:solidFill>
                            <a:schemeClr val="accent6">
                              <a:lumMod val="60000"/>
                              <a:lumOff val="40000"/>
                            </a:schemeClr>
                          </a:solidFill>
                          <a:effectLst/>
                          <a:latin typeface="+mn-lt"/>
                        </a:rPr>
                        <a:t>%</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2022697"/>
                  </a:ext>
                </a:extLst>
              </a:tr>
              <a:tr h="532161">
                <a:tc>
                  <a:txBody>
                    <a:bodyPr/>
                    <a:lstStyle/>
                    <a:p>
                      <a:pPr algn="ctr" rtl="0" fontAlgn="b"/>
                      <a:r>
                        <a:rPr lang="en-IE" sz="1200" b="1" i="1" u="none" strike="noStrike">
                          <a:solidFill>
                            <a:schemeClr val="accent6">
                              <a:lumMod val="60000"/>
                              <a:lumOff val="40000"/>
                            </a:schemeClr>
                          </a:solidFill>
                          <a:effectLst/>
                          <a:latin typeface="Calibri" panose="020F0502020204030204" pitchFamily="34" charset="0"/>
                        </a:rPr>
                        <a:t>75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84084006"/>
                  </a:ext>
                </a:extLst>
              </a:tr>
              <a:tr h="580961">
                <a:tc>
                  <a:txBody>
                    <a:bodyPr/>
                    <a:lstStyle/>
                    <a:p>
                      <a:pPr algn="ctr" rtl="0" fontAlgn="b"/>
                      <a:r>
                        <a:rPr lang="en-IE" sz="1200" b="1" i="1" u="none" strike="noStrike">
                          <a:solidFill>
                            <a:schemeClr val="accent6">
                              <a:lumMod val="60000"/>
                              <a:lumOff val="40000"/>
                            </a:schemeClr>
                          </a:solidFill>
                          <a:effectLst/>
                          <a:latin typeface="Calibri" panose="020F0502020204030204" pitchFamily="34" charset="0"/>
                        </a:rPr>
                        <a:t>44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66424401"/>
                  </a:ext>
                </a:extLst>
              </a:tr>
              <a:tr h="575897">
                <a:tc>
                  <a:txBody>
                    <a:bodyPr/>
                    <a:lstStyle/>
                    <a:p>
                      <a:pPr algn="ctr" rtl="0" fontAlgn="b"/>
                      <a:r>
                        <a:rPr lang="en-IE" sz="1200" b="1" i="1" u="none" strike="noStrike">
                          <a:solidFill>
                            <a:schemeClr val="accent6">
                              <a:lumMod val="60000"/>
                              <a:lumOff val="40000"/>
                            </a:schemeClr>
                          </a:solidFill>
                          <a:effectLst/>
                          <a:latin typeface="Calibri" panose="020F0502020204030204" pitchFamily="34" charset="0"/>
                        </a:rPr>
                        <a:t>28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9027129"/>
                  </a:ext>
                </a:extLst>
              </a:tr>
              <a:tr h="580961">
                <a:tc>
                  <a:txBody>
                    <a:bodyPr/>
                    <a:lstStyle/>
                    <a:p>
                      <a:pPr algn="ctr" rtl="0" fontAlgn="b"/>
                      <a:r>
                        <a:rPr lang="en-IE" sz="1200" b="1" i="1" u="none" strike="noStrike">
                          <a:solidFill>
                            <a:schemeClr val="accent6">
                              <a:lumMod val="60000"/>
                              <a:lumOff val="40000"/>
                            </a:schemeClr>
                          </a:solidFill>
                          <a:effectLst/>
                          <a:latin typeface="Calibri" panose="020F0502020204030204" pitchFamily="34" charset="0"/>
                        </a:rPr>
                        <a:t>24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469377259"/>
                  </a:ext>
                </a:extLst>
              </a:tr>
              <a:tr h="580961">
                <a:tc>
                  <a:txBody>
                    <a:bodyPr/>
                    <a:lstStyle/>
                    <a:p>
                      <a:pPr algn="ctr" rtl="0" fontAlgn="b"/>
                      <a:r>
                        <a:rPr lang="en-IE" sz="1200" b="1" i="1" u="none" strike="noStrike">
                          <a:solidFill>
                            <a:schemeClr val="accent6">
                              <a:lumMod val="60000"/>
                              <a:lumOff val="40000"/>
                            </a:schemeClr>
                          </a:solidFill>
                          <a:effectLst/>
                          <a:latin typeface="Calibri" panose="020F0502020204030204" pitchFamily="34" charset="0"/>
                        </a:rPr>
                        <a:t>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00655067"/>
                  </a:ext>
                </a:extLst>
              </a:tr>
              <a:tr h="484040">
                <a:tc>
                  <a:txBody>
                    <a:bodyPr/>
                    <a:lstStyle/>
                    <a:p>
                      <a:pPr algn="ctr" rtl="0" fontAlgn="b"/>
                      <a:r>
                        <a:rPr lang="en-IE" sz="1200" b="1" i="1" u="none" strike="noStrike">
                          <a:solidFill>
                            <a:schemeClr val="accent6">
                              <a:lumMod val="60000"/>
                              <a:lumOff val="40000"/>
                            </a:schemeClr>
                          </a:solidFill>
                          <a:effectLst/>
                          <a:latin typeface="Calibri" panose="020F0502020204030204" pitchFamily="34" charset="0"/>
                        </a:rPr>
                        <a:t>11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06291412"/>
                  </a:ext>
                </a:extLst>
              </a:tr>
              <a:tr h="484040">
                <a:tc>
                  <a:txBody>
                    <a:bodyPr/>
                    <a:lstStyle/>
                    <a:p>
                      <a:pPr algn="ctr" rtl="0" fontAlgn="b"/>
                      <a:r>
                        <a:rPr lang="en-IE" sz="1200" b="1" i="1" u="none" strike="noStrike">
                          <a:solidFill>
                            <a:schemeClr val="accent6">
                              <a:lumMod val="60000"/>
                              <a:lumOff val="40000"/>
                            </a:schemeClr>
                          </a:solidFill>
                          <a:effectLst/>
                          <a:latin typeface="Calibri" panose="020F0502020204030204" pitchFamily="34" charset="0"/>
                        </a:rPr>
                        <a:t>18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591949135"/>
                  </a:ext>
                </a:extLst>
              </a:tr>
            </a:tbl>
          </a:graphicData>
        </a:graphic>
      </p:graphicFrame>
      <p:sp>
        <p:nvSpPr>
          <p:cNvPr id="12" name="Parallelogram 11">
            <a:extLst>
              <a:ext uri="{FF2B5EF4-FFF2-40B4-BE49-F238E27FC236}">
                <a16:creationId xmlns="" xmlns:a16="http://schemas.microsoft.com/office/drawing/2014/main" id="{8BC506D5-98CE-4585-B578-3BD2D033A929}"/>
              </a:ext>
            </a:extLst>
          </p:cNvPr>
          <p:cNvSpPr/>
          <p:nvPr/>
        </p:nvSpPr>
        <p:spPr>
          <a:xfrm>
            <a:off x="531524" y="5783311"/>
            <a:ext cx="10643295" cy="53377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There has been a 23% rise in the incidence of Irish adults who are reading works of fiction, novels, stories or plays (67% have done so in the past 12 months vs 44% previously)</a:t>
            </a:r>
          </a:p>
        </p:txBody>
      </p:sp>
      <p:sp>
        <p:nvSpPr>
          <p:cNvPr id="13" name="TextBox 12">
            <a:extLst>
              <a:ext uri="{FF2B5EF4-FFF2-40B4-BE49-F238E27FC236}">
                <a16:creationId xmlns="" xmlns:a16="http://schemas.microsoft.com/office/drawing/2014/main" id="{403D5BBF-8DEA-4701-AB31-B702FA8CA66E}"/>
              </a:ext>
            </a:extLst>
          </p:cNvPr>
          <p:cNvSpPr txBox="1"/>
          <p:nvPr/>
        </p:nvSpPr>
        <p:spPr>
          <a:xfrm>
            <a:off x="469975" y="1606108"/>
            <a:ext cx="2070308" cy="1421928"/>
          </a:xfrm>
          <a:prstGeom prst="rect">
            <a:avLst/>
          </a:prstGeom>
          <a:noFill/>
        </p:spPr>
        <p:txBody>
          <a:bodyPr wrap="square">
            <a:spAutoFit/>
          </a:bodyPr>
          <a:lstStyle/>
          <a:p>
            <a:pPr algn="ctr">
              <a:lnSpc>
                <a:spcPct val="90000"/>
              </a:lnSpc>
              <a:spcAft>
                <a:spcPts val="800"/>
              </a:spcAft>
            </a:pPr>
            <a:r>
              <a:rPr lang="en-IE" sz="2400" b="1">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59% </a:t>
            </a:r>
            <a:r>
              <a:rPr lang="en-IE" sz="180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of readers are doing so ‘more often’ </a:t>
            </a:r>
            <a:r>
              <a:rPr lang="en-IE" sz="1800" i="1">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since the start of the Covid-19 crisis</a:t>
            </a:r>
            <a:endParaRPr lang="en-IE" sz="18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Oval 9">
            <a:extLst>
              <a:ext uri="{FF2B5EF4-FFF2-40B4-BE49-F238E27FC236}">
                <a16:creationId xmlns="" xmlns:a16="http://schemas.microsoft.com/office/drawing/2014/main" id="{455238EB-93D3-40A3-88F0-06F642C0624F}"/>
              </a:ext>
            </a:extLst>
          </p:cNvPr>
          <p:cNvSpPr/>
          <p:nvPr/>
        </p:nvSpPr>
        <p:spPr>
          <a:xfrm>
            <a:off x="8120356" y="2317072"/>
            <a:ext cx="3142695" cy="51490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 xmlns:a16="http://schemas.microsoft.com/office/drawing/2014/main" id="{B91DFFFB-2E88-4559-B806-B360005F75D0}"/>
              </a:ext>
            </a:extLst>
          </p:cNvPr>
          <p:cNvSpPr txBox="1"/>
          <p:nvPr/>
        </p:nvSpPr>
        <p:spPr>
          <a:xfrm>
            <a:off x="719407" y="6669277"/>
            <a:ext cx="6094520" cy="246221"/>
          </a:xfrm>
          <a:prstGeom prst="rect">
            <a:avLst/>
          </a:prstGeom>
          <a:noFill/>
        </p:spPr>
        <p:txBody>
          <a:bodyPr wrap="square">
            <a:spAutoFit/>
          </a:bodyPr>
          <a:lstStyle/>
          <a:p>
            <a:r>
              <a:rPr lang="en-IE" sz="1000" i="1">
                <a:solidFill>
                  <a:srgbClr val="666666"/>
                </a:solidFill>
              </a:rPr>
              <a:t>Q.20aNow thinking of reading for pleasure, have you read any of the following in the past 12 months? </a:t>
            </a:r>
          </a:p>
        </p:txBody>
      </p:sp>
      <p:pic>
        <p:nvPicPr>
          <p:cNvPr id="16" name="Picture 15">
            <a:extLst>
              <a:ext uri="{FF2B5EF4-FFF2-40B4-BE49-F238E27FC236}">
                <a16:creationId xmlns="" xmlns:a16="http://schemas.microsoft.com/office/drawing/2014/main" id="{1FDB2BA5-C269-429F-9EE1-1FE663F2C1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89063" y="-15212"/>
            <a:ext cx="1059449" cy="1071804"/>
          </a:xfrm>
          <a:prstGeom prst="rect">
            <a:avLst/>
          </a:prstGeom>
        </p:spPr>
      </p:pic>
    </p:spTree>
    <p:extLst>
      <p:ext uri="{BB962C8B-B14F-4D97-AF65-F5344CB8AC3E}">
        <p14:creationId xmlns:p14="http://schemas.microsoft.com/office/powerpoint/2010/main" val="30368496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500"/>
                                        <p:tgtEl>
                                          <p:spTgt spid="8">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22" presetClass="entr" presetSubtype="8"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build="p"/>
      <p:bldP spid="2" grpId="0"/>
      <p:bldP spid="8" grpId="0" build="p"/>
      <p:bldGraphic spid="4" grpId="0">
        <p:bldAsOne/>
      </p:bldGraphic>
      <p:bldP spid="3" grpId="0"/>
      <p:bldP spid="7" grpId="0"/>
      <p:bldP spid="12" grpId="0" animBg="1"/>
      <p:bldP spid="13" grpId="0"/>
      <p:bldP spid="10"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BD93A7-5032-488A-9EA0-116648222CD7}"/>
              </a:ext>
            </a:extLst>
          </p:cNvPr>
          <p:cNvPicPr>
            <a:picLocks noChangeAspect="1"/>
          </p:cNvPicPr>
          <p:nvPr/>
        </p:nvPicPr>
        <p:blipFill>
          <a:blip r:embed="rId3"/>
          <a:srcRect/>
          <a:stretch/>
        </p:blipFill>
        <p:spPr>
          <a:xfrm>
            <a:off x="210482" y="112405"/>
            <a:ext cx="1343112" cy="1343112"/>
          </a:xfrm>
          <a:prstGeom prst="rect">
            <a:avLst/>
          </a:prstGeom>
        </p:spPr>
      </p:pic>
      <p:sp>
        <p:nvSpPr>
          <p:cNvPr id="6" name="TextBox 5">
            <a:extLst>
              <a:ext uri="{FF2B5EF4-FFF2-40B4-BE49-F238E27FC236}">
                <a16:creationId xmlns="" xmlns:a16="http://schemas.microsoft.com/office/drawing/2014/main" id="{950307F1-68B0-484D-BBE5-9DB7832FFB46}"/>
              </a:ext>
            </a:extLst>
          </p:cNvPr>
          <p:cNvSpPr txBox="1"/>
          <p:nvPr/>
        </p:nvSpPr>
        <p:spPr>
          <a:xfrm>
            <a:off x="4987146" y="3093042"/>
            <a:ext cx="6366052" cy="671915"/>
          </a:xfrm>
          <a:prstGeom prst="rect">
            <a:avLst/>
          </a:prstGeom>
          <a:noFill/>
        </p:spPr>
        <p:txBody>
          <a:bodyPr wrap="square">
            <a:spAutoFit/>
          </a:bodyPr>
          <a:lstStyle/>
          <a:p>
            <a:pPr algn="ctr">
              <a:lnSpc>
                <a:spcPct val="107000"/>
              </a:lnSpc>
              <a:spcAft>
                <a:spcPts val="800"/>
              </a:spcAft>
            </a:pPr>
            <a:r>
              <a:rPr lang="en-IE" sz="1800" b="1"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However, our alternate activities have not adequately filled the vacuum left by live arts events</a:t>
            </a:r>
            <a:endParaRPr lang="en-IE" sz="1800"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skiing, people, toy, group&#10;&#10;Description automatically generated">
            <a:extLst>
              <a:ext uri="{FF2B5EF4-FFF2-40B4-BE49-F238E27FC236}">
                <a16:creationId xmlns="" xmlns:a16="http://schemas.microsoft.com/office/drawing/2014/main" id="{3FE75E39-6DA7-4E99-883D-0A2964A26DC9}"/>
              </a:ext>
            </a:extLst>
          </p:cNvPr>
          <p:cNvPicPr>
            <a:picLocks noChangeAspect="1"/>
          </p:cNvPicPr>
          <p:nvPr/>
        </p:nvPicPr>
        <p:blipFill rotWithShape="1">
          <a:blip r:embed="rId4">
            <a:clrChange>
              <a:clrFrom>
                <a:srgbClr val="FFFFFF"/>
              </a:clrFrom>
              <a:clrTo>
                <a:srgbClr val="FFFFFF">
                  <a:alpha val="0"/>
                </a:srgbClr>
              </a:clrTo>
            </a:clrChange>
          </a:blip>
          <a:srcRect l="49801" r="39839" b="86006"/>
          <a:stretch/>
        </p:blipFill>
        <p:spPr>
          <a:xfrm>
            <a:off x="1646747" y="455305"/>
            <a:ext cx="3160452" cy="4269175"/>
          </a:xfrm>
          <a:prstGeom prst="rect">
            <a:avLst/>
          </a:prstGeom>
        </p:spPr>
      </p:pic>
    </p:spTree>
    <p:extLst>
      <p:ext uri="{BB962C8B-B14F-4D97-AF65-F5344CB8AC3E}">
        <p14:creationId xmlns:p14="http://schemas.microsoft.com/office/powerpoint/2010/main" val="270693654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8972C3B-8B05-4A46-80E5-9B97EC1F5802}"/>
              </a:ext>
            </a:extLst>
          </p:cNvPr>
          <p:cNvSpPr>
            <a:spLocks noGrp="1"/>
          </p:cNvSpPr>
          <p:nvPr>
            <p:ph type="body" sz="quarter" idx="49"/>
          </p:nvPr>
        </p:nvSpPr>
        <p:spPr>
          <a:xfrm>
            <a:off x="362958" y="817588"/>
            <a:ext cx="5548676" cy="323941"/>
          </a:xfrm>
        </p:spPr>
        <p:txBody>
          <a:bodyPr/>
          <a:lstStyle/>
          <a:p>
            <a:r>
              <a:rPr lang="en-IE"/>
              <a:t>Base: watch/listen to </a:t>
            </a:r>
            <a:r>
              <a:rPr lang="en-US"/>
              <a:t>Arts + Cultural </a:t>
            </a:r>
            <a:r>
              <a:rPr lang="en-US" err="1"/>
              <a:t>programmes</a:t>
            </a:r>
            <a:r>
              <a:rPr lang="en-US"/>
              <a:t> online N - 638</a:t>
            </a:r>
            <a:r>
              <a:rPr lang="en-IE"/>
              <a:t> </a:t>
            </a:r>
          </a:p>
        </p:txBody>
      </p:sp>
      <p:sp>
        <p:nvSpPr>
          <p:cNvPr id="3" name="Title 2">
            <a:extLst>
              <a:ext uri="{FF2B5EF4-FFF2-40B4-BE49-F238E27FC236}">
                <a16:creationId xmlns="" xmlns:a16="http://schemas.microsoft.com/office/drawing/2014/main" id="{91B0AE9C-71D8-4591-932E-288E43A4A2B8}"/>
              </a:ext>
            </a:extLst>
          </p:cNvPr>
          <p:cNvSpPr>
            <a:spLocks noGrp="1"/>
          </p:cNvSpPr>
          <p:nvPr>
            <p:ph type="title"/>
          </p:nvPr>
        </p:nvSpPr>
        <p:spPr>
          <a:xfrm>
            <a:off x="362958" y="82324"/>
            <a:ext cx="9882676" cy="370620"/>
          </a:xfrm>
        </p:spPr>
        <p:txBody>
          <a:bodyPr/>
          <a:lstStyle/>
          <a:p>
            <a:r>
              <a:rPr lang="en-IE">
                <a:solidFill>
                  <a:srgbClr val="E09206"/>
                </a:solidFill>
              </a:rPr>
              <a:t>35% are actively dissatisfied with the quality of the arts &amp; cultural programme they have experienced Online since March</a:t>
            </a:r>
          </a:p>
        </p:txBody>
      </p:sp>
      <p:sp>
        <p:nvSpPr>
          <p:cNvPr id="5" name="Parallelogram 4">
            <a:extLst>
              <a:ext uri="{FF2B5EF4-FFF2-40B4-BE49-F238E27FC236}">
                <a16:creationId xmlns="" xmlns:a16="http://schemas.microsoft.com/office/drawing/2014/main" id="{EABC20F7-1C9C-4C89-8BE7-457562ADF663}"/>
              </a:ext>
            </a:extLst>
          </p:cNvPr>
          <p:cNvSpPr/>
          <p:nvPr/>
        </p:nvSpPr>
        <p:spPr>
          <a:xfrm>
            <a:off x="263207" y="5822031"/>
            <a:ext cx="11801546" cy="68032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a:solidFill>
                  <a:prstClr val="white"/>
                </a:solidFill>
              </a:rPr>
              <a:t>Satisfaction levels with the online arts experience since March is modest; only the senior  age group + Aficionados give a significant rating above 7/10. </a:t>
            </a:r>
            <a:r>
              <a:rPr lang="en-IE" sz="1400" b="1">
                <a:solidFill>
                  <a:prstClr val="white"/>
                </a:solidFill>
              </a:rPr>
              <a:t>An inherent danger being that online arts are attracting new users only to turn them off with the quality.</a:t>
            </a:r>
            <a:endParaRPr lang="en-US" sz="1400" b="1">
              <a:solidFill>
                <a:prstClr val="white"/>
              </a:solidFill>
            </a:endParaRPr>
          </a:p>
        </p:txBody>
      </p:sp>
      <p:graphicFrame>
        <p:nvGraphicFramePr>
          <p:cNvPr id="6" name="Chart 43">
            <a:extLst>
              <a:ext uri="{FF2B5EF4-FFF2-40B4-BE49-F238E27FC236}">
                <a16:creationId xmlns="" xmlns:a16="http://schemas.microsoft.com/office/drawing/2014/main" id="{DA0BE900-637F-40F3-A800-48BE7BB6DC63}"/>
              </a:ext>
            </a:extLst>
          </p:cNvPr>
          <p:cNvGraphicFramePr/>
          <p:nvPr>
            <p:custDataLst>
              <p:tags r:id="rId1"/>
            </p:custDataLst>
            <p:extLst>
              <p:ext uri="{D42A27DB-BD31-4B8C-83A1-F6EECF244321}">
                <p14:modId xmlns:p14="http://schemas.microsoft.com/office/powerpoint/2010/main" val="2422672911"/>
              </p:ext>
            </p:extLst>
          </p:nvPr>
        </p:nvGraphicFramePr>
        <p:xfrm>
          <a:off x="3849239" y="2120947"/>
          <a:ext cx="3004205" cy="3240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 xmlns:a16="http://schemas.microsoft.com/office/drawing/2014/main" id="{EF4AA5E5-BE62-47EF-8CA1-1FB7868934BC}"/>
              </a:ext>
            </a:extLst>
          </p:cNvPr>
          <p:cNvGraphicFramePr>
            <a:graphicFrameLocks noGrp="1"/>
          </p:cNvGraphicFramePr>
          <p:nvPr/>
        </p:nvGraphicFramePr>
        <p:xfrm>
          <a:off x="3240249" y="2435213"/>
          <a:ext cx="1125005" cy="2547849"/>
        </p:xfrm>
        <a:graphic>
          <a:graphicData uri="http://schemas.openxmlformats.org/drawingml/2006/table">
            <a:tbl>
              <a:tblPr>
                <a:tableStyleId>{5C22544A-7EE6-4342-B048-85BDC9FD1C3A}</a:tableStyleId>
              </a:tblPr>
              <a:tblGrid>
                <a:gridCol w="1125005">
                  <a:extLst>
                    <a:ext uri="{9D8B030D-6E8A-4147-A177-3AD203B41FA5}">
                      <a16:colId xmlns="" xmlns:a16="http://schemas.microsoft.com/office/drawing/2014/main" val="3632709557"/>
                    </a:ext>
                  </a:extLst>
                </a:gridCol>
              </a:tblGrid>
              <a:tr h="903607">
                <a:tc>
                  <a:txBody>
                    <a:bodyPr/>
                    <a:lstStyle/>
                    <a:p>
                      <a:pPr algn="r" fontAlgn="t"/>
                      <a:r>
                        <a:rPr lang="en-IE" sz="1600" b="0" i="0" u="none" strike="noStrike">
                          <a:solidFill>
                            <a:schemeClr val="tx1">
                              <a:lumMod val="65000"/>
                              <a:lumOff val="35000"/>
                            </a:schemeClr>
                          </a:solidFill>
                          <a:effectLst/>
                          <a:latin typeface="+mn-lt"/>
                        </a:rPr>
                        <a:t>9 – 10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45206281"/>
                  </a:ext>
                </a:extLst>
              </a:tr>
              <a:tr h="1233181">
                <a:tc>
                  <a:txBody>
                    <a:bodyPr/>
                    <a:lstStyle/>
                    <a:p>
                      <a:pPr algn="r" fontAlgn="t"/>
                      <a:r>
                        <a:rPr lang="en-IE" sz="1600" b="0" i="0" u="none" strike="noStrike">
                          <a:solidFill>
                            <a:schemeClr val="tx1">
                              <a:lumMod val="65000"/>
                              <a:lumOff val="35000"/>
                            </a:schemeClr>
                          </a:solidFill>
                          <a:effectLst/>
                          <a:latin typeface="+mn-lt"/>
                        </a:rPr>
                        <a:t>7 – 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69602051"/>
                  </a:ext>
                </a:extLst>
              </a:tr>
              <a:tr h="411061">
                <a:tc>
                  <a:txBody>
                    <a:bodyPr/>
                    <a:lstStyle/>
                    <a:p>
                      <a:pPr algn="r" fontAlgn="t"/>
                      <a:r>
                        <a:rPr lang="en-IE" sz="1600" b="0" i="0" u="none" strike="noStrike">
                          <a:solidFill>
                            <a:schemeClr val="tx1">
                              <a:lumMod val="65000"/>
                              <a:lumOff val="35000"/>
                            </a:schemeClr>
                          </a:solidFill>
                          <a:effectLst/>
                          <a:latin typeface="+mn-lt"/>
                        </a:rPr>
                        <a:t>1 - 6</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59044665"/>
                  </a:ext>
                </a:extLst>
              </a:tr>
            </a:tbl>
          </a:graphicData>
        </a:graphic>
      </p:graphicFrame>
      <p:sp>
        <p:nvSpPr>
          <p:cNvPr id="8" name="Rectangle 7">
            <a:extLst>
              <a:ext uri="{FF2B5EF4-FFF2-40B4-BE49-F238E27FC236}">
                <a16:creationId xmlns="" xmlns:a16="http://schemas.microsoft.com/office/drawing/2014/main" id="{E46E0397-A9C3-426F-8C73-626BABA6CB67}"/>
              </a:ext>
            </a:extLst>
          </p:cNvPr>
          <p:cNvSpPr/>
          <p:nvPr/>
        </p:nvSpPr>
        <p:spPr>
          <a:xfrm>
            <a:off x="2310287" y="1166884"/>
            <a:ext cx="5988017" cy="807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100">
                <a:solidFill>
                  <a:srgbClr val="002060"/>
                </a:solidFill>
              </a:rPr>
              <a:t>Q. And how satisfied are you with the quality of the arts &amp; cultural programme you have watched or listened to Online since the start of the Covid 19 crisis, so from March this year?  Please rate it on a ten point scale where ten means extremely satisfied and one means not at all satisfied. </a:t>
            </a:r>
            <a:endParaRPr lang="en-IE" sz="800" b="1" i="1">
              <a:solidFill>
                <a:srgbClr val="002060"/>
              </a:solidFill>
            </a:endParaRPr>
          </a:p>
        </p:txBody>
      </p:sp>
      <p:sp>
        <p:nvSpPr>
          <p:cNvPr id="9" name="TextBox 8">
            <a:extLst>
              <a:ext uri="{FF2B5EF4-FFF2-40B4-BE49-F238E27FC236}">
                <a16:creationId xmlns="" xmlns:a16="http://schemas.microsoft.com/office/drawing/2014/main" id="{95D9BD03-932B-4DC5-A0A6-4A83E5FD0051}"/>
              </a:ext>
            </a:extLst>
          </p:cNvPr>
          <p:cNvSpPr txBox="1"/>
          <p:nvPr/>
        </p:nvSpPr>
        <p:spPr>
          <a:xfrm>
            <a:off x="5113281" y="1915441"/>
            <a:ext cx="478173" cy="276999"/>
          </a:xfrm>
          <a:prstGeom prst="rect">
            <a:avLst/>
          </a:prstGeom>
          <a:noFill/>
        </p:spPr>
        <p:txBody>
          <a:bodyPr wrap="square" rtlCol="0">
            <a:spAutoFit/>
          </a:bodyPr>
          <a:lstStyle/>
          <a:p>
            <a:pPr algn="ctr"/>
            <a:r>
              <a:rPr lang="en-IE" sz="1200" i="1"/>
              <a:t>%</a:t>
            </a:r>
          </a:p>
        </p:txBody>
      </p:sp>
      <p:graphicFrame>
        <p:nvGraphicFramePr>
          <p:cNvPr id="10" name="Table 10">
            <a:extLst>
              <a:ext uri="{FF2B5EF4-FFF2-40B4-BE49-F238E27FC236}">
                <a16:creationId xmlns="" xmlns:a16="http://schemas.microsoft.com/office/drawing/2014/main" id="{F1078051-2CF1-49DF-B5F9-3509ED52311B}"/>
              </a:ext>
            </a:extLst>
          </p:cNvPr>
          <p:cNvGraphicFramePr>
            <a:graphicFrameLocks noGrp="1"/>
          </p:cNvGraphicFramePr>
          <p:nvPr>
            <p:extLst>
              <p:ext uri="{D42A27DB-BD31-4B8C-83A1-F6EECF244321}">
                <p14:modId xmlns:p14="http://schemas.microsoft.com/office/powerpoint/2010/main" val="3343644055"/>
              </p:ext>
            </p:extLst>
          </p:nvPr>
        </p:nvGraphicFramePr>
        <p:xfrm>
          <a:off x="3365204" y="5304732"/>
          <a:ext cx="2206538" cy="370840"/>
        </p:xfrm>
        <a:graphic>
          <a:graphicData uri="http://schemas.openxmlformats.org/drawingml/2006/table">
            <a:tbl>
              <a:tblPr firstRow="1" bandRow="1">
                <a:tableStyleId>{5C22544A-7EE6-4342-B048-85BDC9FD1C3A}</a:tableStyleId>
              </a:tblPr>
              <a:tblGrid>
                <a:gridCol w="1242449">
                  <a:extLst>
                    <a:ext uri="{9D8B030D-6E8A-4147-A177-3AD203B41FA5}">
                      <a16:colId xmlns="" xmlns:a16="http://schemas.microsoft.com/office/drawing/2014/main" val="1652599054"/>
                    </a:ext>
                  </a:extLst>
                </a:gridCol>
                <a:gridCol w="964089">
                  <a:extLst>
                    <a:ext uri="{9D8B030D-6E8A-4147-A177-3AD203B41FA5}">
                      <a16:colId xmlns="" xmlns:a16="http://schemas.microsoft.com/office/drawing/2014/main" val="1565473582"/>
                    </a:ext>
                  </a:extLst>
                </a:gridCol>
              </a:tblGrid>
              <a:tr h="370840">
                <a:tc>
                  <a:txBody>
                    <a:bodyPr/>
                    <a:lstStyle/>
                    <a:p>
                      <a:pPr algn="r"/>
                      <a:r>
                        <a:rPr lang="en-IE" sz="1100" b="0" i="1">
                          <a:solidFill>
                            <a:schemeClr val="tx1">
                              <a:lumMod val="65000"/>
                              <a:lumOff val="35000"/>
                            </a:schemeClr>
                          </a:solidFill>
                        </a:rPr>
                        <a:t>Mean (1/10)</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IE" sz="1100" b="0" i="1" dirty="0">
                          <a:solidFill>
                            <a:srgbClr val="FF0000"/>
                          </a:solidFill>
                        </a:rPr>
                        <a:t>6.9</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82189053"/>
                  </a:ext>
                </a:extLst>
              </a:tr>
            </a:tbl>
          </a:graphicData>
        </a:graphic>
      </p:graphicFrame>
      <p:graphicFrame>
        <p:nvGraphicFramePr>
          <p:cNvPr id="11" name="Table 11">
            <a:extLst>
              <a:ext uri="{FF2B5EF4-FFF2-40B4-BE49-F238E27FC236}">
                <a16:creationId xmlns="" xmlns:a16="http://schemas.microsoft.com/office/drawing/2014/main" id="{C2EC243C-0925-42A0-AE4D-2AA23EFC3FA6}"/>
              </a:ext>
            </a:extLst>
          </p:cNvPr>
          <p:cNvGraphicFramePr>
            <a:graphicFrameLocks noGrp="1"/>
          </p:cNvGraphicFramePr>
          <p:nvPr>
            <p:extLst>
              <p:ext uri="{D42A27DB-BD31-4B8C-83A1-F6EECF244321}">
                <p14:modId xmlns:p14="http://schemas.microsoft.com/office/powerpoint/2010/main" val="4183417813"/>
              </p:ext>
            </p:extLst>
          </p:nvPr>
        </p:nvGraphicFramePr>
        <p:xfrm>
          <a:off x="7086170" y="3333922"/>
          <a:ext cx="3159464" cy="2156230"/>
        </p:xfrm>
        <a:graphic>
          <a:graphicData uri="http://schemas.openxmlformats.org/drawingml/2006/table">
            <a:tbl>
              <a:tblPr firstRow="1" bandRow="1">
                <a:tableStyleId>{5C22544A-7EE6-4342-B048-85BDC9FD1C3A}</a:tableStyleId>
              </a:tblPr>
              <a:tblGrid>
                <a:gridCol w="2306972">
                  <a:extLst>
                    <a:ext uri="{9D8B030D-6E8A-4147-A177-3AD203B41FA5}">
                      <a16:colId xmlns="" xmlns:a16="http://schemas.microsoft.com/office/drawing/2014/main" val="3902453543"/>
                    </a:ext>
                  </a:extLst>
                </a:gridCol>
                <a:gridCol w="852492">
                  <a:extLst>
                    <a:ext uri="{9D8B030D-6E8A-4147-A177-3AD203B41FA5}">
                      <a16:colId xmlns="" xmlns:a16="http://schemas.microsoft.com/office/drawing/2014/main" val="3743571781"/>
                    </a:ext>
                  </a:extLst>
                </a:gridCol>
              </a:tblGrid>
              <a:tr h="227697">
                <a:tc>
                  <a:txBody>
                    <a:bodyPr/>
                    <a:lstStyle/>
                    <a:p>
                      <a:endParaRPr lang="en-IE" sz="1100">
                        <a:solidFill>
                          <a:schemeClr val="tx1">
                            <a:lumMod val="65000"/>
                            <a:lumOff val="35000"/>
                          </a:schemeClr>
                        </a:solidFill>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IE" sz="1100" i="1">
                          <a:solidFill>
                            <a:schemeClr val="tx1">
                              <a:lumMod val="65000"/>
                              <a:lumOff val="35000"/>
                            </a:schemeClr>
                          </a:solidFill>
                        </a:rPr>
                        <a:t>(1/10)</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392788098"/>
                  </a:ext>
                </a:extLst>
              </a:tr>
              <a:tr h="227697">
                <a:tc>
                  <a:txBody>
                    <a:bodyPr/>
                    <a:lstStyle/>
                    <a:p>
                      <a:r>
                        <a:rPr lang="en-IE" sz="1100" b="1">
                          <a:solidFill>
                            <a:schemeClr val="tx1">
                              <a:lumMod val="65000"/>
                              <a:lumOff val="35000"/>
                            </a:schemeClr>
                          </a:solidFill>
                        </a:rPr>
                        <a:t>Total</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IE" sz="1100" dirty="0">
                          <a:solidFill>
                            <a:srgbClr val="FF0000"/>
                          </a:solidFill>
                        </a:rPr>
                        <a:t>6.9</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481868804"/>
                  </a:ext>
                </a:extLst>
              </a:tr>
              <a:tr h="227697">
                <a:tc>
                  <a:txBody>
                    <a:bodyPr/>
                    <a:lstStyle/>
                    <a:p>
                      <a:r>
                        <a:rPr lang="en-IE" sz="1100" b="1" i="1">
                          <a:solidFill>
                            <a:schemeClr val="tx1">
                              <a:lumMod val="65000"/>
                              <a:lumOff val="35000"/>
                            </a:schemeClr>
                          </a:solidFill>
                        </a:rPr>
                        <a:t>Age</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IE" sz="1100" dirty="0">
                        <a:solidFill>
                          <a:srgbClr val="FF0000"/>
                        </a:solidFill>
                      </a:endParaRP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181555726"/>
                  </a:ext>
                </a:extLst>
              </a:tr>
              <a:tr h="227697">
                <a:tc>
                  <a:txBody>
                    <a:bodyPr/>
                    <a:lstStyle/>
                    <a:p>
                      <a:r>
                        <a:rPr lang="en-IE" sz="1100">
                          <a:solidFill>
                            <a:schemeClr val="tx1">
                              <a:lumMod val="65000"/>
                              <a:lumOff val="35000"/>
                            </a:schemeClr>
                          </a:solidFill>
                        </a:rPr>
                        <a:t>-34 years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IE" sz="1100" dirty="0">
                          <a:solidFill>
                            <a:srgbClr val="FF0000"/>
                          </a:solidFill>
                        </a:rPr>
                        <a:t>6.6</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318517759"/>
                  </a:ext>
                </a:extLst>
              </a:tr>
              <a:tr h="227697">
                <a:tc>
                  <a:txBody>
                    <a:bodyPr/>
                    <a:lstStyle/>
                    <a:p>
                      <a:r>
                        <a:rPr lang="en-IE" sz="1100">
                          <a:solidFill>
                            <a:schemeClr val="tx1">
                              <a:lumMod val="65000"/>
                              <a:lumOff val="35000"/>
                            </a:schemeClr>
                          </a:solidFill>
                        </a:rPr>
                        <a:t>35-49 years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IE" sz="1100" dirty="0">
                          <a:solidFill>
                            <a:srgbClr val="FF0000"/>
                          </a:solidFill>
                        </a:rPr>
                        <a:t>6.6</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584666300"/>
                  </a:ext>
                </a:extLst>
              </a:tr>
              <a:tr h="227697">
                <a:tc>
                  <a:txBody>
                    <a:bodyPr/>
                    <a:lstStyle/>
                    <a:p>
                      <a:r>
                        <a:rPr lang="en-IE" sz="1100">
                          <a:solidFill>
                            <a:schemeClr val="tx1">
                              <a:lumMod val="65000"/>
                              <a:lumOff val="35000"/>
                            </a:schemeClr>
                          </a:solidFill>
                        </a:rPr>
                        <a:t>50+ years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IE" sz="1100" dirty="0">
                          <a:solidFill>
                            <a:schemeClr val="tx1">
                              <a:lumMod val="65000"/>
                              <a:lumOff val="35000"/>
                            </a:schemeClr>
                          </a:solidFill>
                        </a:rPr>
                        <a:t>7.3</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3464998380"/>
                  </a:ext>
                </a:extLst>
              </a:tr>
              <a:tr h="227697">
                <a:tc>
                  <a:txBody>
                    <a:bodyPr/>
                    <a:lstStyle/>
                    <a:p>
                      <a:r>
                        <a:rPr lang="en-IE" sz="1100" b="1">
                          <a:solidFill>
                            <a:schemeClr val="tx1">
                              <a:lumMod val="65000"/>
                              <a:lumOff val="35000"/>
                            </a:schemeClr>
                          </a:solidFill>
                        </a:rPr>
                        <a:t>Aficionados</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IE" sz="1100" dirty="0">
                          <a:solidFill>
                            <a:schemeClr val="tx1">
                              <a:lumMod val="65000"/>
                              <a:lumOff val="35000"/>
                            </a:schemeClr>
                          </a:solidFill>
                        </a:rPr>
                        <a:t>7.4</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3759490566"/>
                  </a:ext>
                </a:extLst>
              </a:tr>
              <a:tr h="342670">
                <a:tc>
                  <a:txBody>
                    <a:bodyPr/>
                    <a:lstStyle/>
                    <a:p>
                      <a:r>
                        <a:rPr lang="en-IE" sz="1100" b="1">
                          <a:solidFill>
                            <a:schemeClr val="tx1">
                              <a:lumMod val="65000"/>
                              <a:lumOff val="35000"/>
                            </a:schemeClr>
                          </a:solidFill>
                        </a:rPr>
                        <a:t>Online use more often since March</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IE" sz="1100" dirty="0">
                          <a:solidFill>
                            <a:schemeClr val="tx1">
                              <a:lumMod val="65000"/>
                              <a:lumOff val="35000"/>
                            </a:schemeClr>
                          </a:solidFill>
                        </a:rPr>
                        <a:t>7.2</a:t>
                      </a:r>
                    </a:p>
                  </a:txBody>
                  <a:tcPr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712672327"/>
                  </a:ext>
                </a:extLst>
              </a:tr>
            </a:tbl>
          </a:graphicData>
        </a:graphic>
      </p:graphicFrame>
      <p:cxnSp>
        <p:nvCxnSpPr>
          <p:cNvPr id="13" name="Straight Arrow Connector 12">
            <a:extLst>
              <a:ext uri="{FF2B5EF4-FFF2-40B4-BE49-F238E27FC236}">
                <a16:creationId xmlns="" xmlns:a16="http://schemas.microsoft.com/office/drawing/2014/main" id="{FD6DB21E-19DF-4A4E-99D6-CC94A51A55FA}"/>
              </a:ext>
            </a:extLst>
          </p:cNvPr>
          <p:cNvCxnSpPr/>
          <p:nvPr/>
        </p:nvCxnSpPr>
        <p:spPr>
          <a:xfrm flipV="1">
            <a:off x="5591453" y="4983062"/>
            <a:ext cx="1332234" cy="50709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 xmlns:a16="http://schemas.microsoft.com/office/drawing/2014/main" id="{D7DF592A-D070-4370-B1DD-A3F75FFE4724}"/>
              </a:ext>
            </a:extLst>
          </p:cNvPr>
          <p:cNvSpPr/>
          <p:nvPr/>
        </p:nvSpPr>
        <p:spPr>
          <a:xfrm>
            <a:off x="4684031" y="4368715"/>
            <a:ext cx="1345736" cy="621752"/>
          </a:xfrm>
          <a:prstGeom prst="ellipse">
            <a:avLst/>
          </a:prstGeom>
          <a:noFill/>
          <a:ln w="19050">
            <a:solidFill>
              <a:srgbClr val="E09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1336723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22" presetClass="entr" presetSubtype="8"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animBg="1"/>
      <p:bldGraphic spid="6" grpId="0">
        <p:bldAsOne/>
      </p:bldGraphic>
      <p:bldP spid="8" grpId="0" animBg="1"/>
      <p:bldP spid="9"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4B6E04D-3F1F-4080-84AA-53BBB19729ED}"/>
              </a:ext>
            </a:extLst>
          </p:cNvPr>
          <p:cNvSpPr>
            <a:spLocks noGrp="1"/>
          </p:cNvSpPr>
          <p:nvPr>
            <p:ph type="body" sz="quarter" idx="49"/>
          </p:nvPr>
        </p:nvSpPr>
        <p:spPr>
          <a:xfrm>
            <a:off x="488273" y="888074"/>
            <a:ext cx="5548676" cy="323941"/>
          </a:xfrm>
        </p:spPr>
        <p:txBody>
          <a:bodyPr/>
          <a:lstStyle/>
          <a:p>
            <a:r>
              <a:rPr lang="en-IE">
                <a:solidFill>
                  <a:schemeClr val="bg1">
                    <a:lumMod val="50000"/>
                  </a:schemeClr>
                </a:solidFill>
              </a:rPr>
              <a:t>Base : All Adults aged 16+ n- 1,262</a:t>
            </a:r>
            <a:endParaRPr lang="en-IE"/>
          </a:p>
        </p:txBody>
      </p:sp>
      <p:sp>
        <p:nvSpPr>
          <p:cNvPr id="2" name="Title 1">
            <a:extLst>
              <a:ext uri="{FF2B5EF4-FFF2-40B4-BE49-F238E27FC236}">
                <a16:creationId xmlns="" xmlns:a16="http://schemas.microsoft.com/office/drawing/2014/main" id="{BAE333EE-9386-4626-ABFB-F687E5EEA815}"/>
              </a:ext>
            </a:extLst>
          </p:cNvPr>
          <p:cNvSpPr>
            <a:spLocks noGrp="1"/>
          </p:cNvSpPr>
          <p:nvPr>
            <p:ph type="title"/>
          </p:nvPr>
        </p:nvSpPr>
        <p:spPr>
          <a:xfrm>
            <a:off x="488273" y="148297"/>
            <a:ext cx="9516862" cy="370620"/>
          </a:xfrm>
        </p:spPr>
        <p:txBody>
          <a:bodyPr/>
          <a:lstStyle/>
          <a:p>
            <a:r>
              <a:rPr lang="en-IE">
                <a:solidFill>
                  <a:srgbClr val="E09206"/>
                </a:solidFill>
              </a:rPr>
              <a:t>Satisfaction levels with live Arts attendance have collapsed from 82% to 46% in 2020 </a:t>
            </a:r>
          </a:p>
        </p:txBody>
      </p:sp>
      <p:sp>
        <p:nvSpPr>
          <p:cNvPr id="10" name="Text Placeholder 9">
            <a:extLst>
              <a:ext uri="{FF2B5EF4-FFF2-40B4-BE49-F238E27FC236}">
                <a16:creationId xmlns="" xmlns:a16="http://schemas.microsoft.com/office/drawing/2014/main" id="{E25ADD8B-390C-4493-B2D4-7F5E6C76ED45}"/>
              </a:ext>
            </a:extLst>
          </p:cNvPr>
          <p:cNvSpPr>
            <a:spLocks noGrp="1"/>
          </p:cNvSpPr>
          <p:nvPr>
            <p:ph type="body" sz="quarter" idx="60"/>
          </p:nvPr>
        </p:nvSpPr>
        <p:spPr/>
        <p:txBody>
          <a:bodyPr/>
          <a:lstStyle/>
          <a:p>
            <a:pPr fontAlgn="t"/>
            <a:r>
              <a:rPr lang="en-IE"/>
              <a:t>Q.5 How happy or not are you with how often you attend these types of events in your leisure time?</a:t>
            </a:r>
          </a:p>
          <a:p>
            <a:endParaRPr lang="en-IE"/>
          </a:p>
        </p:txBody>
      </p:sp>
      <p:sp>
        <p:nvSpPr>
          <p:cNvPr id="15" name="Parallelogram 14">
            <a:extLst>
              <a:ext uri="{FF2B5EF4-FFF2-40B4-BE49-F238E27FC236}">
                <a16:creationId xmlns="" xmlns:a16="http://schemas.microsoft.com/office/drawing/2014/main" id="{89B934B8-4F0B-45EC-BF88-042B70C21AD0}"/>
              </a:ext>
            </a:extLst>
          </p:cNvPr>
          <p:cNvSpPr/>
          <p:nvPr/>
        </p:nvSpPr>
        <p:spPr>
          <a:xfrm>
            <a:off x="2033518" y="5852717"/>
            <a:ext cx="8124964" cy="49834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We clearly want to return to live arts events.</a:t>
            </a:r>
          </a:p>
        </p:txBody>
      </p:sp>
      <p:graphicFrame>
        <p:nvGraphicFramePr>
          <p:cNvPr id="18" name="Chart 17">
            <a:extLst>
              <a:ext uri="{FF2B5EF4-FFF2-40B4-BE49-F238E27FC236}">
                <a16:creationId xmlns="" xmlns:a16="http://schemas.microsoft.com/office/drawing/2014/main" id="{82B14575-1013-49F2-8A95-23D5C51ACFC5}"/>
              </a:ext>
            </a:extLst>
          </p:cNvPr>
          <p:cNvGraphicFramePr/>
          <p:nvPr>
            <p:extLst>
              <p:ext uri="{D42A27DB-BD31-4B8C-83A1-F6EECF244321}">
                <p14:modId xmlns:p14="http://schemas.microsoft.com/office/powerpoint/2010/main" val="4023065409"/>
              </p:ext>
            </p:extLst>
          </p:nvPr>
        </p:nvGraphicFramePr>
        <p:xfrm>
          <a:off x="3411584" y="1971138"/>
          <a:ext cx="4902494" cy="37421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Table 18">
            <a:extLst>
              <a:ext uri="{FF2B5EF4-FFF2-40B4-BE49-F238E27FC236}">
                <a16:creationId xmlns="" xmlns:a16="http://schemas.microsoft.com/office/drawing/2014/main" id="{2A11F3A1-FC01-40BF-B31D-31A0037422CE}"/>
              </a:ext>
            </a:extLst>
          </p:cNvPr>
          <p:cNvGraphicFramePr>
            <a:graphicFrameLocks noGrp="1"/>
          </p:cNvGraphicFramePr>
          <p:nvPr>
            <p:extLst>
              <p:ext uri="{D42A27DB-BD31-4B8C-83A1-F6EECF244321}">
                <p14:modId xmlns:p14="http://schemas.microsoft.com/office/powerpoint/2010/main" val="2065255630"/>
              </p:ext>
            </p:extLst>
          </p:nvPr>
        </p:nvGraphicFramePr>
        <p:xfrm>
          <a:off x="1957955" y="2252047"/>
          <a:ext cx="1829370" cy="3280043"/>
        </p:xfrm>
        <a:graphic>
          <a:graphicData uri="http://schemas.openxmlformats.org/drawingml/2006/table">
            <a:tbl>
              <a:tblPr>
                <a:tableStyleId>{5C22544A-7EE6-4342-B048-85BDC9FD1C3A}</a:tableStyleId>
              </a:tblPr>
              <a:tblGrid>
                <a:gridCol w="1829370">
                  <a:extLst>
                    <a:ext uri="{9D8B030D-6E8A-4147-A177-3AD203B41FA5}">
                      <a16:colId xmlns="" xmlns:a16="http://schemas.microsoft.com/office/drawing/2014/main" val="2399243269"/>
                    </a:ext>
                  </a:extLst>
                </a:gridCol>
              </a:tblGrid>
              <a:tr h="787132">
                <a:tc>
                  <a:txBody>
                    <a:bodyPr/>
                    <a:lstStyle/>
                    <a:p>
                      <a:pPr algn="r" fontAlgn="t"/>
                      <a:r>
                        <a:rPr lang="en-IE" sz="1200" u="none" strike="noStrike">
                          <a:solidFill>
                            <a:schemeClr val="tx1">
                              <a:lumMod val="65000"/>
                              <a:lumOff val="35000"/>
                            </a:schemeClr>
                          </a:solidFill>
                          <a:effectLst/>
                        </a:rPr>
                        <a:t>Very happy</a:t>
                      </a:r>
                      <a:endParaRPr lang="en-IE" sz="1200" b="0" i="0" u="none" strike="noStrike">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693610499"/>
                  </a:ext>
                </a:extLst>
              </a:tr>
              <a:tr h="1028700">
                <a:tc>
                  <a:txBody>
                    <a:bodyPr/>
                    <a:lstStyle/>
                    <a:p>
                      <a:pPr algn="r" fontAlgn="t"/>
                      <a:r>
                        <a:rPr lang="en-IE" sz="1200" u="none" strike="noStrike">
                          <a:solidFill>
                            <a:schemeClr val="tx1">
                              <a:lumMod val="65000"/>
                              <a:lumOff val="35000"/>
                            </a:schemeClr>
                          </a:solidFill>
                          <a:effectLst/>
                        </a:rPr>
                        <a:t>Fairly  happy</a:t>
                      </a:r>
                      <a:endParaRPr lang="en-IE" sz="1200" b="0" i="0" u="none" strike="noStrike">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4108855519"/>
                  </a:ext>
                </a:extLst>
              </a:tr>
              <a:tr h="833656">
                <a:tc>
                  <a:txBody>
                    <a:bodyPr/>
                    <a:lstStyle/>
                    <a:p>
                      <a:pPr algn="r" fontAlgn="t"/>
                      <a:r>
                        <a:rPr lang="en-IE" sz="1200" u="none" strike="noStrike">
                          <a:solidFill>
                            <a:schemeClr val="tx1">
                              <a:lumMod val="65000"/>
                              <a:lumOff val="35000"/>
                            </a:schemeClr>
                          </a:solidFill>
                          <a:effectLst/>
                        </a:rPr>
                        <a:t>Neither happy nor unhappy</a:t>
                      </a:r>
                      <a:endParaRPr lang="en-IE" sz="1200" b="0" i="0" u="none" strike="noStrike">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1125678184"/>
                  </a:ext>
                </a:extLst>
              </a:tr>
              <a:tr h="438150">
                <a:tc>
                  <a:txBody>
                    <a:bodyPr/>
                    <a:lstStyle/>
                    <a:p>
                      <a:pPr algn="r" fontAlgn="t"/>
                      <a:r>
                        <a:rPr lang="en-IE" sz="1200" u="none" strike="noStrike">
                          <a:solidFill>
                            <a:schemeClr val="tx1">
                              <a:lumMod val="65000"/>
                              <a:lumOff val="35000"/>
                            </a:schemeClr>
                          </a:solidFill>
                          <a:effectLst/>
                        </a:rPr>
                        <a:t>Not Very happy</a:t>
                      </a:r>
                      <a:endParaRPr lang="en-IE" sz="1200" b="0" i="0" u="none" strike="noStrike">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877431967"/>
                  </a:ext>
                </a:extLst>
              </a:tr>
              <a:tr h="102870">
                <a:tc>
                  <a:txBody>
                    <a:bodyPr/>
                    <a:lstStyle/>
                    <a:p>
                      <a:pPr algn="r" fontAlgn="t"/>
                      <a:r>
                        <a:rPr lang="en-IE" sz="1200" u="none" strike="noStrike">
                          <a:solidFill>
                            <a:schemeClr val="tx1">
                              <a:lumMod val="65000"/>
                              <a:lumOff val="35000"/>
                            </a:schemeClr>
                          </a:solidFill>
                          <a:effectLst/>
                        </a:rPr>
                        <a:t>Not happy at all</a:t>
                      </a:r>
                      <a:endParaRPr lang="en-IE" sz="1200" b="0" i="0" u="none" strike="noStrike">
                        <a:solidFill>
                          <a:schemeClr val="tx1">
                            <a:lumMod val="65000"/>
                            <a:lumOff val="35000"/>
                          </a:schemeClr>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2347529232"/>
                  </a:ext>
                </a:extLst>
              </a:tr>
            </a:tbl>
          </a:graphicData>
        </a:graphic>
      </p:graphicFrame>
      <p:graphicFrame>
        <p:nvGraphicFramePr>
          <p:cNvPr id="20" name="Table 20">
            <a:extLst>
              <a:ext uri="{FF2B5EF4-FFF2-40B4-BE49-F238E27FC236}">
                <a16:creationId xmlns="" xmlns:a16="http://schemas.microsoft.com/office/drawing/2014/main" id="{5A11BB9F-3FE7-47FA-B0EE-FF4F506E5B74}"/>
              </a:ext>
            </a:extLst>
          </p:cNvPr>
          <p:cNvGraphicFramePr>
            <a:graphicFrameLocks noGrp="1"/>
          </p:cNvGraphicFramePr>
          <p:nvPr>
            <p:extLst>
              <p:ext uri="{D42A27DB-BD31-4B8C-83A1-F6EECF244321}">
                <p14:modId xmlns:p14="http://schemas.microsoft.com/office/powerpoint/2010/main" val="2067105402"/>
              </p:ext>
            </p:extLst>
          </p:nvPr>
        </p:nvGraphicFramePr>
        <p:xfrm>
          <a:off x="3718420" y="1331722"/>
          <a:ext cx="4748170" cy="944880"/>
        </p:xfrm>
        <a:graphic>
          <a:graphicData uri="http://schemas.openxmlformats.org/drawingml/2006/table">
            <a:tbl>
              <a:tblPr firstRow="1" bandRow="1">
                <a:tableStyleId>{5C22544A-7EE6-4342-B048-85BDC9FD1C3A}</a:tableStyleId>
              </a:tblPr>
              <a:tblGrid>
                <a:gridCol w="1393984">
                  <a:extLst>
                    <a:ext uri="{9D8B030D-6E8A-4147-A177-3AD203B41FA5}">
                      <a16:colId xmlns="" xmlns:a16="http://schemas.microsoft.com/office/drawing/2014/main" val="2233897941"/>
                    </a:ext>
                  </a:extLst>
                </a:gridCol>
                <a:gridCol w="1505383">
                  <a:extLst>
                    <a:ext uri="{9D8B030D-6E8A-4147-A177-3AD203B41FA5}">
                      <a16:colId xmlns="" xmlns:a16="http://schemas.microsoft.com/office/drawing/2014/main" val="3079446874"/>
                    </a:ext>
                  </a:extLst>
                </a:gridCol>
                <a:gridCol w="1848803">
                  <a:extLst>
                    <a:ext uri="{9D8B030D-6E8A-4147-A177-3AD203B41FA5}">
                      <a16:colId xmlns="" xmlns:a16="http://schemas.microsoft.com/office/drawing/2014/main" val="4222421937"/>
                    </a:ext>
                  </a:extLst>
                </a:gridCol>
              </a:tblGrid>
              <a:tr h="370840">
                <a:tc>
                  <a:txBody>
                    <a:bodyPr/>
                    <a:lstStyle/>
                    <a:p>
                      <a:pPr algn="ctr"/>
                      <a:r>
                        <a:rPr lang="en-IE" sz="1400">
                          <a:solidFill>
                            <a:schemeClr val="tx1">
                              <a:lumMod val="75000"/>
                              <a:lumOff val="25000"/>
                            </a:schemeClr>
                          </a:solidFill>
                        </a:rPr>
                        <a:t>2020</a:t>
                      </a:r>
                    </a:p>
                    <a:p>
                      <a:pPr algn="ctr"/>
                      <a:r>
                        <a:rPr lang="en-IE" sz="1400">
                          <a:solidFill>
                            <a:schemeClr val="tx1">
                              <a:lumMod val="75000"/>
                              <a:lumOff val="25000"/>
                            </a:schemeClr>
                          </a:solidFill>
                        </a:rPr>
                        <a:t>Total</a:t>
                      </a:r>
                    </a:p>
                    <a:p>
                      <a:pPr algn="ctr"/>
                      <a:r>
                        <a:rPr lang="en-IE" sz="1200">
                          <a:solidFill>
                            <a:schemeClr val="tx1">
                              <a:lumMod val="75000"/>
                              <a:lumOff val="25000"/>
                            </a:schemeClr>
                          </a:solidFill>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600">
                        <a:solidFill>
                          <a:schemeClr val="tx1">
                            <a:lumMod val="75000"/>
                            <a:lumOff val="2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400">
                          <a:solidFill>
                            <a:schemeClr val="tx1">
                              <a:lumMod val="75000"/>
                              <a:lumOff val="25000"/>
                            </a:schemeClr>
                          </a:solidFill>
                        </a:rPr>
                        <a:t>2018/2019</a:t>
                      </a:r>
                    </a:p>
                    <a:p>
                      <a:pPr algn="ctr"/>
                      <a:r>
                        <a:rPr lang="en-IE" sz="1400">
                          <a:solidFill>
                            <a:schemeClr val="tx1">
                              <a:lumMod val="75000"/>
                              <a:lumOff val="25000"/>
                            </a:schemeClr>
                          </a:solidFill>
                        </a:rPr>
                        <a:t>Total</a:t>
                      </a:r>
                    </a:p>
                    <a:p>
                      <a:pPr algn="ctr"/>
                      <a:r>
                        <a:rPr lang="en-IE" sz="1200">
                          <a:solidFill>
                            <a:schemeClr val="tx1">
                              <a:lumMod val="75000"/>
                              <a:lumOff val="25000"/>
                            </a:schemeClr>
                          </a:solidFill>
                        </a:rPr>
                        <a:t>%</a:t>
                      </a:r>
                    </a:p>
                    <a:p>
                      <a:pPr algn="ctr"/>
                      <a:endParaRPr lang="en-IE" sz="1600">
                        <a:solidFill>
                          <a:schemeClr val="tx1">
                            <a:lumMod val="75000"/>
                            <a:lumOff val="2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57519983"/>
                  </a:ext>
                </a:extLst>
              </a:tr>
            </a:tbl>
          </a:graphicData>
        </a:graphic>
      </p:graphicFrame>
      <p:sp>
        <p:nvSpPr>
          <p:cNvPr id="4" name="Right Brace 3">
            <a:extLst>
              <a:ext uri="{FF2B5EF4-FFF2-40B4-BE49-F238E27FC236}">
                <a16:creationId xmlns="" xmlns:a16="http://schemas.microsoft.com/office/drawing/2014/main" id="{FDC1D0E0-C0EA-412D-BD39-4A6CDCF0B00F}"/>
              </a:ext>
            </a:extLst>
          </p:cNvPr>
          <p:cNvSpPr/>
          <p:nvPr/>
        </p:nvSpPr>
        <p:spPr>
          <a:xfrm>
            <a:off x="5018714" y="2091362"/>
            <a:ext cx="427838" cy="15581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1" name="Right Brace 10">
            <a:extLst>
              <a:ext uri="{FF2B5EF4-FFF2-40B4-BE49-F238E27FC236}">
                <a16:creationId xmlns="" xmlns:a16="http://schemas.microsoft.com/office/drawing/2014/main" id="{5DD48794-CAA6-4E9D-A85F-07E29C480230}"/>
              </a:ext>
            </a:extLst>
          </p:cNvPr>
          <p:cNvSpPr/>
          <p:nvPr/>
        </p:nvSpPr>
        <p:spPr>
          <a:xfrm>
            <a:off x="8167383" y="2066195"/>
            <a:ext cx="427838" cy="28605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2" name="TextBox 11">
            <a:extLst>
              <a:ext uri="{FF2B5EF4-FFF2-40B4-BE49-F238E27FC236}">
                <a16:creationId xmlns="" xmlns:a16="http://schemas.microsoft.com/office/drawing/2014/main" id="{92B22ABA-2919-4C9C-866F-BC582B9C1D44}"/>
              </a:ext>
            </a:extLst>
          </p:cNvPr>
          <p:cNvSpPr txBox="1"/>
          <p:nvPr/>
        </p:nvSpPr>
        <p:spPr>
          <a:xfrm>
            <a:off x="5525930" y="2733039"/>
            <a:ext cx="673802" cy="276999"/>
          </a:xfrm>
          <a:prstGeom prst="rect">
            <a:avLst/>
          </a:prstGeom>
          <a:solidFill>
            <a:srgbClr val="FFC000"/>
          </a:solidFill>
        </p:spPr>
        <p:txBody>
          <a:bodyPr wrap="square">
            <a:spAutoFit/>
          </a:bodyPr>
          <a:lstStyle/>
          <a:p>
            <a:pPr algn="ctr" fontAlgn="t"/>
            <a:r>
              <a:rPr lang="en-IE" sz="1200" b="1">
                <a:solidFill>
                  <a:schemeClr val="tx1">
                    <a:lumMod val="65000"/>
                    <a:lumOff val="35000"/>
                  </a:schemeClr>
                </a:solidFill>
              </a:rPr>
              <a:t>46%</a:t>
            </a:r>
            <a:endParaRPr lang="en-IE" sz="1200" b="1">
              <a:solidFill>
                <a:schemeClr val="tx1">
                  <a:lumMod val="65000"/>
                  <a:lumOff val="35000"/>
                </a:schemeClr>
              </a:solidFill>
              <a:latin typeface="Tahoma" panose="020B0604030504040204" pitchFamily="34" charset="0"/>
            </a:endParaRPr>
          </a:p>
        </p:txBody>
      </p:sp>
      <p:sp>
        <p:nvSpPr>
          <p:cNvPr id="13" name="TextBox 12">
            <a:extLst>
              <a:ext uri="{FF2B5EF4-FFF2-40B4-BE49-F238E27FC236}">
                <a16:creationId xmlns="" xmlns:a16="http://schemas.microsoft.com/office/drawing/2014/main" id="{F6237617-61C8-4A56-A63E-EA187B3789BE}"/>
              </a:ext>
            </a:extLst>
          </p:cNvPr>
          <p:cNvSpPr txBox="1"/>
          <p:nvPr/>
        </p:nvSpPr>
        <p:spPr>
          <a:xfrm>
            <a:off x="8663790" y="3362116"/>
            <a:ext cx="673802" cy="276999"/>
          </a:xfrm>
          <a:prstGeom prst="rect">
            <a:avLst/>
          </a:prstGeom>
          <a:noFill/>
        </p:spPr>
        <p:txBody>
          <a:bodyPr wrap="square">
            <a:spAutoFit/>
          </a:bodyPr>
          <a:lstStyle/>
          <a:p>
            <a:pPr fontAlgn="t"/>
            <a:r>
              <a:rPr lang="en-IE" sz="1200">
                <a:solidFill>
                  <a:schemeClr val="tx1">
                    <a:lumMod val="65000"/>
                    <a:lumOff val="35000"/>
                  </a:schemeClr>
                </a:solidFill>
              </a:rPr>
              <a:t>82%</a:t>
            </a:r>
            <a:endParaRPr lang="en-IE" sz="1200">
              <a:solidFill>
                <a:schemeClr val="tx1">
                  <a:lumMod val="65000"/>
                  <a:lumOff val="35000"/>
                </a:schemeClr>
              </a:solidFill>
              <a:latin typeface="Tahoma" panose="020B0604030504040204" pitchFamily="34" charset="0"/>
            </a:endParaRPr>
          </a:p>
        </p:txBody>
      </p:sp>
    </p:spTree>
    <p:extLst>
      <p:ext uri="{BB962C8B-B14F-4D97-AF65-F5344CB8AC3E}">
        <p14:creationId xmlns:p14="http://schemas.microsoft.com/office/powerpoint/2010/main" val="2264211929"/>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BD93A7-5032-488A-9EA0-116648222CD7}"/>
              </a:ext>
            </a:extLst>
          </p:cNvPr>
          <p:cNvPicPr>
            <a:picLocks noChangeAspect="1"/>
          </p:cNvPicPr>
          <p:nvPr/>
        </p:nvPicPr>
        <p:blipFill>
          <a:blip r:embed="rId3"/>
          <a:srcRect/>
          <a:stretch/>
        </p:blipFill>
        <p:spPr>
          <a:xfrm>
            <a:off x="210482" y="112405"/>
            <a:ext cx="1343112" cy="1343112"/>
          </a:xfrm>
          <a:prstGeom prst="rect">
            <a:avLst/>
          </a:prstGeom>
        </p:spPr>
      </p:pic>
      <p:sp>
        <p:nvSpPr>
          <p:cNvPr id="6" name="TextBox 5">
            <a:extLst>
              <a:ext uri="{FF2B5EF4-FFF2-40B4-BE49-F238E27FC236}">
                <a16:creationId xmlns="" xmlns:a16="http://schemas.microsoft.com/office/drawing/2014/main" id="{950307F1-68B0-484D-BBE5-9DB7832FFB46}"/>
              </a:ext>
            </a:extLst>
          </p:cNvPr>
          <p:cNvSpPr txBox="1"/>
          <p:nvPr/>
        </p:nvSpPr>
        <p:spPr>
          <a:xfrm>
            <a:off x="4738585" y="2863137"/>
            <a:ext cx="6366052" cy="407035"/>
          </a:xfrm>
          <a:prstGeom prst="rect">
            <a:avLst/>
          </a:prstGeom>
          <a:noFill/>
        </p:spPr>
        <p:txBody>
          <a:bodyPr wrap="square">
            <a:spAutoFit/>
          </a:bodyPr>
          <a:lstStyle/>
          <a:p>
            <a:pPr algn="ctr">
              <a:lnSpc>
                <a:spcPct val="107000"/>
              </a:lnSpc>
              <a:spcAft>
                <a:spcPts val="800"/>
              </a:spcAft>
            </a:pPr>
            <a:r>
              <a:rPr lang="en-IE" sz="2000" b="1"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Planning for the Return to Arts Venues</a:t>
            </a:r>
          </a:p>
        </p:txBody>
      </p:sp>
      <p:pic>
        <p:nvPicPr>
          <p:cNvPr id="5" name="Picture 4" descr="A picture containing skiing, people, toy, group&#10;&#10;Description automatically generated">
            <a:extLst>
              <a:ext uri="{FF2B5EF4-FFF2-40B4-BE49-F238E27FC236}">
                <a16:creationId xmlns="" xmlns:a16="http://schemas.microsoft.com/office/drawing/2014/main" id="{8FE4B3A9-0CDD-4BD1-B55F-115C695FD74D}"/>
              </a:ext>
            </a:extLst>
          </p:cNvPr>
          <p:cNvPicPr>
            <a:picLocks noChangeAspect="1"/>
          </p:cNvPicPr>
          <p:nvPr/>
        </p:nvPicPr>
        <p:blipFill rotWithShape="1">
          <a:blip r:embed="rId4">
            <a:clrChange>
              <a:clrFrom>
                <a:srgbClr val="FFFFFF"/>
              </a:clrFrom>
              <a:clrTo>
                <a:srgbClr val="FFFFFF">
                  <a:alpha val="0"/>
                </a:srgbClr>
              </a:clrTo>
            </a:clrChange>
          </a:blip>
          <a:srcRect l="49801" r="39839" b="86006"/>
          <a:stretch/>
        </p:blipFill>
        <p:spPr>
          <a:xfrm>
            <a:off x="2159930" y="112405"/>
            <a:ext cx="3160452" cy="4269175"/>
          </a:xfrm>
          <a:prstGeom prst="rect">
            <a:avLst/>
          </a:prstGeom>
        </p:spPr>
      </p:pic>
    </p:spTree>
    <p:extLst>
      <p:ext uri="{BB962C8B-B14F-4D97-AF65-F5344CB8AC3E}">
        <p14:creationId xmlns:p14="http://schemas.microsoft.com/office/powerpoint/2010/main" val="370401580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 xmlns:a16="http://schemas.microsoft.com/office/drawing/2014/main" id="{DD93769A-3774-45A9-B362-686F0080D0F8}"/>
              </a:ext>
            </a:extLst>
          </p:cNvPr>
          <p:cNvGraphicFramePr/>
          <p:nvPr>
            <p:custDataLst>
              <p:tags r:id="rId1"/>
            </p:custDataLst>
            <p:extLst>
              <p:ext uri="{D42A27DB-BD31-4B8C-83A1-F6EECF244321}">
                <p14:modId xmlns:p14="http://schemas.microsoft.com/office/powerpoint/2010/main" val="212385140"/>
              </p:ext>
            </p:extLst>
          </p:nvPr>
        </p:nvGraphicFramePr>
        <p:xfrm>
          <a:off x="1199457" y="1069854"/>
          <a:ext cx="8255817" cy="44945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Table 18">
            <a:extLst>
              <a:ext uri="{FF2B5EF4-FFF2-40B4-BE49-F238E27FC236}">
                <a16:creationId xmlns="" xmlns:a16="http://schemas.microsoft.com/office/drawing/2014/main" id="{482526DA-85FE-46C9-ABB8-ABE57402E027}"/>
              </a:ext>
            </a:extLst>
          </p:cNvPr>
          <p:cNvGraphicFramePr>
            <a:graphicFrameLocks noGrp="1"/>
          </p:cNvGraphicFramePr>
          <p:nvPr/>
        </p:nvGraphicFramePr>
        <p:xfrm>
          <a:off x="7468363" y="1869495"/>
          <a:ext cx="1367378" cy="1371600"/>
        </p:xfrm>
        <a:graphic>
          <a:graphicData uri="http://schemas.openxmlformats.org/drawingml/2006/table">
            <a:tbl>
              <a:tblPr firstRow="1" bandRow="1">
                <a:tableStyleId>{5C22544A-7EE6-4342-B048-85BDC9FD1C3A}</a:tableStyleId>
              </a:tblPr>
              <a:tblGrid>
                <a:gridCol w="648846">
                  <a:extLst>
                    <a:ext uri="{9D8B030D-6E8A-4147-A177-3AD203B41FA5}">
                      <a16:colId xmlns="" xmlns:a16="http://schemas.microsoft.com/office/drawing/2014/main" val="2275605476"/>
                    </a:ext>
                  </a:extLst>
                </a:gridCol>
                <a:gridCol w="718532">
                  <a:extLst>
                    <a:ext uri="{9D8B030D-6E8A-4147-A177-3AD203B41FA5}">
                      <a16:colId xmlns="" xmlns:a16="http://schemas.microsoft.com/office/drawing/2014/main" val="776975188"/>
                    </a:ext>
                  </a:extLst>
                </a:gridCol>
              </a:tblGrid>
              <a:tr h="0">
                <a:tc>
                  <a:txBody>
                    <a:bodyPr/>
                    <a:lstStyle/>
                    <a:p>
                      <a:endParaRPr lang="en-IE" sz="900" b="1">
                        <a:solidFill>
                          <a:schemeClr val="accent2">
                            <a:lumMod val="50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900" b="1">
                          <a:solidFill>
                            <a:schemeClr val="accent2">
                              <a:lumMod val="50000"/>
                            </a:schemeClr>
                          </a:solidFill>
                        </a:rPr>
                        <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41330449"/>
                  </a:ext>
                </a:extLst>
              </a:tr>
              <a:tr h="0">
                <a:tc>
                  <a:txBody>
                    <a:bodyPr/>
                    <a:lstStyle/>
                    <a:p>
                      <a:pPr algn="r"/>
                      <a:r>
                        <a:rPr lang="en-IE" sz="900" b="1">
                          <a:solidFill>
                            <a:schemeClr val="accent2">
                              <a:lumMod val="50000"/>
                            </a:schemeClr>
                          </a:solidFill>
                        </a:rPr>
                        <a:t>Dublin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900" b="1">
                          <a:solidFill>
                            <a:schemeClr val="accent2">
                              <a:lumMod val="50000"/>
                            </a:schemeClr>
                          </a:solidFill>
                        </a:rPr>
                        <a:t>35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6089534"/>
                  </a:ext>
                </a:extLst>
              </a:tr>
              <a:tr h="0">
                <a:tc>
                  <a:txBody>
                    <a:bodyPr/>
                    <a:lstStyle/>
                    <a:p>
                      <a:pPr algn="r"/>
                      <a:r>
                        <a:rPr lang="en-IE" sz="900" b="1">
                          <a:solidFill>
                            <a:schemeClr val="accent2">
                              <a:lumMod val="50000"/>
                            </a:schemeClr>
                          </a:solidFill>
                        </a:rPr>
                        <a:t>Ex Dublin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900" b="1">
                          <a:solidFill>
                            <a:schemeClr val="accent2">
                              <a:lumMod val="50000"/>
                            </a:schemeClr>
                          </a:solidFill>
                        </a:rPr>
                        <a:t>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48429174"/>
                  </a:ext>
                </a:extLst>
              </a:tr>
              <a:tr h="0">
                <a:tc>
                  <a:txBody>
                    <a:bodyPr/>
                    <a:lstStyle/>
                    <a:p>
                      <a:r>
                        <a:rPr lang="en-IE" sz="900" b="1" i="1">
                          <a:solidFill>
                            <a:schemeClr val="accent2">
                              <a:lumMod val="50000"/>
                            </a:schemeClr>
                          </a:solidFill>
                        </a:rPr>
                        <a:t>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IE" sz="900" b="1">
                        <a:solidFill>
                          <a:schemeClr val="accent2">
                            <a:lumMod val="50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9202358"/>
                  </a:ext>
                </a:extLst>
              </a:tr>
              <a:tr h="0">
                <a:tc>
                  <a:txBody>
                    <a:bodyPr/>
                    <a:lstStyle/>
                    <a:p>
                      <a:pPr algn="r"/>
                      <a:r>
                        <a:rPr lang="en-IE" sz="900" b="1">
                          <a:solidFill>
                            <a:schemeClr val="accent2">
                              <a:lumMod val="50000"/>
                            </a:schemeClr>
                          </a:solidFill>
                        </a:rPr>
                        <a:t>- 35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900" b="1">
                          <a:solidFill>
                            <a:schemeClr val="accent2">
                              <a:lumMod val="50000"/>
                            </a:schemeClr>
                          </a:solidFill>
                        </a:rPr>
                        <a:t>31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050079409"/>
                  </a:ext>
                </a:extLst>
              </a:tr>
              <a:tr h="0">
                <a:tc>
                  <a:txBody>
                    <a:bodyPr/>
                    <a:lstStyle/>
                    <a:p>
                      <a:pPr algn="r"/>
                      <a:r>
                        <a:rPr lang="en-IE" sz="900" b="1">
                          <a:solidFill>
                            <a:schemeClr val="accent2">
                              <a:lumMod val="50000"/>
                            </a:schemeClr>
                          </a:solidFill>
                        </a:rPr>
                        <a:t>35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IE" sz="900" b="1">
                          <a:solidFill>
                            <a:schemeClr val="accent2">
                              <a:lumMod val="50000"/>
                            </a:schemeClr>
                          </a:solidFill>
                        </a:rPr>
                        <a:t>31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9615894"/>
                  </a:ext>
                </a:extLst>
              </a:tr>
            </a:tbl>
          </a:graphicData>
        </a:graphic>
      </p:graphicFrame>
      <p:graphicFrame>
        <p:nvGraphicFramePr>
          <p:cNvPr id="12" name="Table 11">
            <a:extLst>
              <a:ext uri="{FF2B5EF4-FFF2-40B4-BE49-F238E27FC236}">
                <a16:creationId xmlns="" xmlns:a16="http://schemas.microsoft.com/office/drawing/2014/main" id="{D230D37E-8431-4B9E-8E43-62A8EEE29384}"/>
              </a:ext>
            </a:extLst>
          </p:cNvPr>
          <p:cNvGraphicFramePr>
            <a:graphicFrameLocks noGrp="1"/>
          </p:cNvGraphicFramePr>
          <p:nvPr>
            <p:extLst>
              <p:ext uri="{D42A27DB-BD31-4B8C-83A1-F6EECF244321}">
                <p14:modId xmlns:p14="http://schemas.microsoft.com/office/powerpoint/2010/main" val="4090396349"/>
              </p:ext>
            </p:extLst>
          </p:nvPr>
        </p:nvGraphicFramePr>
        <p:xfrm>
          <a:off x="701387" y="1348727"/>
          <a:ext cx="4286798" cy="4192838"/>
        </p:xfrm>
        <a:graphic>
          <a:graphicData uri="http://schemas.openxmlformats.org/drawingml/2006/table">
            <a:tbl>
              <a:tblPr>
                <a:tableStyleId>{5C22544A-7EE6-4342-B048-85BDC9FD1C3A}</a:tableStyleId>
              </a:tblPr>
              <a:tblGrid>
                <a:gridCol w="4286798">
                  <a:extLst>
                    <a:ext uri="{9D8B030D-6E8A-4147-A177-3AD203B41FA5}">
                      <a16:colId xmlns="" xmlns:a16="http://schemas.microsoft.com/office/drawing/2014/main" val="333846320"/>
                    </a:ext>
                  </a:extLst>
                </a:gridCol>
              </a:tblGrid>
              <a:tr h="271945">
                <a:tc>
                  <a:txBody>
                    <a:bodyPr/>
                    <a:lstStyle/>
                    <a:p>
                      <a:pPr algn="r" fontAlgn="ctr"/>
                      <a:r>
                        <a:rPr lang="en-IE" sz="1000" b="0" i="0" u="none" strike="noStrike">
                          <a:solidFill>
                            <a:schemeClr val="tx1">
                              <a:lumMod val="65000"/>
                              <a:lumOff val="35000"/>
                            </a:schemeClr>
                          </a:solidFill>
                          <a:effectLst/>
                          <a:latin typeface="+mn-lt"/>
                        </a:rPr>
                        <a:t>Multiplex Cinema</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97092438"/>
                  </a:ext>
                </a:extLst>
              </a:tr>
              <a:tr h="296898">
                <a:tc>
                  <a:txBody>
                    <a:bodyPr/>
                    <a:lstStyle/>
                    <a:p>
                      <a:pPr algn="r" fontAlgn="ctr"/>
                      <a:r>
                        <a:rPr lang="en-IE" sz="1000" b="0" i="0" u="none" strike="noStrike">
                          <a:solidFill>
                            <a:schemeClr val="tx1">
                              <a:lumMod val="65000"/>
                              <a:lumOff val="35000"/>
                            </a:schemeClr>
                          </a:solidFill>
                          <a:effectLst/>
                          <a:latin typeface="+mn-lt"/>
                        </a:rPr>
                        <a:t>Pub/hotel</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69544810"/>
                  </a:ext>
                </a:extLst>
              </a:tr>
              <a:tr h="278905">
                <a:tc>
                  <a:txBody>
                    <a:bodyPr/>
                    <a:lstStyle/>
                    <a:p>
                      <a:pPr algn="r" fontAlgn="ctr"/>
                      <a:r>
                        <a:rPr lang="en-IE" sz="1000" b="0" i="0" u="none" strike="noStrike">
                          <a:solidFill>
                            <a:schemeClr val="tx1">
                              <a:lumMod val="65000"/>
                              <a:lumOff val="35000"/>
                            </a:schemeClr>
                          </a:solidFill>
                          <a:effectLst/>
                          <a:latin typeface="+mn-lt"/>
                        </a:rPr>
                        <a:t>Theatre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65546263"/>
                  </a:ext>
                </a:extLst>
              </a:tr>
              <a:tr h="278904">
                <a:tc>
                  <a:txBody>
                    <a:bodyPr/>
                    <a:lstStyle/>
                    <a:p>
                      <a:pPr algn="r" fontAlgn="ctr"/>
                      <a:r>
                        <a:rPr lang="en-IE" sz="1000" b="0" i="0" u="none" strike="noStrike">
                          <a:solidFill>
                            <a:schemeClr val="tx1">
                              <a:lumMod val="65000"/>
                              <a:lumOff val="35000"/>
                            </a:schemeClr>
                          </a:solidFill>
                          <a:effectLst/>
                          <a:latin typeface="+mn-lt"/>
                        </a:rPr>
                        <a:t>Art Gallery</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25311674"/>
                  </a:ext>
                </a:extLst>
              </a:tr>
              <a:tr h="296898">
                <a:tc>
                  <a:txBody>
                    <a:bodyPr/>
                    <a:lstStyle/>
                    <a:p>
                      <a:pPr algn="r" fontAlgn="ctr"/>
                      <a:r>
                        <a:rPr lang="en-IE" sz="1000" b="0" i="0" u="none" strike="noStrike">
                          <a:solidFill>
                            <a:schemeClr val="tx1">
                              <a:lumMod val="65000"/>
                              <a:lumOff val="35000"/>
                            </a:schemeClr>
                          </a:solidFill>
                          <a:effectLst/>
                          <a:latin typeface="+mn-lt"/>
                        </a:rPr>
                        <a:t>Church</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58072953"/>
                  </a:ext>
                </a:extLst>
              </a:tr>
              <a:tr h="262474">
                <a:tc>
                  <a:txBody>
                    <a:bodyPr/>
                    <a:lstStyle/>
                    <a:p>
                      <a:pPr algn="r" fontAlgn="ctr"/>
                      <a:r>
                        <a:rPr lang="en-IE" sz="1000" b="0" i="0" u="none" strike="noStrike">
                          <a:solidFill>
                            <a:schemeClr val="tx1">
                              <a:lumMod val="65000"/>
                              <a:lumOff val="35000"/>
                            </a:schemeClr>
                          </a:solidFill>
                          <a:effectLst/>
                          <a:latin typeface="+mn-lt"/>
                        </a:rPr>
                        <a:t>Concert Hall/Opera House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96909372"/>
                  </a:ext>
                </a:extLst>
              </a:tr>
              <a:tr h="304067">
                <a:tc>
                  <a:txBody>
                    <a:bodyPr/>
                    <a:lstStyle/>
                    <a:p>
                      <a:pPr algn="r" fontAlgn="ctr"/>
                      <a:r>
                        <a:rPr lang="en-IE" sz="1000" b="0" i="0" u="none" strike="noStrike">
                          <a:solidFill>
                            <a:schemeClr val="tx1">
                              <a:lumMod val="65000"/>
                              <a:lumOff val="35000"/>
                            </a:schemeClr>
                          </a:solidFill>
                          <a:effectLst/>
                          <a:latin typeface="+mn-lt"/>
                        </a:rPr>
                        <a:t>Other dedicated music/arts venue (e.g. Vicar Street in Dublin)</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79198274"/>
                  </a:ext>
                </a:extLst>
              </a:tr>
              <a:tr h="276837">
                <a:tc>
                  <a:txBody>
                    <a:bodyPr/>
                    <a:lstStyle/>
                    <a:p>
                      <a:pPr algn="r" fontAlgn="ctr"/>
                      <a:r>
                        <a:rPr lang="en-IE" sz="1000" b="0" i="0" u="none" strike="noStrike">
                          <a:solidFill>
                            <a:schemeClr val="tx1">
                              <a:lumMod val="65000"/>
                              <a:lumOff val="35000"/>
                            </a:schemeClr>
                          </a:solidFill>
                          <a:effectLst/>
                          <a:latin typeface="+mn-lt"/>
                        </a:rPr>
                        <a:t>Library</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45515719"/>
                  </a:ext>
                </a:extLst>
              </a:tr>
              <a:tr h="276837">
                <a:tc>
                  <a:txBody>
                    <a:bodyPr/>
                    <a:lstStyle/>
                    <a:p>
                      <a:pPr algn="r" fontAlgn="ctr"/>
                      <a:r>
                        <a:rPr lang="en-IE" sz="1000" b="0" i="0" u="none" strike="noStrike">
                          <a:solidFill>
                            <a:schemeClr val="tx1">
                              <a:lumMod val="65000"/>
                              <a:lumOff val="35000"/>
                            </a:schemeClr>
                          </a:solidFill>
                          <a:effectLst/>
                          <a:latin typeface="+mn-lt"/>
                        </a:rPr>
                        <a:t>Open air venue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24040146"/>
                  </a:ext>
                </a:extLst>
              </a:tr>
              <a:tr h="302003">
                <a:tc>
                  <a:txBody>
                    <a:bodyPr/>
                    <a:lstStyle/>
                    <a:p>
                      <a:pPr algn="r" fontAlgn="ctr"/>
                      <a:r>
                        <a:rPr lang="en-IE" sz="1000" b="0" i="0" u="none" strike="noStrike">
                          <a:solidFill>
                            <a:schemeClr val="tx1">
                              <a:lumMod val="65000"/>
                              <a:lumOff val="35000"/>
                            </a:schemeClr>
                          </a:solidFill>
                          <a:effectLst/>
                          <a:latin typeface="+mn-lt"/>
                        </a:rPr>
                        <a:t>Community centre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96918467"/>
                  </a:ext>
                </a:extLst>
              </a:tr>
              <a:tr h="276837">
                <a:tc>
                  <a:txBody>
                    <a:bodyPr/>
                    <a:lstStyle/>
                    <a:p>
                      <a:pPr algn="r" fontAlgn="ctr"/>
                      <a:r>
                        <a:rPr lang="en-IE" sz="1000" b="0" i="0" u="none" strike="noStrike">
                          <a:solidFill>
                            <a:schemeClr val="tx1">
                              <a:lumMod val="65000"/>
                              <a:lumOff val="35000"/>
                            </a:schemeClr>
                          </a:solidFill>
                          <a:effectLst/>
                          <a:latin typeface="+mn-lt"/>
                        </a:rPr>
                        <a:t>Local Arts Centre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04544184"/>
                  </a:ext>
                </a:extLst>
              </a:tr>
              <a:tr h="269909">
                <a:tc>
                  <a:txBody>
                    <a:bodyPr/>
                    <a:lstStyle/>
                    <a:p>
                      <a:pPr algn="r" fontAlgn="ctr"/>
                      <a:r>
                        <a:rPr lang="en-IE" sz="1000" b="0" i="0" u="none" strike="noStrike">
                          <a:solidFill>
                            <a:schemeClr val="tx1">
                              <a:lumMod val="65000"/>
                              <a:lumOff val="35000"/>
                            </a:schemeClr>
                          </a:solidFill>
                          <a:effectLst/>
                          <a:latin typeface="+mn-lt"/>
                        </a:rPr>
                        <a:t>Art house cinema</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24386112"/>
                  </a:ext>
                </a:extLst>
              </a:tr>
              <a:tr h="275376">
                <a:tc>
                  <a:txBody>
                    <a:bodyPr/>
                    <a:lstStyle/>
                    <a:p>
                      <a:pPr algn="r" fontAlgn="ctr"/>
                      <a:r>
                        <a:rPr lang="en-IE" sz="1000" b="0" i="0" u="none" strike="noStrike">
                          <a:solidFill>
                            <a:schemeClr val="tx1">
                              <a:lumMod val="65000"/>
                              <a:lumOff val="35000"/>
                            </a:schemeClr>
                          </a:solidFill>
                          <a:effectLst/>
                          <a:latin typeface="+mn-lt"/>
                        </a:rPr>
                        <a:t>School Hall</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406822923"/>
                  </a:ext>
                </a:extLst>
              </a:tr>
              <a:tr h="262474">
                <a:tc>
                  <a:txBody>
                    <a:bodyPr/>
                    <a:lstStyle/>
                    <a:p>
                      <a:pPr algn="r" fontAlgn="ctr"/>
                      <a:r>
                        <a:rPr lang="en-IE" sz="1000" b="0" i="0" u="none" strike="noStrike">
                          <a:solidFill>
                            <a:schemeClr val="tx1">
                              <a:lumMod val="65000"/>
                              <a:lumOff val="35000"/>
                            </a:schemeClr>
                          </a:solidFill>
                          <a:effectLst/>
                          <a:latin typeface="+mn-lt"/>
                        </a:rPr>
                        <a:t>Town Hall</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70925414"/>
                  </a:ext>
                </a:extLst>
              </a:tr>
              <a:tr h="262474">
                <a:tc>
                  <a:txBody>
                    <a:bodyPr/>
                    <a:lstStyle/>
                    <a:p>
                      <a:pPr algn="r" fontAlgn="ctr"/>
                      <a:r>
                        <a:rPr lang="en-IE" sz="1000" b="0" i="0" u="none" strike="noStrike">
                          <a:solidFill>
                            <a:schemeClr val="tx1">
                              <a:lumMod val="65000"/>
                              <a:lumOff val="35000"/>
                            </a:schemeClr>
                          </a:solidFill>
                          <a:effectLst/>
                          <a:latin typeface="+mn-lt"/>
                        </a:rPr>
                        <a:t>Other </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248949789"/>
                  </a:ext>
                </a:extLst>
              </a:tr>
            </a:tbl>
          </a:graphicData>
        </a:graphic>
      </p:graphicFrame>
      <p:sp>
        <p:nvSpPr>
          <p:cNvPr id="5" name="Text Placeholder 4">
            <a:extLst>
              <a:ext uri="{FF2B5EF4-FFF2-40B4-BE49-F238E27FC236}">
                <a16:creationId xmlns="" xmlns:a16="http://schemas.microsoft.com/office/drawing/2014/main" id="{7A2583D8-F1B5-4A57-8993-8CD6E4DB8C69}"/>
              </a:ext>
            </a:extLst>
          </p:cNvPr>
          <p:cNvSpPr>
            <a:spLocks noGrp="1"/>
          </p:cNvSpPr>
          <p:nvPr>
            <p:ph type="body" sz="quarter" idx="49"/>
          </p:nvPr>
        </p:nvSpPr>
        <p:spPr>
          <a:xfrm>
            <a:off x="268358" y="556494"/>
            <a:ext cx="5548676" cy="323941"/>
          </a:xfrm>
        </p:spPr>
        <p:txBody>
          <a:bodyPr/>
          <a:lstStyle/>
          <a:p>
            <a:r>
              <a:rPr lang="en-IE">
                <a:solidFill>
                  <a:schemeClr val="bg1">
                    <a:lumMod val="50000"/>
                  </a:schemeClr>
                </a:solidFill>
              </a:rPr>
              <a:t>Base: Attended any event in past 12 months n – 846</a:t>
            </a:r>
            <a:endParaRPr lang="en-IE"/>
          </a:p>
        </p:txBody>
      </p:sp>
      <p:sp>
        <p:nvSpPr>
          <p:cNvPr id="2" name="Title 1">
            <a:extLst>
              <a:ext uri="{FF2B5EF4-FFF2-40B4-BE49-F238E27FC236}">
                <a16:creationId xmlns="" xmlns:a16="http://schemas.microsoft.com/office/drawing/2014/main" id="{C696FA5C-DBC6-49DB-A634-12E1DA7349F0}"/>
              </a:ext>
            </a:extLst>
          </p:cNvPr>
          <p:cNvSpPr>
            <a:spLocks noGrp="1"/>
          </p:cNvSpPr>
          <p:nvPr>
            <p:ph type="title"/>
          </p:nvPr>
        </p:nvSpPr>
        <p:spPr>
          <a:xfrm>
            <a:off x="268359" y="144322"/>
            <a:ext cx="9361040" cy="370620"/>
          </a:xfrm>
        </p:spPr>
        <p:txBody>
          <a:bodyPr/>
          <a:lstStyle/>
          <a:p>
            <a:r>
              <a:rPr lang="en-IE"/>
              <a:t>Pubs/ Hotels are key national venues for attending Arts events</a:t>
            </a:r>
            <a:endParaRPr lang="en-IE">
              <a:solidFill>
                <a:schemeClr val="bg1">
                  <a:lumMod val="50000"/>
                </a:schemeClr>
              </a:solidFill>
            </a:endParaRPr>
          </a:p>
        </p:txBody>
      </p:sp>
      <p:sp>
        <p:nvSpPr>
          <p:cNvPr id="8" name="Text Placeholder 7">
            <a:extLst>
              <a:ext uri="{FF2B5EF4-FFF2-40B4-BE49-F238E27FC236}">
                <a16:creationId xmlns="" xmlns:a16="http://schemas.microsoft.com/office/drawing/2014/main" id="{3FAEFA11-BCB9-4C1D-B242-4EE76BD4EB1B}"/>
              </a:ext>
            </a:extLst>
          </p:cNvPr>
          <p:cNvSpPr>
            <a:spLocks noGrp="1"/>
          </p:cNvSpPr>
          <p:nvPr>
            <p:ph type="body" sz="quarter" idx="60"/>
          </p:nvPr>
        </p:nvSpPr>
        <p:spPr>
          <a:xfrm>
            <a:off x="709213" y="6562723"/>
            <a:ext cx="7042362" cy="285204"/>
          </a:xfrm>
        </p:spPr>
        <p:txBody>
          <a:bodyPr/>
          <a:lstStyle/>
          <a:p>
            <a:r>
              <a:rPr lang="en-IE"/>
              <a:t>Q.8 In which of the following venues have you attended an arts event in the past 12 months?</a:t>
            </a:r>
          </a:p>
          <a:p>
            <a:endParaRPr lang="en-IE"/>
          </a:p>
        </p:txBody>
      </p:sp>
      <p:sp>
        <p:nvSpPr>
          <p:cNvPr id="3" name="TextBox 2">
            <a:extLst>
              <a:ext uri="{FF2B5EF4-FFF2-40B4-BE49-F238E27FC236}">
                <a16:creationId xmlns="" xmlns:a16="http://schemas.microsoft.com/office/drawing/2014/main" id="{5D67351D-4030-4634-B1F3-A24A9943EFFA}"/>
              </a:ext>
            </a:extLst>
          </p:cNvPr>
          <p:cNvSpPr txBox="1"/>
          <p:nvPr/>
        </p:nvSpPr>
        <p:spPr>
          <a:xfrm>
            <a:off x="9988713" y="886772"/>
            <a:ext cx="326485" cy="376774"/>
          </a:xfrm>
          <a:prstGeom prst="rect">
            <a:avLst/>
          </a:prstGeom>
          <a:noFill/>
        </p:spPr>
        <p:txBody>
          <a:bodyPr wrap="square" rtlCol="0">
            <a:spAutoFit/>
          </a:bodyPr>
          <a:lstStyle/>
          <a:p>
            <a:endParaRPr lang="en-IE"/>
          </a:p>
        </p:txBody>
      </p:sp>
      <p:sp>
        <p:nvSpPr>
          <p:cNvPr id="7" name="TextBox 6">
            <a:extLst>
              <a:ext uri="{FF2B5EF4-FFF2-40B4-BE49-F238E27FC236}">
                <a16:creationId xmlns="" xmlns:a16="http://schemas.microsoft.com/office/drawing/2014/main" id="{0FA90742-B808-44C2-9E99-B7E5FFDA7E75}"/>
              </a:ext>
            </a:extLst>
          </p:cNvPr>
          <p:cNvSpPr txBox="1"/>
          <p:nvPr/>
        </p:nvSpPr>
        <p:spPr>
          <a:xfrm>
            <a:off x="8973702" y="994786"/>
            <a:ext cx="457078" cy="307777"/>
          </a:xfrm>
          <a:prstGeom prst="rect">
            <a:avLst/>
          </a:prstGeom>
          <a:noFill/>
        </p:spPr>
        <p:txBody>
          <a:bodyPr wrap="square" rtlCol="0">
            <a:spAutoFit/>
          </a:bodyPr>
          <a:lstStyle/>
          <a:p>
            <a:r>
              <a:rPr lang="en-IE" sz="1400">
                <a:solidFill>
                  <a:schemeClr val="tx1">
                    <a:lumMod val="65000"/>
                    <a:lumOff val="35000"/>
                  </a:schemeClr>
                </a:solidFill>
              </a:rPr>
              <a:t>%</a:t>
            </a:r>
          </a:p>
        </p:txBody>
      </p:sp>
      <p:graphicFrame>
        <p:nvGraphicFramePr>
          <p:cNvPr id="11" name="Table 10">
            <a:extLst>
              <a:ext uri="{FF2B5EF4-FFF2-40B4-BE49-F238E27FC236}">
                <a16:creationId xmlns="" xmlns:a16="http://schemas.microsoft.com/office/drawing/2014/main" id="{0B06BB24-24E4-4316-902F-2231ED673A22}"/>
              </a:ext>
            </a:extLst>
          </p:cNvPr>
          <p:cNvGraphicFramePr>
            <a:graphicFrameLocks noGrp="1"/>
          </p:cNvGraphicFramePr>
          <p:nvPr>
            <p:extLst>
              <p:ext uri="{D42A27DB-BD31-4B8C-83A1-F6EECF244321}">
                <p14:modId xmlns:p14="http://schemas.microsoft.com/office/powerpoint/2010/main" val="1498485553"/>
              </p:ext>
            </p:extLst>
          </p:nvPr>
        </p:nvGraphicFramePr>
        <p:xfrm>
          <a:off x="9518557" y="704360"/>
          <a:ext cx="860133" cy="4541302"/>
        </p:xfrm>
        <a:graphic>
          <a:graphicData uri="http://schemas.openxmlformats.org/drawingml/2006/table">
            <a:tbl>
              <a:tblPr>
                <a:tableStyleId>{5C22544A-7EE6-4342-B048-85BDC9FD1C3A}</a:tableStyleId>
              </a:tblPr>
              <a:tblGrid>
                <a:gridCol w="860133">
                  <a:extLst>
                    <a:ext uri="{9D8B030D-6E8A-4147-A177-3AD203B41FA5}">
                      <a16:colId xmlns="" xmlns:a16="http://schemas.microsoft.com/office/drawing/2014/main" val="3860664344"/>
                    </a:ext>
                  </a:extLst>
                </a:gridCol>
              </a:tblGrid>
              <a:tr h="372301">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100" b="1" i="1" u="none" strike="noStrike">
                          <a:solidFill>
                            <a:schemeClr val="accent6">
                              <a:lumMod val="60000"/>
                              <a:lumOff val="40000"/>
                            </a:schemeClr>
                          </a:solidFill>
                          <a:effectLst/>
                          <a:latin typeface="+mn-lt"/>
                        </a:rPr>
                        <a:t>2018</a:t>
                      </a:r>
                      <a:r>
                        <a:rPr kumimoji="0" lang="en-IE" sz="1100" b="1" i="1" u="none" strike="noStrike" kern="1200" cap="none" spc="0" normalizeH="0" baseline="0" noProof="0">
                          <a:ln>
                            <a:noFill/>
                          </a:ln>
                          <a:solidFill>
                            <a:schemeClr val="accent6">
                              <a:lumMod val="60000"/>
                              <a:lumOff val="40000"/>
                            </a:schemeClr>
                          </a:solidFill>
                          <a:effectLst/>
                          <a:uLnTx/>
                          <a:uFillTx/>
                          <a:latin typeface="+mn-lt"/>
                          <a:ea typeface="+mn-ea"/>
                          <a:cs typeface="+mn-cs"/>
                        </a:rPr>
                        <a:t>/19</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noProof="0" err="1">
                          <a:ln>
                            <a:noFill/>
                          </a:ln>
                          <a:solidFill>
                            <a:schemeClr val="accent6">
                              <a:lumMod val="60000"/>
                              <a:lumOff val="40000"/>
                            </a:schemeClr>
                          </a:solidFill>
                          <a:effectLst/>
                          <a:uLnTx/>
                          <a:uFillTx/>
                          <a:latin typeface="+mn-lt"/>
                          <a:ea typeface="+mn-ea"/>
                          <a:cs typeface="+mn-cs"/>
                        </a:rPr>
                        <a:t>Avg</a:t>
                      </a:r>
                      <a:endParaRPr kumimoji="0" lang="en-IE" sz="1100" b="1" i="1" u="none" strike="noStrike" kern="1200" cap="none" spc="0" normalizeH="0" baseline="0" noProof="0">
                        <a:ln>
                          <a:noFill/>
                        </a:ln>
                        <a:solidFill>
                          <a:schemeClr val="accent6">
                            <a:lumMod val="60000"/>
                            <a:lumOff val="40000"/>
                          </a:schemeClr>
                        </a:solidFill>
                        <a:effectLst/>
                        <a:uLnTx/>
                        <a:uFillTx/>
                        <a:latin typeface="+mn-lt"/>
                        <a:ea typeface="+mn-ea"/>
                        <a:cs typeface="+mn-cs"/>
                      </a:endParaRPr>
                    </a:p>
                  </a:txBody>
                  <a:tcPr marL="9525" marR="9525" marT="9525" marB="0" anchor="ctr">
                    <a:noFill/>
                  </a:tcPr>
                </a:tc>
                <a:extLst>
                  <a:ext uri="{0D108BD9-81ED-4DB2-BD59-A6C34878D82A}">
                    <a16:rowId xmlns="" xmlns:a16="http://schemas.microsoft.com/office/drawing/2014/main" val="3543469446"/>
                  </a:ext>
                </a:extLst>
              </a:tr>
              <a:tr h="181386">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noProof="0">
                          <a:ln>
                            <a:noFill/>
                          </a:ln>
                          <a:solidFill>
                            <a:schemeClr val="accent6">
                              <a:lumMod val="60000"/>
                              <a:lumOff val="40000"/>
                            </a:schemeClr>
                          </a:solidFill>
                          <a:effectLst/>
                          <a:uLnTx/>
                          <a:uFillTx/>
                          <a:latin typeface="+mn-lt"/>
                          <a:ea typeface="+mn-ea"/>
                          <a:cs typeface="+mn-cs"/>
                        </a:rPr>
                        <a:t>%</a:t>
                      </a:r>
                    </a:p>
                  </a:txBody>
                  <a:tcPr marL="9525" marR="9525" marT="9525" marB="0" anchor="ctr">
                    <a:lnB w="12700" cmpd="sng">
                      <a:noFill/>
                    </a:lnB>
                    <a:noFill/>
                  </a:tcPr>
                </a:tc>
                <a:extLst>
                  <a:ext uri="{0D108BD9-81ED-4DB2-BD59-A6C34878D82A}">
                    <a16:rowId xmlns="" xmlns:a16="http://schemas.microsoft.com/office/drawing/2014/main" val="3539004018"/>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60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34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33746265"/>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80570842"/>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35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41110628"/>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14116229"/>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67432485"/>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88927115"/>
                  </a:ext>
                </a:extLst>
              </a:tr>
              <a:tr h="26072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69282030"/>
                  </a:ext>
                </a:extLst>
              </a:tr>
              <a:tr h="26072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86804083"/>
                  </a:ext>
                </a:extLst>
              </a:tr>
              <a:tr h="26072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86969506"/>
                  </a:ext>
                </a:extLst>
              </a:tr>
              <a:tr h="26072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83162526"/>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10917755"/>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20843086"/>
                  </a:ext>
                </a:extLst>
              </a:tr>
              <a:tr h="26072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2471891"/>
                  </a:ext>
                </a:extLst>
              </a:tr>
              <a:tr h="268401">
                <a:tc>
                  <a:txBody>
                    <a:bodyPr/>
                    <a:lstStyle/>
                    <a:p>
                      <a:pPr algn="ctr" fontAlgn="b"/>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82145000"/>
                  </a:ext>
                </a:extLst>
              </a:tr>
            </a:tbl>
          </a:graphicData>
        </a:graphic>
      </p:graphicFrame>
      <p:sp>
        <p:nvSpPr>
          <p:cNvPr id="14" name="Parallelogram 13">
            <a:extLst>
              <a:ext uri="{FF2B5EF4-FFF2-40B4-BE49-F238E27FC236}">
                <a16:creationId xmlns="" xmlns:a16="http://schemas.microsoft.com/office/drawing/2014/main" id="{D8855A61-B0AE-4A5B-8896-1EC9B4291F2B}"/>
              </a:ext>
            </a:extLst>
          </p:cNvPr>
          <p:cNvSpPr/>
          <p:nvPr/>
        </p:nvSpPr>
        <p:spPr>
          <a:xfrm>
            <a:off x="1433924" y="5845709"/>
            <a:ext cx="8554789" cy="487293"/>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IE" sz="1400" b="1">
                <a:solidFill>
                  <a:prstClr val="white"/>
                </a:solidFill>
                <a:latin typeface="Calibri" panose="020F0502020204030204" pitchFamily="34" charset="0"/>
                <a:cs typeface="Calibri" panose="020F0502020204030204" pitchFamily="34" charset="0"/>
              </a:rPr>
              <a:t>Pubs/ Hotels are second only to Multiplex Cinemas in terms of attendance</a:t>
            </a:r>
            <a:endParaRPr lang="en-IE" sz="1400" b="1">
              <a:latin typeface="Calibri" panose="020F0502020204030204" pitchFamily="34" charset="0"/>
              <a:cs typeface="Calibri" panose="020F0502020204030204" pitchFamily="34" charset="0"/>
            </a:endParaRPr>
          </a:p>
        </p:txBody>
      </p:sp>
      <p:sp>
        <p:nvSpPr>
          <p:cNvPr id="19" name="TextBox 18">
            <a:extLst>
              <a:ext uri="{FF2B5EF4-FFF2-40B4-BE49-F238E27FC236}">
                <a16:creationId xmlns="" xmlns:a16="http://schemas.microsoft.com/office/drawing/2014/main" id="{48CC3D30-7453-4800-8A79-B3BEB8CB496A}"/>
              </a:ext>
            </a:extLst>
          </p:cNvPr>
          <p:cNvSpPr txBox="1"/>
          <p:nvPr/>
        </p:nvSpPr>
        <p:spPr>
          <a:xfrm>
            <a:off x="6741584" y="6384587"/>
            <a:ext cx="5146733" cy="246221"/>
          </a:xfrm>
          <a:prstGeom prst="rect">
            <a:avLst/>
          </a:prstGeom>
          <a:noFill/>
        </p:spPr>
        <p:txBody>
          <a:bodyPr wrap="square" rtlCol="0">
            <a:spAutoFit/>
          </a:bodyPr>
          <a:lstStyle/>
          <a:p>
            <a:r>
              <a:rPr lang="en-IE" sz="1000" i="1">
                <a:solidFill>
                  <a:srgbClr val="666666"/>
                </a:solidFill>
              </a:rPr>
              <a:t>*includes Art House Cinema, Concert Hall/ Opera House, Local Arts Centre, Art Gallery, Theatre</a:t>
            </a:r>
          </a:p>
        </p:txBody>
      </p:sp>
      <p:sp>
        <p:nvSpPr>
          <p:cNvPr id="6" name="Oval 5">
            <a:extLst>
              <a:ext uri="{FF2B5EF4-FFF2-40B4-BE49-F238E27FC236}">
                <a16:creationId xmlns="" xmlns:a16="http://schemas.microsoft.com/office/drawing/2014/main" id="{F9F1B62B-DFF8-4E02-AF35-63AC7430AB4A}"/>
              </a:ext>
            </a:extLst>
          </p:cNvPr>
          <p:cNvSpPr/>
          <p:nvPr/>
        </p:nvSpPr>
        <p:spPr>
          <a:xfrm>
            <a:off x="6995722" y="1580785"/>
            <a:ext cx="362693" cy="2909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6" name="Straight Connector 15">
            <a:extLst>
              <a:ext uri="{FF2B5EF4-FFF2-40B4-BE49-F238E27FC236}">
                <a16:creationId xmlns="" xmlns:a16="http://schemas.microsoft.com/office/drawing/2014/main" id="{77175E73-7E84-44A9-8668-BA3F26B2DA4B}"/>
              </a:ext>
            </a:extLst>
          </p:cNvPr>
          <p:cNvCxnSpPr>
            <a:cxnSpLocks/>
            <a:endCxn id="21" idx="0"/>
          </p:cNvCxnSpPr>
          <p:nvPr/>
        </p:nvCxnSpPr>
        <p:spPr>
          <a:xfrm>
            <a:off x="7365140" y="1720203"/>
            <a:ext cx="755270" cy="16018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7FFE2229-50E3-41E5-84EB-342DD5A16738}"/>
              </a:ext>
            </a:extLst>
          </p:cNvPr>
          <p:cNvSpPr/>
          <p:nvPr/>
        </p:nvSpPr>
        <p:spPr>
          <a:xfrm>
            <a:off x="7351690" y="1880385"/>
            <a:ext cx="1537439" cy="13498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11651271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left)">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22" presetClass="entr" presetSubtype="8"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5" grpId="0" build="p"/>
      <p:bldP spid="2" grpId="0"/>
      <p:bldP spid="8" grpId="0" build="p"/>
      <p:bldP spid="7" grpId="0"/>
      <p:bldP spid="14" grpId="0" animBg="1"/>
      <p:bldP spid="19" grpId="0"/>
      <p:bldP spid="6"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F13B3A36-A3C6-4AF9-AAA3-2AE421ADA459}"/>
              </a:ext>
            </a:extLst>
          </p:cNvPr>
          <p:cNvSpPr>
            <a:spLocks noGrp="1"/>
          </p:cNvSpPr>
          <p:nvPr>
            <p:ph type="body" sz="quarter" idx="49"/>
          </p:nvPr>
        </p:nvSpPr>
        <p:spPr>
          <a:xfrm>
            <a:off x="239697" y="488972"/>
            <a:ext cx="5429069" cy="323941"/>
          </a:xfrm>
        </p:spPr>
        <p:txBody>
          <a:bodyPr/>
          <a:lstStyle/>
          <a:p>
            <a:r>
              <a:rPr lang="en-IE"/>
              <a:t>Base: All adults aged 16+ n – 1, 043</a:t>
            </a:r>
          </a:p>
        </p:txBody>
      </p:sp>
      <p:sp>
        <p:nvSpPr>
          <p:cNvPr id="3" name="Title 2">
            <a:extLst>
              <a:ext uri="{FF2B5EF4-FFF2-40B4-BE49-F238E27FC236}">
                <a16:creationId xmlns="" xmlns:a16="http://schemas.microsoft.com/office/drawing/2014/main" id="{9150FEAF-D961-4E45-9090-65B895D30A3F}"/>
              </a:ext>
            </a:extLst>
          </p:cNvPr>
          <p:cNvSpPr>
            <a:spLocks noGrp="1"/>
          </p:cNvSpPr>
          <p:nvPr>
            <p:ph type="title"/>
          </p:nvPr>
        </p:nvSpPr>
        <p:spPr>
          <a:xfrm>
            <a:off x="239697" y="123983"/>
            <a:ext cx="10591060" cy="370620"/>
          </a:xfrm>
        </p:spPr>
        <p:txBody>
          <a:bodyPr/>
          <a:lstStyle/>
          <a:p>
            <a:r>
              <a:rPr lang="en-IE" sz="2176">
                <a:solidFill>
                  <a:schemeClr val="accent2"/>
                </a:solidFill>
              </a:rPr>
              <a:t>Aficionados are typically the most concerned with attending indoor arts events</a:t>
            </a:r>
            <a:endParaRPr lang="en-IE" sz="2176" i="1">
              <a:solidFill>
                <a:schemeClr val="accent2"/>
              </a:solidFill>
            </a:endParaRPr>
          </a:p>
        </p:txBody>
      </p:sp>
      <p:sp>
        <p:nvSpPr>
          <p:cNvPr id="5" name="Text Placeholder 4">
            <a:extLst>
              <a:ext uri="{FF2B5EF4-FFF2-40B4-BE49-F238E27FC236}">
                <a16:creationId xmlns="" xmlns:a16="http://schemas.microsoft.com/office/drawing/2014/main" id="{46A4445B-89EF-4151-A6BA-932CF63CD403}"/>
              </a:ext>
            </a:extLst>
          </p:cNvPr>
          <p:cNvSpPr>
            <a:spLocks noGrp="1"/>
          </p:cNvSpPr>
          <p:nvPr>
            <p:ph type="body" sz="quarter" idx="60"/>
          </p:nvPr>
        </p:nvSpPr>
        <p:spPr>
          <a:xfrm>
            <a:off x="745299" y="6553315"/>
            <a:ext cx="5458597" cy="285204"/>
          </a:xfrm>
        </p:spPr>
        <p:txBody>
          <a:bodyPr/>
          <a:lstStyle/>
          <a:p>
            <a:r>
              <a:rPr lang="en-IE" sz="1000"/>
              <a:t>Q.2 How concerned are you about attending an arts event in the following venues ...</a:t>
            </a:r>
          </a:p>
          <a:p>
            <a:endParaRPr lang="en-IE" sz="1000"/>
          </a:p>
        </p:txBody>
      </p:sp>
      <p:sp>
        <p:nvSpPr>
          <p:cNvPr id="7" name="Parallelogram 6">
            <a:extLst>
              <a:ext uri="{FF2B5EF4-FFF2-40B4-BE49-F238E27FC236}">
                <a16:creationId xmlns="" xmlns:a16="http://schemas.microsoft.com/office/drawing/2014/main" id="{BD8CCF4E-C1AD-4DDE-8007-E680D1444ACD}"/>
              </a:ext>
            </a:extLst>
          </p:cNvPr>
          <p:cNvSpPr/>
          <p:nvPr/>
        </p:nvSpPr>
        <p:spPr>
          <a:xfrm>
            <a:off x="394790" y="5944558"/>
            <a:ext cx="11402419" cy="43526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IE" sz="1400" b="1">
                <a:solidFill>
                  <a:schemeClr val="bg1"/>
                </a:solidFill>
              </a:rPr>
              <a:t>Our general levels of concern attending indoor venues in particular remain very high; however levels can show a slight decline since June.</a:t>
            </a:r>
          </a:p>
        </p:txBody>
      </p:sp>
      <p:graphicFrame>
        <p:nvGraphicFramePr>
          <p:cNvPr id="9" name="Chart 8">
            <a:extLst>
              <a:ext uri="{FF2B5EF4-FFF2-40B4-BE49-F238E27FC236}">
                <a16:creationId xmlns="" xmlns:a16="http://schemas.microsoft.com/office/drawing/2014/main" id="{1B53229D-B78B-428A-8B60-952BE4F8E5D3}"/>
              </a:ext>
            </a:extLst>
          </p:cNvPr>
          <p:cNvGraphicFramePr/>
          <p:nvPr/>
        </p:nvGraphicFramePr>
        <p:xfrm>
          <a:off x="3484123" y="1344293"/>
          <a:ext cx="6072614" cy="45408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10">
            <a:extLst>
              <a:ext uri="{FF2B5EF4-FFF2-40B4-BE49-F238E27FC236}">
                <a16:creationId xmlns="" xmlns:a16="http://schemas.microsoft.com/office/drawing/2014/main" id="{F2AD821E-1941-49C2-81C3-BD1CA5438787}"/>
              </a:ext>
            </a:extLst>
          </p:cNvPr>
          <p:cNvGraphicFramePr>
            <a:graphicFrameLocks noGrp="1"/>
          </p:cNvGraphicFramePr>
          <p:nvPr/>
        </p:nvGraphicFramePr>
        <p:xfrm>
          <a:off x="3929902" y="896494"/>
          <a:ext cx="5484942" cy="336278"/>
        </p:xfrm>
        <a:graphic>
          <a:graphicData uri="http://schemas.openxmlformats.org/drawingml/2006/table">
            <a:tbl>
              <a:tblPr firstRow="1" bandRow="1">
                <a:tableStyleId>{5C22544A-7EE6-4342-B048-85BDC9FD1C3A}</a:tableStyleId>
              </a:tblPr>
              <a:tblGrid>
                <a:gridCol w="2742471">
                  <a:extLst>
                    <a:ext uri="{9D8B030D-6E8A-4147-A177-3AD203B41FA5}">
                      <a16:colId xmlns="" xmlns:a16="http://schemas.microsoft.com/office/drawing/2014/main" val="728500772"/>
                    </a:ext>
                  </a:extLst>
                </a:gridCol>
                <a:gridCol w="2742471">
                  <a:extLst>
                    <a:ext uri="{9D8B030D-6E8A-4147-A177-3AD203B41FA5}">
                      <a16:colId xmlns="" xmlns:a16="http://schemas.microsoft.com/office/drawing/2014/main" val="3685033488"/>
                    </a:ext>
                  </a:extLst>
                </a:gridCol>
              </a:tblGrid>
              <a:tr h="336278">
                <a:tc>
                  <a:txBody>
                    <a:bodyPr/>
                    <a:lstStyle/>
                    <a:p>
                      <a:pPr algn="ctr"/>
                      <a:r>
                        <a:rPr lang="en-IE" sz="1100">
                          <a:solidFill>
                            <a:schemeClr val="bg1"/>
                          </a:solidFill>
                        </a:rPr>
                        <a:t>Somewhat concerned</a:t>
                      </a:r>
                    </a:p>
                  </a:txBody>
                  <a:tcPr marL="82918" marR="82918" marT="41459" marB="41459" anchor="ctr">
                    <a:solidFill>
                      <a:srgbClr val="FBBF53"/>
                    </a:solidFill>
                  </a:tcPr>
                </a:tc>
                <a:tc>
                  <a:txBody>
                    <a:bodyPr/>
                    <a:lstStyle/>
                    <a:p>
                      <a:pPr algn="ctr"/>
                      <a:r>
                        <a:rPr lang="en-IE" sz="1100">
                          <a:solidFill>
                            <a:schemeClr val="bg1"/>
                          </a:solidFill>
                        </a:rPr>
                        <a:t>Very concerned</a:t>
                      </a:r>
                    </a:p>
                  </a:txBody>
                  <a:tcPr marL="82918" marR="82918" marT="41459" marB="41459" anchor="ctr">
                    <a:solidFill>
                      <a:srgbClr val="E09206"/>
                    </a:solidFill>
                  </a:tcPr>
                </a:tc>
                <a:extLst>
                  <a:ext uri="{0D108BD9-81ED-4DB2-BD59-A6C34878D82A}">
                    <a16:rowId xmlns="" xmlns:a16="http://schemas.microsoft.com/office/drawing/2014/main" val="246318790"/>
                  </a:ext>
                </a:extLst>
              </a:tr>
            </a:tbl>
          </a:graphicData>
        </a:graphic>
      </p:graphicFrame>
      <p:sp>
        <p:nvSpPr>
          <p:cNvPr id="14" name="TextBox 13">
            <a:extLst>
              <a:ext uri="{FF2B5EF4-FFF2-40B4-BE49-F238E27FC236}">
                <a16:creationId xmlns="" xmlns:a16="http://schemas.microsoft.com/office/drawing/2014/main" id="{E522B891-AD75-4C49-AFD0-37EB08B7D1C0}"/>
              </a:ext>
            </a:extLst>
          </p:cNvPr>
          <p:cNvSpPr txBox="1"/>
          <p:nvPr/>
        </p:nvSpPr>
        <p:spPr>
          <a:xfrm>
            <a:off x="394790" y="1458317"/>
            <a:ext cx="2982883" cy="461665"/>
          </a:xfrm>
          <a:prstGeom prst="rect">
            <a:avLst/>
          </a:prstGeom>
          <a:noFill/>
        </p:spPr>
        <p:txBody>
          <a:bodyPr wrap="square">
            <a:spAutoFit/>
          </a:bodyPr>
          <a:lstStyle/>
          <a:p>
            <a:pPr algn="r"/>
            <a:r>
              <a:rPr lang="en-IE" sz="1200">
                <a:solidFill>
                  <a:schemeClr val="tx1">
                    <a:lumMod val="65000"/>
                    <a:lumOff val="35000"/>
                  </a:schemeClr>
                </a:solidFill>
              </a:rPr>
              <a:t>Music or other performance in a standing </a:t>
            </a:r>
            <a:r>
              <a:rPr lang="en-IE" sz="1200" b="1">
                <a:solidFill>
                  <a:schemeClr val="tx1">
                    <a:lumMod val="65000"/>
                    <a:lumOff val="35000"/>
                  </a:schemeClr>
                </a:solidFill>
              </a:rPr>
              <a:t>indoor</a:t>
            </a:r>
            <a:r>
              <a:rPr lang="en-IE" sz="1200">
                <a:solidFill>
                  <a:schemeClr val="tx1">
                    <a:lumMod val="65000"/>
                    <a:lumOff val="35000"/>
                  </a:schemeClr>
                </a:solidFill>
              </a:rPr>
              <a:t> venue </a:t>
            </a:r>
          </a:p>
        </p:txBody>
      </p:sp>
      <p:sp>
        <p:nvSpPr>
          <p:cNvPr id="16" name="TextBox 15">
            <a:extLst>
              <a:ext uri="{FF2B5EF4-FFF2-40B4-BE49-F238E27FC236}">
                <a16:creationId xmlns="" xmlns:a16="http://schemas.microsoft.com/office/drawing/2014/main" id="{B592D1CC-32F3-4EDA-8729-1DDA2F982DE3}"/>
              </a:ext>
            </a:extLst>
          </p:cNvPr>
          <p:cNvSpPr txBox="1"/>
          <p:nvPr/>
        </p:nvSpPr>
        <p:spPr>
          <a:xfrm>
            <a:off x="1122353" y="2069745"/>
            <a:ext cx="2255320" cy="461665"/>
          </a:xfrm>
          <a:prstGeom prst="rect">
            <a:avLst/>
          </a:prstGeom>
          <a:noFill/>
        </p:spPr>
        <p:txBody>
          <a:bodyPr wrap="square">
            <a:spAutoFit/>
          </a:bodyPr>
          <a:lstStyle/>
          <a:p>
            <a:pPr algn="r"/>
            <a:r>
              <a:rPr lang="en-IE" sz="1200">
                <a:solidFill>
                  <a:schemeClr val="tx1">
                    <a:lumMod val="65000"/>
                    <a:lumOff val="35000"/>
                  </a:schemeClr>
                </a:solidFill>
              </a:rPr>
              <a:t>Concert Hall/Opera House </a:t>
            </a:r>
            <a:r>
              <a:rPr lang="en-IE" sz="1200" b="1">
                <a:solidFill>
                  <a:schemeClr val="tx1">
                    <a:lumMod val="65000"/>
                    <a:lumOff val="35000"/>
                  </a:schemeClr>
                </a:solidFill>
              </a:rPr>
              <a:t>(indoors) </a:t>
            </a:r>
          </a:p>
        </p:txBody>
      </p:sp>
      <p:sp>
        <p:nvSpPr>
          <p:cNvPr id="18" name="TextBox 17">
            <a:extLst>
              <a:ext uri="{FF2B5EF4-FFF2-40B4-BE49-F238E27FC236}">
                <a16:creationId xmlns="" xmlns:a16="http://schemas.microsoft.com/office/drawing/2014/main" id="{4E3880B4-9746-4B4F-8777-7CA7870A8338}"/>
              </a:ext>
            </a:extLst>
          </p:cNvPr>
          <p:cNvSpPr txBox="1"/>
          <p:nvPr/>
        </p:nvSpPr>
        <p:spPr>
          <a:xfrm>
            <a:off x="795399" y="3474569"/>
            <a:ext cx="2582273" cy="276999"/>
          </a:xfrm>
          <a:prstGeom prst="rect">
            <a:avLst/>
          </a:prstGeom>
          <a:noFill/>
        </p:spPr>
        <p:txBody>
          <a:bodyPr wrap="square">
            <a:spAutoFit/>
          </a:bodyPr>
          <a:lstStyle/>
          <a:p>
            <a:pPr algn="r"/>
            <a:r>
              <a:rPr lang="en-IE" sz="1200">
                <a:solidFill>
                  <a:schemeClr val="tx1">
                    <a:lumMod val="65000"/>
                    <a:lumOff val="35000"/>
                  </a:schemeClr>
                </a:solidFill>
              </a:rPr>
              <a:t>Multiplex Cinema </a:t>
            </a:r>
          </a:p>
        </p:txBody>
      </p:sp>
      <p:sp>
        <p:nvSpPr>
          <p:cNvPr id="20" name="TextBox 19">
            <a:extLst>
              <a:ext uri="{FF2B5EF4-FFF2-40B4-BE49-F238E27FC236}">
                <a16:creationId xmlns="" xmlns:a16="http://schemas.microsoft.com/office/drawing/2014/main" id="{7426A036-A72D-4944-A348-020D013F9289}"/>
              </a:ext>
            </a:extLst>
          </p:cNvPr>
          <p:cNvSpPr txBox="1"/>
          <p:nvPr/>
        </p:nvSpPr>
        <p:spPr>
          <a:xfrm>
            <a:off x="904385" y="2706655"/>
            <a:ext cx="2473288" cy="461665"/>
          </a:xfrm>
          <a:prstGeom prst="rect">
            <a:avLst/>
          </a:prstGeom>
          <a:noFill/>
        </p:spPr>
        <p:txBody>
          <a:bodyPr wrap="square">
            <a:spAutoFit/>
          </a:bodyPr>
          <a:lstStyle/>
          <a:p>
            <a:pPr algn="r"/>
            <a:r>
              <a:rPr lang="en-IE" sz="1200">
                <a:solidFill>
                  <a:schemeClr val="tx1">
                    <a:lumMod val="65000"/>
                    <a:lumOff val="35000"/>
                  </a:schemeClr>
                </a:solidFill>
              </a:rPr>
              <a:t>Theatre, Music, Dance or talk in a seated </a:t>
            </a:r>
            <a:r>
              <a:rPr lang="en-IE" sz="1200" b="1">
                <a:solidFill>
                  <a:schemeClr val="tx1">
                    <a:lumMod val="65000"/>
                    <a:lumOff val="35000"/>
                  </a:schemeClr>
                </a:solidFill>
              </a:rPr>
              <a:t>indoor</a:t>
            </a:r>
            <a:r>
              <a:rPr lang="en-IE" sz="1200">
                <a:solidFill>
                  <a:schemeClr val="tx1">
                    <a:lumMod val="65000"/>
                    <a:lumOff val="35000"/>
                  </a:schemeClr>
                </a:solidFill>
              </a:rPr>
              <a:t> venue </a:t>
            </a:r>
          </a:p>
        </p:txBody>
      </p:sp>
      <p:sp>
        <p:nvSpPr>
          <p:cNvPr id="22" name="TextBox 21">
            <a:extLst>
              <a:ext uri="{FF2B5EF4-FFF2-40B4-BE49-F238E27FC236}">
                <a16:creationId xmlns="" xmlns:a16="http://schemas.microsoft.com/office/drawing/2014/main" id="{123F505A-6421-4B78-AE71-88510FBA8A8D}"/>
              </a:ext>
            </a:extLst>
          </p:cNvPr>
          <p:cNvSpPr txBox="1"/>
          <p:nvPr/>
        </p:nvSpPr>
        <p:spPr>
          <a:xfrm>
            <a:off x="904385" y="4662841"/>
            <a:ext cx="2473288" cy="461665"/>
          </a:xfrm>
          <a:prstGeom prst="rect">
            <a:avLst/>
          </a:prstGeom>
          <a:noFill/>
        </p:spPr>
        <p:txBody>
          <a:bodyPr wrap="square">
            <a:spAutoFit/>
          </a:bodyPr>
          <a:lstStyle/>
          <a:p>
            <a:pPr algn="r"/>
            <a:r>
              <a:rPr lang="en-IE" sz="1200">
                <a:solidFill>
                  <a:schemeClr val="tx1">
                    <a:lumMod val="65000"/>
                    <a:lumOff val="35000"/>
                  </a:schemeClr>
                </a:solidFill>
              </a:rPr>
              <a:t>Music or other performance at an </a:t>
            </a:r>
            <a:r>
              <a:rPr lang="en-IE" sz="1200" b="1">
                <a:solidFill>
                  <a:schemeClr val="tx1">
                    <a:lumMod val="65000"/>
                    <a:lumOff val="35000"/>
                  </a:schemeClr>
                </a:solidFill>
              </a:rPr>
              <a:t>outdoor</a:t>
            </a:r>
            <a:r>
              <a:rPr lang="en-IE" sz="1200">
                <a:solidFill>
                  <a:schemeClr val="tx1">
                    <a:lumMod val="65000"/>
                    <a:lumOff val="35000"/>
                  </a:schemeClr>
                </a:solidFill>
              </a:rPr>
              <a:t> venue </a:t>
            </a:r>
          </a:p>
        </p:txBody>
      </p:sp>
      <p:sp>
        <p:nvSpPr>
          <p:cNvPr id="24" name="TextBox 23">
            <a:extLst>
              <a:ext uri="{FF2B5EF4-FFF2-40B4-BE49-F238E27FC236}">
                <a16:creationId xmlns="" xmlns:a16="http://schemas.microsoft.com/office/drawing/2014/main" id="{4F99C985-C794-4A92-B85E-87B8953E0583}"/>
              </a:ext>
            </a:extLst>
          </p:cNvPr>
          <p:cNvSpPr txBox="1"/>
          <p:nvPr/>
        </p:nvSpPr>
        <p:spPr>
          <a:xfrm>
            <a:off x="686416" y="5288813"/>
            <a:ext cx="2691258" cy="461665"/>
          </a:xfrm>
          <a:prstGeom prst="rect">
            <a:avLst/>
          </a:prstGeom>
          <a:noFill/>
        </p:spPr>
        <p:txBody>
          <a:bodyPr wrap="square">
            <a:spAutoFit/>
          </a:bodyPr>
          <a:lstStyle/>
          <a:p>
            <a:pPr algn="r"/>
            <a:r>
              <a:rPr lang="en-IE" sz="1200">
                <a:solidFill>
                  <a:schemeClr val="tx1">
                    <a:lumMod val="65000"/>
                    <a:lumOff val="35000"/>
                  </a:schemeClr>
                </a:solidFill>
              </a:rPr>
              <a:t>Street arts (e.g. </a:t>
            </a:r>
            <a:r>
              <a:rPr lang="en-IE" sz="1200" b="1">
                <a:solidFill>
                  <a:schemeClr val="tx1">
                    <a:lumMod val="65000"/>
                    <a:lumOff val="35000"/>
                  </a:schemeClr>
                </a:solidFill>
              </a:rPr>
              <a:t>outdoor</a:t>
            </a:r>
            <a:r>
              <a:rPr lang="en-IE" sz="1200">
                <a:solidFill>
                  <a:schemeClr val="tx1">
                    <a:lumMod val="65000"/>
                    <a:lumOff val="35000"/>
                  </a:schemeClr>
                </a:solidFill>
              </a:rPr>
              <a:t> based performance/ parade/ carnival/ circus) </a:t>
            </a:r>
          </a:p>
        </p:txBody>
      </p:sp>
      <p:sp>
        <p:nvSpPr>
          <p:cNvPr id="26" name="TextBox 25">
            <a:extLst>
              <a:ext uri="{FF2B5EF4-FFF2-40B4-BE49-F238E27FC236}">
                <a16:creationId xmlns="" xmlns:a16="http://schemas.microsoft.com/office/drawing/2014/main" id="{483F7094-4156-444E-A413-3FBD3C92CE2A}"/>
              </a:ext>
            </a:extLst>
          </p:cNvPr>
          <p:cNvSpPr txBox="1"/>
          <p:nvPr/>
        </p:nvSpPr>
        <p:spPr>
          <a:xfrm>
            <a:off x="1013369" y="4095183"/>
            <a:ext cx="2364303" cy="276999"/>
          </a:xfrm>
          <a:prstGeom prst="rect">
            <a:avLst/>
          </a:prstGeom>
          <a:noFill/>
        </p:spPr>
        <p:txBody>
          <a:bodyPr wrap="square">
            <a:spAutoFit/>
          </a:bodyPr>
          <a:lstStyle/>
          <a:p>
            <a:pPr algn="r"/>
            <a:r>
              <a:rPr lang="en-IE" sz="1200">
                <a:solidFill>
                  <a:schemeClr val="tx1">
                    <a:lumMod val="65000"/>
                    <a:lumOff val="35000"/>
                  </a:schemeClr>
                </a:solidFill>
              </a:rPr>
              <a:t>Art Gallery </a:t>
            </a:r>
            <a:r>
              <a:rPr lang="en-IE" sz="1200" b="1">
                <a:solidFill>
                  <a:schemeClr val="tx1">
                    <a:lumMod val="65000"/>
                    <a:lumOff val="35000"/>
                  </a:schemeClr>
                </a:solidFill>
              </a:rPr>
              <a:t>(indoors) </a:t>
            </a:r>
          </a:p>
        </p:txBody>
      </p:sp>
      <p:graphicFrame>
        <p:nvGraphicFramePr>
          <p:cNvPr id="27" name="Table 27">
            <a:extLst>
              <a:ext uri="{FF2B5EF4-FFF2-40B4-BE49-F238E27FC236}">
                <a16:creationId xmlns="" xmlns:a16="http://schemas.microsoft.com/office/drawing/2014/main" id="{C5DED2AD-A944-4EAE-83C5-7CE86281F50C}"/>
              </a:ext>
            </a:extLst>
          </p:cNvPr>
          <p:cNvGraphicFramePr>
            <a:graphicFrameLocks noGrp="1"/>
          </p:cNvGraphicFramePr>
          <p:nvPr/>
        </p:nvGraphicFramePr>
        <p:xfrm>
          <a:off x="9923021" y="1495210"/>
          <a:ext cx="481076" cy="4251420"/>
        </p:xfrm>
        <a:graphic>
          <a:graphicData uri="http://schemas.openxmlformats.org/drawingml/2006/table">
            <a:tbl>
              <a:tblPr firstRow="1" bandRow="1">
                <a:tableStyleId>{5C22544A-7EE6-4342-B048-85BDC9FD1C3A}</a:tableStyleId>
              </a:tblPr>
              <a:tblGrid>
                <a:gridCol w="481076">
                  <a:extLst>
                    <a:ext uri="{9D8B030D-6E8A-4147-A177-3AD203B41FA5}">
                      <a16:colId xmlns="" xmlns:a16="http://schemas.microsoft.com/office/drawing/2014/main" val="848393290"/>
                    </a:ext>
                  </a:extLst>
                </a:gridCol>
              </a:tblGrid>
              <a:tr h="212571">
                <a:tc>
                  <a:txBody>
                    <a:bodyPr/>
                    <a:lstStyle/>
                    <a:p>
                      <a:pPr algn="ctr">
                        <a:lnSpc>
                          <a:spcPct val="80000"/>
                        </a:lnSpc>
                      </a:pPr>
                      <a:r>
                        <a:rPr lang="en-IE" sz="1000" b="1" i="1">
                          <a:solidFill>
                            <a:schemeClr val="tx1">
                              <a:lumMod val="75000"/>
                              <a:lumOff val="25000"/>
                            </a:schemeClr>
                          </a:solidFill>
                        </a:rPr>
                        <a:t>49</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noFill/>
                  </a:tcPr>
                </a:tc>
                <a:extLst>
                  <a:ext uri="{0D108BD9-81ED-4DB2-BD59-A6C34878D82A}">
                    <a16:rowId xmlns="" xmlns:a16="http://schemas.microsoft.com/office/drawing/2014/main" val="1893306771"/>
                  </a:ext>
                </a:extLst>
              </a:tr>
              <a:tr h="212571">
                <a:tc>
                  <a:txBody>
                    <a:bodyPr/>
                    <a:lstStyle/>
                    <a:p>
                      <a:pPr algn="ctr">
                        <a:lnSpc>
                          <a:spcPct val="80000"/>
                        </a:lnSpc>
                      </a:pPr>
                      <a:r>
                        <a:rPr lang="en-IE" sz="1000" b="1" i="1">
                          <a:solidFill>
                            <a:schemeClr val="tx1">
                              <a:lumMod val="75000"/>
                              <a:lumOff val="25000"/>
                            </a:schemeClr>
                          </a:solidFill>
                        </a:rPr>
                        <a:t>47</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232395175"/>
                  </a:ext>
                </a:extLst>
              </a:tr>
              <a:tr h="212571">
                <a:tc>
                  <a:txBody>
                    <a:bodyPr/>
                    <a:lstStyle/>
                    <a:p>
                      <a:pPr algn="ctr">
                        <a:lnSpc>
                          <a:spcPct val="80000"/>
                        </a:lnSpc>
                      </a:pPr>
                      <a:endParaRPr lang="en-IE" sz="1000" b="1" i="1">
                        <a:solidFill>
                          <a:schemeClr val="tx1">
                            <a:lumMod val="75000"/>
                            <a:lumOff val="25000"/>
                          </a:schemeClr>
                        </a:solidFill>
                      </a:endParaRP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394415623"/>
                  </a:ext>
                </a:extLst>
              </a:tr>
              <a:tr h="212571">
                <a:tc>
                  <a:txBody>
                    <a:bodyPr/>
                    <a:lstStyle/>
                    <a:p>
                      <a:pPr algn="ctr">
                        <a:lnSpc>
                          <a:spcPct val="80000"/>
                        </a:lnSpc>
                      </a:pPr>
                      <a:r>
                        <a:rPr lang="en-IE" sz="1000" b="1" i="1">
                          <a:solidFill>
                            <a:schemeClr val="tx1">
                              <a:lumMod val="75000"/>
                              <a:lumOff val="25000"/>
                            </a:schemeClr>
                          </a:solidFill>
                        </a:rPr>
                        <a:t>38</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2222231518"/>
                  </a:ext>
                </a:extLst>
              </a:tr>
              <a:tr h="212571">
                <a:tc>
                  <a:txBody>
                    <a:bodyPr/>
                    <a:lstStyle/>
                    <a:p>
                      <a:pPr algn="ctr">
                        <a:lnSpc>
                          <a:spcPct val="80000"/>
                        </a:lnSpc>
                      </a:pPr>
                      <a:r>
                        <a:rPr lang="en-IE" sz="1000" b="1" i="1">
                          <a:solidFill>
                            <a:schemeClr val="tx1">
                              <a:lumMod val="75000"/>
                              <a:lumOff val="25000"/>
                            </a:schemeClr>
                          </a:solidFill>
                        </a:rPr>
                        <a:t>38</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2045067653"/>
                  </a:ext>
                </a:extLst>
              </a:tr>
              <a:tr h="212571">
                <a:tc>
                  <a:txBody>
                    <a:bodyPr/>
                    <a:lstStyle/>
                    <a:p>
                      <a:pPr algn="ctr">
                        <a:lnSpc>
                          <a:spcPct val="80000"/>
                        </a:lnSpc>
                      </a:pPr>
                      <a:endParaRPr lang="en-IE" sz="1000" b="1" i="1">
                        <a:solidFill>
                          <a:schemeClr val="tx1">
                            <a:lumMod val="75000"/>
                            <a:lumOff val="25000"/>
                          </a:schemeClr>
                        </a:solidFill>
                      </a:endParaRP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3429500885"/>
                  </a:ext>
                </a:extLst>
              </a:tr>
              <a:tr h="212571">
                <a:tc>
                  <a:txBody>
                    <a:bodyPr/>
                    <a:lstStyle/>
                    <a:p>
                      <a:pPr algn="ctr">
                        <a:lnSpc>
                          <a:spcPct val="80000"/>
                        </a:lnSpc>
                      </a:pPr>
                      <a:r>
                        <a:rPr lang="en-IE" sz="1000" b="1" i="1">
                          <a:solidFill>
                            <a:schemeClr val="tx1">
                              <a:lumMod val="75000"/>
                              <a:lumOff val="25000"/>
                            </a:schemeClr>
                          </a:solidFill>
                        </a:rPr>
                        <a:t>37</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786144806"/>
                  </a:ext>
                </a:extLst>
              </a:tr>
              <a:tr h="212571">
                <a:tc>
                  <a:txBody>
                    <a:bodyPr/>
                    <a:lstStyle/>
                    <a:p>
                      <a:pPr algn="ctr">
                        <a:lnSpc>
                          <a:spcPct val="80000"/>
                        </a:lnSpc>
                      </a:pPr>
                      <a:r>
                        <a:rPr lang="en-IE" sz="1000" b="1" i="1">
                          <a:solidFill>
                            <a:schemeClr val="tx1">
                              <a:lumMod val="75000"/>
                              <a:lumOff val="25000"/>
                            </a:schemeClr>
                          </a:solidFill>
                        </a:rPr>
                        <a:t>37</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4283125076"/>
                  </a:ext>
                </a:extLst>
              </a:tr>
              <a:tr h="212571">
                <a:tc>
                  <a:txBody>
                    <a:bodyPr/>
                    <a:lstStyle/>
                    <a:p>
                      <a:pPr algn="ctr">
                        <a:lnSpc>
                          <a:spcPct val="80000"/>
                        </a:lnSpc>
                      </a:pPr>
                      <a:endParaRPr lang="en-IE" sz="1000" b="1" i="1">
                        <a:solidFill>
                          <a:schemeClr val="tx1">
                            <a:lumMod val="75000"/>
                            <a:lumOff val="25000"/>
                          </a:schemeClr>
                        </a:solidFill>
                      </a:endParaRP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272994321"/>
                  </a:ext>
                </a:extLst>
              </a:tr>
              <a:tr h="212571">
                <a:tc>
                  <a:txBody>
                    <a:bodyPr/>
                    <a:lstStyle/>
                    <a:p>
                      <a:pPr algn="ctr">
                        <a:lnSpc>
                          <a:spcPct val="80000"/>
                        </a:lnSpc>
                      </a:pPr>
                      <a:r>
                        <a:rPr lang="en-IE" sz="1000" b="1" i="1">
                          <a:solidFill>
                            <a:schemeClr val="tx1">
                              <a:lumMod val="75000"/>
                              <a:lumOff val="25000"/>
                            </a:schemeClr>
                          </a:solidFill>
                        </a:rPr>
                        <a:t>31</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2330591022"/>
                  </a:ext>
                </a:extLst>
              </a:tr>
              <a:tr h="212571">
                <a:tc>
                  <a:txBody>
                    <a:bodyPr/>
                    <a:lstStyle/>
                    <a:p>
                      <a:pPr algn="ctr">
                        <a:lnSpc>
                          <a:spcPct val="80000"/>
                        </a:lnSpc>
                      </a:pPr>
                      <a:r>
                        <a:rPr lang="en-IE" sz="1000" b="1" i="1">
                          <a:solidFill>
                            <a:schemeClr val="tx1">
                              <a:lumMod val="75000"/>
                              <a:lumOff val="25000"/>
                            </a:schemeClr>
                          </a:solidFill>
                        </a:rPr>
                        <a:t>32</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1760310080"/>
                  </a:ext>
                </a:extLst>
              </a:tr>
              <a:tr h="212571">
                <a:tc>
                  <a:txBody>
                    <a:bodyPr/>
                    <a:lstStyle/>
                    <a:p>
                      <a:pPr algn="ctr">
                        <a:lnSpc>
                          <a:spcPct val="80000"/>
                        </a:lnSpc>
                      </a:pPr>
                      <a:endParaRPr lang="en-IE" sz="1000" b="1" i="1">
                        <a:solidFill>
                          <a:schemeClr val="tx1">
                            <a:lumMod val="75000"/>
                            <a:lumOff val="25000"/>
                          </a:schemeClr>
                        </a:solidFill>
                      </a:endParaRP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2577413659"/>
                  </a:ext>
                </a:extLst>
              </a:tr>
              <a:tr h="212571">
                <a:tc>
                  <a:txBody>
                    <a:bodyPr/>
                    <a:lstStyle/>
                    <a:p>
                      <a:pPr algn="ctr">
                        <a:lnSpc>
                          <a:spcPct val="80000"/>
                        </a:lnSpc>
                      </a:pPr>
                      <a:r>
                        <a:rPr lang="en-IE" sz="1000" b="1" i="1">
                          <a:solidFill>
                            <a:schemeClr val="tx1">
                              <a:lumMod val="75000"/>
                              <a:lumOff val="25000"/>
                            </a:schemeClr>
                          </a:solidFill>
                        </a:rPr>
                        <a:t>22</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2215020364"/>
                  </a:ext>
                </a:extLst>
              </a:tr>
              <a:tr h="212571">
                <a:tc>
                  <a:txBody>
                    <a:bodyPr/>
                    <a:lstStyle/>
                    <a:p>
                      <a:pPr algn="ctr">
                        <a:lnSpc>
                          <a:spcPct val="80000"/>
                        </a:lnSpc>
                      </a:pPr>
                      <a:r>
                        <a:rPr lang="en-IE" sz="1000" b="1" i="1">
                          <a:solidFill>
                            <a:schemeClr val="tx1">
                              <a:lumMod val="75000"/>
                              <a:lumOff val="25000"/>
                            </a:schemeClr>
                          </a:solidFill>
                        </a:rPr>
                        <a:t>21</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103963001"/>
                  </a:ext>
                </a:extLst>
              </a:tr>
              <a:tr h="212571">
                <a:tc>
                  <a:txBody>
                    <a:bodyPr/>
                    <a:lstStyle/>
                    <a:p>
                      <a:pPr algn="ctr">
                        <a:lnSpc>
                          <a:spcPct val="80000"/>
                        </a:lnSpc>
                      </a:pPr>
                      <a:endParaRPr lang="en-IE" sz="1000" b="1" i="1">
                        <a:solidFill>
                          <a:schemeClr val="tx1">
                            <a:lumMod val="75000"/>
                            <a:lumOff val="25000"/>
                          </a:schemeClr>
                        </a:solidFill>
                      </a:endParaRP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755455437"/>
                  </a:ext>
                </a:extLst>
              </a:tr>
              <a:tr h="212571">
                <a:tc>
                  <a:txBody>
                    <a:bodyPr/>
                    <a:lstStyle/>
                    <a:p>
                      <a:pPr algn="ctr">
                        <a:lnSpc>
                          <a:spcPct val="80000"/>
                        </a:lnSpc>
                      </a:pPr>
                      <a:r>
                        <a:rPr lang="en-IE" sz="1000" b="1" i="1">
                          <a:solidFill>
                            <a:schemeClr val="tx1">
                              <a:lumMod val="75000"/>
                              <a:lumOff val="25000"/>
                            </a:schemeClr>
                          </a:solidFill>
                        </a:rPr>
                        <a:t>17</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1245872719"/>
                  </a:ext>
                </a:extLst>
              </a:tr>
              <a:tr h="212571">
                <a:tc>
                  <a:txBody>
                    <a:bodyPr/>
                    <a:lstStyle/>
                    <a:p>
                      <a:pPr algn="ctr">
                        <a:lnSpc>
                          <a:spcPct val="80000"/>
                        </a:lnSpc>
                      </a:pPr>
                      <a:r>
                        <a:rPr lang="en-IE" sz="1000" b="1" i="1">
                          <a:solidFill>
                            <a:schemeClr val="tx1">
                              <a:lumMod val="75000"/>
                              <a:lumOff val="25000"/>
                            </a:schemeClr>
                          </a:solidFill>
                        </a:rPr>
                        <a:t>16</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2598993337"/>
                  </a:ext>
                </a:extLst>
              </a:tr>
              <a:tr h="212571">
                <a:tc>
                  <a:txBody>
                    <a:bodyPr/>
                    <a:lstStyle/>
                    <a:p>
                      <a:pPr algn="ctr">
                        <a:lnSpc>
                          <a:spcPct val="80000"/>
                        </a:lnSpc>
                      </a:pPr>
                      <a:endParaRPr lang="en-IE" sz="1000" b="1" i="1">
                        <a:solidFill>
                          <a:schemeClr val="tx1">
                            <a:lumMod val="75000"/>
                            <a:lumOff val="25000"/>
                          </a:schemeClr>
                        </a:solidFill>
                      </a:endParaRP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1178125272"/>
                  </a:ext>
                </a:extLst>
              </a:tr>
              <a:tr h="212571">
                <a:tc>
                  <a:txBody>
                    <a:bodyPr/>
                    <a:lstStyle/>
                    <a:p>
                      <a:pPr algn="ctr">
                        <a:lnSpc>
                          <a:spcPct val="80000"/>
                        </a:lnSpc>
                      </a:pPr>
                      <a:r>
                        <a:rPr lang="en-IE" sz="1000" b="1" i="1">
                          <a:solidFill>
                            <a:schemeClr val="tx1">
                              <a:lumMod val="75000"/>
                              <a:lumOff val="25000"/>
                            </a:schemeClr>
                          </a:solidFill>
                        </a:rPr>
                        <a:t>14</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noFill/>
                  </a:tcPr>
                </a:tc>
                <a:extLst>
                  <a:ext uri="{0D108BD9-81ED-4DB2-BD59-A6C34878D82A}">
                    <a16:rowId xmlns="" xmlns:a16="http://schemas.microsoft.com/office/drawing/2014/main" val="3468677423"/>
                  </a:ext>
                </a:extLst>
              </a:tr>
              <a:tr h="212571">
                <a:tc>
                  <a:txBody>
                    <a:bodyPr/>
                    <a:lstStyle/>
                    <a:p>
                      <a:pPr algn="ctr">
                        <a:lnSpc>
                          <a:spcPct val="80000"/>
                        </a:lnSpc>
                      </a:pPr>
                      <a:r>
                        <a:rPr lang="en-IE" sz="1000" b="1" i="1">
                          <a:solidFill>
                            <a:schemeClr val="tx1">
                              <a:lumMod val="75000"/>
                              <a:lumOff val="25000"/>
                            </a:schemeClr>
                          </a:solidFill>
                        </a:rPr>
                        <a:t>15</a:t>
                      </a:r>
                    </a:p>
                  </a:txBody>
                  <a:tcPr marL="82918" marR="82918" marT="41459" marB="41459"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B w="635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1725261979"/>
                  </a:ext>
                </a:extLst>
              </a:tr>
            </a:tbl>
          </a:graphicData>
        </a:graphic>
      </p:graphicFrame>
      <p:sp>
        <p:nvSpPr>
          <p:cNvPr id="28" name="TextBox 27">
            <a:extLst>
              <a:ext uri="{FF2B5EF4-FFF2-40B4-BE49-F238E27FC236}">
                <a16:creationId xmlns="" xmlns:a16="http://schemas.microsoft.com/office/drawing/2014/main" id="{C6E0FD12-25F2-4E07-826B-F31D51BF0F34}"/>
              </a:ext>
            </a:extLst>
          </p:cNvPr>
          <p:cNvSpPr txBox="1"/>
          <p:nvPr/>
        </p:nvSpPr>
        <p:spPr>
          <a:xfrm>
            <a:off x="9589199" y="869944"/>
            <a:ext cx="1133073" cy="553998"/>
          </a:xfrm>
          <a:prstGeom prst="rect">
            <a:avLst/>
          </a:prstGeom>
          <a:noFill/>
        </p:spPr>
        <p:txBody>
          <a:bodyPr wrap="square" rtlCol="0">
            <a:spAutoFit/>
          </a:bodyPr>
          <a:lstStyle/>
          <a:p>
            <a:pPr algn="ctr"/>
            <a:r>
              <a:rPr lang="en-IE" sz="1000" b="1">
                <a:solidFill>
                  <a:schemeClr val="tx1">
                    <a:lumMod val="75000"/>
                    <a:lumOff val="25000"/>
                  </a:schemeClr>
                </a:solidFill>
              </a:rPr>
              <a:t>Aficionados</a:t>
            </a:r>
          </a:p>
          <a:p>
            <a:pPr algn="ctr"/>
            <a:r>
              <a:rPr lang="en-IE" sz="1000" b="1">
                <a:solidFill>
                  <a:schemeClr val="tx1">
                    <a:lumMod val="75000"/>
                    <a:lumOff val="25000"/>
                  </a:schemeClr>
                </a:solidFill>
              </a:rPr>
              <a:t>Very concerned</a:t>
            </a:r>
          </a:p>
          <a:p>
            <a:pPr algn="ctr"/>
            <a:r>
              <a:rPr lang="en-IE" sz="1000" b="1">
                <a:solidFill>
                  <a:schemeClr val="tx1">
                    <a:lumMod val="75000"/>
                    <a:lumOff val="25000"/>
                  </a:schemeClr>
                </a:solidFill>
              </a:rPr>
              <a:t>%</a:t>
            </a:r>
            <a:endParaRPr lang="en-IE" sz="1000">
              <a:solidFill>
                <a:schemeClr val="tx1">
                  <a:lumMod val="75000"/>
                  <a:lumOff val="25000"/>
                </a:schemeClr>
              </a:solidFill>
            </a:endParaRPr>
          </a:p>
        </p:txBody>
      </p:sp>
      <p:sp>
        <p:nvSpPr>
          <p:cNvPr id="4" name="Oval 3">
            <a:extLst>
              <a:ext uri="{FF2B5EF4-FFF2-40B4-BE49-F238E27FC236}">
                <a16:creationId xmlns="" xmlns:a16="http://schemas.microsoft.com/office/drawing/2014/main" id="{2C755103-5344-4229-8369-1CA3621E30C0}"/>
              </a:ext>
            </a:extLst>
          </p:cNvPr>
          <p:cNvSpPr/>
          <p:nvPr/>
        </p:nvSpPr>
        <p:spPr>
          <a:xfrm>
            <a:off x="9739879" y="1473098"/>
            <a:ext cx="847360" cy="435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Oval 18">
            <a:extLst>
              <a:ext uri="{FF2B5EF4-FFF2-40B4-BE49-F238E27FC236}">
                <a16:creationId xmlns="" xmlns:a16="http://schemas.microsoft.com/office/drawing/2014/main" id="{E53A3192-89EA-4D9F-B30C-2EFA66EEEF92}"/>
              </a:ext>
            </a:extLst>
          </p:cNvPr>
          <p:cNvSpPr/>
          <p:nvPr/>
        </p:nvSpPr>
        <p:spPr>
          <a:xfrm>
            <a:off x="9739879" y="2102875"/>
            <a:ext cx="847360" cy="435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Oval 20">
            <a:extLst>
              <a:ext uri="{FF2B5EF4-FFF2-40B4-BE49-F238E27FC236}">
                <a16:creationId xmlns="" xmlns:a16="http://schemas.microsoft.com/office/drawing/2014/main" id="{609A7DA5-557F-47FF-93C3-DFFFB02DD4D7}"/>
              </a:ext>
            </a:extLst>
          </p:cNvPr>
          <p:cNvSpPr/>
          <p:nvPr/>
        </p:nvSpPr>
        <p:spPr>
          <a:xfrm>
            <a:off x="9732056" y="2758899"/>
            <a:ext cx="847360" cy="4352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 Placeholder 4">
            <a:extLst>
              <a:ext uri="{FF2B5EF4-FFF2-40B4-BE49-F238E27FC236}">
                <a16:creationId xmlns="" xmlns:a16="http://schemas.microsoft.com/office/drawing/2014/main" id="{D37DBD51-ABF3-4D5D-B177-6AC121A3A0D5}"/>
              </a:ext>
            </a:extLst>
          </p:cNvPr>
          <p:cNvSpPr txBox="1">
            <a:spLocks/>
          </p:cNvSpPr>
          <p:nvPr/>
        </p:nvSpPr>
        <p:spPr>
          <a:xfrm>
            <a:off x="8194282" y="6404649"/>
            <a:ext cx="3810958" cy="1867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978" i="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*Arts Council  ‘Arts during COVID - 19’ National Survey October 2020</a:t>
            </a:r>
          </a:p>
          <a:p>
            <a:endParaRPr lang="en-IE"/>
          </a:p>
        </p:txBody>
      </p:sp>
    </p:spTree>
    <p:extLst>
      <p:ext uri="{BB962C8B-B14F-4D97-AF65-F5344CB8AC3E}">
        <p14:creationId xmlns:p14="http://schemas.microsoft.com/office/powerpoint/2010/main" val="414595757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wipe(left)">
                                      <p:cBhvr>
                                        <p:cTn id="40" dur="500"/>
                                        <p:tgtEl>
                                          <p:spTgt spid="5">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par>
                                <p:cTn id="52" presetID="22" presetClass="entr" presetSubtype="8"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500"/>
                                        <p:tgtEl>
                                          <p:spTgt spid="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build="p"/>
      <p:bldP spid="7" grpId="0" animBg="1"/>
      <p:bldGraphic spid="9" grpId="0">
        <p:bldAsOne/>
      </p:bldGraphic>
      <p:bldP spid="14" grpId="0"/>
      <p:bldP spid="16" grpId="0"/>
      <p:bldP spid="18" grpId="0"/>
      <p:bldP spid="20" grpId="0"/>
      <p:bldP spid="22" grpId="0"/>
      <p:bldP spid="24" grpId="0"/>
      <p:bldP spid="26" grpId="0"/>
      <p:bldP spid="28" grpId="0"/>
      <p:bldP spid="4" grpId="0" animBg="1"/>
      <p:bldP spid="19" grpId="0" animBg="1"/>
      <p:bldP spid="21"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 xmlns:a16="http://schemas.microsoft.com/office/drawing/2014/main" id="{ECFB2041-335B-41E4-8436-14D883E75B81}"/>
              </a:ext>
            </a:extLst>
          </p:cNvPr>
          <p:cNvSpPr>
            <a:spLocks noGrp="1"/>
          </p:cNvSpPr>
          <p:nvPr>
            <p:ph type="body" sz="quarter" idx="49"/>
          </p:nvPr>
        </p:nvSpPr>
        <p:spPr>
          <a:xfrm>
            <a:off x="285552" y="651593"/>
            <a:ext cx="6829140" cy="323941"/>
          </a:xfrm>
        </p:spPr>
        <p:txBody>
          <a:bodyPr/>
          <a:lstStyle/>
          <a:p>
            <a:r>
              <a:rPr lang="en-IE"/>
              <a:t>Base : All adults 16+ n-  1,262</a:t>
            </a:r>
            <a:br>
              <a:rPr lang="en-IE"/>
            </a:br>
            <a:endParaRPr lang="en-IE"/>
          </a:p>
        </p:txBody>
      </p:sp>
      <p:sp>
        <p:nvSpPr>
          <p:cNvPr id="10" name="Title 9">
            <a:extLst>
              <a:ext uri="{FF2B5EF4-FFF2-40B4-BE49-F238E27FC236}">
                <a16:creationId xmlns="" xmlns:a16="http://schemas.microsoft.com/office/drawing/2014/main" id="{06982CCB-543D-4539-AC13-2167543D66BF}"/>
              </a:ext>
            </a:extLst>
          </p:cNvPr>
          <p:cNvSpPr>
            <a:spLocks noGrp="1"/>
          </p:cNvSpPr>
          <p:nvPr>
            <p:ph type="title"/>
          </p:nvPr>
        </p:nvSpPr>
        <p:spPr>
          <a:xfrm>
            <a:off x="285553" y="239421"/>
            <a:ext cx="9787893" cy="370620"/>
          </a:xfrm>
        </p:spPr>
        <p:txBody>
          <a:bodyPr/>
          <a:lstStyle/>
          <a:p>
            <a:r>
              <a:rPr lang="en-IE"/>
              <a:t>Culture Night 2020</a:t>
            </a:r>
          </a:p>
        </p:txBody>
      </p:sp>
      <p:sp>
        <p:nvSpPr>
          <p:cNvPr id="12" name="Text Placeholder 11">
            <a:extLst>
              <a:ext uri="{FF2B5EF4-FFF2-40B4-BE49-F238E27FC236}">
                <a16:creationId xmlns="" xmlns:a16="http://schemas.microsoft.com/office/drawing/2014/main" id="{A7BEBDD3-6327-4C8F-8065-A3C037331E6C}"/>
              </a:ext>
            </a:extLst>
          </p:cNvPr>
          <p:cNvSpPr>
            <a:spLocks noGrp="1"/>
          </p:cNvSpPr>
          <p:nvPr>
            <p:ph type="body" sz="quarter" idx="60"/>
          </p:nvPr>
        </p:nvSpPr>
        <p:spPr/>
        <p:txBody>
          <a:bodyPr/>
          <a:lstStyle/>
          <a:p>
            <a:pPr>
              <a:lnSpc>
                <a:spcPct val="30000"/>
              </a:lnSpc>
            </a:pPr>
            <a:r>
              <a:rPr lang="en-IE"/>
              <a:t>Q.21a Prior to this interview had you heard of Culture Night?</a:t>
            </a:r>
          </a:p>
        </p:txBody>
      </p:sp>
      <p:sp>
        <p:nvSpPr>
          <p:cNvPr id="16" name="Parallelogram 15">
            <a:extLst>
              <a:ext uri="{FF2B5EF4-FFF2-40B4-BE49-F238E27FC236}">
                <a16:creationId xmlns="" xmlns:a16="http://schemas.microsoft.com/office/drawing/2014/main" id="{8949ED84-9B19-4292-9D27-AD3A63370215}"/>
              </a:ext>
            </a:extLst>
          </p:cNvPr>
          <p:cNvSpPr/>
          <p:nvPr/>
        </p:nvSpPr>
        <p:spPr>
          <a:xfrm>
            <a:off x="409576" y="5716189"/>
            <a:ext cx="11134724" cy="502586"/>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E" sz="1400" b="1"/>
          </a:p>
          <a:p>
            <a:pPr algn="ctr"/>
            <a:r>
              <a:rPr lang="en-IE" sz="1400" b="1"/>
              <a:t>Awareness for Culture Night has risen to 57% of Irish adults; with 14% viewing the event in some form. </a:t>
            </a:r>
          </a:p>
          <a:p>
            <a:pPr algn="ctr"/>
            <a:r>
              <a:rPr lang="en-IE" sz="1400" b="1">
                <a:solidFill>
                  <a:prstClr val="white"/>
                </a:solidFill>
              </a:rPr>
              <a:t>Awareness and attendance levels are largely consistent demographically. </a:t>
            </a:r>
          </a:p>
          <a:p>
            <a:pPr algn="ctr"/>
            <a:endParaRPr lang="en-IE" sz="1400" b="1"/>
          </a:p>
        </p:txBody>
      </p:sp>
      <p:graphicFrame>
        <p:nvGraphicFramePr>
          <p:cNvPr id="3" name="Chart 2">
            <a:extLst>
              <a:ext uri="{FF2B5EF4-FFF2-40B4-BE49-F238E27FC236}">
                <a16:creationId xmlns="" xmlns:a16="http://schemas.microsoft.com/office/drawing/2014/main" id="{F0DC7E20-5D74-4C2B-9193-ACE6016F258D}"/>
              </a:ext>
            </a:extLst>
          </p:cNvPr>
          <p:cNvGraphicFramePr/>
          <p:nvPr>
            <p:custDataLst>
              <p:tags r:id="rId1"/>
            </p:custDataLst>
            <p:extLst>
              <p:ext uri="{D42A27DB-BD31-4B8C-83A1-F6EECF244321}">
                <p14:modId xmlns:p14="http://schemas.microsoft.com/office/powerpoint/2010/main" val="439373003"/>
              </p:ext>
            </p:extLst>
          </p:nvPr>
        </p:nvGraphicFramePr>
        <p:xfrm>
          <a:off x="2576788" y="1751483"/>
          <a:ext cx="2414678" cy="39178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 xmlns:a16="http://schemas.microsoft.com/office/drawing/2014/main" id="{4040D7F2-3BAA-4CB0-9499-54E7F5233C93}"/>
              </a:ext>
            </a:extLst>
          </p:cNvPr>
          <p:cNvGraphicFramePr/>
          <p:nvPr>
            <p:custDataLst>
              <p:tags r:id="rId2"/>
            </p:custDataLst>
            <p:extLst>
              <p:ext uri="{D42A27DB-BD31-4B8C-83A1-F6EECF244321}">
                <p14:modId xmlns:p14="http://schemas.microsoft.com/office/powerpoint/2010/main" val="1596081810"/>
              </p:ext>
            </p:extLst>
          </p:nvPr>
        </p:nvGraphicFramePr>
        <p:xfrm>
          <a:off x="7040943" y="1751483"/>
          <a:ext cx="2414678" cy="39178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3">
            <a:extLst>
              <a:ext uri="{FF2B5EF4-FFF2-40B4-BE49-F238E27FC236}">
                <a16:creationId xmlns="" xmlns:a16="http://schemas.microsoft.com/office/drawing/2014/main" id="{6C1E38B9-A0D6-4B9E-B66A-A46F29CB4656}"/>
              </a:ext>
            </a:extLst>
          </p:cNvPr>
          <p:cNvGraphicFramePr>
            <a:graphicFrameLocks noGrp="1"/>
          </p:cNvGraphicFramePr>
          <p:nvPr/>
        </p:nvGraphicFramePr>
        <p:xfrm>
          <a:off x="5238750" y="1978352"/>
          <a:ext cx="2300668" cy="2231698"/>
        </p:xfrm>
        <a:graphic>
          <a:graphicData uri="http://schemas.openxmlformats.org/drawingml/2006/table">
            <a:tbl>
              <a:tblPr>
                <a:tableStyleId>{5C22544A-7EE6-4342-B048-85BDC9FD1C3A}</a:tableStyleId>
              </a:tblPr>
              <a:tblGrid>
                <a:gridCol w="2300668">
                  <a:extLst>
                    <a:ext uri="{9D8B030D-6E8A-4147-A177-3AD203B41FA5}">
                      <a16:colId xmlns="" xmlns:a16="http://schemas.microsoft.com/office/drawing/2014/main" val="4238271781"/>
                    </a:ext>
                  </a:extLst>
                </a:gridCol>
              </a:tblGrid>
              <a:tr h="545773">
                <a:tc>
                  <a:txBody>
                    <a:bodyPr/>
                    <a:lstStyle/>
                    <a:p>
                      <a:pPr algn="r" fontAlgn="t"/>
                      <a:r>
                        <a:rPr lang="en-IE" sz="1200" u="none" strike="noStrike" kern="1200">
                          <a:solidFill>
                            <a:schemeClr val="tx1">
                              <a:lumMod val="75000"/>
                              <a:lumOff val="25000"/>
                            </a:schemeClr>
                          </a:solidFill>
                          <a:effectLst/>
                          <a:latin typeface="+mn-lt"/>
                          <a:ea typeface="+mn-ea"/>
                          <a:cs typeface="+mn-cs"/>
                        </a:rPr>
                        <a:t>Yes, watched on TV or Online</a:t>
                      </a:r>
                    </a:p>
                  </a:txBody>
                  <a:tcPr marL="9525" marR="9525" marT="9525" marB="0">
                    <a:noFill/>
                  </a:tcPr>
                </a:tc>
                <a:extLst>
                  <a:ext uri="{0D108BD9-81ED-4DB2-BD59-A6C34878D82A}">
                    <a16:rowId xmlns="" xmlns:a16="http://schemas.microsoft.com/office/drawing/2014/main" val="3566903930"/>
                  </a:ext>
                </a:extLst>
              </a:tr>
              <a:tr h="1485900">
                <a:tc>
                  <a:txBody>
                    <a:bodyPr/>
                    <a:lstStyle/>
                    <a:p>
                      <a:pPr algn="r" fontAlgn="t"/>
                      <a:r>
                        <a:rPr lang="en-IE" sz="1200" u="none" strike="noStrike" kern="1200">
                          <a:solidFill>
                            <a:schemeClr val="tx1">
                              <a:lumMod val="75000"/>
                              <a:lumOff val="25000"/>
                            </a:schemeClr>
                          </a:solidFill>
                          <a:effectLst/>
                          <a:latin typeface="+mn-lt"/>
                          <a:ea typeface="+mn-ea"/>
                          <a:cs typeface="+mn-cs"/>
                        </a:rPr>
                        <a:t>Yes, attended an event in person</a:t>
                      </a:r>
                    </a:p>
                  </a:txBody>
                  <a:tcPr marL="9525" marR="9525" marT="9525" marB="0">
                    <a:noFill/>
                  </a:tcPr>
                </a:tc>
                <a:extLst>
                  <a:ext uri="{0D108BD9-81ED-4DB2-BD59-A6C34878D82A}">
                    <a16:rowId xmlns="" xmlns:a16="http://schemas.microsoft.com/office/drawing/2014/main" val="3042478229"/>
                  </a:ext>
                </a:extLst>
              </a:tr>
              <a:tr h="200025">
                <a:tc>
                  <a:txBody>
                    <a:bodyPr/>
                    <a:lstStyle/>
                    <a:p>
                      <a:pPr algn="r" fontAlgn="t"/>
                      <a:r>
                        <a:rPr lang="en-IE" sz="1200" u="none" strike="noStrike" kern="1200">
                          <a:solidFill>
                            <a:schemeClr val="tx1">
                              <a:lumMod val="75000"/>
                              <a:lumOff val="25000"/>
                            </a:schemeClr>
                          </a:solidFill>
                          <a:effectLst/>
                          <a:latin typeface="+mn-lt"/>
                          <a:ea typeface="+mn-ea"/>
                          <a:cs typeface="+mn-cs"/>
                        </a:rPr>
                        <a:t>No</a:t>
                      </a:r>
                    </a:p>
                  </a:txBody>
                  <a:tcPr marL="9525" marR="9525" marT="9525" marB="0">
                    <a:noFill/>
                  </a:tcPr>
                </a:tc>
                <a:extLst>
                  <a:ext uri="{0D108BD9-81ED-4DB2-BD59-A6C34878D82A}">
                    <a16:rowId xmlns="" xmlns:a16="http://schemas.microsoft.com/office/drawing/2014/main" val="2695828700"/>
                  </a:ext>
                </a:extLst>
              </a:tr>
            </a:tbl>
          </a:graphicData>
        </a:graphic>
      </p:graphicFrame>
      <p:graphicFrame>
        <p:nvGraphicFramePr>
          <p:cNvPr id="5" name="Table 4">
            <a:extLst>
              <a:ext uri="{FF2B5EF4-FFF2-40B4-BE49-F238E27FC236}">
                <a16:creationId xmlns="" xmlns:a16="http://schemas.microsoft.com/office/drawing/2014/main" id="{09A3DB0C-52D9-45B1-AB9A-71F3E0B06AC0}"/>
              </a:ext>
            </a:extLst>
          </p:cNvPr>
          <p:cNvGraphicFramePr>
            <a:graphicFrameLocks noGrp="1"/>
          </p:cNvGraphicFramePr>
          <p:nvPr/>
        </p:nvGraphicFramePr>
        <p:xfrm>
          <a:off x="2208488" y="2765395"/>
          <a:ext cx="736600" cy="2025681"/>
        </p:xfrm>
        <a:graphic>
          <a:graphicData uri="http://schemas.openxmlformats.org/drawingml/2006/table">
            <a:tbl>
              <a:tblPr>
                <a:tableStyleId>{5C22544A-7EE6-4342-B048-85BDC9FD1C3A}</a:tableStyleId>
              </a:tblPr>
              <a:tblGrid>
                <a:gridCol w="736600">
                  <a:extLst>
                    <a:ext uri="{9D8B030D-6E8A-4147-A177-3AD203B41FA5}">
                      <a16:colId xmlns="" xmlns:a16="http://schemas.microsoft.com/office/drawing/2014/main" val="4293075812"/>
                    </a:ext>
                  </a:extLst>
                </a:gridCol>
              </a:tblGrid>
              <a:tr h="1825656">
                <a:tc>
                  <a:txBody>
                    <a:bodyPr/>
                    <a:lstStyle/>
                    <a:p>
                      <a:pPr marL="0" algn="r" defTabSz="914400" rtl="0" eaLnBrk="1" fontAlgn="t" latinLnBrk="0" hangingPunct="1"/>
                      <a:r>
                        <a:rPr lang="en-IE" sz="1200" u="none" strike="noStrike" kern="1200">
                          <a:solidFill>
                            <a:schemeClr val="tx1">
                              <a:lumMod val="75000"/>
                              <a:lumOff val="25000"/>
                            </a:schemeClr>
                          </a:solidFill>
                          <a:effectLst/>
                          <a:latin typeface="+mn-lt"/>
                          <a:ea typeface="+mn-ea"/>
                          <a:cs typeface="+mn-cs"/>
                        </a:rPr>
                        <a:t>Yes</a:t>
                      </a:r>
                    </a:p>
                  </a:txBody>
                  <a:tcPr marL="9525" marR="9525" marT="9525" marB="0">
                    <a:noFill/>
                  </a:tcPr>
                </a:tc>
                <a:extLst>
                  <a:ext uri="{0D108BD9-81ED-4DB2-BD59-A6C34878D82A}">
                    <a16:rowId xmlns="" xmlns:a16="http://schemas.microsoft.com/office/drawing/2014/main" val="4206817859"/>
                  </a:ext>
                </a:extLst>
              </a:tr>
              <a:tr h="200025">
                <a:tc>
                  <a:txBody>
                    <a:bodyPr/>
                    <a:lstStyle/>
                    <a:p>
                      <a:pPr marL="0" algn="r" defTabSz="914400" rtl="0" eaLnBrk="1" fontAlgn="t" latinLnBrk="0" hangingPunct="1"/>
                      <a:r>
                        <a:rPr lang="en-IE" sz="1200" u="none" strike="noStrike" kern="1200">
                          <a:solidFill>
                            <a:schemeClr val="tx1">
                              <a:lumMod val="75000"/>
                              <a:lumOff val="25000"/>
                            </a:schemeClr>
                          </a:solidFill>
                          <a:effectLst/>
                          <a:latin typeface="+mn-lt"/>
                          <a:ea typeface="+mn-ea"/>
                          <a:cs typeface="+mn-cs"/>
                        </a:rPr>
                        <a:t>No</a:t>
                      </a:r>
                    </a:p>
                  </a:txBody>
                  <a:tcPr marL="9525" marR="9525" marT="9525" marB="0">
                    <a:noFill/>
                  </a:tcPr>
                </a:tc>
                <a:extLst>
                  <a:ext uri="{0D108BD9-81ED-4DB2-BD59-A6C34878D82A}">
                    <a16:rowId xmlns="" xmlns:a16="http://schemas.microsoft.com/office/drawing/2014/main" val="3077683675"/>
                  </a:ext>
                </a:extLst>
              </a:tr>
            </a:tbl>
          </a:graphicData>
        </a:graphic>
      </p:graphicFrame>
      <p:sp>
        <p:nvSpPr>
          <p:cNvPr id="6" name="TextBox 5">
            <a:extLst>
              <a:ext uri="{FF2B5EF4-FFF2-40B4-BE49-F238E27FC236}">
                <a16:creationId xmlns="" xmlns:a16="http://schemas.microsoft.com/office/drawing/2014/main" id="{BB52A0BC-1D72-4CF9-B06E-DE7D27F57F88}"/>
              </a:ext>
            </a:extLst>
          </p:cNvPr>
          <p:cNvSpPr txBox="1"/>
          <p:nvPr/>
        </p:nvSpPr>
        <p:spPr>
          <a:xfrm>
            <a:off x="3314229" y="1116409"/>
            <a:ext cx="971550" cy="830997"/>
          </a:xfrm>
          <a:prstGeom prst="rect">
            <a:avLst/>
          </a:prstGeom>
          <a:noFill/>
        </p:spPr>
        <p:txBody>
          <a:bodyPr wrap="square" rtlCol="0">
            <a:spAutoFit/>
          </a:bodyPr>
          <a:lstStyle/>
          <a:p>
            <a:pPr algn="ctr"/>
            <a:r>
              <a:rPr lang="en-IE" sz="1200" b="1">
                <a:solidFill>
                  <a:schemeClr val="tx1">
                    <a:lumMod val="75000"/>
                    <a:lumOff val="25000"/>
                  </a:schemeClr>
                </a:solidFill>
              </a:rPr>
              <a:t>Awareness</a:t>
            </a:r>
          </a:p>
          <a:p>
            <a:pPr algn="ctr"/>
            <a:r>
              <a:rPr lang="en-IE" sz="1200" b="1">
                <a:solidFill>
                  <a:schemeClr val="tx1">
                    <a:lumMod val="75000"/>
                    <a:lumOff val="25000"/>
                  </a:schemeClr>
                </a:solidFill>
              </a:rPr>
              <a:t>Total</a:t>
            </a:r>
          </a:p>
          <a:p>
            <a:pPr algn="ctr"/>
            <a:r>
              <a:rPr lang="en-IE" sz="1200" i="1">
                <a:solidFill>
                  <a:schemeClr val="tx1">
                    <a:lumMod val="75000"/>
                    <a:lumOff val="25000"/>
                  </a:schemeClr>
                </a:solidFill>
              </a:rPr>
              <a:t>(1,262)</a:t>
            </a:r>
          </a:p>
          <a:p>
            <a:pPr algn="ctr"/>
            <a:r>
              <a:rPr lang="en-IE" sz="1200" i="1">
                <a:solidFill>
                  <a:schemeClr val="tx1">
                    <a:lumMod val="75000"/>
                    <a:lumOff val="25000"/>
                  </a:schemeClr>
                </a:solidFill>
              </a:rPr>
              <a:t>%</a:t>
            </a:r>
          </a:p>
        </p:txBody>
      </p:sp>
      <p:sp>
        <p:nvSpPr>
          <p:cNvPr id="19" name="TextBox 18">
            <a:extLst>
              <a:ext uri="{FF2B5EF4-FFF2-40B4-BE49-F238E27FC236}">
                <a16:creationId xmlns="" xmlns:a16="http://schemas.microsoft.com/office/drawing/2014/main" id="{669D0F1E-6C90-4DC8-A7DF-E79DFCCAAA4A}"/>
              </a:ext>
            </a:extLst>
          </p:cNvPr>
          <p:cNvSpPr txBox="1"/>
          <p:nvPr/>
        </p:nvSpPr>
        <p:spPr>
          <a:xfrm>
            <a:off x="7788746" y="1201185"/>
            <a:ext cx="971550" cy="646331"/>
          </a:xfrm>
          <a:prstGeom prst="rect">
            <a:avLst/>
          </a:prstGeom>
          <a:noFill/>
        </p:spPr>
        <p:txBody>
          <a:bodyPr wrap="square" rtlCol="0">
            <a:spAutoFit/>
          </a:bodyPr>
          <a:lstStyle/>
          <a:p>
            <a:pPr algn="ctr"/>
            <a:r>
              <a:rPr lang="en-IE" sz="1200" b="1">
                <a:solidFill>
                  <a:schemeClr val="tx1">
                    <a:lumMod val="75000"/>
                    <a:lumOff val="25000"/>
                  </a:schemeClr>
                </a:solidFill>
              </a:rPr>
              <a:t>Attendance </a:t>
            </a:r>
          </a:p>
          <a:p>
            <a:pPr algn="ctr"/>
            <a:r>
              <a:rPr lang="en-IE" sz="1200" i="1">
                <a:solidFill>
                  <a:schemeClr val="tx1">
                    <a:lumMod val="75000"/>
                    <a:lumOff val="25000"/>
                  </a:schemeClr>
                </a:solidFill>
              </a:rPr>
              <a:t>(701)</a:t>
            </a:r>
          </a:p>
          <a:p>
            <a:pPr algn="ctr"/>
            <a:r>
              <a:rPr lang="en-IE" sz="1200" i="1">
                <a:solidFill>
                  <a:schemeClr val="tx1">
                    <a:lumMod val="75000"/>
                    <a:lumOff val="25000"/>
                  </a:schemeClr>
                </a:solidFill>
              </a:rPr>
              <a:t>%</a:t>
            </a:r>
          </a:p>
        </p:txBody>
      </p:sp>
      <p:cxnSp>
        <p:nvCxnSpPr>
          <p:cNvPr id="8" name="Straight Arrow Connector 7">
            <a:extLst>
              <a:ext uri="{FF2B5EF4-FFF2-40B4-BE49-F238E27FC236}">
                <a16:creationId xmlns="" xmlns:a16="http://schemas.microsoft.com/office/drawing/2014/main" id="{49F8156A-57A5-46B9-8F2F-F078DEF69A53}"/>
              </a:ext>
            </a:extLst>
          </p:cNvPr>
          <p:cNvCxnSpPr/>
          <p:nvPr/>
        </p:nvCxnSpPr>
        <p:spPr>
          <a:xfrm>
            <a:off x="4752975" y="2390775"/>
            <a:ext cx="7620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6C4E759A-3A11-4AAC-AC7B-0A5F4FA24DED}"/>
              </a:ext>
            </a:extLst>
          </p:cNvPr>
          <p:cNvSpPr txBox="1"/>
          <p:nvPr/>
        </p:nvSpPr>
        <p:spPr>
          <a:xfrm>
            <a:off x="2784988" y="1438309"/>
            <a:ext cx="646716" cy="276999"/>
          </a:xfrm>
          <a:prstGeom prst="rect">
            <a:avLst/>
          </a:prstGeom>
          <a:noFill/>
        </p:spPr>
        <p:txBody>
          <a:bodyPr wrap="square" rtlCol="0">
            <a:spAutoFit/>
          </a:bodyPr>
          <a:lstStyle/>
          <a:p>
            <a:pPr algn="r"/>
            <a:r>
              <a:rPr lang="en-IE" sz="1200" i="1">
                <a:solidFill>
                  <a:schemeClr val="tx1">
                    <a:lumMod val="75000"/>
                    <a:lumOff val="25000"/>
                  </a:schemeClr>
                </a:solidFill>
              </a:rPr>
              <a:t>Base</a:t>
            </a:r>
          </a:p>
        </p:txBody>
      </p:sp>
      <p:sp>
        <p:nvSpPr>
          <p:cNvPr id="21" name="TextBox 20">
            <a:extLst>
              <a:ext uri="{FF2B5EF4-FFF2-40B4-BE49-F238E27FC236}">
                <a16:creationId xmlns="" xmlns:a16="http://schemas.microsoft.com/office/drawing/2014/main" id="{A74402CF-815C-4302-BEE2-5A9E4DC4B116}"/>
              </a:ext>
            </a:extLst>
          </p:cNvPr>
          <p:cNvSpPr txBox="1"/>
          <p:nvPr/>
        </p:nvSpPr>
        <p:spPr>
          <a:xfrm>
            <a:off x="7297138" y="1385992"/>
            <a:ext cx="646716" cy="276999"/>
          </a:xfrm>
          <a:prstGeom prst="rect">
            <a:avLst/>
          </a:prstGeom>
          <a:noFill/>
        </p:spPr>
        <p:txBody>
          <a:bodyPr wrap="square" rtlCol="0">
            <a:spAutoFit/>
          </a:bodyPr>
          <a:lstStyle/>
          <a:p>
            <a:pPr algn="r"/>
            <a:r>
              <a:rPr lang="en-IE" sz="1200" i="1">
                <a:solidFill>
                  <a:schemeClr val="tx1">
                    <a:lumMod val="75000"/>
                    <a:lumOff val="25000"/>
                  </a:schemeClr>
                </a:solidFill>
              </a:rPr>
              <a:t>Base</a:t>
            </a:r>
          </a:p>
        </p:txBody>
      </p:sp>
      <p:sp>
        <p:nvSpPr>
          <p:cNvPr id="2" name="Oval 1">
            <a:extLst>
              <a:ext uri="{FF2B5EF4-FFF2-40B4-BE49-F238E27FC236}">
                <a16:creationId xmlns="" xmlns:a16="http://schemas.microsoft.com/office/drawing/2014/main" id="{87DBC3F9-70AC-47E0-90CF-0998ED1153CB}"/>
              </a:ext>
            </a:extLst>
          </p:cNvPr>
          <p:cNvSpPr/>
          <p:nvPr/>
        </p:nvSpPr>
        <p:spPr>
          <a:xfrm>
            <a:off x="1308460" y="2399902"/>
            <a:ext cx="1144686" cy="1174706"/>
          </a:xfrm>
          <a:prstGeom prst="ellipse">
            <a:avLst/>
          </a:prstGeom>
          <a:solidFill>
            <a:schemeClr val="bg1">
              <a:lumMod val="9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100">
                <a:solidFill>
                  <a:schemeClr val="bg1">
                    <a:lumMod val="50000"/>
                  </a:schemeClr>
                </a:solidFill>
              </a:rPr>
              <a:t>Name awareness 2019</a:t>
            </a:r>
          </a:p>
          <a:p>
            <a:pPr algn="ctr"/>
            <a:r>
              <a:rPr lang="en-IE" sz="1100">
                <a:solidFill>
                  <a:schemeClr val="bg1">
                    <a:lumMod val="50000"/>
                  </a:schemeClr>
                </a:solidFill>
              </a:rPr>
              <a:t>49%</a:t>
            </a:r>
          </a:p>
        </p:txBody>
      </p:sp>
      <p:sp>
        <p:nvSpPr>
          <p:cNvPr id="7" name="Right Brace 6">
            <a:extLst>
              <a:ext uri="{FF2B5EF4-FFF2-40B4-BE49-F238E27FC236}">
                <a16:creationId xmlns="" xmlns:a16="http://schemas.microsoft.com/office/drawing/2014/main" id="{04FBE5D4-21FB-4482-8391-422552678E63}"/>
              </a:ext>
            </a:extLst>
          </p:cNvPr>
          <p:cNvSpPr/>
          <p:nvPr/>
        </p:nvSpPr>
        <p:spPr>
          <a:xfrm>
            <a:off x="9002738" y="1872682"/>
            <a:ext cx="449902" cy="9946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7" name="Text Placeholder 10">
            <a:extLst>
              <a:ext uri="{FF2B5EF4-FFF2-40B4-BE49-F238E27FC236}">
                <a16:creationId xmlns="" xmlns:a16="http://schemas.microsoft.com/office/drawing/2014/main" id="{7D7B215A-1E2B-4955-B199-79AEC61B1995}"/>
              </a:ext>
            </a:extLst>
          </p:cNvPr>
          <p:cNvSpPr txBox="1">
            <a:spLocks/>
          </p:cNvSpPr>
          <p:nvPr/>
        </p:nvSpPr>
        <p:spPr>
          <a:xfrm>
            <a:off x="9452641" y="2075962"/>
            <a:ext cx="710399" cy="323941"/>
          </a:xfrm>
          <a:prstGeom prst="rect">
            <a:avLst/>
          </a:prstGeom>
        </p:spPr>
        <p:txBody>
          <a:bodyPr lIns="91440" tIns="45720" rIns="91440" bIns="45720" anchor="t"/>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IE" sz="1050">
                <a:solidFill>
                  <a:schemeClr val="bg1">
                    <a:lumMod val="50000"/>
                  </a:schemeClr>
                </a:solidFill>
              </a:rPr>
              <a:t>Any 24%</a:t>
            </a:r>
          </a:p>
          <a:p>
            <a:pPr algn="ctr" eaLnBrk="1" hangingPunct="1"/>
            <a:r>
              <a:rPr lang="en-IE" sz="1050">
                <a:solidFill>
                  <a:schemeClr val="bg1">
                    <a:lumMod val="75000"/>
                  </a:schemeClr>
                </a:solidFill>
              </a:rPr>
              <a:t>(14% all adults)</a:t>
            </a:r>
            <a:endParaRPr lang="en-IE" sz="1050">
              <a:solidFill>
                <a:schemeClr val="bg1">
                  <a:lumMod val="75000"/>
                </a:schemeClr>
              </a:solidFill>
              <a:cs typeface="Calibri"/>
            </a:endParaRPr>
          </a:p>
        </p:txBody>
      </p:sp>
      <p:cxnSp>
        <p:nvCxnSpPr>
          <p:cNvPr id="13" name="Straight Connector 12">
            <a:extLst>
              <a:ext uri="{FF2B5EF4-FFF2-40B4-BE49-F238E27FC236}">
                <a16:creationId xmlns="" xmlns:a16="http://schemas.microsoft.com/office/drawing/2014/main" id="{E6D1D03B-8326-46D8-A0E1-9E8C0D95C367}"/>
              </a:ext>
            </a:extLst>
          </p:cNvPr>
          <p:cNvCxnSpPr/>
          <p:nvPr/>
        </p:nvCxnSpPr>
        <p:spPr>
          <a:xfrm>
            <a:off x="8936372" y="2717677"/>
            <a:ext cx="391302" cy="629531"/>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030BF00C-ABB9-43EA-82A5-4101B89BFF9F}"/>
              </a:ext>
            </a:extLst>
          </p:cNvPr>
          <p:cNvSpPr/>
          <p:nvPr/>
        </p:nvSpPr>
        <p:spPr>
          <a:xfrm>
            <a:off x="9327675" y="3229761"/>
            <a:ext cx="1496221" cy="11214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i="1">
                <a:solidFill>
                  <a:schemeClr val="bg1">
                    <a:lumMod val="65000"/>
                  </a:schemeClr>
                </a:solidFill>
              </a:rPr>
              <a:t>46% of attendees are now ‘ more confident’ about attending events in person</a:t>
            </a:r>
          </a:p>
        </p:txBody>
      </p:sp>
      <p:sp>
        <p:nvSpPr>
          <p:cNvPr id="22" name="TextBox 21">
            <a:extLst>
              <a:ext uri="{FF2B5EF4-FFF2-40B4-BE49-F238E27FC236}">
                <a16:creationId xmlns="" xmlns:a16="http://schemas.microsoft.com/office/drawing/2014/main" id="{86079ECC-378B-4CB9-8BB2-0B7DFE0B75D2}"/>
              </a:ext>
            </a:extLst>
          </p:cNvPr>
          <p:cNvSpPr txBox="1"/>
          <p:nvPr/>
        </p:nvSpPr>
        <p:spPr>
          <a:xfrm>
            <a:off x="707611" y="6714694"/>
            <a:ext cx="4999838" cy="160813"/>
          </a:xfrm>
          <a:prstGeom prst="rect">
            <a:avLst/>
          </a:prstGeom>
          <a:noFill/>
        </p:spPr>
        <p:txBody>
          <a:bodyPr wrap="square">
            <a:spAutoFit/>
          </a:bodyPr>
          <a:lstStyle/>
          <a:p>
            <a:pPr>
              <a:lnSpc>
                <a:spcPct val="30000"/>
              </a:lnSpc>
            </a:pPr>
            <a:r>
              <a:rPr lang="en-IE" sz="1000" i="1">
                <a:solidFill>
                  <a:srgbClr val="666666"/>
                </a:solidFill>
              </a:rPr>
              <a:t>Q.21b Did you see any events on Culture Night this year?</a:t>
            </a:r>
          </a:p>
        </p:txBody>
      </p:sp>
      <p:pic>
        <p:nvPicPr>
          <p:cNvPr id="23" name="Picture Placeholder 7">
            <a:extLst>
              <a:ext uri="{FF2B5EF4-FFF2-40B4-BE49-F238E27FC236}">
                <a16:creationId xmlns="" xmlns:a16="http://schemas.microsoft.com/office/drawing/2014/main" id="{54CCF72A-267E-4FFE-9BC8-69DA3B1CE7E7}"/>
              </a:ext>
            </a:extLst>
          </p:cNvPr>
          <p:cNvPicPr>
            <a:picLocks noChangeAspect="1"/>
          </p:cNvPicPr>
          <p:nvPr/>
        </p:nvPicPr>
        <p:blipFill>
          <a:blip r:embed="rId6"/>
          <a:srcRect l="10833" r="10833"/>
          <a:stretch/>
        </p:blipFill>
        <p:spPr>
          <a:xfrm>
            <a:off x="5301856" y="417644"/>
            <a:ext cx="1588288" cy="1105949"/>
          </a:xfrm>
          <a:prstGeom prst="rect">
            <a:avLst/>
          </a:prstGeom>
        </p:spPr>
      </p:pic>
    </p:spTree>
    <p:extLst>
      <p:ext uri="{BB962C8B-B14F-4D97-AF65-F5344CB8AC3E}">
        <p14:creationId xmlns:p14="http://schemas.microsoft.com/office/powerpoint/2010/main" val="24442745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left)">
                                      <p:cBhvr>
                                        <p:cTn id="10" dur="500"/>
                                        <p:tgtEl>
                                          <p:spTgt spid="11">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0" grpId="0"/>
      <p:bldP spid="12" grpId="0" build="p"/>
      <p:bldP spid="16" grpId="0" animBg="1"/>
      <p:bldGraphic spid="3" grpId="0">
        <p:bldAsOne/>
      </p:bldGraphic>
      <p:bldGraphic spid="18" grpId="0">
        <p:bldAsOne/>
      </p:bldGraphic>
      <p:bldP spid="6" grpId="0"/>
      <p:bldP spid="19" grpId="0"/>
      <p:bldP spid="20" grpId="0"/>
      <p:bldP spid="21" grpId="0"/>
      <p:bldP spid="2" grpId="0" animBg="1"/>
      <p:bldP spid="7" grpId="0" animBg="1"/>
      <p:bldP spid="17" grpId="0"/>
      <p:bldP spid="14"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3">
            <a:extLst>
              <a:ext uri="{FF2B5EF4-FFF2-40B4-BE49-F238E27FC236}">
                <a16:creationId xmlns="" xmlns:a16="http://schemas.microsoft.com/office/drawing/2014/main" id="{470E3978-4203-4FFF-9E51-0115F184A434}"/>
              </a:ext>
            </a:extLst>
          </p:cNvPr>
          <p:cNvGraphicFramePr>
            <a:graphicFrameLocks noGrp="1"/>
          </p:cNvGraphicFramePr>
          <p:nvPr>
            <p:extLst>
              <p:ext uri="{D42A27DB-BD31-4B8C-83A1-F6EECF244321}">
                <p14:modId xmlns:p14="http://schemas.microsoft.com/office/powerpoint/2010/main" val="197141856"/>
              </p:ext>
            </p:extLst>
          </p:nvPr>
        </p:nvGraphicFramePr>
        <p:xfrm>
          <a:off x="8713665" y="1329429"/>
          <a:ext cx="737833" cy="4263325"/>
        </p:xfrm>
        <a:graphic>
          <a:graphicData uri="http://schemas.openxmlformats.org/drawingml/2006/table">
            <a:tbl>
              <a:tblPr firstRow="1" bandRow="1">
                <a:tableStyleId>{5C22544A-7EE6-4342-B048-85BDC9FD1C3A}</a:tableStyleId>
              </a:tblPr>
              <a:tblGrid>
                <a:gridCol w="737833">
                  <a:extLst>
                    <a:ext uri="{9D8B030D-6E8A-4147-A177-3AD203B41FA5}">
                      <a16:colId xmlns="" xmlns:a16="http://schemas.microsoft.com/office/drawing/2014/main" val="2242326117"/>
                    </a:ext>
                  </a:extLst>
                </a:gridCol>
              </a:tblGrid>
              <a:tr h="422845">
                <a:tc>
                  <a:txBody>
                    <a:bodyPr/>
                    <a:lstStyle/>
                    <a:p>
                      <a:pPr algn="ctr">
                        <a:lnSpc>
                          <a:spcPct val="90000"/>
                        </a:lnSpc>
                      </a:pPr>
                      <a:r>
                        <a:rPr lang="en-IE" sz="1200" dirty="0">
                          <a:solidFill>
                            <a:schemeClr val="bg1">
                              <a:lumMod val="75000"/>
                            </a:schemeClr>
                          </a:solidFill>
                        </a:rPr>
                        <a:t>June </a:t>
                      </a:r>
                    </a:p>
                    <a:p>
                      <a:pPr algn="ctr">
                        <a:lnSpc>
                          <a:spcPct val="90000"/>
                        </a:lnSpc>
                      </a:pPr>
                      <a:r>
                        <a:rPr lang="en-IE" sz="1200" dirty="0">
                          <a:solidFill>
                            <a:schemeClr val="bg1">
                              <a:lumMod val="75000"/>
                            </a:schemeClr>
                          </a:solidFill>
                        </a:rPr>
                        <a:t>%</a:t>
                      </a:r>
                    </a:p>
                  </a:txBody>
                  <a:tcPr anchor="ctr">
                    <a:noFill/>
                  </a:tcPr>
                </a:tc>
                <a:extLst>
                  <a:ext uri="{0D108BD9-81ED-4DB2-BD59-A6C34878D82A}">
                    <a16:rowId xmlns="" xmlns:a16="http://schemas.microsoft.com/office/drawing/2014/main" val="2977442449"/>
                  </a:ext>
                </a:extLst>
              </a:tr>
              <a:tr h="253707">
                <a:tc>
                  <a:txBody>
                    <a:bodyPr/>
                    <a:lstStyle/>
                    <a:p>
                      <a:pPr algn="ctr">
                        <a:lnSpc>
                          <a:spcPct val="90000"/>
                        </a:lnSpc>
                      </a:pPr>
                      <a:r>
                        <a:rPr lang="en-IE" sz="1200">
                          <a:solidFill>
                            <a:schemeClr val="bg1">
                              <a:lumMod val="75000"/>
                            </a:schemeClr>
                          </a:solidFill>
                        </a:rPr>
                        <a:t>(54)</a:t>
                      </a:r>
                    </a:p>
                  </a:txBody>
                  <a:tcPr anchor="ctr">
                    <a:noFill/>
                  </a:tcPr>
                </a:tc>
                <a:extLst>
                  <a:ext uri="{0D108BD9-81ED-4DB2-BD59-A6C34878D82A}">
                    <a16:rowId xmlns="" xmlns:a16="http://schemas.microsoft.com/office/drawing/2014/main" val="3414333175"/>
                  </a:ext>
                </a:extLst>
              </a:tr>
              <a:tr h="253707">
                <a:tc>
                  <a:txBody>
                    <a:bodyPr/>
                    <a:lstStyle/>
                    <a:p>
                      <a:pPr algn="ctr">
                        <a:lnSpc>
                          <a:spcPct val="90000"/>
                        </a:lnSpc>
                      </a:pPr>
                      <a:endParaRPr lang="en-IE" sz="1200">
                        <a:solidFill>
                          <a:schemeClr val="bg1">
                            <a:lumMod val="75000"/>
                          </a:schemeClr>
                        </a:solidFill>
                      </a:endParaRPr>
                    </a:p>
                  </a:txBody>
                  <a:tcPr anchor="ctr">
                    <a:noFill/>
                  </a:tcPr>
                </a:tc>
                <a:extLst>
                  <a:ext uri="{0D108BD9-81ED-4DB2-BD59-A6C34878D82A}">
                    <a16:rowId xmlns="" xmlns:a16="http://schemas.microsoft.com/office/drawing/2014/main" val="4122920607"/>
                  </a:ext>
                </a:extLst>
              </a:tr>
              <a:tr h="253707">
                <a:tc>
                  <a:txBody>
                    <a:bodyPr/>
                    <a:lstStyle/>
                    <a:p>
                      <a:pPr algn="ctr">
                        <a:lnSpc>
                          <a:spcPct val="90000"/>
                        </a:lnSpc>
                      </a:pPr>
                      <a:r>
                        <a:rPr lang="en-IE" sz="1200">
                          <a:solidFill>
                            <a:schemeClr val="bg1">
                              <a:lumMod val="75000"/>
                            </a:schemeClr>
                          </a:solidFill>
                        </a:rPr>
                        <a:t>(N/a)</a:t>
                      </a:r>
                    </a:p>
                  </a:txBody>
                  <a:tcPr anchor="ctr">
                    <a:noFill/>
                  </a:tcPr>
                </a:tc>
                <a:extLst>
                  <a:ext uri="{0D108BD9-81ED-4DB2-BD59-A6C34878D82A}">
                    <a16:rowId xmlns="" xmlns:a16="http://schemas.microsoft.com/office/drawing/2014/main" val="2619266132"/>
                  </a:ext>
                </a:extLst>
              </a:tr>
              <a:tr h="253707">
                <a:tc>
                  <a:txBody>
                    <a:bodyPr/>
                    <a:lstStyle/>
                    <a:p>
                      <a:pPr algn="ctr">
                        <a:lnSpc>
                          <a:spcPct val="90000"/>
                        </a:lnSpc>
                      </a:pPr>
                      <a:endParaRPr lang="en-IE" sz="1200">
                        <a:solidFill>
                          <a:schemeClr val="bg1">
                            <a:lumMod val="75000"/>
                          </a:schemeClr>
                        </a:solidFill>
                      </a:endParaRPr>
                    </a:p>
                  </a:txBody>
                  <a:tcPr anchor="ctr">
                    <a:noFill/>
                  </a:tcPr>
                </a:tc>
                <a:extLst>
                  <a:ext uri="{0D108BD9-81ED-4DB2-BD59-A6C34878D82A}">
                    <a16:rowId xmlns="" xmlns:a16="http://schemas.microsoft.com/office/drawing/2014/main" val="1390688506"/>
                  </a:ext>
                </a:extLst>
              </a:tr>
              <a:tr h="253707">
                <a:tc>
                  <a:txBody>
                    <a:bodyPr/>
                    <a:lstStyle/>
                    <a:p>
                      <a:pPr algn="ctr">
                        <a:lnSpc>
                          <a:spcPct val="90000"/>
                        </a:lnSpc>
                      </a:pPr>
                      <a:r>
                        <a:rPr lang="en-IE" sz="1200">
                          <a:solidFill>
                            <a:schemeClr val="bg1">
                              <a:lumMod val="75000"/>
                            </a:schemeClr>
                          </a:solidFill>
                        </a:rPr>
                        <a:t>(45)</a:t>
                      </a:r>
                    </a:p>
                  </a:txBody>
                  <a:tcPr anchor="ctr">
                    <a:noFill/>
                  </a:tcPr>
                </a:tc>
                <a:extLst>
                  <a:ext uri="{0D108BD9-81ED-4DB2-BD59-A6C34878D82A}">
                    <a16:rowId xmlns="" xmlns:a16="http://schemas.microsoft.com/office/drawing/2014/main" val="1789941164"/>
                  </a:ext>
                </a:extLst>
              </a:tr>
              <a:tr h="253707">
                <a:tc>
                  <a:txBody>
                    <a:bodyPr/>
                    <a:lstStyle/>
                    <a:p>
                      <a:pPr algn="ctr">
                        <a:lnSpc>
                          <a:spcPct val="90000"/>
                        </a:lnSpc>
                      </a:pPr>
                      <a:endParaRPr lang="en-IE" sz="1200">
                        <a:solidFill>
                          <a:schemeClr val="bg1">
                            <a:lumMod val="75000"/>
                          </a:schemeClr>
                        </a:solidFill>
                      </a:endParaRPr>
                    </a:p>
                  </a:txBody>
                  <a:tcPr anchor="ctr">
                    <a:noFill/>
                  </a:tcPr>
                </a:tc>
                <a:extLst>
                  <a:ext uri="{0D108BD9-81ED-4DB2-BD59-A6C34878D82A}">
                    <a16:rowId xmlns="" xmlns:a16="http://schemas.microsoft.com/office/drawing/2014/main" val="1660323800"/>
                  </a:ext>
                </a:extLst>
              </a:tr>
              <a:tr h="253707">
                <a:tc>
                  <a:txBody>
                    <a:bodyPr/>
                    <a:lstStyle/>
                    <a:p>
                      <a:pPr algn="ctr">
                        <a:lnSpc>
                          <a:spcPct val="90000"/>
                        </a:lnSpc>
                      </a:pPr>
                      <a:r>
                        <a:rPr lang="en-IE" sz="1200">
                          <a:solidFill>
                            <a:schemeClr val="bg1">
                              <a:lumMod val="75000"/>
                            </a:schemeClr>
                          </a:solidFill>
                        </a:rPr>
                        <a:t>(39)</a:t>
                      </a:r>
                    </a:p>
                  </a:txBody>
                  <a:tcPr anchor="ctr">
                    <a:noFill/>
                  </a:tcPr>
                </a:tc>
                <a:extLst>
                  <a:ext uri="{0D108BD9-81ED-4DB2-BD59-A6C34878D82A}">
                    <a16:rowId xmlns="" xmlns:a16="http://schemas.microsoft.com/office/drawing/2014/main" val="3853662495"/>
                  </a:ext>
                </a:extLst>
              </a:tr>
              <a:tr h="253707">
                <a:tc>
                  <a:txBody>
                    <a:bodyPr/>
                    <a:lstStyle/>
                    <a:p>
                      <a:pPr algn="ctr">
                        <a:lnSpc>
                          <a:spcPct val="90000"/>
                        </a:lnSpc>
                      </a:pPr>
                      <a:endParaRPr lang="en-IE" sz="1200">
                        <a:solidFill>
                          <a:schemeClr val="bg1">
                            <a:lumMod val="75000"/>
                          </a:schemeClr>
                        </a:solidFill>
                      </a:endParaRPr>
                    </a:p>
                  </a:txBody>
                  <a:tcPr anchor="ctr">
                    <a:noFill/>
                  </a:tcPr>
                </a:tc>
                <a:extLst>
                  <a:ext uri="{0D108BD9-81ED-4DB2-BD59-A6C34878D82A}">
                    <a16:rowId xmlns="" xmlns:a16="http://schemas.microsoft.com/office/drawing/2014/main" val="1851001625"/>
                  </a:ext>
                </a:extLst>
              </a:tr>
              <a:tr h="253707">
                <a:tc>
                  <a:txBody>
                    <a:bodyPr/>
                    <a:lstStyle/>
                    <a:p>
                      <a:pPr algn="ctr">
                        <a:lnSpc>
                          <a:spcPct val="90000"/>
                        </a:lnSpc>
                      </a:pPr>
                      <a:r>
                        <a:rPr lang="en-IE" sz="1200">
                          <a:solidFill>
                            <a:schemeClr val="bg1">
                              <a:lumMod val="75000"/>
                            </a:schemeClr>
                          </a:solidFill>
                        </a:rPr>
                        <a:t>(44)</a:t>
                      </a:r>
                    </a:p>
                  </a:txBody>
                  <a:tcPr anchor="ctr">
                    <a:noFill/>
                  </a:tcPr>
                </a:tc>
                <a:extLst>
                  <a:ext uri="{0D108BD9-81ED-4DB2-BD59-A6C34878D82A}">
                    <a16:rowId xmlns="" xmlns:a16="http://schemas.microsoft.com/office/drawing/2014/main" val="28302992"/>
                  </a:ext>
                </a:extLst>
              </a:tr>
              <a:tr h="253707">
                <a:tc>
                  <a:txBody>
                    <a:bodyPr/>
                    <a:lstStyle/>
                    <a:p>
                      <a:pPr algn="ctr">
                        <a:lnSpc>
                          <a:spcPct val="90000"/>
                        </a:lnSpc>
                      </a:pPr>
                      <a:endParaRPr lang="en-IE" sz="1200">
                        <a:solidFill>
                          <a:schemeClr val="bg1">
                            <a:lumMod val="75000"/>
                          </a:schemeClr>
                        </a:solidFill>
                      </a:endParaRPr>
                    </a:p>
                  </a:txBody>
                  <a:tcPr anchor="ctr">
                    <a:noFill/>
                  </a:tcPr>
                </a:tc>
                <a:extLst>
                  <a:ext uri="{0D108BD9-81ED-4DB2-BD59-A6C34878D82A}">
                    <a16:rowId xmlns="" xmlns:a16="http://schemas.microsoft.com/office/drawing/2014/main" val="377996825"/>
                  </a:ext>
                </a:extLst>
              </a:tr>
              <a:tr h="253707">
                <a:tc>
                  <a:txBody>
                    <a:bodyPr/>
                    <a:lstStyle/>
                    <a:p>
                      <a:pPr algn="ctr">
                        <a:lnSpc>
                          <a:spcPct val="90000"/>
                        </a:lnSpc>
                      </a:pPr>
                      <a:r>
                        <a:rPr lang="en-IE" sz="1200">
                          <a:solidFill>
                            <a:schemeClr val="bg1">
                              <a:lumMod val="75000"/>
                            </a:schemeClr>
                          </a:solidFill>
                        </a:rPr>
                        <a:t>(32)</a:t>
                      </a:r>
                    </a:p>
                  </a:txBody>
                  <a:tcPr anchor="ctr">
                    <a:noFill/>
                  </a:tcPr>
                </a:tc>
                <a:extLst>
                  <a:ext uri="{0D108BD9-81ED-4DB2-BD59-A6C34878D82A}">
                    <a16:rowId xmlns="" xmlns:a16="http://schemas.microsoft.com/office/drawing/2014/main" val="4135104686"/>
                  </a:ext>
                </a:extLst>
              </a:tr>
              <a:tr h="253707">
                <a:tc>
                  <a:txBody>
                    <a:bodyPr/>
                    <a:lstStyle/>
                    <a:p>
                      <a:pPr algn="ctr">
                        <a:lnSpc>
                          <a:spcPct val="90000"/>
                        </a:lnSpc>
                      </a:pPr>
                      <a:endParaRPr lang="en-IE" sz="1200">
                        <a:solidFill>
                          <a:schemeClr val="bg1">
                            <a:lumMod val="75000"/>
                          </a:schemeClr>
                        </a:solidFill>
                      </a:endParaRPr>
                    </a:p>
                  </a:txBody>
                  <a:tcPr anchor="ctr">
                    <a:noFill/>
                  </a:tcPr>
                </a:tc>
                <a:extLst>
                  <a:ext uri="{0D108BD9-81ED-4DB2-BD59-A6C34878D82A}">
                    <a16:rowId xmlns="" xmlns:a16="http://schemas.microsoft.com/office/drawing/2014/main" val="4179041983"/>
                  </a:ext>
                </a:extLst>
              </a:tr>
              <a:tr h="253707">
                <a:tc>
                  <a:txBody>
                    <a:bodyPr/>
                    <a:lstStyle/>
                    <a:p>
                      <a:pPr algn="ctr">
                        <a:lnSpc>
                          <a:spcPct val="90000"/>
                        </a:lnSpc>
                      </a:pPr>
                      <a:r>
                        <a:rPr lang="en-IE" sz="1200">
                          <a:solidFill>
                            <a:schemeClr val="bg1">
                              <a:lumMod val="75000"/>
                            </a:schemeClr>
                          </a:solidFill>
                        </a:rPr>
                        <a:t>(16)</a:t>
                      </a:r>
                    </a:p>
                  </a:txBody>
                  <a:tcPr anchor="ctr">
                    <a:noFill/>
                  </a:tcPr>
                </a:tc>
                <a:extLst>
                  <a:ext uri="{0D108BD9-81ED-4DB2-BD59-A6C34878D82A}">
                    <a16:rowId xmlns="" xmlns:a16="http://schemas.microsoft.com/office/drawing/2014/main" val="1895980458"/>
                  </a:ext>
                </a:extLst>
              </a:tr>
              <a:tr h="253707">
                <a:tc>
                  <a:txBody>
                    <a:bodyPr/>
                    <a:lstStyle/>
                    <a:p>
                      <a:pPr algn="ctr">
                        <a:lnSpc>
                          <a:spcPct val="90000"/>
                        </a:lnSpc>
                      </a:pPr>
                      <a:endParaRPr lang="en-IE" sz="1200">
                        <a:solidFill>
                          <a:schemeClr val="bg1">
                            <a:lumMod val="75000"/>
                          </a:schemeClr>
                        </a:solidFill>
                      </a:endParaRPr>
                    </a:p>
                  </a:txBody>
                  <a:tcPr anchor="ctr">
                    <a:noFill/>
                  </a:tcPr>
                </a:tc>
                <a:extLst>
                  <a:ext uri="{0D108BD9-81ED-4DB2-BD59-A6C34878D82A}">
                    <a16:rowId xmlns="" xmlns:a16="http://schemas.microsoft.com/office/drawing/2014/main" val="3589110174"/>
                  </a:ext>
                </a:extLst>
              </a:tr>
              <a:tr h="253707">
                <a:tc>
                  <a:txBody>
                    <a:bodyPr/>
                    <a:lstStyle/>
                    <a:p>
                      <a:pPr algn="ctr">
                        <a:lnSpc>
                          <a:spcPct val="90000"/>
                        </a:lnSpc>
                      </a:pPr>
                      <a:r>
                        <a:rPr lang="en-IE" sz="1200" dirty="0">
                          <a:solidFill>
                            <a:schemeClr val="bg1">
                              <a:lumMod val="75000"/>
                            </a:schemeClr>
                          </a:solidFill>
                        </a:rPr>
                        <a:t>(7)</a:t>
                      </a:r>
                    </a:p>
                  </a:txBody>
                  <a:tcPr anchor="ctr">
                    <a:noFill/>
                  </a:tcPr>
                </a:tc>
                <a:extLst>
                  <a:ext uri="{0D108BD9-81ED-4DB2-BD59-A6C34878D82A}">
                    <a16:rowId xmlns="" xmlns:a16="http://schemas.microsoft.com/office/drawing/2014/main" val="2619801955"/>
                  </a:ext>
                </a:extLst>
              </a:tr>
            </a:tbl>
          </a:graphicData>
        </a:graphic>
      </p:graphicFrame>
      <p:graphicFrame>
        <p:nvGraphicFramePr>
          <p:cNvPr id="6" name="Chart 5">
            <a:extLst>
              <a:ext uri="{FF2B5EF4-FFF2-40B4-BE49-F238E27FC236}">
                <a16:creationId xmlns="" xmlns:a16="http://schemas.microsoft.com/office/drawing/2014/main" id="{C226F66D-0C7D-4DDD-B857-73260466FF19}"/>
              </a:ext>
            </a:extLst>
          </p:cNvPr>
          <p:cNvGraphicFramePr/>
          <p:nvPr>
            <p:custDataLst>
              <p:tags r:id="rId1"/>
            </p:custDataLst>
          </p:nvPr>
        </p:nvGraphicFramePr>
        <p:xfrm>
          <a:off x="4448056" y="1462727"/>
          <a:ext cx="4034148" cy="422844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 xmlns:a16="http://schemas.microsoft.com/office/drawing/2014/main" id="{1E362164-DED7-4ED5-9AF3-1AA08B85118C}"/>
              </a:ext>
            </a:extLst>
          </p:cNvPr>
          <p:cNvSpPr>
            <a:spLocks noGrp="1"/>
          </p:cNvSpPr>
          <p:nvPr>
            <p:ph type="body" sz="quarter" idx="49"/>
          </p:nvPr>
        </p:nvSpPr>
        <p:spPr>
          <a:xfrm>
            <a:off x="310881" y="503577"/>
            <a:ext cx="5429069" cy="323941"/>
          </a:xfrm>
        </p:spPr>
        <p:txBody>
          <a:bodyPr/>
          <a:lstStyle/>
          <a:p>
            <a:r>
              <a:rPr lang="en-GB" sz="1400"/>
              <a:t>Base: Adults aged 16+ n – 1043</a:t>
            </a:r>
            <a:endParaRPr lang="en-IE" sz="1400"/>
          </a:p>
        </p:txBody>
      </p:sp>
      <p:sp>
        <p:nvSpPr>
          <p:cNvPr id="9" name="Title 1"/>
          <p:cNvSpPr>
            <a:spLocks noGrp="1"/>
          </p:cNvSpPr>
          <p:nvPr>
            <p:ph type="title"/>
          </p:nvPr>
        </p:nvSpPr>
        <p:spPr>
          <a:xfrm>
            <a:off x="289052" y="147594"/>
            <a:ext cx="7781237" cy="370620"/>
          </a:xfrm>
        </p:spPr>
        <p:txBody>
          <a:bodyPr/>
          <a:lstStyle/>
          <a:p>
            <a:r>
              <a:rPr lang="en-IE" sz="2400">
                <a:solidFill>
                  <a:schemeClr val="accent2"/>
                </a:solidFill>
              </a:rPr>
              <a:t>What can venues do to encourage attendance?  </a:t>
            </a:r>
          </a:p>
        </p:txBody>
      </p:sp>
      <p:sp>
        <p:nvSpPr>
          <p:cNvPr id="3" name="Text Placeholder 2">
            <a:extLst>
              <a:ext uri="{FF2B5EF4-FFF2-40B4-BE49-F238E27FC236}">
                <a16:creationId xmlns="" xmlns:a16="http://schemas.microsoft.com/office/drawing/2014/main" id="{7EBF75B5-20EB-419B-8171-04D3D6BE908F}"/>
              </a:ext>
            </a:extLst>
          </p:cNvPr>
          <p:cNvSpPr>
            <a:spLocks noGrp="1"/>
          </p:cNvSpPr>
          <p:nvPr>
            <p:ph type="body" sz="quarter" idx="60"/>
          </p:nvPr>
        </p:nvSpPr>
        <p:spPr>
          <a:xfrm>
            <a:off x="813013" y="6574186"/>
            <a:ext cx="7052068" cy="247751"/>
          </a:xfrm>
        </p:spPr>
        <p:txBody>
          <a:bodyPr/>
          <a:lstStyle/>
          <a:p>
            <a:r>
              <a:rPr lang="en-IE" sz="907"/>
              <a:t>Q.3 When stay-at-home requirements are lifted, to what extent would ... make you more or less likely to visit a venue for a live arts performance?</a:t>
            </a:r>
          </a:p>
          <a:p>
            <a:endParaRPr lang="en-IE" sz="907"/>
          </a:p>
        </p:txBody>
      </p:sp>
      <p:graphicFrame>
        <p:nvGraphicFramePr>
          <p:cNvPr id="7" name="Table 6">
            <a:extLst>
              <a:ext uri="{FF2B5EF4-FFF2-40B4-BE49-F238E27FC236}">
                <a16:creationId xmlns="" xmlns:a16="http://schemas.microsoft.com/office/drawing/2014/main" id="{5EF1F352-ED25-41D5-B0C3-01E8FD2F5FF8}"/>
              </a:ext>
            </a:extLst>
          </p:cNvPr>
          <p:cNvGraphicFramePr>
            <a:graphicFrameLocks noGrp="1"/>
          </p:cNvGraphicFramePr>
          <p:nvPr/>
        </p:nvGraphicFramePr>
        <p:xfrm>
          <a:off x="7929500" y="1591931"/>
          <a:ext cx="493190" cy="167640"/>
        </p:xfrm>
        <a:graphic>
          <a:graphicData uri="http://schemas.openxmlformats.org/drawingml/2006/table">
            <a:tbl>
              <a:tblPr firstRow="1" bandRow="1">
                <a:tableStyleId>{5C22544A-7EE6-4342-B048-85BDC9FD1C3A}</a:tableStyleId>
              </a:tblPr>
              <a:tblGrid>
                <a:gridCol w="28847">
                  <a:extLst>
                    <a:ext uri="{9D8B030D-6E8A-4147-A177-3AD203B41FA5}">
                      <a16:colId xmlns="" xmlns:a16="http://schemas.microsoft.com/office/drawing/2014/main" val="20001"/>
                    </a:ext>
                  </a:extLst>
                </a:gridCol>
                <a:gridCol w="464343">
                  <a:extLst>
                    <a:ext uri="{9D8B030D-6E8A-4147-A177-3AD203B41FA5}">
                      <a16:colId xmlns="" xmlns:a16="http://schemas.microsoft.com/office/drawing/2014/main" val="20002"/>
                    </a:ext>
                  </a:extLst>
                </a:gridCol>
              </a:tblGrid>
              <a:tr h="165836">
                <a:tc>
                  <a:txBody>
                    <a:bodyPr/>
                    <a:lstStyle/>
                    <a:p>
                      <a:pPr algn="ctr"/>
                      <a:endParaRPr lang="en-IE" sz="1100">
                        <a:solidFill>
                          <a:schemeClr val="accent3">
                            <a:lumMod val="60000"/>
                            <a:lumOff val="40000"/>
                          </a:schemeClr>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100">
                          <a:solidFill>
                            <a:schemeClr val="tx1">
                              <a:lumMod val="65000"/>
                              <a:lumOff val="35000"/>
                            </a:schemeClr>
                          </a:solidFill>
                        </a:rPr>
                        <a:t>%</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4" name="TextBox 3">
            <a:extLst>
              <a:ext uri="{FF2B5EF4-FFF2-40B4-BE49-F238E27FC236}">
                <a16:creationId xmlns="" xmlns:a16="http://schemas.microsoft.com/office/drawing/2014/main" id="{DAC3D7FC-BBB6-4CC0-85D8-B3BE61104BDF}"/>
              </a:ext>
            </a:extLst>
          </p:cNvPr>
          <p:cNvSpPr txBox="1"/>
          <p:nvPr/>
        </p:nvSpPr>
        <p:spPr>
          <a:xfrm>
            <a:off x="289052" y="1001632"/>
            <a:ext cx="5135637" cy="338554"/>
          </a:xfrm>
          <a:prstGeom prst="rect">
            <a:avLst/>
          </a:prstGeom>
          <a:solidFill>
            <a:schemeClr val="tx2">
              <a:lumMod val="95000"/>
            </a:schemeClr>
          </a:solidFill>
        </p:spPr>
        <p:txBody>
          <a:bodyPr wrap="none" rtlCol="0">
            <a:spAutoFit/>
          </a:bodyPr>
          <a:lstStyle/>
          <a:p>
            <a:r>
              <a:rPr lang="en-IE" sz="1600" b="1">
                <a:solidFill>
                  <a:srgbClr val="002060"/>
                </a:solidFill>
              </a:rPr>
              <a:t>More likely to visit a venue for a live arts performance if …</a:t>
            </a:r>
          </a:p>
        </p:txBody>
      </p:sp>
      <p:sp>
        <p:nvSpPr>
          <p:cNvPr id="8" name="Parallelogram 7">
            <a:extLst>
              <a:ext uri="{FF2B5EF4-FFF2-40B4-BE49-F238E27FC236}">
                <a16:creationId xmlns="" xmlns:a16="http://schemas.microsoft.com/office/drawing/2014/main" id="{1DE6BFF4-841C-44FA-9DAF-F40F3AADBAC6}"/>
              </a:ext>
            </a:extLst>
          </p:cNvPr>
          <p:cNvSpPr/>
          <p:nvPr/>
        </p:nvSpPr>
        <p:spPr>
          <a:xfrm>
            <a:off x="476250" y="5917587"/>
            <a:ext cx="11134589" cy="455501"/>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t>The reassurances provided by limited numbers, face masks and discounts has increased since June; note also the prominence of ‘temperature checks’.</a:t>
            </a:r>
          </a:p>
        </p:txBody>
      </p:sp>
      <p:graphicFrame>
        <p:nvGraphicFramePr>
          <p:cNvPr id="11" name="Table 10">
            <a:extLst>
              <a:ext uri="{FF2B5EF4-FFF2-40B4-BE49-F238E27FC236}">
                <a16:creationId xmlns="" xmlns:a16="http://schemas.microsoft.com/office/drawing/2014/main" id="{B2E8A0BE-8063-46EE-802F-3E874854B07E}"/>
              </a:ext>
            </a:extLst>
          </p:cNvPr>
          <p:cNvGraphicFramePr>
            <a:graphicFrameLocks noGrp="1"/>
          </p:cNvGraphicFramePr>
          <p:nvPr/>
        </p:nvGraphicFramePr>
        <p:xfrm>
          <a:off x="461373" y="1851967"/>
          <a:ext cx="5429069" cy="4018649"/>
        </p:xfrm>
        <a:graphic>
          <a:graphicData uri="http://schemas.openxmlformats.org/drawingml/2006/table">
            <a:tbl>
              <a:tblPr>
                <a:tableStyleId>{5C22544A-7EE6-4342-B048-85BDC9FD1C3A}</a:tableStyleId>
              </a:tblPr>
              <a:tblGrid>
                <a:gridCol w="5429069">
                  <a:extLst>
                    <a:ext uri="{9D8B030D-6E8A-4147-A177-3AD203B41FA5}">
                      <a16:colId xmlns="" xmlns:a16="http://schemas.microsoft.com/office/drawing/2014/main" val="3945273192"/>
                    </a:ext>
                  </a:extLst>
                </a:gridCol>
              </a:tblGrid>
              <a:tr h="446695">
                <a:tc>
                  <a:txBody>
                    <a:bodyPr/>
                    <a:lstStyle/>
                    <a:p>
                      <a:pPr algn="r" fontAlgn="t"/>
                      <a:r>
                        <a:rPr lang="en-IE" sz="1200" u="none" strike="noStrike">
                          <a:solidFill>
                            <a:schemeClr val="tx1">
                              <a:lumMod val="65000"/>
                              <a:lumOff val="35000"/>
                            </a:schemeClr>
                          </a:solidFill>
                          <a:effectLst/>
                        </a:rPr>
                        <a:t>There was a </a:t>
                      </a:r>
                      <a:r>
                        <a:rPr lang="en-IE" sz="1200" b="1" u="none" strike="noStrike">
                          <a:solidFill>
                            <a:schemeClr val="tx1">
                              <a:lumMod val="65000"/>
                              <a:lumOff val="35000"/>
                            </a:schemeClr>
                          </a:solidFill>
                          <a:effectLst/>
                        </a:rPr>
                        <a:t>limit on the numbers </a:t>
                      </a:r>
                      <a:r>
                        <a:rPr lang="en-IE" sz="1200" u="none" strike="noStrike">
                          <a:solidFill>
                            <a:schemeClr val="tx1">
                              <a:lumMod val="65000"/>
                              <a:lumOff val="35000"/>
                            </a:schemeClr>
                          </a:solidFill>
                          <a:effectLst/>
                        </a:rPr>
                        <a:t>attending so the venue is partially full</a:t>
                      </a:r>
                      <a:endParaRPr lang="en-IE" sz="1200" b="0" i="0" u="none" strike="noStrike">
                        <a:solidFill>
                          <a:schemeClr val="tx1">
                            <a:lumMod val="65000"/>
                            <a:lumOff val="35000"/>
                          </a:schemeClr>
                        </a:solidFill>
                        <a:effectLst/>
                        <a:latin typeface="Arial" panose="020B060402020202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13630895"/>
                  </a:ext>
                </a:extLst>
              </a:tr>
              <a:tr h="538925">
                <a:tc>
                  <a:txBody>
                    <a:bodyPr/>
                    <a:lstStyle/>
                    <a:p>
                      <a:pPr algn="r" fontAlgn="t"/>
                      <a:r>
                        <a:rPr lang="en-IE" sz="1200" u="none" strike="noStrike">
                          <a:solidFill>
                            <a:schemeClr val="tx1">
                              <a:lumMod val="65000"/>
                              <a:lumOff val="35000"/>
                            </a:schemeClr>
                          </a:solidFill>
                          <a:effectLst/>
                        </a:rPr>
                        <a:t>All attendees having their </a:t>
                      </a:r>
                      <a:r>
                        <a:rPr lang="en-IE" sz="1200" b="1" u="none" strike="noStrike">
                          <a:solidFill>
                            <a:schemeClr val="tx1">
                              <a:lumMod val="65000"/>
                              <a:lumOff val="35000"/>
                            </a:schemeClr>
                          </a:solidFill>
                          <a:effectLst/>
                        </a:rPr>
                        <a:t>temperature checked </a:t>
                      </a:r>
                      <a:r>
                        <a:rPr lang="en-IE" sz="1200" u="none" strike="noStrike">
                          <a:solidFill>
                            <a:schemeClr val="tx1">
                              <a:lumMod val="65000"/>
                              <a:lumOff val="35000"/>
                            </a:schemeClr>
                          </a:solidFill>
                          <a:effectLst/>
                        </a:rPr>
                        <a:t>prior to entering the venue</a:t>
                      </a:r>
                      <a:endParaRPr lang="en-IE" sz="1200" b="0" i="0" u="none" strike="noStrike">
                        <a:solidFill>
                          <a:schemeClr val="tx1">
                            <a:lumMod val="65000"/>
                            <a:lumOff val="35000"/>
                          </a:schemeClr>
                        </a:solidFill>
                        <a:effectLst/>
                        <a:latin typeface="Arial" panose="020B060402020202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48211042"/>
                  </a:ext>
                </a:extLst>
              </a:tr>
              <a:tr h="488720">
                <a:tc>
                  <a:txBody>
                    <a:bodyPr/>
                    <a:lstStyle/>
                    <a:p>
                      <a:pPr algn="r" fontAlgn="t"/>
                      <a:r>
                        <a:rPr lang="en-IE" sz="1200" u="none" strike="noStrike">
                          <a:solidFill>
                            <a:schemeClr val="tx1">
                              <a:lumMod val="65000"/>
                              <a:lumOff val="35000"/>
                            </a:schemeClr>
                          </a:solidFill>
                          <a:effectLst/>
                        </a:rPr>
                        <a:t>Being supplied with </a:t>
                      </a:r>
                      <a:r>
                        <a:rPr lang="en-IE" sz="1200" b="1" u="none" strike="noStrike">
                          <a:solidFill>
                            <a:schemeClr val="tx1">
                              <a:lumMod val="65000"/>
                              <a:lumOff val="35000"/>
                            </a:schemeClr>
                          </a:solidFill>
                          <a:effectLst/>
                        </a:rPr>
                        <a:t>clinical face masks </a:t>
                      </a:r>
                      <a:r>
                        <a:rPr lang="en-IE" sz="1200" u="none" strike="noStrike">
                          <a:solidFill>
                            <a:schemeClr val="tx1">
                              <a:lumMod val="65000"/>
                              <a:lumOff val="35000"/>
                            </a:schemeClr>
                          </a:solidFill>
                          <a:effectLst/>
                        </a:rPr>
                        <a:t>prior to entering the venue</a:t>
                      </a:r>
                      <a:endParaRPr lang="en-IE" sz="1200" b="0" i="0" u="none" strike="noStrike">
                        <a:solidFill>
                          <a:schemeClr val="tx1">
                            <a:lumMod val="65000"/>
                            <a:lumOff val="35000"/>
                          </a:schemeClr>
                        </a:solidFill>
                        <a:effectLst/>
                        <a:latin typeface="Arial" panose="020B060402020202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19010996"/>
                  </a:ext>
                </a:extLst>
              </a:tr>
              <a:tr h="488720">
                <a:tc>
                  <a:txBody>
                    <a:bodyPr/>
                    <a:lstStyle/>
                    <a:p>
                      <a:pPr algn="r" fontAlgn="t"/>
                      <a:r>
                        <a:rPr lang="en-IE" sz="1200" b="1" u="none" strike="noStrike">
                          <a:solidFill>
                            <a:schemeClr val="tx1">
                              <a:lumMod val="65000"/>
                              <a:lumOff val="35000"/>
                            </a:schemeClr>
                          </a:solidFill>
                          <a:effectLst/>
                        </a:rPr>
                        <a:t>Ticket prices </a:t>
                      </a:r>
                      <a:r>
                        <a:rPr lang="en-IE" sz="1200" u="none" strike="noStrike">
                          <a:solidFill>
                            <a:schemeClr val="tx1">
                              <a:lumMod val="65000"/>
                              <a:lumOff val="35000"/>
                            </a:schemeClr>
                          </a:solidFill>
                          <a:effectLst/>
                        </a:rPr>
                        <a:t>were temporarily </a:t>
                      </a:r>
                      <a:r>
                        <a:rPr lang="en-IE" sz="1200" b="1" u="none" strike="noStrike">
                          <a:solidFill>
                            <a:schemeClr val="tx1">
                              <a:lumMod val="65000"/>
                              <a:lumOff val="35000"/>
                            </a:schemeClr>
                          </a:solidFill>
                          <a:effectLst/>
                        </a:rPr>
                        <a:t>reduced</a:t>
                      </a:r>
                      <a:r>
                        <a:rPr lang="en-IE" sz="1200" u="none" strike="noStrike">
                          <a:solidFill>
                            <a:schemeClr val="tx1">
                              <a:lumMod val="65000"/>
                              <a:lumOff val="35000"/>
                            </a:schemeClr>
                          </a:solidFill>
                          <a:effectLst/>
                        </a:rPr>
                        <a:t> for a period of time (until the end of the year)</a:t>
                      </a:r>
                      <a:endParaRPr lang="en-IE" sz="1200" b="0" i="0" u="none" strike="noStrike">
                        <a:solidFill>
                          <a:schemeClr val="tx1">
                            <a:lumMod val="65000"/>
                            <a:lumOff val="35000"/>
                          </a:schemeClr>
                        </a:solidFill>
                        <a:effectLst/>
                        <a:latin typeface="Arial" panose="020B060402020202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972868983"/>
                  </a:ext>
                </a:extLst>
              </a:tr>
              <a:tr h="455553">
                <a:tc>
                  <a:txBody>
                    <a:bodyPr/>
                    <a:lstStyle/>
                    <a:p>
                      <a:pPr algn="r" fontAlgn="t"/>
                      <a:r>
                        <a:rPr lang="en-IE" sz="1200" u="none" strike="noStrike">
                          <a:solidFill>
                            <a:schemeClr val="tx1">
                              <a:lumMod val="65000"/>
                              <a:lumOff val="35000"/>
                            </a:schemeClr>
                          </a:solidFill>
                          <a:effectLst/>
                        </a:rPr>
                        <a:t>Being supplied with </a:t>
                      </a:r>
                      <a:r>
                        <a:rPr lang="en-IE" sz="1200" b="1" u="none" strike="noStrike">
                          <a:solidFill>
                            <a:schemeClr val="tx1">
                              <a:lumMod val="65000"/>
                              <a:lumOff val="35000"/>
                            </a:schemeClr>
                          </a:solidFill>
                          <a:effectLst/>
                        </a:rPr>
                        <a:t>clinical gloves </a:t>
                      </a:r>
                      <a:r>
                        <a:rPr lang="en-IE" sz="1200" u="none" strike="noStrike">
                          <a:solidFill>
                            <a:schemeClr val="tx1">
                              <a:lumMod val="65000"/>
                              <a:lumOff val="35000"/>
                            </a:schemeClr>
                          </a:solidFill>
                          <a:effectLst/>
                        </a:rPr>
                        <a:t>and </a:t>
                      </a:r>
                      <a:r>
                        <a:rPr lang="en-IE" sz="1200" b="1" u="none" strike="noStrike">
                          <a:solidFill>
                            <a:schemeClr val="tx1">
                              <a:lumMod val="65000"/>
                              <a:lumOff val="35000"/>
                            </a:schemeClr>
                          </a:solidFill>
                          <a:effectLst/>
                        </a:rPr>
                        <a:t>hand disinfectant</a:t>
                      </a:r>
                      <a:r>
                        <a:rPr lang="en-IE" sz="1200" u="none" strike="noStrike">
                          <a:solidFill>
                            <a:schemeClr val="tx1">
                              <a:lumMod val="65000"/>
                              <a:lumOff val="35000"/>
                            </a:schemeClr>
                          </a:solidFill>
                          <a:effectLst/>
                        </a:rPr>
                        <a:t> prior to entering the venue</a:t>
                      </a:r>
                      <a:endParaRPr lang="en-IE" sz="1200" b="0" i="0" u="none" strike="noStrike">
                        <a:solidFill>
                          <a:schemeClr val="tx1">
                            <a:lumMod val="65000"/>
                            <a:lumOff val="35000"/>
                          </a:schemeClr>
                        </a:solidFill>
                        <a:effectLst/>
                        <a:latin typeface="Arial" panose="020B060402020202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6684296"/>
                  </a:ext>
                </a:extLst>
              </a:tr>
              <a:tr h="453929">
                <a:tc>
                  <a:txBody>
                    <a:bodyPr/>
                    <a:lstStyle/>
                    <a:p>
                      <a:pPr algn="r" fontAlgn="t"/>
                      <a:r>
                        <a:rPr lang="en-IE" sz="1200" u="none" strike="noStrike">
                          <a:solidFill>
                            <a:schemeClr val="tx1">
                              <a:lumMod val="65000"/>
                              <a:lumOff val="35000"/>
                            </a:schemeClr>
                          </a:solidFill>
                          <a:effectLst/>
                        </a:rPr>
                        <a:t>The </a:t>
                      </a:r>
                      <a:r>
                        <a:rPr lang="en-IE" sz="1200" b="1" u="none" strike="noStrike">
                          <a:solidFill>
                            <a:schemeClr val="tx1">
                              <a:lumMod val="65000"/>
                              <a:lumOff val="35000"/>
                            </a:schemeClr>
                          </a:solidFill>
                          <a:effectLst/>
                        </a:rPr>
                        <a:t>bar area </a:t>
                      </a:r>
                      <a:r>
                        <a:rPr lang="en-IE" sz="1200" u="none" strike="noStrike">
                          <a:solidFill>
                            <a:schemeClr val="tx1">
                              <a:lumMod val="65000"/>
                              <a:lumOff val="35000"/>
                            </a:schemeClr>
                          </a:solidFill>
                          <a:effectLst/>
                        </a:rPr>
                        <a:t>remains closed</a:t>
                      </a:r>
                      <a:endParaRPr lang="en-IE" sz="1200" b="0" i="0" u="none" strike="noStrike">
                        <a:solidFill>
                          <a:schemeClr val="tx1">
                            <a:lumMod val="65000"/>
                            <a:lumOff val="35000"/>
                          </a:schemeClr>
                        </a:solidFill>
                        <a:effectLst/>
                        <a:latin typeface="Arial" panose="020B060402020202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289348999"/>
                  </a:ext>
                </a:extLst>
              </a:tr>
              <a:tr h="596296">
                <a:tc>
                  <a:txBody>
                    <a:bodyPr/>
                    <a:lstStyle/>
                    <a:p>
                      <a:pPr algn="r" fontAlgn="t"/>
                      <a:r>
                        <a:rPr lang="en-IE" sz="1200" u="none" strike="noStrike">
                          <a:solidFill>
                            <a:schemeClr val="tx1">
                              <a:lumMod val="65000"/>
                              <a:lumOff val="35000"/>
                            </a:schemeClr>
                          </a:solidFill>
                          <a:effectLst/>
                        </a:rPr>
                        <a:t>You are required to </a:t>
                      </a:r>
                      <a:r>
                        <a:rPr lang="en-IE" sz="1200" b="1" u="none" strike="noStrike">
                          <a:solidFill>
                            <a:schemeClr val="tx1">
                              <a:lumMod val="65000"/>
                              <a:lumOff val="35000"/>
                            </a:schemeClr>
                          </a:solidFill>
                          <a:effectLst/>
                        </a:rPr>
                        <a:t>sign a waiver </a:t>
                      </a:r>
                      <a:r>
                        <a:rPr lang="en-IE" sz="1200" u="none" strike="noStrike">
                          <a:solidFill>
                            <a:schemeClr val="tx1">
                              <a:lumMod val="65000"/>
                              <a:lumOff val="35000"/>
                            </a:schemeClr>
                          </a:solidFill>
                          <a:effectLst/>
                        </a:rPr>
                        <a:t>prior to attending, absolving the venue of the risk of you being exposed to, or accidentally exposing others to coronavirus</a:t>
                      </a:r>
                      <a:endParaRPr lang="en-IE" sz="1200" b="0" i="0" u="none" strike="noStrike">
                        <a:solidFill>
                          <a:schemeClr val="tx1">
                            <a:lumMod val="65000"/>
                            <a:lumOff val="35000"/>
                          </a:schemeClr>
                        </a:solidFill>
                        <a:effectLst/>
                        <a:latin typeface="Arial" panose="020B060402020202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515680732"/>
                  </a:ext>
                </a:extLst>
              </a:tr>
              <a:tr h="549811">
                <a:tc>
                  <a:txBody>
                    <a:bodyPr/>
                    <a:lstStyle/>
                    <a:p>
                      <a:pPr algn="r" fontAlgn="t"/>
                      <a:r>
                        <a:rPr lang="en-IE" sz="1200" b="1" u="none" strike="noStrike">
                          <a:solidFill>
                            <a:schemeClr val="tx1">
                              <a:lumMod val="65000"/>
                              <a:lumOff val="35000"/>
                            </a:schemeClr>
                          </a:solidFill>
                          <a:effectLst/>
                        </a:rPr>
                        <a:t>Ticket prices </a:t>
                      </a:r>
                      <a:r>
                        <a:rPr lang="en-IE" sz="1200" u="none" strike="noStrike">
                          <a:solidFill>
                            <a:schemeClr val="tx1">
                              <a:lumMod val="65000"/>
                              <a:lumOff val="35000"/>
                            </a:schemeClr>
                          </a:solidFill>
                          <a:effectLst/>
                        </a:rPr>
                        <a:t>were temporarily </a:t>
                      </a:r>
                      <a:r>
                        <a:rPr lang="en-IE" sz="1200" b="1" u="none" strike="noStrike">
                          <a:solidFill>
                            <a:schemeClr val="tx1">
                              <a:lumMod val="65000"/>
                              <a:lumOff val="35000"/>
                            </a:schemeClr>
                          </a:solidFill>
                          <a:effectLst/>
                        </a:rPr>
                        <a:t>increased</a:t>
                      </a:r>
                      <a:r>
                        <a:rPr lang="en-IE" sz="1200" u="none" strike="noStrike">
                          <a:solidFill>
                            <a:schemeClr val="tx1">
                              <a:lumMod val="65000"/>
                              <a:lumOff val="35000"/>
                            </a:schemeClr>
                          </a:solidFill>
                          <a:effectLst/>
                        </a:rPr>
                        <a:t> for a period of time (until the end of the year)</a:t>
                      </a:r>
                      <a:endParaRPr lang="en-IE" sz="1200" b="0" i="0" u="none" strike="noStrike">
                        <a:solidFill>
                          <a:schemeClr val="tx1">
                            <a:lumMod val="65000"/>
                            <a:lumOff val="35000"/>
                          </a:schemeClr>
                        </a:solidFill>
                        <a:effectLst/>
                        <a:latin typeface="Arial" panose="020B060402020202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70465718"/>
                  </a:ext>
                </a:extLst>
              </a:tr>
            </a:tbl>
          </a:graphicData>
        </a:graphic>
      </p:graphicFrame>
      <p:sp>
        <p:nvSpPr>
          <p:cNvPr id="18" name="TextBox 17">
            <a:extLst>
              <a:ext uri="{FF2B5EF4-FFF2-40B4-BE49-F238E27FC236}">
                <a16:creationId xmlns="" xmlns:a16="http://schemas.microsoft.com/office/drawing/2014/main" id="{E3DF5282-1A1B-44C6-A019-046E684BC8E2}"/>
              </a:ext>
            </a:extLst>
          </p:cNvPr>
          <p:cNvSpPr txBox="1"/>
          <p:nvPr/>
        </p:nvSpPr>
        <p:spPr>
          <a:xfrm>
            <a:off x="6206345" y="1443396"/>
            <a:ext cx="1551853" cy="259751"/>
          </a:xfrm>
          <a:prstGeom prst="rect">
            <a:avLst/>
          </a:prstGeom>
          <a:noFill/>
        </p:spPr>
        <p:txBody>
          <a:bodyPr wrap="square">
            <a:spAutoFit/>
          </a:bodyPr>
          <a:lstStyle/>
          <a:p>
            <a:pPr algn="ctr"/>
            <a:r>
              <a:rPr lang="en-IE" sz="1088" b="1" i="1">
                <a:solidFill>
                  <a:srgbClr val="002060"/>
                </a:solidFill>
              </a:rPr>
              <a:t>October 2020</a:t>
            </a:r>
          </a:p>
        </p:txBody>
      </p:sp>
      <p:sp>
        <p:nvSpPr>
          <p:cNvPr id="10" name="Oval 9">
            <a:extLst>
              <a:ext uri="{FF2B5EF4-FFF2-40B4-BE49-F238E27FC236}">
                <a16:creationId xmlns="" xmlns:a16="http://schemas.microsoft.com/office/drawing/2014/main" id="{CD1EBA93-02E8-4976-85DD-7F35D3720E4F}"/>
              </a:ext>
            </a:extLst>
          </p:cNvPr>
          <p:cNvSpPr/>
          <p:nvPr/>
        </p:nvSpPr>
        <p:spPr>
          <a:xfrm>
            <a:off x="7865081" y="1769236"/>
            <a:ext cx="610451" cy="31114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4" name="Straight Connector 13">
            <a:extLst>
              <a:ext uri="{FF2B5EF4-FFF2-40B4-BE49-F238E27FC236}">
                <a16:creationId xmlns="" xmlns:a16="http://schemas.microsoft.com/office/drawing/2014/main" id="{776888AB-EC9A-44D7-BAEA-D839F0A2096E}"/>
              </a:ext>
            </a:extLst>
          </p:cNvPr>
          <p:cNvCxnSpPr>
            <a:cxnSpLocks/>
            <a:stCxn id="10" idx="6"/>
          </p:cNvCxnSpPr>
          <p:nvPr/>
        </p:nvCxnSpPr>
        <p:spPr>
          <a:xfrm>
            <a:off x="8475532" y="1924808"/>
            <a:ext cx="1293705" cy="32438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 xmlns:a16="http://schemas.microsoft.com/office/drawing/2014/main" id="{FFC6A826-1B52-4E50-90AC-397AA1590AF0}"/>
              </a:ext>
            </a:extLst>
          </p:cNvPr>
          <p:cNvSpPr/>
          <p:nvPr/>
        </p:nvSpPr>
        <p:spPr>
          <a:xfrm>
            <a:off x="9769237" y="1263279"/>
            <a:ext cx="2068248" cy="320239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TextBox 20">
            <a:extLst>
              <a:ext uri="{FF2B5EF4-FFF2-40B4-BE49-F238E27FC236}">
                <a16:creationId xmlns="" xmlns:a16="http://schemas.microsoft.com/office/drawing/2014/main" id="{D69F358B-4EA8-4EE7-8A30-775A346A549F}"/>
              </a:ext>
            </a:extLst>
          </p:cNvPr>
          <p:cNvSpPr txBox="1"/>
          <p:nvPr/>
        </p:nvSpPr>
        <p:spPr>
          <a:xfrm>
            <a:off x="9940539" y="1462728"/>
            <a:ext cx="1725643" cy="2652649"/>
          </a:xfrm>
          <a:prstGeom prst="rect">
            <a:avLst/>
          </a:prstGeom>
          <a:noFill/>
        </p:spPr>
        <p:txBody>
          <a:bodyPr wrap="square">
            <a:spAutoFit/>
          </a:bodyPr>
          <a:lstStyle/>
          <a:p>
            <a:pPr algn="ctr">
              <a:lnSpc>
                <a:spcPct val="107000"/>
              </a:lnSpc>
              <a:spcAft>
                <a:spcPts val="800"/>
              </a:spcAft>
            </a:pPr>
            <a:r>
              <a:rPr lang="en-I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Almost half the population would be happy to go back to live events before all restrictions are lifted. However, capacity will be a big determinant: 50% capacity is the point where most people start feeling comfortable </a:t>
            </a:r>
            <a:r>
              <a:rPr lang="en-IE" sz="1200" i="1">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(Ref. Shaping Ireland’s Future: Entertainment &amp; The Arts; November 2020)</a:t>
            </a:r>
          </a:p>
        </p:txBody>
      </p:sp>
      <p:sp>
        <p:nvSpPr>
          <p:cNvPr id="16" name="Text Placeholder 4">
            <a:extLst>
              <a:ext uri="{FF2B5EF4-FFF2-40B4-BE49-F238E27FC236}">
                <a16:creationId xmlns="" xmlns:a16="http://schemas.microsoft.com/office/drawing/2014/main" id="{3D6BD7C6-7592-4400-AEE6-4433323BB33B}"/>
              </a:ext>
            </a:extLst>
          </p:cNvPr>
          <p:cNvSpPr txBox="1">
            <a:spLocks/>
          </p:cNvSpPr>
          <p:nvPr/>
        </p:nvSpPr>
        <p:spPr>
          <a:xfrm>
            <a:off x="8194282" y="6404649"/>
            <a:ext cx="3810958" cy="1867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978" i="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*Arts Council  ‘Arts during COVID - 19’ National Survey October 2020</a:t>
            </a:r>
          </a:p>
          <a:p>
            <a:endParaRPr lang="en-IE"/>
          </a:p>
        </p:txBody>
      </p:sp>
    </p:spTree>
    <p:extLst>
      <p:ext uri="{BB962C8B-B14F-4D97-AF65-F5344CB8AC3E}">
        <p14:creationId xmlns:p14="http://schemas.microsoft.com/office/powerpoint/2010/main" val="28601365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2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build="p"/>
      <p:bldP spid="9" grpId="0"/>
      <p:bldP spid="3" grpId="0" build="p"/>
      <p:bldP spid="4" grpId="0" animBg="1"/>
      <p:bldP spid="8" grpId="0" animBg="1"/>
      <p:bldP spid="18" grpId="0"/>
      <p:bldP spid="10" grpId="0" animBg="1"/>
      <p:bldP spid="17" grpId="0" animBg="1"/>
      <p:bldP spid="2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81185E1-00B6-47DC-A22A-6DD2412DF626}"/>
              </a:ext>
            </a:extLst>
          </p:cNvPr>
          <p:cNvSpPr/>
          <p:nvPr/>
        </p:nvSpPr>
        <p:spPr>
          <a:xfrm>
            <a:off x="6032257" y="1420614"/>
            <a:ext cx="4170522" cy="38805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 xmlns:a16="http://schemas.microsoft.com/office/drawing/2014/main" id="{D0FDB2BF-E92F-40D9-99B7-82F3D23EB7FA}"/>
              </a:ext>
            </a:extLst>
          </p:cNvPr>
          <p:cNvSpPr/>
          <p:nvPr/>
        </p:nvSpPr>
        <p:spPr>
          <a:xfrm>
            <a:off x="1732547" y="1420614"/>
            <a:ext cx="4170522" cy="38805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noAutofit/>
          </a:bodyPr>
          <a:lstStyle/>
          <a:p>
            <a:r>
              <a:rPr lang="en-GB" sz="2400">
                <a:ea typeface="Verdana" pitchFamily="34" charset="0"/>
              </a:rPr>
              <a:t>Arts Insight 2020 Methodology </a:t>
            </a:r>
            <a:br>
              <a:rPr lang="en-GB" sz="2400">
                <a:ea typeface="Verdana" pitchFamily="34" charset="0"/>
              </a:rPr>
            </a:br>
            <a:endParaRPr lang="en-IE" sz="2400">
              <a:ea typeface="Verdana" pitchFamily="34" charset="0"/>
            </a:endParaRPr>
          </a:p>
        </p:txBody>
      </p:sp>
      <p:sp>
        <p:nvSpPr>
          <p:cNvPr id="7" name="Rectangle 6">
            <a:extLst>
              <a:ext uri="{FF2B5EF4-FFF2-40B4-BE49-F238E27FC236}">
                <a16:creationId xmlns="" xmlns:a16="http://schemas.microsoft.com/office/drawing/2014/main" id="{DD53A022-4B83-46A0-A77C-1D1728B603D6}"/>
              </a:ext>
            </a:extLst>
          </p:cNvPr>
          <p:cNvSpPr/>
          <p:nvPr/>
        </p:nvSpPr>
        <p:spPr>
          <a:xfrm>
            <a:off x="1828800" y="2623402"/>
            <a:ext cx="3774384" cy="2993127"/>
          </a:xfrm>
          <a:prstGeom prst="rect">
            <a:avLst/>
          </a:prstGeom>
        </p:spPr>
        <p:txBody>
          <a:bodyPr wrap="square">
            <a:spAutoFit/>
          </a:bodyPr>
          <a:lstStyle/>
          <a:p>
            <a:pPr marL="232172" indent="-232172">
              <a:spcAft>
                <a:spcPts val="488"/>
              </a:spcAft>
              <a:buClr>
                <a:srgbClr val="54C0E8"/>
              </a:buClr>
              <a:buFont typeface="Arial" panose="020B0604020202020204" pitchFamily="34" charset="0"/>
              <a:buChar char="•"/>
            </a:pPr>
            <a:r>
              <a:rPr lang="en-GB" sz="1600" b="1">
                <a:solidFill>
                  <a:schemeClr val="tx1">
                    <a:lumMod val="75000"/>
                    <a:lumOff val="25000"/>
                  </a:schemeClr>
                </a:solidFill>
              </a:rPr>
              <a:t>The purpose of the Arts Insights research series is to establish rigorous statistical measures on the Irish public’s attitudes and behaviours relating to arts and culture</a:t>
            </a:r>
            <a:r>
              <a:rPr lang="en-GB" sz="1600">
                <a:solidFill>
                  <a:schemeClr val="tx1">
                    <a:lumMod val="75000"/>
                    <a:lumOff val="25000"/>
                  </a:schemeClr>
                </a:solidFill>
              </a:rPr>
              <a:t>; and how this corresponds with other consumer and lifestyle behaviours.</a:t>
            </a:r>
          </a:p>
          <a:p>
            <a:pPr marL="232172" indent="-232172">
              <a:spcAft>
                <a:spcPts val="488"/>
              </a:spcAft>
              <a:buClr>
                <a:srgbClr val="54C0E8"/>
              </a:buClr>
              <a:buFont typeface="Arial" panose="020B0604020202020204" pitchFamily="34" charset="0"/>
              <a:buChar char="•"/>
            </a:pPr>
            <a:r>
              <a:rPr lang="en-GB" sz="1600">
                <a:solidFill>
                  <a:schemeClr val="tx1">
                    <a:lumMod val="75000"/>
                    <a:lumOff val="25000"/>
                  </a:schemeClr>
                </a:solidFill>
              </a:rPr>
              <a:t>The 2020 research builds off the findings from 2018 &amp; 2019.</a:t>
            </a:r>
            <a:endParaRPr lang="en-IE" sz="1600">
              <a:solidFill>
                <a:schemeClr val="tx1">
                  <a:lumMod val="75000"/>
                  <a:lumOff val="25000"/>
                </a:schemeClr>
              </a:solidFill>
            </a:endParaRPr>
          </a:p>
          <a:p>
            <a:pPr>
              <a:spcAft>
                <a:spcPts val="488"/>
              </a:spcAft>
            </a:pPr>
            <a:r>
              <a:rPr lang="en-IE" sz="1600">
                <a:solidFill>
                  <a:schemeClr val="tx1">
                    <a:lumMod val="75000"/>
                    <a:lumOff val="25000"/>
                  </a:schemeClr>
                </a:solidFill>
              </a:rPr>
              <a:t> </a:t>
            </a:r>
            <a:endParaRPr lang="en-IE" sz="1600">
              <a:solidFill>
                <a:schemeClr val="tx1">
                  <a:lumMod val="75000"/>
                  <a:lumOff val="25000"/>
                </a:schemeClr>
              </a:solidFill>
              <a:ea typeface="Verdana" pitchFamily="34" charset="0"/>
            </a:endParaRPr>
          </a:p>
          <a:p>
            <a:pPr marL="232172" indent="-232172">
              <a:spcAft>
                <a:spcPts val="488"/>
              </a:spcAft>
              <a:buClr>
                <a:srgbClr val="54C0E8"/>
              </a:buClr>
              <a:buFont typeface="Arial" panose="020B0604020202020204" pitchFamily="34" charset="0"/>
              <a:buChar char="•"/>
            </a:pPr>
            <a:endParaRPr lang="en-IE" sz="1600">
              <a:solidFill>
                <a:schemeClr val="tx1">
                  <a:lumMod val="75000"/>
                  <a:lumOff val="25000"/>
                </a:schemeClr>
              </a:solidFill>
              <a:ea typeface="Verdana" pitchFamily="34" charset="0"/>
            </a:endParaRPr>
          </a:p>
        </p:txBody>
      </p:sp>
      <p:pic>
        <p:nvPicPr>
          <p:cNvPr id="5" name="Picture 4" descr="A picture containing toy, LEGO&#10;&#10;Description automatically generated">
            <a:extLst>
              <a:ext uri="{FF2B5EF4-FFF2-40B4-BE49-F238E27FC236}">
                <a16:creationId xmlns="" xmlns:a16="http://schemas.microsoft.com/office/drawing/2014/main" id="{5888FA2B-1263-413B-903E-9086749024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23348" y="725363"/>
            <a:ext cx="2700890" cy="1694798"/>
          </a:xfrm>
          <a:prstGeom prst="rect">
            <a:avLst/>
          </a:prstGeom>
        </p:spPr>
      </p:pic>
      <p:sp>
        <p:nvSpPr>
          <p:cNvPr id="6" name="Rectangle 5">
            <a:extLst>
              <a:ext uri="{FF2B5EF4-FFF2-40B4-BE49-F238E27FC236}">
                <a16:creationId xmlns="" xmlns:a16="http://schemas.microsoft.com/office/drawing/2014/main" id="{A1225636-769E-40A1-BD64-F85C49B4EFF9}"/>
              </a:ext>
            </a:extLst>
          </p:cNvPr>
          <p:cNvSpPr/>
          <p:nvPr/>
        </p:nvSpPr>
        <p:spPr>
          <a:xfrm>
            <a:off x="6264980" y="2645652"/>
            <a:ext cx="3649042" cy="1697901"/>
          </a:xfrm>
          <a:prstGeom prst="rect">
            <a:avLst/>
          </a:prstGeom>
        </p:spPr>
        <p:txBody>
          <a:bodyPr wrap="square">
            <a:spAutoFit/>
          </a:bodyPr>
          <a:lstStyle/>
          <a:p>
            <a:pPr marL="232172" indent="-232172">
              <a:spcAft>
                <a:spcPts val="488"/>
              </a:spcAft>
              <a:buClr>
                <a:srgbClr val="54C0E8"/>
              </a:buClr>
              <a:buFont typeface="Arial" panose="020B0604020202020204" pitchFamily="34" charset="0"/>
              <a:buChar char="•"/>
            </a:pPr>
            <a:r>
              <a:rPr lang="en-IE" sz="1600" b="1">
                <a:solidFill>
                  <a:schemeClr val="tx1">
                    <a:lumMod val="75000"/>
                    <a:lumOff val="25000"/>
                  </a:schemeClr>
                </a:solidFill>
                <a:ea typeface="Verdana" pitchFamily="34" charset="0"/>
              </a:rPr>
              <a:t>Nationally representative sample of 1,200 adults ages 16+:</a:t>
            </a:r>
          </a:p>
          <a:p>
            <a:pPr marL="657225" lvl="1" indent="-285750">
              <a:spcAft>
                <a:spcPts val="488"/>
              </a:spcAft>
              <a:buClr>
                <a:srgbClr val="54C0E8"/>
              </a:buClr>
              <a:buFont typeface="Wingdings" panose="05000000000000000000" pitchFamily="2" charset="2"/>
              <a:buChar char="v"/>
            </a:pPr>
            <a:r>
              <a:rPr lang="en-IE" sz="1600">
                <a:solidFill>
                  <a:schemeClr val="tx1">
                    <a:lumMod val="75000"/>
                    <a:lumOff val="25000"/>
                  </a:schemeClr>
                </a:solidFill>
                <a:ea typeface="Verdana" pitchFamily="34" charset="0"/>
              </a:rPr>
              <a:t>Quota controlled in terms of gender, age, region and area.</a:t>
            </a:r>
          </a:p>
          <a:p>
            <a:pPr marL="657225" lvl="1" indent="-285750">
              <a:spcAft>
                <a:spcPts val="488"/>
              </a:spcAft>
              <a:buClr>
                <a:srgbClr val="54C0E8"/>
              </a:buClr>
              <a:buFont typeface="Wingdings" panose="05000000000000000000" pitchFamily="2" charset="2"/>
              <a:buChar char="v"/>
            </a:pPr>
            <a:r>
              <a:rPr lang="en-IE" sz="1600">
                <a:solidFill>
                  <a:schemeClr val="tx1">
                    <a:lumMod val="75000"/>
                    <a:lumOff val="25000"/>
                  </a:schemeClr>
                </a:solidFill>
                <a:ea typeface="Verdana" pitchFamily="34" charset="0"/>
              </a:rPr>
              <a:t>Fieldwork was conducted in October/ November 2020.</a:t>
            </a:r>
            <a:endParaRPr lang="en-IE" sz="1600">
              <a:solidFill>
                <a:schemeClr val="tx1">
                  <a:lumMod val="75000"/>
                  <a:lumOff val="25000"/>
                </a:schemeClr>
              </a:solidFill>
            </a:endParaRPr>
          </a:p>
        </p:txBody>
      </p:sp>
      <p:sp>
        <p:nvSpPr>
          <p:cNvPr id="11" name="Text Placeholder 7">
            <a:extLst>
              <a:ext uri="{FF2B5EF4-FFF2-40B4-BE49-F238E27FC236}">
                <a16:creationId xmlns="" xmlns:a16="http://schemas.microsoft.com/office/drawing/2014/main" id="{237C4046-C844-4530-8513-6E97B5F90A53}"/>
              </a:ext>
            </a:extLst>
          </p:cNvPr>
          <p:cNvSpPr txBox="1">
            <a:spLocks/>
          </p:cNvSpPr>
          <p:nvPr/>
        </p:nvSpPr>
        <p:spPr>
          <a:xfrm>
            <a:off x="974558" y="5437387"/>
            <a:ext cx="9962147" cy="915050"/>
          </a:xfrm>
          <a:prstGeom prst="parallelogram">
            <a:avLst/>
          </a:prstGeom>
          <a:solidFill>
            <a:schemeClr val="tx1">
              <a:lumMod val="65000"/>
              <a:lumOff val="35000"/>
            </a:schemeClr>
          </a:solidFill>
        </p:spPr>
        <p:txBody>
          <a:bodyPr lIns="0" rIns="0" anchor="ctr" anchorCtr="0"/>
          <a:lstStyle>
            <a:lvl1pPr marL="0" indent="0" algn="ctr" rtl="0" fontAlgn="base">
              <a:lnSpc>
                <a:spcPct val="90000"/>
              </a:lnSpc>
              <a:spcBef>
                <a:spcPts val="1000"/>
              </a:spcBef>
              <a:spcAft>
                <a:spcPct val="0"/>
              </a:spcAft>
              <a:buFont typeface="Arial" panose="020B0604020202020204" pitchFamily="34" charset="0"/>
              <a:buNone/>
              <a:defRPr lang="pt-BR" sz="1400" b="1" i="0" u="none" kern="1200" dirty="0">
                <a:solidFill>
                  <a:srgbClr val="464749"/>
                </a:solidFill>
                <a:latin typeface="Calibri" panose="020F0502020204030204" pitchFamily="34" charset="0"/>
                <a:ea typeface="+mn-ea"/>
                <a:cs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a:solidFill>
                  <a:schemeClr val="bg1"/>
                </a:solidFill>
              </a:rPr>
              <a:t>Arts Insights 2020 was switched to an online approach due Covid-19 related public health restrictions. To support comparisons with the research series to date (conducted via face to face interviews) the national sample of interviews was increased to 1,200. </a:t>
            </a:r>
          </a:p>
        </p:txBody>
      </p:sp>
    </p:spTree>
    <p:extLst>
      <p:ext uri="{BB962C8B-B14F-4D97-AF65-F5344CB8AC3E}">
        <p14:creationId xmlns:p14="http://schemas.microsoft.com/office/powerpoint/2010/main" val="91733999"/>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89338EF-5314-489F-85CF-6733CE774451}"/>
              </a:ext>
            </a:extLst>
          </p:cNvPr>
          <p:cNvPicPr>
            <a:picLocks noChangeAspect="1"/>
          </p:cNvPicPr>
          <p:nvPr/>
        </p:nvPicPr>
        <p:blipFill rotWithShape="1">
          <a:blip r:embed="rId2"/>
          <a:srcRect l="9461" t="11363" b="12397"/>
          <a:stretch/>
        </p:blipFill>
        <p:spPr>
          <a:xfrm>
            <a:off x="0" y="0"/>
            <a:ext cx="12205064" cy="6858000"/>
          </a:xfrm>
          <a:prstGeom prst="rect">
            <a:avLst/>
          </a:prstGeom>
          <a:effectLst/>
        </p:spPr>
      </p:pic>
      <p:sp>
        <p:nvSpPr>
          <p:cNvPr id="10" name="Rectangle 9">
            <a:extLst>
              <a:ext uri="{FF2B5EF4-FFF2-40B4-BE49-F238E27FC236}">
                <a16:creationId xmlns="" xmlns:a16="http://schemas.microsoft.com/office/drawing/2014/main" id="{E7042E0F-812A-4E60-84CC-3C62E71387BD}"/>
              </a:ext>
            </a:extLst>
          </p:cNvPr>
          <p:cNvSpPr/>
          <p:nvPr/>
        </p:nvSpPr>
        <p:spPr>
          <a:xfrm>
            <a:off x="0" y="5505450"/>
            <a:ext cx="12267300" cy="1352550"/>
          </a:xfrm>
          <a:prstGeom prst="rect">
            <a:avLst/>
          </a:prstGeom>
          <a:solidFill>
            <a:srgbClr val="3B383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 Placeholder 10">
            <a:extLst>
              <a:ext uri="{FF2B5EF4-FFF2-40B4-BE49-F238E27FC236}">
                <a16:creationId xmlns="" xmlns:a16="http://schemas.microsoft.com/office/drawing/2014/main" id="{F8536905-8696-495F-A43F-174B377307C4}"/>
              </a:ext>
            </a:extLst>
          </p:cNvPr>
          <p:cNvSpPr>
            <a:spLocks noGrp="1"/>
          </p:cNvSpPr>
          <p:nvPr>
            <p:ph type="body" sz="quarter" idx="13"/>
          </p:nvPr>
        </p:nvSpPr>
        <p:spPr>
          <a:xfrm>
            <a:off x="623582" y="5710855"/>
            <a:ext cx="7453465" cy="481043"/>
          </a:xfrm>
        </p:spPr>
        <p:txBody>
          <a:bodyPr/>
          <a:lstStyle/>
          <a:p>
            <a:pPr>
              <a:lnSpc>
                <a:spcPct val="100000"/>
              </a:lnSpc>
              <a:spcBef>
                <a:spcPts val="0"/>
              </a:spcBef>
            </a:pPr>
            <a:r>
              <a:rPr lang="en-IE" sz="3600">
                <a:solidFill>
                  <a:schemeClr val="accent2"/>
                </a:solidFill>
              </a:rPr>
              <a:t>Participating in the Arts</a:t>
            </a:r>
          </a:p>
          <a:p>
            <a:pPr>
              <a:lnSpc>
                <a:spcPct val="100000"/>
              </a:lnSpc>
              <a:spcBef>
                <a:spcPts val="0"/>
              </a:spcBef>
            </a:pPr>
            <a:r>
              <a:rPr lang="en-IE" sz="1400" i="1">
                <a:solidFill>
                  <a:schemeClr val="accent2"/>
                </a:solidFill>
              </a:rPr>
              <a:t>Arts Insight 2020</a:t>
            </a:r>
          </a:p>
        </p:txBody>
      </p:sp>
      <p:sp>
        <p:nvSpPr>
          <p:cNvPr id="6" name="Espaço Reservado para Imagem 5">
            <a:extLst>
              <a:ext uri="{FF2B5EF4-FFF2-40B4-BE49-F238E27FC236}">
                <a16:creationId xmlns="" xmlns:a16="http://schemas.microsoft.com/office/drawing/2014/main" id="{0BFB3756-B1C1-4183-A5E4-C4A572C68030}"/>
              </a:ext>
            </a:extLst>
          </p:cNvPr>
          <p:cNvSpPr txBox="1">
            <a:spLocks/>
          </p:cNvSpPr>
          <p:nvPr/>
        </p:nvSpPr>
        <p:spPr>
          <a:xfrm>
            <a:off x="8258817" y="-84224"/>
            <a:ext cx="3897087" cy="6959600"/>
          </a:xfrm>
          <a:prstGeom prst="rect">
            <a:avLst/>
          </a:prstGeom>
          <a:blipFill>
            <a:blip r:embed="rId3" cstate="screen">
              <a:extLst>
                <a:ext uri="{28A0092B-C50C-407E-A947-70E740481C1C}">
                  <a14:useLocalDpi xmlns:a14="http://schemas.microsoft.com/office/drawing/2010/main"/>
                </a:ext>
              </a:extLst>
            </a:blip>
            <a:srcRect/>
            <a:stretch>
              <a:fillRect l="-96076"/>
            </a:stretch>
          </a:blipFill>
        </p:spPr>
        <p:txBody>
          <a:bodyPr/>
          <a:lstStyle>
            <a:lvl1pPr marL="0" indent="0" algn="l" rtl="0" fontAlgn="base">
              <a:lnSpc>
                <a:spcPct val="90000"/>
              </a:lnSpc>
              <a:spcBef>
                <a:spcPts val="1000"/>
              </a:spcBef>
              <a:spcAft>
                <a:spcPct val="0"/>
              </a:spcAft>
              <a:buFont typeface="Arial" panose="020B0604020202020204" pitchFamily="34" charset="0"/>
              <a:buNone/>
              <a:defRPr sz="1600" kern="1200">
                <a:noFill/>
                <a:latin typeface="Calibri" panose="020F0502020204030204" pitchFamily="34" charset="0"/>
                <a:ea typeface="+mn-ea"/>
                <a:cs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pt-BR"/>
              <a:t>a</a:t>
            </a:r>
          </a:p>
        </p:txBody>
      </p:sp>
    </p:spTree>
    <p:extLst>
      <p:ext uri="{BB962C8B-B14F-4D97-AF65-F5344CB8AC3E}">
        <p14:creationId xmlns:p14="http://schemas.microsoft.com/office/powerpoint/2010/main" val="99445346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335F76B-434C-425B-B160-ED2680683B87}"/>
              </a:ext>
            </a:extLst>
          </p:cNvPr>
          <p:cNvSpPr>
            <a:spLocks noGrp="1"/>
          </p:cNvSpPr>
          <p:nvPr>
            <p:ph type="body" sz="quarter" idx="49"/>
          </p:nvPr>
        </p:nvSpPr>
        <p:spPr>
          <a:xfrm>
            <a:off x="273777" y="617254"/>
            <a:ext cx="5548676" cy="323941"/>
          </a:xfrm>
        </p:spPr>
        <p:txBody>
          <a:bodyPr/>
          <a:lstStyle/>
          <a:p>
            <a:r>
              <a:rPr lang="en-IE">
                <a:solidFill>
                  <a:schemeClr val="bg1">
                    <a:lumMod val="50000"/>
                  </a:schemeClr>
                </a:solidFill>
              </a:rPr>
              <a:t>Base : All Adults aged 16+ n- 1,262</a:t>
            </a:r>
            <a:endParaRPr lang="en-IE"/>
          </a:p>
        </p:txBody>
      </p:sp>
      <p:sp>
        <p:nvSpPr>
          <p:cNvPr id="3" name="Title 2">
            <a:extLst>
              <a:ext uri="{FF2B5EF4-FFF2-40B4-BE49-F238E27FC236}">
                <a16:creationId xmlns="" xmlns:a16="http://schemas.microsoft.com/office/drawing/2014/main" id="{6297F19D-4BB6-4ADC-8979-89443AD1E0CC}"/>
              </a:ext>
            </a:extLst>
          </p:cNvPr>
          <p:cNvSpPr>
            <a:spLocks noGrp="1"/>
          </p:cNvSpPr>
          <p:nvPr>
            <p:ph type="title"/>
          </p:nvPr>
        </p:nvSpPr>
        <p:spPr>
          <a:xfrm>
            <a:off x="273778" y="205082"/>
            <a:ext cx="7952663" cy="370620"/>
          </a:xfrm>
        </p:spPr>
        <p:txBody>
          <a:bodyPr/>
          <a:lstStyle/>
          <a:p>
            <a:r>
              <a:rPr lang="en-IE"/>
              <a:t>Participation levels increase in 2020</a:t>
            </a:r>
          </a:p>
        </p:txBody>
      </p:sp>
      <p:sp>
        <p:nvSpPr>
          <p:cNvPr id="4" name="Text Placeholder 3">
            <a:extLst>
              <a:ext uri="{FF2B5EF4-FFF2-40B4-BE49-F238E27FC236}">
                <a16:creationId xmlns="" xmlns:a16="http://schemas.microsoft.com/office/drawing/2014/main" id="{6BFD3C75-8C32-422E-B586-2A046366F054}"/>
              </a:ext>
            </a:extLst>
          </p:cNvPr>
          <p:cNvSpPr>
            <a:spLocks noGrp="1"/>
          </p:cNvSpPr>
          <p:nvPr>
            <p:ph type="body" sz="quarter" idx="60"/>
          </p:nvPr>
        </p:nvSpPr>
        <p:spPr>
          <a:xfrm>
            <a:off x="728929" y="6623595"/>
            <a:ext cx="7042362" cy="163955"/>
          </a:xfrm>
        </p:spPr>
        <p:txBody>
          <a:bodyPr/>
          <a:lstStyle/>
          <a:p>
            <a:pPr>
              <a:lnSpc>
                <a:spcPct val="30000"/>
              </a:lnSpc>
            </a:pPr>
            <a:r>
              <a:rPr lang="en-IE"/>
              <a:t>Q.15 In the past 12 months, have you taken part in any of the following activities?</a:t>
            </a:r>
          </a:p>
        </p:txBody>
      </p:sp>
      <p:graphicFrame>
        <p:nvGraphicFramePr>
          <p:cNvPr id="5" name="Chart 4">
            <a:extLst>
              <a:ext uri="{FF2B5EF4-FFF2-40B4-BE49-F238E27FC236}">
                <a16:creationId xmlns="" xmlns:a16="http://schemas.microsoft.com/office/drawing/2014/main" id="{FB5EACF2-7AD2-4F12-A5DE-7FCC24A3ADA3}"/>
              </a:ext>
            </a:extLst>
          </p:cNvPr>
          <p:cNvGraphicFramePr/>
          <p:nvPr>
            <p:extLst>
              <p:ext uri="{D42A27DB-BD31-4B8C-83A1-F6EECF244321}">
                <p14:modId xmlns:p14="http://schemas.microsoft.com/office/powerpoint/2010/main" val="422186682"/>
              </p:ext>
            </p:extLst>
          </p:nvPr>
        </p:nvGraphicFramePr>
        <p:xfrm>
          <a:off x="3180020" y="2547126"/>
          <a:ext cx="6027610" cy="37421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6">
            <a:extLst>
              <a:ext uri="{FF2B5EF4-FFF2-40B4-BE49-F238E27FC236}">
                <a16:creationId xmlns="" xmlns:a16="http://schemas.microsoft.com/office/drawing/2014/main" id="{B34ACC17-A309-4D7F-955D-EFBBF4636E5C}"/>
              </a:ext>
            </a:extLst>
          </p:cNvPr>
          <p:cNvGraphicFramePr>
            <a:graphicFrameLocks noGrp="1"/>
          </p:cNvGraphicFramePr>
          <p:nvPr>
            <p:extLst>
              <p:ext uri="{D42A27DB-BD31-4B8C-83A1-F6EECF244321}">
                <p14:modId xmlns:p14="http://schemas.microsoft.com/office/powerpoint/2010/main" val="100899637"/>
              </p:ext>
            </p:extLst>
          </p:nvPr>
        </p:nvGraphicFramePr>
        <p:xfrm>
          <a:off x="3349510" y="1765029"/>
          <a:ext cx="5688633" cy="1066800"/>
        </p:xfrm>
        <a:graphic>
          <a:graphicData uri="http://schemas.openxmlformats.org/drawingml/2006/table">
            <a:tbl>
              <a:tblPr firstRow="1" bandRow="1">
                <a:tableStyleId>{5C22544A-7EE6-4342-B048-85BDC9FD1C3A}</a:tableStyleId>
              </a:tblPr>
              <a:tblGrid>
                <a:gridCol w="1793713">
                  <a:extLst>
                    <a:ext uri="{9D8B030D-6E8A-4147-A177-3AD203B41FA5}">
                      <a16:colId xmlns="" xmlns:a16="http://schemas.microsoft.com/office/drawing/2014/main" val="2914551417"/>
                    </a:ext>
                  </a:extLst>
                </a:gridCol>
                <a:gridCol w="1947460">
                  <a:extLst>
                    <a:ext uri="{9D8B030D-6E8A-4147-A177-3AD203B41FA5}">
                      <a16:colId xmlns="" xmlns:a16="http://schemas.microsoft.com/office/drawing/2014/main" val="3967819270"/>
                    </a:ext>
                  </a:extLst>
                </a:gridCol>
                <a:gridCol w="1947460">
                  <a:extLst>
                    <a:ext uri="{9D8B030D-6E8A-4147-A177-3AD203B41FA5}">
                      <a16:colId xmlns="" xmlns:a16="http://schemas.microsoft.com/office/drawing/2014/main" val="1541664932"/>
                    </a:ext>
                  </a:extLst>
                </a:gridCol>
              </a:tblGrid>
              <a:tr h="140742">
                <a:tc>
                  <a:txBody>
                    <a:bodyPr/>
                    <a:lstStyle/>
                    <a:p>
                      <a:pPr algn="ctr"/>
                      <a:r>
                        <a:rPr lang="en-IE" sz="1600">
                          <a:solidFill>
                            <a:schemeClr val="tx1">
                              <a:lumMod val="75000"/>
                              <a:lumOff val="25000"/>
                            </a:schemeClr>
                          </a:solidFill>
                        </a:rPr>
                        <a:t>2020</a:t>
                      </a:r>
                    </a:p>
                  </a:txBody>
                  <a:tcPr>
                    <a:noFill/>
                  </a:tcPr>
                </a:tc>
                <a:tc>
                  <a:txBody>
                    <a:bodyPr/>
                    <a:lstStyle/>
                    <a:p>
                      <a:pPr algn="ctr"/>
                      <a:endParaRPr lang="en-IE" sz="1600">
                        <a:solidFill>
                          <a:schemeClr val="tx1">
                            <a:lumMod val="75000"/>
                            <a:lumOff val="25000"/>
                          </a:schemeClr>
                        </a:solidFill>
                      </a:endParaRPr>
                    </a:p>
                  </a:txBody>
                  <a:tcPr>
                    <a:noFill/>
                  </a:tcPr>
                </a:tc>
                <a:tc>
                  <a:txBody>
                    <a:bodyPr/>
                    <a:lstStyle/>
                    <a:p>
                      <a:pPr algn="ctr"/>
                      <a:r>
                        <a:rPr lang="en-IE" sz="1600">
                          <a:solidFill>
                            <a:schemeClr val="tx1">
                              <a:lumMod val="75000"/>
                              <a:lumOff val="25000"/>
                            </a:schemeClr>
                          </a:solidFill>
                        </a:rPr>
                        <a:t>2018/19</a:t>
                      </a:r>
                    </a:p>
                  </a:txBody>
                  <a:tcPr>
                    <a:noFill/>
                  </a:tcPr>
                </a:tc>
                <a:extLst>
                  <a:ext uri="{0D108BD9-81ED-4DB2-BD59-A6C34878D82A}">
                    <a16:rowId xmlns="" xmlns:a16="http://schemas.microsoft.com/office/drawing/2014/main" val="73327491"/>
                  </a:ext>
                </a:extLst>
              </a:tr>
              <a:tr h="140742">
                <a:tc>
                  <a:txBody>
                    <a:bodyPr/>
                    <a:lstStyle/>
                    <a:p>
                      <a:pPr algn="ctr"/>
                      <a:r>
                        <a:rPr lang="en-IE" sz="1600">
                          <a:solidFill>
                            <a:schemeClr val="tx1">
                              <a:lumMod val="75000"/>
                              <a:lumOff val="25000"/>
                            </a:schemeClr>
                          </a:solidFill>
                        </a:rPr>
                        <a:t>%</a:t>
                      </a:r>
                    </a:p>
                  </a:txBody>
                  <a:tcPr>
                    <a:noFill/>
                  </a:tcPr>
                </a:tc>
                <a:tc>
                  <a:txBody>
                    <a:bodyPr/>
                    <a:lstStyle/>
                    <a:p>
                      <a:pPr algn="ctr"/>
                      <a:endParaRPr lang="en-IE" sz="1600">
                        <a:solidFill>
                          <a:schemeClr val="tx1">
                            <a:lumMod val="75000"/>
                            <a:lumOff val="25000"/>
                          </a:schemeClr>
                        </a:solidFill>
                      </a:endParaRPr>
                    </a:p>
                  </a:txBody>
                  <a:tcPr>
                    <a:noFill/>
                  </a:tcPr>
                </a:tc>
                <a:tc>
                  <a:txBody>
                    <a:bodyPr/>
                    <a:lstStyle/>
                    <a:p>
                      <a:pPr algn="ctr"/>
                      <a:r>
                        <a:rPr lang="en-IE" sz="1600">
                          <a:solidFill>
                            <a:schemeClr val="tx1">
                              <a:lumMod val="75000"/>
                              <a:lumOff val="25000"/>
                            </a:schemeClr>
                          </a:solidFill>
                        </a:rPr>
                        <a:t>%</a:t>
                      </a:r>
                    </a:p>
                  </a:txBody>
                  <a:tcPr>
                    <a:noFill/>
                  </a:tcPr>
                </a:tc>
                <a:extLst>
                  <a:ext uri="{0D108BD9-81ED-4DB2-BD59-A6C34878D82A}">
                    <a16:rowId xmlns="" xmlns:a16="http://schemas.microsoft.com/office/drawing/2014/main" val="1683382043"/>
                  </a:ext>
                </a:extLst>
              </a:tr>
              <a:tr h="166332">
                <a:tc>
                  <a:txBody>
                    <a:bodyPr/>
                    <a:lstStyle/>
                    <a:p>
                      <a:pPr algn="ctr"/>
                      <a:endParaRPr lang="en-IE" sz="2000">
                        <a:solidFill>
                          <a:schemeClr val="tx1">
                            <a:lumMod val="75000"/>
                            <a:lumOff val="25000"/>
                          </a:schemeClr>
                        </a:solidFill>
                      </a:endParaRPr>
                    </a:p>
                  </a:txBody>
                  <a:tcPr>
                    <a:noFill/>
                  </a:tcPr>
                </a:tc>
                <a:tc>
                  <a:txBody>
                    <a:bodyPr/>
                    <a:lstStyle/>
                    <a:p>
                      <a:pPr algn="ctr"/>
                      <a:endParaRPr lang="en-IE" sz="2000">
                        <a:solidFill>
                          <a:schemeClr val="tx1">
                            <a:lumMod val="75000"/>
                            <a:lumOff val="25000"/>
                          </a:schemeClr>
                        </a:solidFill>
                      </a:endParaRPr>
                    </a:p>
                  </a:txBody>
                  <a:tcPr>
                    <a:noFill/>
                  </a:tcPr>
                </a:tc>
                <a:tc>
                  <a:txBody>
                    <a:bodyPr/>
                    <a:lstStyle/>
                    <a:p>
                      <a:pPr algn="ctr"/>
                      <a:endParaRPr lang="en-IE" sz="2000">
                        <a:solidFill>
                          <a:schemeClr val="tx1">
                            <a:lumMod val="75000"/>
                            <a:lumOff val="25000"/>
                          </a:schemeClr>
                        </a:solidFill>
                      </a:endParaRPr>
                    </a:p>
                  </a:txBody>
                  <a:tcPr>
                    <a:noFill/>
                  </a:tcPr>
                </a:tc>
                <a:extLst>
                  <a:ext uri="{0D108BD9-81ED-4DB2-BD59-A6C34878D82A}">
                    <a16:rowId xmlns="" xmlns:a16="http://schemas.microsoft.com/office/drawing/2014/main" val="454546085"/>
                  </a:ext>
                </a:extLst>
              </a:tr>
            </a:tbl>
          </a:graphicData>
        </a:graphic>
      </p:graphicFrame>
      <p:graphicFrame>
        <p:nvGraphicFramePr>
          <p:cNvPr id="10" name="Table 10">
            <a:extLst>
              <a:ext uri="{FF2B5EF4-FFF2-40B4-BE49-F238E27FC236}">
                <a16:creationId xmlns="" xmlns:a16="http://schemas.microsoft.com/office/drawing/2014/main" id="{EE2BE7F0-F66E-4D14-AE1E-C6FA8A57ACE6}"/>
              </a:ext>
            </a:extLst>
          </p:cNvPr>
          <p:cNvGraphicFramePr>
            <a:graphicFrameLocks noGrp="1"/>
          </p:cNvGraphicFramePr>
          <p:nvPr>
            <p:extLst>
              <p:ext uri="{D42A27DB-BD31-4B8C-83A1-F6EECF244321}">
                <p14:modId xmlns:p14="http://schemas.microsoft.com/office/powerpoint/2010/main" val="2325741720"/>
              </p:ext>
            </p:extLst>
          </p:nvPr>
        </p:nvGraphicFramePr>
        <p:xfrm>
          <a:off x="3040913" y="1149800"/>
          <a:ext cx="5869172" cy="370840"/>
        </p:xfrm>
        <a:graphic>
          <a:graphicData uri="http://schemas.openxmlformats.org/drawingml/2006/table">
            <a:tbl>
              <a:tblPr firstRow="1" bandRow="1">
                <a:tableStyleId>{5C22544A-7EE6-4342-B048-85BDC9FD1C3A}</a:tableStyleId>
              </a:tblPr>
              <a:tblGrid>
                <a:gridCol w="5869172">
                  <a:extLst>
                    <a:ext uri="{9D8B030D-6E8A-4147-A177-3AD203B41FA5}">
                      <a16:colId xmlns="" xmlns:a16="http://schemas.microsoft.com/office/drawing/2014/main" val="1547181200"/>
                    </a:ext>
                  </a:extLst>
                </a:gridCol>
              </a:tblGrid>
              <a:tr h="370840">
                <a:tc>
                  <a:txBody>
                    <a:bodyPr/>
                    <a:lstStyle/>
                    <a:p>
                      <a:pPr algn="ctr"/>
                      <a:r>
                        <a:rPr lang="en-IE" sz="1800" u="none">
                          <a:solidFill>
                            <a:srgbClr val="002060"/>
                          </a:solidFill>
                        </a:rPr>
                        <a:t>Any participation in the Arts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95000"/>
                      </a:schemeClr>
                    </a:solidFill>
                  </a:tcPr>
                </a:tc>
                <a:extLst>
                  <a:ext uri="{0D108BD9-81ED-4DB2-BD59-A6C34878D82A}">
                    <a16:rowId xmlns="" xmlns:a16="http://schemas.microsoft.com/office/drawing/2014/main" val="3322119062"/>
                  </a:ext>
                </a:extLst>
              </a:tr>
            </a:tbl>
          </a:graphicData>
        </a:graphic>
      </p:graphicFrame>
      <p:sp>
        <p:nvSpPr>
          <p:cNvPr id="14" name="Parallelogram 13">
            <a:extLst>
              <a:ext uri="{FF2B5EF4-FFF2-40B4-BE49-F238E27FC236}">
                <a16:creationId xmlns="" xmlns:a16="http://schemas.microsoft.com/office/drawing/2014/main" id="{4A5EFD8F-EB82-4EC2-B47B-C87F79B0D784}"/>
              </a:ext>
            </a:extLst>
          </p:cNvPr>
          <p:cNvSpPr/>
          <p:nvPr/>
        </p:nvSpPr>
        <p:spPr>
          <a:xfrm>
            <a:off x="514350" y="5902079"/>
            <a:ext cx="10877549" cy="380219"/>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In the year of the pandemic participation in the arts appears to have actually increased.</a:t>
            </a:r>
          </a:p>
        </p:txBody>
      </p:sp>
    </p:spTree>
    <p:extLst>
      <p:ext uri="{BB962C8B-B14F-4D97-AF65-F5344CB8AC3E}">
        <p14:creationId xmlns:p14="http://schemas.microsoft.com/office/powerpoint/2010/main" val="28049619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build="p"/>
      <p:bldGraphic spid="5" grpId="0">
        <p:bldAsOne/>
      </p:bldGraphic>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7826E12F-6A8F-48CE-8BE6-01E6147F72E4}"/>
              </a:ext>
            </a:extLst>
          </p:cNvPr>
          <p:cNvSpPr>
            <a:spLocks noGrp="1"/>
          </p:cNvSpPr>
          <p:nvPr>
            <p:ph type="body" sz="quarter" idx="49"/>
          </p:nvPr>
        </p:nvSpPr>
        <p:spPr>
          <a:xfrm>
            <a:off x="265404" y="749013"/>
            <a:ext cx="5548676" cy="323941"/>
          </a:xfrm>
        </p:spPr>
        <p:txBody>
          <a:bodyPr/>
          <a:lstStyle/>
          <a:p>
            <a:r>
              <a:rPr lang="en-IE">
                <a:solidFill>
                  <a:prstClr val="white">
                    <a:lumMod val="50000"/>
                  </a:prstClr>
                </a:solidFill>
              </a:rPr>
              <a:t>Base : All adults 16+ n- 1262</a:t>
            </a:r>
          </a:p>
          <a:p>
            <a:endParaRPr lang="en-IE"/>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65404" y="100610"/>
            <a:ext cx="10618720" cy="370620"/>
          </a:xfrm>
        </p:spPr>
        <p:txBody>
          <a:bodyPr>
            <a:noAutofit/>
          </a:bodyPr>
          <a:lstStyle/>
          <a:p>
            <a:r>
              <a:rPr lang="en-IE" sz="2100"/>
              <a:t>Rises in specific activities include: visual arts &amp; crafts; films &amp; video making; and in uploaded to the Internet something creative or artistic that you created</a:t>
            </a:r>
          </a:p>
        </p:txBody>
      </p:sp>
      <p:sp>
        <p:nvSpPr>
          <p:cNvPr id="7" name="Text Placeholder 6">
            <a:extLst>
              <a:ext uri="{FF2B5EF4-FFF2-40B4-BE49-F238E27FC236}">
                <a16:creationId xmlns="" xmlns:a16="http://schemas.microsoft.com/office/drawing/2014/main" id="{C1CAB39F-BCFF-40F7-8FB3-7AA09938E21D}"/>
              </a:ext>
            </a:extLst>
          </p:cNvPr>
          <p:cNvSpPr>
            <a:spLocks noGrp="1"/>
          </p:cNvSpPr>
          <p:nvPr>
            <p:ph type="body" sz="quarter" idx="60"/>
          </p:nvPr>
        </p:nvSpPr>
        <p:spPr/>
        <p:txBody>
          <a:bodyPr/>
          <a:lstStyle/>
          <a:p>
            <a:pPr fontAlgn="t"/>
            <a:r>
              <a:rPr lang="en-IE" i="0"/>
              <a:t>Q.15 In the past 12 months, have you taken part in any of the following activities?</a:t>
            </a:r>
          </a:p>
          <a:p>
            <a:endParaRPr lang="en-IE"/>
          </a:p>
        </p:txBody>
      </p:sp>
      <p:graphicFrame>
        <p:nvGraphicFramePr>
          <p:cNvPr id="9" name="Chart 8">
            <a:extLst>
              <a:ext uri="{FF2B5EF4-FFF2-40B4-BE49-F238E27FC236}">
                <a16:creationId xmlns="" xmlns:a16="http://schemas.microsoft.com/office/drawing/2014/main" id="{7E2B1FDB-73A1-479E-BEF6-7AD8CDE7D779}"/>
              </a:ext>
            </a:extLst>
          </p:cNvPr>
          <p:cNvGraphicFramePr/>
          <p:nvPr>
            <p:extLst>
              <p:ext uri="{D42A27DB-BD31-4B8C-83A1-F6EECF244321}">
                <p14:modId xmlns:p14="http://schemas.microsoft.com/office/powerpoint/2010/main" val="863542923"/>
              </p:ext>
            </p:extLst>
          </p:nvPr>
        </p:nvGraphicFramePr>
        <p:xfrm>
          <a:off x="616691" y="1411995"/>
          <a:ext cx="11551714" cy="46051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 xmlns:a16="http://schemas.microsoft.com/office/drawing/2014/main" id="{DA231EE3-68CE-4E35-A966-002CA430036F}"/>
              </a:ext>
            </a:extLst>
          </p:cNvPr>
          <p:cNvSpPr txBox="1"/>
          <p:nvPr/>
        </p:nvSpPr>
        <p:spPr>
          <a:xfrm>
            <a:off x="3115340" y="977368"/>
            <a:ext cx="5139779" cy="338554"/>
          </a:xfrm>
          <a:prstGeom prst="rect">
            <a:avLst/>
          </a:prstGeom>
          <a:solidFill>
            <a:schemeClr val="tx2">
              <a:lumMod val="95000"/>
            </a:schemeClr>
          </a:solidFill>
        </p:spPr>
        <p:txBody>
          <a:bodyPr wrap="square" rtlCol="0">
            <a:spAutoFit/>
          </a:bodyPr>
          <a:lstStyle/>
          <a:p>
            <a:pPr algn="ctr" defTabSz="450578">
              <a:defRPr/>
            </a:pPr>
            <a:r>
              <a:rPr lang="en-IE" sz="1600" b="1">
                <a:solidFill>
                  <a:srgbClr val="002060"/>
                </a:solidFill>
                <a:cs typeface="Arial" charset="0"/>
              </a:rPr>
              <a:t>Participating in the Arts</a:t>
            </a:r>
          </a:p>
        </p:txBody>
      </p:sp>
      <p:graphicFrame>
        <p:nvGraphicFramePr>
          <p:cNvPr id="6" name="Table 5">
            <a:extLst>
              <a:ext uri="{FF2B5EF4-FFF2-40B4-BE49-F238E27FC236}">
                <a16:creationId xmlns="" xmlns:a16="http://schemas.microsoft.com/office/drawing/2014/main" id="{181DD1B8-5DA1-419E-9FBD-33204D25E19D}"/>
              </a:ext>
            </a:extLst>
          </p:cNvPr>
          <p:cNvGraphicFramePr>
            <a:graphicFrameLocks noGrp="1"/>
          </p:cNvGraphicFramePr>
          <p:nvPr>
            <p:extLst>
              <p:ext uri="{D42A27DB-BD31-4B8C-83A1-F6EECF244321}">
                <p14:modId xmlns:p14="http://schemas.microsoft.com/office/powerpoint/2010/main" val="3585026578"/>
              </p:ext>
            </p:extLst>
          </p:nvPr>
        </p:nvGraphicFramePr>
        <p:xfrm>
          <a:off x="9648139" y="831598"/>
          <a:ext cx="722217" cy="5391893"/>
        </p:xfrm>
        <a:graphic>
          <a:graphicData uri="http://schemas.openxmlformats.org/drawingml/2006/table">
            <a:tbl>
              <a:tblPr>
                <a:tableStyleId>{5C22544A-7EE6-4342-B048-85BDC9FD1C3A}</a:tableStyleId>
              </a:tblPr>
              <a:tblGrid>
                <a:gridCol w="722217">
                  <a:extLst>
                    <a:ext uri="{9D8B030D-6E8A-4147-A177-3AD203B41FA5}">
                      <a16:colId xmlns="" xmlns:a16="http://schemas.microsoft.com/office/drawing/2014/main" val="1964297997"/>
                    </a:ext>
                  </a:extLst>
                </a:gridCol>
              </a:tblGrid>
              <a:tr h="409839">
                <a:tc>
                  <a:txBody>
                    <a:bodyPr/>
                    <a:lstStyle/>
                    <a:p>
                      <a:pPr algn="ctr" fontAlgn="t"/>
                      <a:r>
                        <a:rPr lang="en-IE" sz="1200" b="1" i="1" u="none" strike="noStrike" kern="1200">
                          <a:solidFill>
                            <a:schemeClr val="accent6">
                              <a:lumMod val="60000"/>
                              <a:lumOff val="40000"/>
                            </a:schemeClr>
                          </a:solidFill>
                          <a:effectLst/>
                          <a:latin typeface="+mn-lt"/>
                          <a:ea typeface="+mn-ea"/>
                          <a:cs typeface="+mn-cs"/>
                        </a:rPr>
                        <a:t>2018/19 Avg.</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543469446"/>
                  </a:ext>
                </a:extLst>
              </a:tr>
              <a:tr h="355861">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IE" sz="1200" b="1" i="1" u="none" strike="noStrike" kern="1200" noProof="0">
                          <a:solidFill>
                            <a:schemeClr val="accent6">
                              <a:lumMod val="60000"/>
                              <a:lumOff val="40000"/>
                            </a:schemeClr>
                          </a:solidFill>
                          <a:effectLst/>
                          <a:latin typeface="+mn-lt"/>
                          <a:ea typeface="+mn-ea"/>
                          <a:cs typeface="+mn-cs"/>
                        </a:rPr>
                        <a:t>%</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539004018"/>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86931803"/>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37693221"/>
                  </a:ext>
                </a:extLst>
              </a:tr>
              <a:tr h="355861">
                <a:tc>
                  <a:txBody>
                    <a:bodyPr/>
                    <a:lstStyle/>
                    <a:p>
                      <a:pPr algn="ctr" fontAlgn="b"/>
                      <a:r>
                        <a:rPr lang="en-US" sz="1200" b="1" i="1" u="none" strike="noStrike" kern="1200">
                          <a:solidFill>
                            <a:schemeClr val="accent6">
                              <a:lumMod val="60000"/>
                              <a:lumOff val="40000"/>
                            </a:schemeClr>
                          </a:solidFill>
                          <a:effectLst/>
                          <a:latin typeface="+mn-lt"/>
                          <a:ea typeface="+mn-ea"/>
                          <a:cs typeface="+mn-cs"/>
                        </a:rPr>
                        <a:t>4</a:t>
                      </a:r>
                      <a:endParaRPr lang="en-IE" sz="1200" b="1" i="1" u="none" strike="noStrike" kern="1200">
                        <a:solidFill>
                          <a:schemeClr val="accent6">
                            <a:lumMod val="60000"/>
                            <a:lumOff val="40000"/>
                          </a:schemeClr>
                        </a:solidFill>
                        <a:effectLst/>
                        <a:latin typeface="+mn-lt"/>
                        <a:ea typeface="+mn-ea"/>
                        <a:cs typeface="+mn-cs"/>
                      </a:endParaRP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0590371"/>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30155860"/>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5</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34220886"/>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5</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8780560"/>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746133828"/>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03288762"/>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58389821"/>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1</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57249770"/>
                  </a:ext>
                </a:extLst>
              </a:tr>
              <a:tr h="355861">
                <a:tc>
                  <a:txBody>
                    <a:bodyPr/>
                    <a:lstStyle/>
                    <a:p>
                      <a:pPr algn="ctr" fontAlgn="b"/>
                      <a:r>
                        <a:rPr lang="en-IE" sz="1200" b="1" i="1" u="none" strike="noStrike" kern="1200">
                          <a:solidFill>
                            <a:schemeClr val="accent6">
                              <a:lumMod val="60000"/>
                              <a:lumOff val="40000"/>
                            </a:schemeClr>
                          </a:solidFill>
                          <a:effectLst/>
                          <a:latin typeface="+mn-lt"/>
                          <a:ea typeface="+mn-ea"/>
                          <a:cs typeface="+mn-cs"/>
                        </a:rPr>
                        <a:t>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95111770"/>
                  </a:ext>
                </a:extLst>
              </a:tr>
              <a:tr h="355861">
                <a:tc>
                  <a:txBody>
                    <a:bodyPr/>
                    <a:lstStyle/>
                    <a:p>
                      <a:pPr algn="ctr" fontAlgn="b"/>
                      <a:r>
                        <a:rPr lang="en-IE" sz="1200" b="1" i="0" u="none" strike="noStrike" kern="1200">
                          <a:solidFill>
                            <a:schemeClr val="accent6">
                              <a:lumMod val="60000"/>
                              <a:lumOff val="40000"/>
                            </a:schemeClr>
                          </a:solidFill>
                          <a:effectLst/>
                          <a:latin typeface="+mn-lt"/>
                          <a:ea typeface="+mn-ea"/>
                          <a:cs typeface="+mn-cs"/>
                        </a:rPr>
                        <a:t>27</a:t>
                      </a:r>
                    </a:p>
                  </a:txBody>
                  <a:tcPr marL="9525" marR="9525" marT="9525"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539459379"/>
                  </a:ext>
                </a:extLst>
              </a:tr>
            </a:tbl>
          </a:graphicData>
        </a:graphic>
      </p:graphicFrame>
      <p:sp>
        <p:nvSpPr>
          <p:cNvPr id="11" name="Parallelogram 10">
            <a:extLst>
              <a:ext uri="{FF2B5EF4-FFF2-40B4-BE49-F238E27FC236}">
                <a16:creationId xmlns="" xmlns:a16="http://schemas.microsoft.com/office/drawing/2014/main" id="{A72964D8-F767-413B-950D-F852D34DA1E5}"/>
              </a:ext>
            </a:extLst>
          </p:cNvPr>
          <p:cNvSpPr/>
          <p:nvPr/>
        </p:nvSpPr>
        <p:spPr>
          <a:xfrm>
            <a:off x="438151" y="5989215"/>
            <a:ext cx="11325224" cy="558670"/>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Rise in participation is evident across every demographic group/ and section of arts goers: peaks among Aficionados (57%) and ex Dublin (43%)</a:t>
            </a:r>
          </a:p>
        </p:txBody>
      </p:sp>
      <p:sp>
        <p:nvSpPr>
          <p:cNvPr id="3" name="TextBox 2">
            <a:extLst>
              <a:ext uri="{FF2B5EF4-FFF2-40B4-BE49-F238E27FC236}">
                <a16:creationId xmlns="" xmlns:a16="http://schemas.microsoft.com/office/drawing/2014/main" id="{5AFD9561-11D8-45BF-ADCC-60A1F993D075}"/>
              </a:ext>
            </a:extLst>
          </p:cNvPr>
          <p:cNvSpPr txBox="1"/>
          <p:nvPr/>
        </p:nvSpPr>
        <p:spPr>
          <a:xfrm>
            <a:off x="7556222" y="1253724"/>
            <a:ext cx="316112" cy="307777"/>
          </a:xfrm>
          <a:prstGeom prst="rect">
            <a:avLst/>
          </a:prstGeom>
          <a:noFill/>
        </p:spPr>
        <p:txBody>
          <a:bodyPr wrap="none" rtlCol="0">
            <a:spAutoFit/>
          </a:bodyPr>
          <a:lstStyle/>
          <a:p>
            <a:r>
              <a:rPr lang="en-IE" sz="1400" b="1">
                <a:solidFill>
                  <a:schemeClr val="tx1">
                    <a:lumMod val="65000"/>
                    <a:lumOff val="35000"/>
                  </a:schemeClr>
                </a:solidFill>
              </a:rPr>
              <a:t>%</a:t>
            </a:r>
          </a:p>
        </p:txBody>
      </p:sp>
      <p:sp>
        <p:nvSpPr>
          <p:cNvPr id="12" name="Oval 11">
            <a:extLst>
              <a:ext uri="{FF2B5EF4-FFF2-40B4-BE49-F238E27FC236}">
                <a16:creationId xmlns="" xmlns:a16="http://schemas.microsoft.com/office/drawing/2014/main" id="{ED01FD59-40BD-45F2-B963-84B4236C4397}"/>
              </a:ext>
            </a:extLst>
          </p:cNvPr>
          <p:cNvSpPr/>
          <p:nvPr/>
        </p:nvSpPr>
        <p:spPr>
          <a:xfrm>
            <a:off x="7225958" y="2240685"/>
            <a:ext cx="660527" cy="2581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3" name="Oval 12">
            <a:extLst>
              <a:ext uri="{FF2B5EF4-FFF2-40B4-BE49-F238E27FC236}">
                <a16:creationId xmlns="" xmlns:a16="http://schemas.microsoft.com/office/drawing/2014/main" id="{889E3289-9BD8-4656-AB6D-40E4CD178B51}"/>
              </a:ext>
            </a:extLst>
          </p:cNvPr>
          <p:cNvSpPr/>
          <p:nvPr/>
        </p:nvSpPr>
        <p:spPr>
          <a:xfrm>
            <a:off x="7188590" y="2579726"/>
            <a:ext cx="660411" cy="2581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4" name="Oval 13">
            <a:extLst>
              <a:ext uri="{FF2B5EF4-FFF2-40B4-BE49-F238E27FC236}">
                <a16:creationId xmlns="" xmlns:a16="http://schemas.microsoft.com/office/drawing/2014/main" id="{ECE7DA4E-FCD4-40BA-8EBE-95C5E82A06CE}"/>
              </a:ext>
            </a:extLst>
          </p:cNvPr>
          <p:cNvSpPr/>
          <p:nvPr/>
        </p:nvSpPr>
        <p:spPr>
          <a:xfrm>
            <a:off x="7311076" y="1901644"/>
            <a:ext cx="660411" cy="2581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Oval 14">
            <a:extLst>
              <a:ext uri="{FF2B5EF4-FFF2-40B4-BE49-F238E27FC236}">
                <a16:creationId xmlns="" xmlns:a16="http://schemas.microsoft.com/office/drawing/2014/main" id="{D17A60FB-9E64-4A10-939C-2029612A3736}"/>
              </a:ext>
            </a:extLst>
          </p:cNvPr>
          <p:cNvSpPr/>
          <p:nvPr/>
        </p:nvSpPr>
        <p:spPr>
          <a:xfrm>
            <a:off x="7400846" y="1592278"/>
            <a:ext cx="660527" cy="2581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35597044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74F03B39-33EB-4778-B17E-64A8C50667E1}"/>
              </a:ext>
            </a:extLst>
          </p:cNvPr>
          <p:cNvSpPr>
            <a:spLocks noGrp="1"/>
          </p:cNvSpPr>
          <p:nvPr>
            <p:ph type="body" sz="quarter" idx="49"/>
          </p:nvPr>
        </p:nvSpPr>
        <p:spPr>
          <a:xfrm>
            <a:off x="219932" y="822250"/>
            <a:ext cx="5548676" cy="323941"/>
          </a:xfrm>
        </p:spPr>
        <p:txBody>
          <a:bodyPr/>
          <a:lstStyle/>
          <a:p>
            <a:r>
              <a:rPr lang="en-IE">
                <a:solidFill>
                  <a:prstClr val="white">
                    <a:lumMod val="50000"/>
                  </a:prstClr>
                </a:solidFill>
              </a:rPr>
              <a:t>Base : Arts Participants n - 450</a:t>
            </a:r>
            <a:endParaRPr lang="en-IE"/>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19932" y="170386"/>
            <a:ext cx="9340336" cy="370620"/>
          </a:xfrm>
        </p:spPr>
        <p:txBody>
          <a:bodyPr>
            <a:noAutofit/>
          </a:bodyPr>
          <a:lstStyle/>
          <a:p>
            <a:r>
              <a:rPr lang="en-IE" sz="2000"/>
              <a:t>The motivations of enjoyment, self-expression and wellbeing are the top ranked reasons for participation in the extraordinary year of 2020.</a:t>
            </a:r>
          </a:p>
        </p:txBody>
      </p:sp>
      <p:sp>
        <p:nvSpPr>
          <p:cNvPr id="5" name="Text Placeholder 4">
            <a:extLst>
              <a:ext uri="{FF2B5EF4-FFF2-40B4-BE49-F238E27FC236}">
                <a16:creationId xmlns="" xmlns:a16="http://schemas.microsoft.com/office/drawing/2014/main" id="{9B7634D4-9552-49C0-8C07-02D9D9F8F905}"/>
              </a:ext>
            </a:extLst>
          </p:cNvPr>
          <p:cNvSpPr>
            <a:spLocks noGrp="1"/>
          </p:cNvSpPr>
          <p:nvPr>
            <p:ph type="body" sz="quarter" idx="60"/>
          </p:nvPr>
        </p:nvSpPr>
        <p:spPr/>
        <p:txBody>
          <a:bodyPr/>
          <a:lstStyle/>
          <a:p>
            <a:pPr fontAlgn="t"/>
            <a:r>
              <a:rPr lang="en-IE"/>
              <a:t>Q.18b What were your reasons for taking part in …….?</a:t>
            </a:r>
          </a:p>
          <a:p>
            <a:endParaRPr lang="en-IE"/>
          </a:p>
        </p:txBody>
      </p:sp>
      <p:graphicFrame>
        <p:nvGraphicFramePr>
          <p:cNvPr id="9" name="Chart 8">
            <a:extLst>
              <a:ext uri="{FF2B5EF4-FFF2-40B4-BE49-F238E27FC236}">
                <a16:creationId xmlns="" xmlns:a16="http://schemas.microsoft.com/office/drawing/2014/main" id="{7E2B1FDB-73A1-479E-BEF6-7AD8CDE7D779}"/>
              </a:ext>
            </a:extLst>
          </p:cNvPr>
          <p:cNvGraphicFramePr/>
          <p:nvPr>
            <p:extLst>
              <p:ext uri="{D42A27DB-BD31-4B8C-83A1-F6EECF244321}">
                <p14:modId xmlns:p14="http://schemas.microsoft.com/office/powerpoint/2010/main" val="2497127378"/>
              </p:ext>
            </p:extLst>
          </p:nvPr>
        </p:nvGraphicFramePr>
        <p:xfrm>
          <a:off x="-56191" y="1675739"/>
          <a:ext cx="9402757" cy="46051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 xmlns:a16="http://schemas.microsoft.com/office/drawing/2014/main" id="{69DFC7E6-96FB-4EB3-A017-23ECB6A96849}"/>
              </a:ext>
            </a:extLst>
          </p:cNvPr>
          <p:cNvGraphicFramePr>
            <a:graphicFrameLocks noGrp="1"/>
          </p:cNvGraphicFramePr>
          <p:nvPr>
            <p:extLst>
              <p:ext uri="{D42A27DB-BD31-4B8C-83A1-F6EECF244321}">
                <p14:modId xmlns:p14="http://schemas.microsoft.com/office/powerpoint/2010/main" val="3184275438"/>
              </p:ext>
            </p:extLst>
          </p:nvPr>
        </p:nvGraphicFramePr>
        <p:xfrm>
          <a:off x="8753520" y="1230433"/>
          <a:ext cx="675854" cy="4829373"/>
        </p:xfrm>
        <a:graphic>
          <a:graphicData uri="http://schemas.openxmlformats.org/drawingml/2006/table">
            <a:tbl>
              <a:tblPr>
                <a:tableStyleId>{5C22544A-7EE6-4342-B048-85BDC9FD1C3A}</a:tableStyleId>
              </a:tblPr>
              <a:tblGrid>
                <a:gridCol w="675854">
                  <a:extLst>
                    <a:ext uri="{9D8B030D-6E8A-4147-A177-3AD203B41FA5}">
                      <a16:colId xmlns="" xmlns:a16="http://schemas.microsoft.com/office/drawing/2014/main" val="1624142230"/>
                    </a:ext>
                  </a:extLst>
                </a:gridCol>
              </a:tblGrid>
              <a:tr h="553164">
                <a:tc>
                  <a:txBody>
                    <a:bodyPr/>
                    <a:lstStyle/>
                    <a:p>
                      <a:pPr algn="ctr" fontAlgn="b"/>
                      <a:r>
                        <a:rPr lang="en-IE" sz="1200" b="1" i="1" u="none" strike="noStrike" kern="1200">
                          <a:solidFill>
                            <a:schemeClr val="accent6">
                              <a:lumMod val="60000"/>
                              <a:lumOff val="40000"/>
                            </a:schemeClr>
                          </a:solidFill>
                          <a:effectLst/>
                          <a:latin typeface="+mn-lt"/>
                          <a:ea typeface="+mn-ea"/>
                          <a:cs typeface="+mn-cs"/>
                        </a:rPr>
                        <a:t>2018/19</a:t>
                      </a:r>
                    </a:p>
                    <a:p>
                      <a:pPr algn="ctr" fontAlgn="b"/>
                      <a:r>
                        <a:rPr lang="en-IE" sz="1200" b="1" i="1" u="none" strike="noStrike" kern="1200">
                          <a:solidFill>
                            <a:schemeClr val="accent6">
                              <a:lumMod val="60000"/>
                              <a:lumOff val="40000"/>
                            </a:schemeClr>
                          </a:solidFill>
                          <a:effectLst/>
                          <a:latin typeface="+mn-lt"/>
                          <a:ea typeface="+mn-ea"/>
                          <a:cs typeface="+mn-cs"/>
                        </a:rPr>
                        <a:t>Ave.</a:t>
                      </a:r>
                    </a:p>
                    <a:p>
                      <a:pPr algn="ctr" fontAlgn="b"/>
                      <a:r>
                        <a:rPr lang="en-IE" sz="1200" b="1" i="1" u="none" strike="noStrike" kern="1200">
                          <a:solidFill>
                            <a:schemeClr val="accent6">
                              <a:lumMod val="60000"/>
                              <a:lumOff val="40000"/>
                            </a:schemeClr>
                          </a:solidFill>
                          <a:effectLst/>
                          <a:latin typeface="+mn-lt"/>
                          <a:ea typeface="+mn-ea"/>
                          <a:cs typeface="+mn-cs"/>
                        </a:rPr>
                        <a:t>%</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4531361"/>
                  </a:ext>
                </a:extLst>
              </a:tr>
              <a:tr h="450183">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61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96544411"/>
                  </a:ext>
                </a:extLst>
              </a:tr>
              <a:tr h="450183">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24</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33949189"/>
                  </a:ext>
                </a:extLst>
              </a:tr>
              <a:tr h="450183">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32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44919398"/>
                  </a:ext>
                </a:extLst>
              </a:tr>
              <a:tr h="450183">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39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87561949"/>
                  </a:ext>
                </a:extLst>
              </a:tr>
              <a:tr h="432140">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33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0343393"/>
                  </a:ext>
                </a:extLst>
              </a:tr>
              <a:tr h="450183">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31</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84798323"/>
                  </a:ext>
                </a:extLst>
              </a:tr>
              <a:tr h="423125">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25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19602762"/>
                  </a:ext>
                </a:extLst>
              </a:tr>
              <a:tr h="409597">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32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73693249"/>
                  </a:ext>
                </a:extLst>
              </a:tr>
              <a:tr h="536486">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18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97335506"/>
                  </a:ext>
                </a:extLst>
              </a:tr>
              <a:tr h="218945">
                <a:tc>
                  <a:txBody>
                    <a:bodyPr/>
                    <a:lstStyle/>
                    <a:p>
                      <a:pPr algn="ctr" rtl="0" fontAlgn="t"/>
                      <a:r>
                        <a:rPr lang="en-IE" sz="1200" b="1" i="1" u="none" strike="noStrike" kern="1200">
                          <a:solidFill>
                            <a:schemeClr val="accent6">
                              <a:lumMod val="60000"/>
                              <a:lumOff val="40000"/>
                            </a:schemeClr>
                          </a:solidFill>
                          <a:effectLst/>
                          <a:latin typeface="+mn-lt"/>
                          <a:ea typeface="+mn-ea"/>
                          <a:cs typeface="+mn-cs"/>
                        </a:rPr>
                        <a:t>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07774890"/>
                  </a:ext>
                </a:extLst>
              </a:tr>
            </a:tbl>
          </a:graphicData>
        </a:graphic>
      </p:graphicFrame>
      <p:graphicFrame>
        <p:nvGraphicFramePr>
          <p:cNvPr id="7" name="Table 6">
            <a:extLst>
              <a:ext uri="{FF2B5EF4-FFF2-40B4-BE49-F238E27FC236}">
                <a16:creationId xmlns="" xmlns:a16="http://schemas.microsoft.com/office/drawing/2014/main" id="{4D1E9581-0A5A-4A14-BA69-E7A8D5F3FFD8}"/>
              </a:ext>
            </a:extLst>
          </p:cNvPr>
          <p:cNvGraphicFramePr>
            <a:graphicFrameLocks noGrp="1"/>
          </p:cNvGraphicFramePr>
          <p:nvPr>
            <p:extLst>
              <p:ext uri="{D42A27DB-BD31-4B8C-83A1-F6EECF244321}">
                <p14:modId xmlns:p14="http://schemas.microsoft.com/office/powerpoint/2010/main" val="155745262"/>
              </p:ext>
            </p:extLst>
          </p:nvPr>
        </p:nvGraphicFramePr>
        <p:xfrm>
          <a:off x="1514475" y="1927420"/>
          <a:ext cx="3531331" cy="4343160"/>
        </p:xfrm>
        <a:graphic>
          <a:graphicData uri="http://schemas.openxmlformats.org/drawingml/2006/table">
            <a:tbl>
              <a:tblPr>
                <a:tableStyleId>{5C22544A-7EE6-4342-B048-85BDC9FD1C3A}</a:tableStyleId>
              </a:tblPr>
              <a:tblGrid>
                <a:gridCol w="3531331">
                  <a:extLst>
                    <a:ext uri="{9D8B030D-6E8A-4147-A177-3AD203B41FA5}">
                      <a16:colId xmlns="" xmlns:a16="http://schemas.microsoft.com/office/drawing/2014/main" val="211939246"/>
                    </a:ext>
                  </a:extLst>
                </a:gridCol>
              </a:tblGrid>
              <a:tr h="420195">
                <a:tc>
                  <a:txBody>
                    <a:bodyPr/>
                    <a:lstStyle/>
                    <a:p>
                      <a:pPr algn="r" fontAlgn="t"/>
                      <a:r>
                        <a:rPr lang="en-IE" sz="1200" b="0" i="0" u="none" strike="noStrike">
                          <a:solidFill>
                            <a:schemeClr val="tx1">
                              <a:lumMod val="65000"/>
                              <a:lumOff val="35000"/>
                            </a:schemeClr>
                          </a:solidFill>
                          <a:effectLst/>
                          <a:latin typeface="+mn-lt"/>
                        </a:rPr>
                        <a:t>Enjoyment\pleasure</a:t>
                      </a:r>
                    </a:p>
                  </a:txBody>
                  <a:tcPr marL="9525" marR="9525" marT="9525" marB="0">
                    <a:noFill/>
                  </a:tcPr>
                </a:tc>
                <a:extLst>
                  <a:ext uri="{0D108BD9-81ED-4DB2-BD59-A6C34878D82A}">
                    <a16:rowId xmlns="" xmlns:a16="http://schemas.microsoft.com/office/drawing/2014/main" val="2428760870"/>
                  </a:ext>
                </a:extLst>
              </a:tr>
              <a:tr h="420195">
                <a:tc>
                  <a:txBody>
                    <a:bodyPr/>
                    <a:lstStyle/>
                    <a:p>
                      <a:pPr algn="r" fontAlgn="t"/>
                      <a:r>
                        <a:rPr lang="en-IE" sz="1200" b="0" i="0" u="none" strike="noStrike">
                          <a:solidFill>
                            <a:schemeClr val="tx1">
                              <a:lumMod val="65000"/>
                              <a:lumOff val="35000"/>
                            </a:schemeClr>
                          </a:solidFill>
                          <a:effectLst/>
                          <a:latin typeface="+mn-lt"/>
                        </a:rPr>
                        <a:t>Develops my creativity and self-expression</a:t>
                      </a:r>
                    </a:p>
                  </a:txBody>
                  <a:tcPr marL="9525" marR="9525" marT="9525" marB="0">
                    <a:noFill/>
                  </a:tcPr>
                </a:tc>
                <a:extLst>
                  <a:ext uri="{0D108BD9-81ED-4DB2-BD59-A6C34878D82A}">
                    <a16:rowId xmlns="" xmlns:a16="http://schemas.microsoft.com/office/drawing/2014/main" val="4029500092"/>
                  </a:ext>
                </a:extLst>
              </a:tr>
              <a:tr h="453675">
                <a:tc>
                  <a:txBody>
                    <a:bodyPr/>
                    <a:lstStyle/>
                    <a:p>
                      <a:pPr algn="r" fontAlgn="t"/>
                      <a:r>
                        <a:rPr lang="en-IE" sz="1200" b="0" i="0" u="none" strike="noStrike">
                          <a:solidFill>
                            <a:schemeClr val="tx1">
                              <a:lumMod val="65000"/>
                              <a:lumOff val="35000"/>
                            </a:schemeClr>
                          </a:solidFill>
                          <a:effectLst/>
                          <a:latin typeface="+mn-lt"/>
                        </a:rPr>
                        <a:t>Improves my quality of life\well-being</a:t>
                      </a:r>
                    </a:p>
                  </a:txBody>
                  <a:tcPr marL="9525" marR="9525" marT="9525" marB="0">
                    <a:noFill/>
                  </a:tcPr>
                </a:tc>
                <a:extLst>
                  <a:ext uri="{0D108BD9-81ED-4DB2-BD59-A6C34878D82A}">
                    <a16:rowId xmlns="" xmlns:a16="http://schemas.microsoft.com/office/drawing/2014/main" val="1733776024"/>
                  </a:ext>
                </a:extLst>
              </a:tr>
              <a:tr h="495300">
                <a:tc>
                  <a:txBody>
                    <a:bodyPr/>
                    <a:lstStyle/>
                    <a:p>
                      <a:pPr algn="r" fontAlgn="t"/>
                      <a:r>
                        <a:rPr lang="en-IE" sz="1200" b="0" i="0" u="none" strike="noStrike">
                          <a:solidFill>
                            <a:schemeClr val="tx1">
                              <a:lumMod val="65000"/>
                              <a:lumOff val="35000"/>
                            </a:schemeClr>
                          </a:solidFill>
                          <a:effectLst/>
                          <a:latin typeface="+mn-lt"/>
                        </a:rPr>
                        <a:t>To learn new skills</a:t>
                      </a:r>
                    </a:p>
                  </a:txBody>
                  <a:tcPr marL="9525" marR="9525" marT="9525" marB="0">
                    <a:noFill/>
                  </a:tcPr>
                </a:tc>
                <a:extLst>
                  <a:ext uri="{0D108BD9-81ED-4DB2-BD59-A6C34878D82A}">
                    <a16:rowId xmlns="" xmlns:a16="http://schemas.microsoft.com/office/drawing/2014/main" val="1688084877"/>
                  </a:ext>
                </a:extLst>
              </a:tr>
              <a:tr h="420195">
                <a:tc>
                  <a:txBody>
                    <a:bodyPr/>
                    <a:lstStyle/>
                    <a:p>
                      <a:pPr algn="r" fontAlgn="t"/>
                      <a:r>
                        <a:rPr lang="en-IE" sz="1200" b="0" i="0" u="none" strike="noStrike">
                          <a:solidFill>
                            <a:schemeClr val="tx1">
                              <a:lumMod val="65000"/>
                              <a:lumOff val="35000"/>
                            </a:schemeClr>
                          </a:solidFill>
                          <a:effectLst/>
                          <a:latin typeface="+mn-lt"/>
                        </a:rPr>
                        <a:t>Friends take part</a:t>
                      </a:r>
                    </a:p>
                  </a:txBody>
                  <a:tcPr marL="9525" marR="9525" marT="9525" marB="0">
                    <a:noFill/>
                  </a:tcPr>
                </a:tc>
                <a:extLst>
                  <a:ext uri="{0D108BD9-81ED-4DB2-BD59-A6C34878D82A}">
                    <a16:rowId xmlns="" xmlns:a16="http://schemas.microsoft.com/office/drawing/2014/main" val="983069740"/>
                  </a:ext>
                </a:extLst>
              </a:tr>
              <a:tr h="420195">
                <a:tc>
                  <a:txBody>
                    <a:bodyPr/>
                    <a:lstStyle/>
                    <a:p>
                      <a:pPr algn="r" fontAlgn="t"/>
                      <a:r>
                        <a:rPr lang="en-IE" sz="1200" b="0" i="0" u="none" strike="noStrike">
                          <a:solidFill>
                            <a:schemeClr val="tx1">
                              <a:lumMod val="65000"/>
                              <a:lumOff val="35000"/>
                            </a:schemeClr>
                          </a:solidFill>
                          <a:effectLst/>
                          <a:latin typeface="+mn-lt"/>
                        </a:rPr>
                        <a:t>Gets me out of the house</a:t>
                      </a:r>
                    </a:p>
                  </a:txBody>
                  <a:tcPr marL="9525" marR="9525" marT="9525" marB="0">
                    <a:noFill/>
                  </a:tcPr>
                </a:tc>
                <a:extLst>
                  <a:ext uri="{0D108BD9-81ED-4DB2-BD59-A6C34878D82A}">
                    <a16:rowId xmlns="" xmlns:a16="http://schemas.microsoft.com/office/drawing/2014/main" val="3694751250"/>
                  </a:ext>
                </a:extLst>
              </a:tr>
              <a:tr h="420195">
                <a:tc>
                  <a:txBody>
                    <a:bodyPr/>
                    <a:lstStyle/>
                    <a:p>
                      <a:pPr algn="r" fontAlgn="t"/>
                      <a:r>
                        <a:rPr lang="en-IE" sz="1200" b="0" i="0" u="none" strike="noStrike">
                          <a:solidFill>
                            <a:schemeClr val="tx1">
                              <a:lumMod val="65000"/>
                              <a:lumOff val="35000"/>
                            </a:schemeClr>
                          </a:solidFill>
                          <a:effectLst/>
                          <a:latin typeface="+mn-lt"/>
                        </a:rPr>
                        <a:t>Helps me to feel part of a community</a:t>
                      </a:r>
                    </a:p>
                  </a:txBody>
                  <a:tcPr marL="9525" marR="9525" marT="9525" marB="0">
                    <a:noFill/>
                  </a:tcPr>
                </a:tc>
                <a:extLst>
                  <a:ext uri="{0D108BD9-81ED-4DB2-BD59-A6C34878D82A}">
                    <a16:rowId xmlns="" xmlns:a16="http://schemas.microsoft.com/office/drawing/2014/main" val="1899447544"/>
                  </a:ext>
                </a:extLst>
              </a:tr>
              <a:tr h="368190">
                <a:tc>
                  <a:txBody>
                    <a:bodyPr/>
                    <a:lstStyle/>
                    <a:p>
                      <a:pPr algn="r" fontAlgn="t"/>
                      <a:r>
                        <a:rPr lang="en-IE" sz="1200" b="0" i="0" u="none" strike="noStrike">
                          <a:solidFill>
                            <a:schemeClr val="tx1">
                              <a:lumMod val="65000"/>
                              <a:lumOff val="35000"/>
                            </a:schemeClr>
                          </a:solidFill>
                          <a:effectLst/>
                          <a:latin typeface="+mn-lt"/>
                        </a:rPr>
                        <a:t>Improves my confidence</a:t>
                      </a:r>
                    </a:p>
                  </a:txBody>
                  <a:tcPr marL="9525" marR="9525" marT="9525" marB="0">
                    <a:noFill/>
                  </a:tcPr>
                </a:tc>
                <a:extLst>
                  <a:ext uri="{0D108BD9-81ED-4DB2-BD59-A6C34878D82A}">
                    <a16:rowId xmlns="" xmlns:a16="http://schemas.microsoft.com/office/drawing/2014/main" val="1506443531"/>
                  </a:ext>
                </a:extLst>
              </a:tr>
              <a:tr h="504825">
                <a:tc>
                  <a:txBody>
                    <a:bodyPr/>
                    <a:lstStyle/>
                    <a:p>
                      <a:pPr algn="r" fontAlgn="t"/>
                      <a:r>
                        <a:rPr lang="en-IE" sz="1200" b="0" i="0" u="none" strike="noStrike">
                          <a:solidFill>
                            <a:schemeClr val="tx1">
                              <a:lumMod val="65000"/>
                              <a:lumOff val="35000"/>
                            </a:schemeClr>
                          </a:solidFill>
                          <a:effectLst/>
                          <a:latin typeface="+mn-lt"/>
                        </a:rPr>
                        <a:t>Participating in arts activities is a boost to my health</a:t>
                      </a:r>
                    </a:p>
                  </a:txBody>
                  <a:tcPr marL="9525" marR="9525" marT="9525" marB="0">
                    <a:noFill/>
                  </a:tcPr>
                </a:tc>
                <a:extLst>
                  <a:ext uri="{0D108BD9-81ED-4DB2-BD59-A6C34878D82A}">
                    <a16:rowId xmlns="" xmlns:a16="http://schemas.microsoft.com/office/drawing/2014/main" val="3555858400"/>
                  </a:ext>
                </a:extLst>
              </a:tr>
              <a:tr h="420195">
                <a:tc>
                  <a:txBody>
                    <a:bodyPr/>
                    <a:lstStyle/>
                    <a:p>
                      <a:pPr algn="r" fontAlgn="t"/>
                      <a:r>
                        <a:rPr lang="en-IE" sz="1200" b="0" i="0" u="none" strike="noStrike">
                          <a:solidFill>
                            <a:schemeClr val="tx1">
                              <a:lumMod val="65000"/>
                              <a:lumOff val="35000"/>
                            </a:schemeClr>
                          </a:solidFill>
                          <a:effectLst/>
                          <a:latin typeface="+mn-lt"/>
                        </a:rPr>
                        <a:t>Other</a:t>
                      </a:r>
                    </a:p>
                  </a:txBody>
                  <a:tcPr marL="9525" marR="9525" marT="9525" marB="0">
                    <a:noFill/>
                  </a:tcPr>
                </a:tc>
                <a:extLst>
                  <a:ext uri="{0D108BD9-81ED-4DB2-BD59-A6C34878D82A}">
                    <a16:rowId xmlns="" xmlns:a16="http://schemas.microsoft.com/office/drawing/2014/main" val="483073443"/>
                  </a:ext>
                </a:extLst>
              </a:tr>
            </a:tbl>
          </a:graphicData>
        </a:graphic>
      </p:graphicFrame>
      <p:sp>
        <p:nvSpPr>
          <p:cNvPr id="4" name="Oval 3">
            <a:extLst>
              <a:ext uri="{FF2B5EF4-FFF2-40B4-BE49-F238E27FC236}">
                <a16:creationId xmlns="" xmlns:a16="http://schemas.microsoft.com/office/drawing/2014/main" id="{FC2F0318-FB6A-4DF1-B254-C63F7A4C0CEF}"/>
              </a:ext>
            </a:extLst>
          </p:cNvPr>
          <p:cNvSpPr/>
          <p:nvPr/>
        </p:nvSpPr>
        <p:spPr>
          <a:xfrm>
            <a:off x="8202967" y="1776960"/>
            <a:ext cx="1357301" cy="430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a:extLst>
              <a:ext uri="{FF2B5EF4-FFF2-40B4-BE49-F238E27FC236}">
                <a16:creationId xmlns="" xmlns:a16="http://schemas.microsoft.com/office/drawing/2014/main" id="{07A42442-9158-4034-830F-1583FB3DE2E6}"/>
              </a:ext>
            </a:extLst>
          </p:cNvPr>
          <p:cNvSpPr/>
          <p:nvPr/>
        </p:nvSpPr>
        <p:spPr>
          <a:xfrm>
            <a:off x="6858258" y="2266786"/>
            <a:ext cx="675855" cy="430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Oval 12">
            <a:extLst>
              <a:ext uri="{FF2B5EF4-FFF2-40B4-BE49-F238E27FC236}">
                <a16:creationId xmlns="" xmlns:a16="http://schemas.microsoft.com/office/drawing/2014/main" id="{9F587DE6-91A9-4D42-8C1D-341A1A2C503D}"/>
              </a:ext>
            </a:extLst>
          </p:cNvPr>
          <p:cNvSpPr/>
          <p:nvPr/>
        </p:nvSpPr>
        <p:spPr>
          <a:xfrm>
            <a:off x="6650142" y="2656527"/>
            <a:ext cx="675855" cy="430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 xmlns:a16="http://schemas.microsoft.com/office/drawing/2014/main" id="{4FC3AE17-3DBA-40EF-9821-D86D3563C30C}"/>
              </a:ext>
            </a:extLst>
          </p:cNvPr>
          <p:cNvSpPr txBox="1"/>
          <p:nvPr/>
        </p:nvSpPr>
        <p:spPr>
          <a:xfrm>
            <a:off x="3306726" y="1124066"/>
            <a:ext cx="5315900" cy="338554"/>
          </a:xfrm>
          <a:prstGeom prst="rect">
            <a:avLst/>
          </a:prstGeom>
          <a:solidFill>
            <a:schemeClr val="tx2">
              <a:lumMod val="95000"/>
            </a:schemeClr>
          </a:solidFill>
        </p:spPr>
        <p:txBody>
          <a:bodyPr wrap="square" rtlCol="0">
            <a:spAutoFit/>
          </a:bodyPr>
          <a:lstStyle/>
          <a:p>
            <a:pPr algn="ctr" defTabSz="450578">
              <a:defRPr/>
            </a:pPr>
            <a:r>
              <a:rPr lang="en-IE" sz="1600" b="1">
                <a:solidFill>
                  <a:srgbClr val="002060"/>
                </a:solidFill>
                <a:cs typeface="Arial" charset="0"/>
              </a:rPr>
              <a:t>Reasons for participating in the Arts</a:t>
            </a:r>
          </a:p>
        </p:txBody>
      </p:sp>
      <p:sp>
        <p:nvSpPr>
          <p:cNvPr id="15" name="TextBox 14">
            <a:extLst>
              <a:ext uri="{FF2B5EF4-FFF2-40B4-BE49-F238E27FC236}">
                <a16:creationId xmlns="" xmlns:a16="http://schemas.microsoft.com/office/drawing/2014/main" id="{96D4F12A-FA84-4316-B0DF-F03999B78072}"/>
              </a:ext>
            </a:extLst>
          </p:cNvPr>
          <p:cNvSpPr txBox="1"/>
          <p:nvPr/>
        </p:nvSpPr>
        <p:spPr>
          <a:xfrm>
            <a:off x="8354600" y="1510004"/>
            <a:ext cx="316112" cy="307777"/>
          </a:xfrm>
          <a:prstGeom prst="rect">
            <a:avLst/>
          </a:prstGeom>
          <a:noFill/>
        </p:spPr>
        <p:txBody>
          <a:bodyPr wrap="none" rtlCol="0">
            <a:spAutoFit/>
          </a:bodyPr>
          <a:lstStyle/>
          <a:p>
            <a:r>
              <a:rPr lang="en-IE" sz="1400" b="1">
                <a:solidFill>
                  <a:schemeClr val="tx1">
                    <a:lumMod val="65000"/>
                    <a:lumOff val="35000"/>
                  </a:schemeClr>
                </a:solidFill>
              </a:rPr>
              <a:t>%</a:t>
            </a:r>
          </a:p>
        </p:txBody>
      </p:sp>
    </p:spTree>
    <p:extLst>
      <p:ext uri="{BB962C8B-B14F-4D97-AF65-F5344CB8AC3E}">
        <p14:creationId xmlns:p14="http://schemas.microsoft.com/office/powerpoint/2010/main" val="277668351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431CEB3-CA73-46F1-B53B-3B246A13A9EC}"/>
              </a:ext>
            </a:extLst>
          </p:cNvPr>
          <p:cNvSpPr>
            <a:spLocks noGrp="1"/>
          </p:cNvSpPr>
          <p:nvPr>
            <p:ph type="body" sz="quarter" idx="49"/>
          </p:nvPr>
        </p:nvSpPr>
        <p:spPr>
          <a:xfrm>
            <a:off x="276675" y="856359"/>
            <a:ext cx="6829140" cy="323941"/>
          </a:xfrm>
        </p:spPr>
        <p:txBody>
          <a:bodyPr/>
          <a:lstStyle/>
          <a:p>
            <a:r>
              <a:rPr lang="en-IE"/>
              <a:t>Base: Participate in any Arts activity  N - 450</a:t>
            </a:r>
          </a:p>
        </p:txBody>
      </p:sp>
      <p:sp>
        <p:nvSpPr>
          <p:cNvPr id="3" name="Title 2">
            <a:extLst>
              <a:ext uri="{FF2B5EF4-FFF2-40B4-BE49-F238E27FC236}">
                <a16:creationId xmlns="" xmlns:a16="http://schemas.microsoft.com/office/drawing/2014/main" id="{1C176D78-2795-4AE7-9621-620E0093D16E}"/>
              </a:ext>
            </a:extLst>
          </p:cNvPr>
          <p:cNvSpPr>
            <a:spLocks noGrp="1"/>
          </p:cNvSpPr>
          <p:nvPr>
            <p:ph type="title"/>
          </p:nvPr>
        </p:nvSpPr>
        <p:spPr>
          <a:xfrm>
            <a:off x="276675" y="124589"/>
            <a:ext cx="9328963" cy="370620"/>
          </a:xfrm>
        </p:spPr>
        <p:txBody>
          <a:bodyPr/>
          <a:lstStyle/>
          <a:p>
            <a:r>
              <a:rPr lang="en-IE"/>
              <a:t>We have adapted through switching to online and blended forms of participation</a:t>
            </a:r>
          </a:p>
        </p:txBody>
      </p:sp>
      <p:sp>
        <p:nvSpPr>
          <p:cNvPr id="4" name="Text Placeholder 3">
            <a:extLst>
              <a:ext uri="{FF2B5EF4-FFF2-40B4-BE49-F238E27FC236}">
                <a16:creationId xmlns="" xmlns:a16="http://schemas.microsoft.com/office/drawing/2014/main" id="{FA17A2B4-D916-4A67-BF12-6BEB16F3FBD5}"/>
              </a:ext>
            </a:extLst>
          </p:cNvPr>
          <p:cNvSpPr>
            <a:spLocks noGrp="1"/>
          </p:cNvSpPr>
          <p:nvPr>
            <p:ph type="body" sz="quarter" idx="60"/>
          </p:nvPr>
        </p:nvSpPr>
        <p:spPr>
          <a:xfrm>
            <a:off x="707611" y="6566935"/>
            <a:ext cx="8667522" cy="285204"/>
          </a:xfrm>
        </p:spPr>
        <p:txBody>
          <a:bodyPr/>
          <a:lstStyle/>
          <a:p>
            <a:r>
              <a:rPr lang="en-IE"/>
              <a:t>Q.16b Since the start of the Covid 19 crisis have you taken part in ...</a:t>
            </a:r>
          </a:p>
          <a:p>
            <a:endParaRPr lang="en-IE"/>
          </a:p>
        </p:txBody>
      </p:sp>
      <p:sp>
        <p:nvSpPr>
          <p:cNvPr id="6" name="Parallelogram 5">
            <a:extLst>
              <a:ext uri="{FF2B5EF4-FFF2-40B4-BE49-F238E27FC236}">
                <a16:creationId xmlns="" xmlns:a16="http://schemas.microsoft.com/office/drawing/2014/main" id="{1177B62F-E8F7-4F6C-965A-33B4C6BC3021}"/>
              </a:ext>
            </a:extLst>
          </p:cNvPr>
          <p:cNvSpPr/>
          <p:nvPr/>
        </p:nvSpPr>
        <p:spPr>
          <a:xfrm>
            <a:off x="933450" y="5673439"/>
            <a:ext cx="10477500" cy="408289"/>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Only 1 in 3 have stopped participating due to the pandemic; 67% of participants have continued to do so.</a:t>
            </a:r>
          </a:p>
        </p:txBody>
      </p:sp>
      <p:graphicFrame>
        <p:nvGraphicFramePr>
          <p:cNvPr id="7" name="Table 6">
            <a:extLst>
              <a:ext uri="{FF2B5EF4-FFF2-40B4-BE49-F238E27FC236}">
                <a16:creationId xmlns="" xmlns:a16="http://schemas.microsoft.com/office/drawing/2014/main" id="{9552ACAA-6322-44CA-A8E9-D6D1A5B0AFB7}"/>
              </a:ext>
            </a:extLst>
          </p:cNvPr>
          <p:cNvGraphicFramePr>
            <a:graphicFrameLocks noGrp="1"/>
          </p:cNvGraphicFramePr>
          <p:nvPr>
            <p:extLst>
              <p:ext uri="{D42A27DB-BD31-4B8C-83A1-F6EECF244321}">
                <p14:modId xmlns:p14="http://schemas.microsoft.com/office/powerpoint/2010/main" val="71432013"/>
              </p:ext>
            </p:extLst>
          </p:nvPr>
        </p:nvGraphicFramePr>
        <p:xfrm>
          <a:off x="1744921" y="1827064"/>
          <a:ext cx="6392469" cy="2722925"/>
        </p:xfrm>
        <a:graphic>
          <a:graphicData uri="http://schemas.openxmlformats.org/drawingml/2006/table">
            <a:tbl>
              <a:tblPr>
                <a:tableStyleId>{5C22544A-7EE6-4342-B048-85BDC9FD1C3A}</a:tableStyleId>
              </a:tblPr>
              <a:tblGrid>
                <a:gridCol w="5126132">
                  <a:extLst>
                    <a:ext uri="{9D8B030D-6E8A-4147-A177-3AD203B41FA5}">
                      <a16:colId xmlns="" xmlns:a16="http://schemas.microsoft.com/office/drawing/2014/main" val="1710271098"/>
                    </a:ext>
                  </a:extLst>
                </a:gridCol>
                <a:gridCol w="1266337">
                  <a:extLst>
                    <a:ext uri="{9D8B030D-6E8A-4147-A177-3AD203B41FA5}">
                      <a16:colId xmlns="" xmlns:a16="http://schemas.microsoft.com/office/drawing/2014/main" val="2123452493"/>
                    </a:ext>
                  </a:extLst>
                </a:gridCol>
              </a:tblGrid>
              <a:tr h="544585">
                <a:tc>
                  <a:txBody>
                    <a:bodyPr/>
                    <a:lstStyle/>
                    <a:p>
                      <a:pPr algn="l" fontAlgn="t"/>
                      <a:endParaRPr lang="en-IE" sz="1200" b="0" i="0" u="none" strike="noStrike">
                        <a:solidFill>
                          <a:schemeClr val="tx1">
                            <a:lumMod val="75000"/>
                            <a:lumOff val="25000"/>
                          </a:schemeClr>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t"/>
                      <a:r>
                        <a:rPr lang="en-IE" sz="1800" b="1" u="none" strike="noStrike" kern="1200">
                          <a:solidFill>
                            <a:schemeClr val="tx1">
                              <a:lumMod val="75000"/>
                              <a:lumOff val="25000"/>
                            </a:schemeClr>
                          </a:solidFill>
                          <a:effectLst/>
                          <a:latin typeface="+mn-lt"/>
                          <a:ea typeface="+mn-ea"/>
                          <a:cs typeface="+mn-cs"/>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70474513"/>
                  </a:ext>
                </a:extLst>
              </a:tr>
              <a:tr h="544585">
                <a:tc>
                  <a:txBody>
                    <a:bodyPr/>
                    <a:lstStyle/>
                    <a:p>
                      <a:pPr algn="l" fontAlgn="t"/>
                      <a:r>
                        <a:rPr lang="en-IE" sz="1600" u="none" strike="noStrike">
                          <a:solidFill>
                            <a:schemeClr val="tx1">
                              <a:lumMod val="75000"/>
                              <a:lumOff val="25000"/>
                            </a:schemeClr>
                          </a:solidFill>
                          <a:effectLst/>
                          <a:latin typeface="+mn-lt"/>
                        </a:rPr>
                        <a:t>Taken part online</a:t>
                      </a:r>
                      <a:endParaRPr lang="en-IE" sz="1600" b="0" i="0" u="none" strike="noStrike">
                        <a:solidFill>
                          <a:schemeClr val="tx1">
                            <a:lumMod val="75000"/>
                            <a:lumOff val="25000"/>
                          </a:schemeClr>
                        </a:solidFill>
                        <a:effectLst/>
                        <a:latin typeface="+mn-lt"/>
                      </a:endParaRPr>
                    </a:p>
                  </a:txBody>
                  <a:tcPr marL="72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fontAlgn="t"/>
                      <a:r>
                        <a:rPr lang="en-IE" sz="1800" b="1" u="none" strike="noStrike" kern="1200">
                          <a:solidFill>
                            <a:schemeClr val="tx1">
                              <a:lumMod val="75000"/>
                              <a:lumOff val="25000"/>
                            </a:schemeClr>
                          </a:solidFill>
                          <a:effectLst/>
                          <a:latin typeface="+mn-lt"/>
                          <a:ea typeface="+mn-ea"/>
                          <a:cs typeface="+mn-cs"/>
                        </a:rPr>
                        <a:t>31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992509584"/>
                  </a:ext>
                </a:extLst>
              </a:tr>
              <a:tr h="544585">
                <a:tc>
                  <a:txBody>
                    <a:bodyPr/>
                    <a:lstStyle/>
                    <a:p>
                      <a:pPr algn="l" fontAlgn="t"/>
                      <a:r>
                        <a:rPr lang="en-IE" sz="1600" u="none" strike="noStrike">
                          <a:solidFill>
                            <a:schemeClr val="tx1">
                              <a:lumMod val="75000"/>
                              <a:lumOff val="25000"/>
                            </a:schemeClr>
                          </a:solidFill>
                          <a:effectLst/>
                          <a:latin typeface="+mn-lt"/>
                        </a:rPr>
                        <a:t>Taken part in person (solo)</a:t>
                      </a:r>
                      <a:endParaRPr lang="en-IE" sz="1600" b="0" i="0" u="none" strike="noStrike">
                        <a:solidFill>
                          <a:schemeClr val="tx1">
                            <a:lumMod val="75000"/>
                            <a:lumOff val="25000"/>
                          </a:schemeClr>
                        </a:solidFill>
                        <a:effectLst/>
                        <a:latin typeface="+mn-lt"/>
                      </a:endParaRPr>
                    </a:p>
                  </a:txBody>
                  <a:tcPr marL="72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t"/>
                      <a:r>
                        <a:rPr lang="en-IE" sz="1800" b="1" u="none" strike="noStrike" kern="1200">
                          <a:solidFill>
                            <a:schemeClr val="tx1">
                              <a:lumMod val="75000"/>
                              <a:lumOff val="25000"/>
                            </a:schemeClr>
                          </a:solidFill>
                          <a:effectLst/>
                          <a:latin typeface="+mn-lt"/>
                          <a:ea typeface="+mn-ea"/>
                          <a:cs typeface="+mn-cs"/>
                        </a:rPr>
                        <a:t>26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46557346"/>
                  </a:ext>
                </a:extLst>
              </a:tr>
              <a:tr h="544585">
                <a:tc>
                  <a:txBody>
                    <a:bodyPr/>
                    <a:lstStyle/>
                    <a:p>
                      <a:pPr algn="l" fontAlgn="t"/>
                      <a:r>
                        <a:rPr lang="en-IE" sz="1600" b="0" i="0" u="none" strike="noStrike">
                          <a:solidFill>
                            <a:schemeClr val="bg1"/>
                          </a:solidFill>
                          <a:effectLst/>
                          <a:latin typeface="+mn-lt"/>
                        </a:rPr>
                        <a:t>Taken part both online and in person</a:t>
                      </a:r>
                    </a:p>
                  </a:txBody>
                  <a:tcPr marL="72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algn="ctr" fontAlgn="t"/>
                      <a:r>
                        <a:rPr lang="en-IE" sz="1800" b="1" u="none" strike="noStrike" kern="1200">
                          <a:solidFill>
                            <a:schemeClr val="tx1">
                              <a:lumMod val="75000"/>
                              <a:lumOff val="25000"/>
                            </a:schemeClr>
                          </a:solidFill>
                          <a:effectLst/>
                          <a:latin typeface="+mn-lt"/>
                          <a:ea typeface="+mn-ea"/>
                          <a:cs typeface="+mn-cs"/>
                        </a:rPr>
                        <a:t>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36030099"/>
                  </a:ext>
                </a:extLst>
              </a:tr>
              <a:tr h="544585">
                <a:tc>
                  <a:txBody>
                    <a:bodyPr/>
                    <a:lstStyle/>
                    <a:p>
                      <a:pPr algn="l" fontAlgn="t"/>
                      <a:r>
                        <a:rPr lang="en-IE" sz="1600" u="none" strike="noStrike">
                          <a:solidFill>
                            <a:schemeClr val="tx1">
                              <a:lumMod val="75000"/>
                              <a:lumOff val="25000"/>
                            </a:schemeClr>
                          </a:solidFill>
                          <a:effectLst/>
                          <a:latin typeface="+mn-lt"/>
                        </a:rPr>
                        <a:t>Not taken part since the start of the Covid 19 crisis in Ireland</a:t>
                      </a:r>
                      <a:endParaRPr lang="en-IE" sz="1600" b="0" i="0" u="none" strike="noStrike">
                        <a:solidFill>
                          <a:schemeClr val="tx1">
                            <a:lumMod val="75000"/>
                            <a:lumOff val="25000"/>
                          </a:schemeClr>
                        </a:solidFill>
                        <a:effectLst/>
                        <a:latin typeface="+mn-lt"/>
                      </a:endParaRPr>
                    </a:p>
                  </a:txBody>
                  <a:tcPr marL="72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9A817"/>
                    </a:solidFill>
                  </a:tcPr>
                </a:tc>
                <a:tc>
                  <a:txBody>
                    <a:bodyPr/>
                    <a:lstStyle/>
                    <a:p>
                      <a:pPr algn="ctr" fontAlgn="t"/>
                      <a:r>
                        <a:rPr lang="en-IE" sz="1800" b="1" u="none" strike="noStrike" kern="1200">
                          <a:solidFill>
                            <a:schemeClr val="tx1">
                              <a:lumMod val="75000"/>
                              <a:lumOff val="25000"/>
                            </a:schemeClr>
                          </a:solidFill>
                          <a:effectLst/>
                          <a:latin typeface="+mn-lt"/>
                          <a:ea typeface="+mn-ea"/>
                          <a:cs typeface="+mn-cs"/>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61558042"/>
                  </a:ext>
                </a:extLst>
              </a:tr>
            </a:tbl>
          </a:graphicData>
        </a:graphic>
      </p:graphicFrame>
      <p:sp>
        <p:nvSpPr>
          <p:cNvPr id="8" name="Oval 7">
            <a:extLst>
              <a:ext uri="{FF2B5EF4-FFF2-40B4-BE49-F238E27FC236}">
                <a16:creationId xmlns="" xmlns:a16="http://schemas.microsoft.com/office/drawing/2014/main" id="{B133ED17-99E2-4010-B74F-497C549171C6}"/>
              </a:ext>
            </a:extLst>
          </p:cNvPr>
          <p:cNvSpPr/>
          <p:nvPr/>
        </p:nvSpPr>
        <p:spPr>
          <a:xfrm>
            <a:off x="8277066" y="2443745"/>
            <a:ext cx="1716704" cy="1281157"/>
          </a:xfrm>
          <a:prstGeom prst="ellips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i="1">
                <a:solidFill>
                  <a:srgbClr val="002060"/>
                </a:solidFill>
              </a:rPr>
              <a:t>Any 67%</a:t>
            </a:r>
          </a:p>
        </p:txBody>
      </p:sp>
    </p:spTree>
    <p:extLst>
      <p:ext uri="{BB962C8B-B14F-4D97-AF65-F5344CB8AC3E}">
        <p14:creationId xmlns:p14="http://schemas.microsoft.com/office/powerpoint/2010/main" val="203807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4" grpId="0" build="p"/>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E58650F2-38C5-45E6-96C4-5C5955C6E5F6}"/>
              </a:ext>
            </a:extLst>
          </p:cNvPr>
          <p:cNvSpPr>
            <a:spLocks noGrp="1"/>
          </p:cNvSpPr>
          <p:nvPr>
            <p:ph type="body" sz="quarter" idx="49"/>
          </p:nvPr>
        </p:nvSpPr>
        <p:spPr>
          <a:xfrm>
            <a:off x="304584" y="548181"/>
            <a:ext cx="5548676" cy="323941"/>
          </a:xfrm>
        </p:spPr>
        <p:txBody>
          <a:bodyPr/>
          <a:lstStyle/>
          <a:p>
            <a:r>
              <a:rPr lang="en-IE">
                <a:solidFill>
                  <a:prstClr val="white">
                    <a:lumMod val="50000"/>
                  </a:prstClr>
                </a:solidFill>
              </a:rPr>
              <a:t>Base : All adults aged 16+ n-1,262</a:t>
            </a:r>
            <a:endParaRPr lang="en-IE"/>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304585" y="136009"/>
            <a:ext cx="10860114" cy="370620"/>
          </a:xfrm>
        </p:spPr>
        <p:txBody>
          <a:bodyPr>
            <a:noAutofit/>
          </a:bodyPr>
          <a:lstStyle/>
          <a:p>
            <a:r>
              <a:rPr lang="en-IE"/>
              <a:t>However, the new approach to participation has compensated only in part</a:t>
            </a:r>
          </a:p>
        </p:txBody>
      </p:sp>
      <p:sp>
        <p:nvSpPr>
          <p:cNvPr id="6" name="Text Placeholder 5">
            <a:extLst>
              <a:ext uri="{FF2B5EF4-FFF2-40B4-BE49-F238E27FC236}">
                <a16:creationId xmlns="" xmlns:a16="http://schemas.microsoft.com/office/drawing/2014/main" id="{09FB73E1-8E28-4137-A784-59F37C3E8BE9}"/>
              </a:ext>
            </a:extLst>
          </p:cNvPr>
          <p:cNvSpPr>
            <a:spLocks noGrp="1"/>
          </p:cNvSpPr>
          <p:nvPr>
            <p:ph type="body" sz="quarter" idx="60"/>
          </p:nvPr>
        </p:nvSpPr>
        <p:spPr>
          <a:xfrm>
            <a:off x="707611" y="6557410"/>
            <a:ext cx="8667522" cy="285204"/>
          </a:xfrm>
        </p:spPr>
        <p:txBody>
          <a:bodyPr/>
          <a:lstStyle/>
          <a:p>
            <a:pPr fontAlgn="t"/>
            <a:r>
              <a:rPr lang="en-IE"/>
              <a:t>Q.17a Overall, how happy or not are you with how often you take part in these type of arts activities in your leisure time?</a:t>
            </a:r>
          </a:p>
          <a:p>
            <a:endParaRPr lang="en-IE"/>
          </a:p>
        </p:txBody>
      </p:sp>
      <p:sp>
        <p:nvSpPr>
          <p:cNvPr id="13" name="Parallelogram 12">
            <a:extLst>
              <a:ext uri="{FF2B5EF4-FFF2-40B4-BE49-F238E27FC236}">
                <a16:creationId xmlns="" xmlns:a16="http://schemas.microsoft.com/office/drawing/2014/main" id="{A0B88C5F-6035-446A-A86E-F3CB86459CE8}"/>
              </a:ext>
            </a:extLst>
          </p:cNvPr>
          <p:cNvSpPr/>
          <p:nvPr/>
        </p:nvSpPr>
        <p:spPr>
          <a:xfrm>
            <a:off x="504825" y="5950360"/>
            <a:ext cx="10991850" cy="540714"/>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Levels of unhappiness with participation rates (and forms) has increased significantly: satisfaction down from 91% of participants to 51% in 2020</a:t>
            </a:r>
            <a:endParaRPr lang="en-US" sz="1400" b="1">
              <a:solidFill>
                <a:prstClr val="white"/>
              </a:solidFill>
            </a:endParaRPr>
          </a:p>
        </p:txBody>
      </p:sp>
      <p:graphicFrame>
        <p:nvGraphicFramePr>
          <p:cNvPr id="15" name="Chart 14">
            <a:extLst>
              <a:ext uri="{FF2B5EF4-FFF2-40B4-BE49-F238E27FC236}">
                <a16:creationId xmlns="" xmlns:a16="http://schemas.microsoft.com/office/drawing/2014/main" id="{A51B8C37-4274-418D-8322-85FEF2C35779}"/>
              </a:ext>
            </a:extLst>
          </p:cNvPr>
          <p:cNvGraphicFramePr/>
          <p:nvPr>
            <p:custDataLst>
              <p:tags r:id="rId1"/>
            </p:custDataLst>
            <p:extLst>
              <p:ext uri="{D42A27DB-BD31-4B8C-83A1-F6EECF244321}">
                <p14:modId xmlns:p14="http://schemas.microsoft.com/office/powerpoint/2010/main" val="3296097147"/>
              </p:ext>
            </p:extLst>
          </p:nvPr>
        </p:nvGraphicFramePr>
        <p:xfrm>
          <a:off x="6660596" y="2150258"/>
          <a:ext cx="1941866" cy="378971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Table 18">
            <a:extLst>
              <a:ext uri="{FF2B5EF4-FFF2-40B4-BE49-F238E27FC236}">
                <a16:creationId xmlns="" xmlns:a16="http://schemas.microsoft.com/office/drawing/2014/main" id="{C2611F2A-C039-4BF7-840A-372CEB5BAE09}"/>
              </a:ext>
            </a:extLst>
          </p:cNvPr>
          <p:cNvGraphicFramePr>
            <a:graphicFrameLocks noGrp="1"/>
          </p:cNvGraphicFramePr>
          <p:nvPr>
            <p:extLst>
              <p:ext uri="{D42A27DB-BD31-4B8C-83A1-F6EECF244321}">
                <p14:modId xmlns:p14="http://schemas.microsoft.com/office/powerpoint/2010/main" val="176013522"/>
              </p:ext>
            </p:extLst>
          </p:nvPr>
        </p:nvGraphicFramePr>
        <p:xfrm>
          <a:off x="7067171" y="1510315"/>
          <a:ext cx="1182848" cy="759078"/>
        </p:xfrm>
        <a:graphic>
          <a:graphicData uri="http://schemas.openxmlformats.org/drawingml/2006/table">
            <a:tbl>
              <a:tblPr firstRow="1" bandRow="1">
                <a:tableStyleId>{5C22544A-7EE6-4342-B048-85BDC9FD1C3A}</a:tableStyleId>
              </a:tblPr>
              <a:tblGrid>
                <a:gridCol w="1182848">
                  <a:extLst>
                    <a:ext uri="{9D8B030D-6E8A-4147-A177-3AD203B41FA5}">
                      <a16:colId xmlns="" xmlns:a16="http://schemas.microsoft.com/office/drawing/2014/main" val="3571666509"/>
                    </a:ext>
                  </a:extLst>
                </a:gridCol>
              </a:tblGrid>
              <a:tr h="187578">
                <a:tc>
                  <a:txBody>
                    <a:bodyPr/>
                    <a:lstStyle/>
                    <a:p>
                      <a:pPr marL="0" marR="0" lvl="0" indent="0" algn="ctr" defTabSz="450578" rtl="0" eaLnBrk="1" fontAlgn="base" latinLnBrk="0" hangingPunct="1">
                        <a:lnSpc>
                          <a:spcPct val="100000"/>
                        </a:lnSpc>
                        <a:spcBef>
                          <a:spcPct val="0"/>
                        </a:spcBef>
                        <a:spcAft>
                          <a:spcPct val="0"/>
                        </a:spcAft>
                        <a:buClrTx/>
                        <a:buSzTx/>
                        <a:buFontTx/>
                        <a:buNone/>
                        <a:tabLst/>
                        <a:defRPr/>
                      </a:pPr>
                      <a:endParaRPr lang="en-IE" sz="1100" b="1" i="0" u="none" strike="noStrike">
                        <a:solidFill>
                          <a:schemeClr val="bg1">
                            <a:lumMod val="50000"/>
                          </a:schemeClr>
                        </a:solidFill>
                        <a:effectLst/>
                        <a:latin typeface="+mn-lt"/>
                      </a:endParaRPr>
                    </a:p>
                  </a:txBody>
                  <a:tcPr marL="9525" marR="9525" marT="9525" marB="0" anchor="ctr">
                    <a:noFill/>
                  </a:tcPr>
                </a:tc>
                <a:extLst>
                  <a:ext uri="{0D108BD9-81ED-4DB2-BD59-A6C34878D82A}">
                    <a16:rowId xmlns="" xmlns:a16="http://schemas.microsoft.com/office/drawing/2014/main" val="285433687"/>
                  </a:ext>
                </a:extLst>
              </a:tr>
              <a:tr h="0">
                <a:tc>
                  <a:txBody>
                    <a:bodyPr/>
                    <a:lstStyle/>
                    <a:p>
                      <a:pPr marL="0" marR="0" lvl="0" indent="0" algn="ctr" defTabSz="450578" rtl="0" eaLnBrk="1" fontAlgn="base" latinLnBrk="0" hangingPunct="1">
                        <a:lnSpc>
                          <a:spcPct val="100000"/>
                        </a:lnSpc>
                        <a:spcBef>
                          <a:spcPct val="0"/>
                        </a:spcBef>
                        <a:spcAft>
                          <a:spcPct val="0"/>
                        </a:spcAft>
                        <a:buClrTx/>
                        <a:buSzTx/>
                        <a:buFontTx/>
                        <a:buNone/>
                        <a:tabLst/>
                        <a:defRPr/>
                      </a:pPr>
                      <a:r>
                        <a:rPr lang="en-IE" sz="1050" b="1" kern="1200" noProof="0">
                          <a:solidFill>
                            <a:schemeClr val="bg1">
                              <a:lumMod val="50000"/>
                            </a:schemeClr>
                          </a:solidFill>
                          <a:latin typeface="Calibri "/>
                          <a:ea typeface="+mn-ea"/>
                          <a:cs typeface="Arial" charset="0"/>
                        </a:rPr>
                        <a:t>Arts Participants</a:t>
                      </a:r>
                    </a:p>
                    <a:p>
                      <a:pPr marL="0" marR="0" lvl="0" indent="0" algn="ctr" defTabSz="450578" rtl="0" eaLnBrk="1" fontAlgn="base" latinLnBrk="0" hangingPunct="1">
                        <a:lnSpc>
                          <a:spcPct val="100000"/>
                        </a:lnSpc>
                        <a:spcBef>
                          <a:spcPct val="0"/>
                        </a:spcBef>
                        <a:spcAft>
                          <a:spcPct val="0"/>
                        </a:spcAft>
                        <a:buClrTx/>
                        <a:buSzTx/>
                        <a:buFontTx/>
                        <a:buNone/>
                        <a:tabLst/>
                        <a:defRPr/>
                      </a:pPr>
                      <a:r>
                        <a:rPr lang="en-IE" sz="1050" b="0" kern="1200" noProof="0">
                          <a:solidFill>
                            <a:schemeClr val="bg1">
                              <a:lumMod val="50000"/>
                            </a:schemeClr>
                          </a:solidFill>
                          <a:latin typeface="Calibri "/>
                          <a:ea typeface="+mn-ea"/>
                          <a:cs typeface="Arial" charset="0"/>
                        </a:rPr>
                        <a:t>329</a:t>
                      </a:r>
                    </a:p>
                    <a:p>
                      <a:pPr marL="0" marR="0" lvl="0" indent="0" algn="ctr" defTabSz="450578" rtl="0" eaLnBrk="1" fontAlgn="base" latinLnBrk="0" hangingPunct="1">
                        <a:lnSpc>
                          <a:spcPct val="100000"/>
                        </a:lnSpc>
                        <a:spcBef>
                          <a:spcPct val="0"/>
                        </a:spcBef>
                        <a:spcAft>
                          <a:spcPct val="0"/>
                        </a:spcAft>
                        <a:buClrTx/>
                        <a:buSzTx/>
                        <a:buFontTx/>
                        <a:buNone/>
                        <a:tabLst/>
                        <a:defRPr/>
                      </a:pPr>
                      <a:r>
                        <a:rPr lang="en-IE" sz="1050" b="1" kern="1200" noProof="0">
                          <a:solidFill>
                            <a:schemeClr val="bg1">
                              <a:lumMod val="50000"/>
                            </a:schemeClr>
                          </a:solidFill>
                          <a:latin typeface="Calibri "/>
                          <a:ea typeface="+mn-ea"/>
                          <a:cs typeface="Arial" charset="0"/>
                        </a:rPr>
                        <a:t>%</a:t>
                      </a:r>
                      <a:endParaRPr lang="en-IE" sz="1050" b="1" kern="1200">
                        <a:solidFill>
                          <a:schemeClr val="bg1">
                            <a:lumMod val="50000"/>
                          </a:schemeClr>
                        </a:solidFill>
                        <a:latin typeface="Calibri "/>
                        <a:ea typeface="+mn-ea"/>
                        <a:cs typeface="Arial" charset="0"/>
                      </a:endParaRPr>
                    </a:p>
                  </a:txBody>
                  <a:tcPr anchor="ctr">
                    <a:noFill/>
                  </a:tcPr>
                </a:tc>
                <a:extLst>
                  <a:ext uri="{0D108BD9-81ED-4DB2-BD59-A6C34878D82A}">
                    <a16:rowId xmlns="" xmlns:a16="http://schemas.microsoft.com/office/drawing/2014/main" val="859810637"/>
                  </a:ext>
                </a:extLst>
              </a:tr>
            </a:tbl>
          </a:graphicData>
        </a:graphic>
      </p:graphicFrame>
      <p:sp>
        <p:nvSpPr>
          <p:cNvPr id="20" name="TextBox 19">
            <a:extLst>
              <a:ext uri="{FF2B5EF4-FFF2-40B4-BE49-F238E27FC236}">
                <a16:creationId xmlns="" xmlns:a16="http://schemas.microsoft.com/office/drawing/2014/main" id="{D0E039A1-E978-4467-AF99-05F7916AAD06}"/>
              </a:ext>
            </a:extLst>
          </p:cNvPr>
          <p:cNvSpPr txBox="1"/>
          <p:nvPr/>
        </p:nvSpPr>
        <p:spPr>
          <a:xfrm>
            <a:off x="7293654" y="1395798"/>
            <a:ext cx="1368152" cy="307777"/>
          </a:xfrm>
          <a:prstGeom prst="rect">
            <a:avLst/>
          </a:prstGeom>
          <a:noFill/>
        </p:spPr>
        <p:txBody>
          <a:bodyPr wrap="square" rtlCol="0">
            <a:spAutoFit/>
          </a:bodyPr>
          <a:lstStyle/>
          <a:p>
            <a:r>
              <a:rPr lang="en-IE" sz="1400" b="1">
                <a:solidFill>
                  <a:schemeClr val="tx1">
                    <a:lumMod val="75000"/>
                    <a:lumOff val="25000"/>
                  </a:schemeClr>
                </a:solidFill>
                <a:latin typeface="Calibri "/>
                <a:cs typeface="Arial" charset="0"/>
              </a:rPr>
              <a:t>2018/19</a:t>
            </a:r>
          </a:p>
        </p:txBody>
      </p:sp>
      <p:graphicFrame>
        <p:nvGraphicFramePr>
          <p:cNvPr id="19" name="Table 18">
            <a:extLst>
              <a:ext uri="{FF2B5EF4-FFF2-40B4-BE49-F238E27FC236}">
                <a16:creationId xmlns="" xmlns:a16="http://schemas.microsoft.com/office/drawing/2014/main" id="{D9AFC744-A201-45BF-A78A-6B043D183B48}"/>
              </a:ext>
            </a:extLst>
          </p:cNvPr>
          <p:cNvGraphicFramePr>
            <a:graphicFrameLocks noGrp="1"/>
          </p:cNvGraphicFramePr>
          <p:nvPr>
            <p:custDataLst>
              <p:tags r:id="rId2"/>
            </p:custDataLst>
            <p:extLst>
              <p:ext uri="{D42A27DB-BD31-4B8C-83A1-F6EECF244321}">
                <p14:modId xmlns:p14="http://schemas.microsoft.com/office/powerpoint/2010/main" val="1580014839"/>
              </p:ext>
            </p:extLst>
          </p:nvPr>
        </p:nvGraphicFramePr>
        <p:xfrm>
          <a:off x="4564487" y="3049603"/>
          <a:ext cx="2489171" cy="2851161"/>
        </p:xfrm>
        <a:graphic>
          <a:graphicData uri="http://schemas.openxmlformats.org/drawingml/2006/table">
            <a:tbl>
              <a:tblPr firstRow="1" bandRow="1">
                <a:tableStyleId>{5C22544A-7EE6-4342-B048-85BDC9FD1C3A}</a:tableStyleId>
              </a:tblPr>
              <a:tblGrid>
                <a:gridCol w="2489171">
                  <a:extLst>
                    <a:ext uri="{9D8B030D-6E8A-4147-A177-3AD203B41FA5}">
                      <a16:colId xmlns="" xmlns:a16="http://schemas.microsoft.com/office/drawing/2014/main" val="2730509433"/>
                    </a:ext>
                  </a:extLst>
                </a:gridCol>
              </a:tblGrid>
              <a:tr h="1611217">
                <a:tc>
                  <a:txBody>
                    <a:bodyPr/>
                    <a:lstStyle/>
                    <a:p>
                      <a:pPr algn="r" fontAlgn="t"/>
                      <a:r>
                        <a:rPr lang="en-IE" sz="1200" b="0" u="none" strike="noStrike">
                          <a:solidFill>
                            <a:schemeClr val="tx1">
                              <a:lumMod val="65000"/>
                              <a:lumOff val="35000"/>
                            </a:schemeClr>
                          </a:solidFill>
                          <a:effectLst/>
                        </a:rPr>
                        <a:t>Very Happy</a:t>
                      </a:r>
                      <a:endParaRPr lang="en-IE" sz="12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23698">
                <a:tc>
                  <a:txBody>
                    <a:bodyPr/>
                    <a:lstStyle/>
                    <a:p>
                      <a:pPr algn="r" fontAlgn="t"/>
                      <a:r>
                        <a:rPr lang="en-IE" sz="1200" b="0" u="none" strike="noStrike">
                          <a:solidFill>
                            <a:schemeClr val="tx1">
                              <a:lumMod val="65000"/>
                              <a:lumOff val="35000"/>
                            </a:schemeClr>
                          </a:solidFill>
                          <a:effectLst/>
                        </a:rPr>
                        <a:t>Fairly Happy</a:t>
                      </a:r>
                      <a:endParaRPr lang="en-IE" sz="12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36488">
                <a:tc>
                  <a:txBody>
                    <a:bodyPr/>
                    <a:lstStyle/>
                    <a:p>
                      <a:pPr algn="r" fontAlgn="t">
                        <a:lnSpc>
                          <a:spcPct val="80000"/>
                        </a:lnSpc>
                      </a:pPr>
                      <a:r>
                        <a:rPr lang="en-IE" sz="1200" b="0" u="none" strike="noStrike">
                          <a:solidFill>
                            <a:schemeClr val="tx1">
                              <a:lumMod val="65000"/>
                              <a:lumOff val="35000"/>
                            </a:schemeClr>
                          </a:solidFill>
                          <a:effectLst/>
                        </a:rPr>
                        <a:t>Neither Happy nor unhappy</a:t>
                      </a:r>
                      <a:endParaRPr lang="en-IE" sz="12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36488">
                <a:tc>
                  <a:txBody>
                    <a:bodyPr/>
                    <a:lstStyle/>
                    <a:p>
                      <a:pPr algn="r" fontAlgn="t">
                        <a:lnSpc>
                          <a:spcPct val="80000"/>
                        </a:lnSpc>
                      </a:pPr>
                      <a:r>
                        <a:rPr lang="en-IE" sz="1200" b="0" u="none" strike="noStrike">
                          <a:solidFill>
                            <a:schemeClr val="tx1">
                              <a:lumMod val="65000"/>
                              <a:lumOff val="35000"/>
                            </a:schemeClr>
                          </a:solidFill>
                          <a:effectLst/>
                        </a:rPr>
                        <a:t>Not Very Happy</a:t>
                      </a:r>
                      <a:endParaRPr lang="en-IE" sz="12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88076">
                <a:tc>
                  <a:txBody>
                    <a:bodyPr/>
                    <a:lstStyle/>
                    <a:p>
                      <a:pPr algn="r" fontAlgn="t">
                        <a:lnSpc>
                          <a:spcPct val="80000"/>
                        </a:lnSpc>
                      </a:pPr>
                      <a:r>
                        <a:rPr lang="en-IE" sz="1200" b="0" u="none" strike="noStrike">
                          <a:solidFill>
                            <a:schemeClr val="tx1">
                              <a:lumMod val="65000"/>
                              <a:lumOff val="35000"/>
                            </a:schemeClr>
                          </a:solidFill>
                          <a:effectLst/>
                        </a:rPr>
                        <a:t>Not Happy at all</a:t>
                      </a:r>
                      <a:endParaRPr lang="en-IE" sz="12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graphicFrame>
        <p:nvGraphicFramePr>
          <p:cNvPr id="22" name="Chart 21">
            <a:extLst>
              <a:ext uri="{FF2B5EF4-FFF2-40B4-BE49-F238E27FC236}">
                <a16:creationId xmlns="" xmlns:a16="http://schemas.microsoft.com/office/drawing/2014/main" id="{5F709815-C220-4944-8CFB-D4BE09730844}"/>
              </a:ext>
            </a:extLst>
          </p:cNvPr>
          <p:cNvGraphicFramePr/>
          <p:nvPr>
            <p:custDataLst>
              <p:tags r:id="rId3"/>
            </p:custDataLst>
            <p:extLst>
              <p:ext uri="{D42A27DB-BD31-4B8C-83A1-F6EECF244321}">
                <p14:modId xmlns:p14="http://schemas.microsoft.com/office/powerpoint/2010/main" val="2945977627"/>
              </p:ext>
            </p:extLst>
          </p:nvPr>
        </p:nvGraphicFramePr>
        <p:xfrm>
          <a:off x="3204231" y="2150258"/>
          <a:ext cx="1941866" cy="378971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Table 18">
            <a:extLst>
              <a:ext uri="{FF2B5EF4-FFF2-40B4-BE49-F238E27FC236}">
                <a16:creationId xmlns="" xmlns:a16="http://schemas.microsoft.com/office/drawing/2014/main" id="{52C1C26B-719D-40DA-9D30-33C31BB37AC1}"/>
              </a:ext>
            </a:extLst>
          </p:cNvPr>
          <p:cNvGraphicFramePr>
            <a:graphicFrameLocks noGrp="1"/>
          </p:cNvGraphicFramePr>
          <p:nvPr>
            <p:extLst>
              <p:ext uri="{D42A27DB-BD31-4B8C-83A1-F6EECF244321}">
                <p14:modId xmlns:p14="http://schemas.microsoft.com/office/powerpoint/2010/main" val="2677281570"/>
              </p:ext>
            </p:extLst>
          </p:nvPr>
        </p:nvGraphicFramePr>
        <p:xfrm>
          <a:off x="3605006" y="1502673"/>
          <a:ext cx="1182848" cy="759078"/>
        </p:xfrm>
        <a:graphic>
          <a:graphicData uri="http://schemas.openxmlformats.org/drawingml/2006/table">
            <a:tbl>
              <a:tblPr firstRow="1" bandRow="1">
                <a:tableStyleId>{5C22544A-7EE6-4342-B048-85BDC9FD1C3A}</a:tableStyleId>
              </a:tblPr>
              <a:tblGrid>
                <a:gridCol w="1182848">
                  <a:extLst>
                    <a:ext uri="{9D8B030D-6E8A-4147-A177-3AD203B41FA5}">
                      <a16:colId xmlns="" xmlns:a16="http://schemas.microsoft.com/office/drawing/2014/main" val="3571666509"/>
                    </a:ext>
                  </a:extLst>
                </a:gridCol>
              </a:tblGrid>
              <a:tr h="187578">
                <a:tc>
                  <a:txBody>
                    <a:bodyPr/>
                    <a:lstStyle/>
                    <a:p>
                      <a:pPr marL="0" marR="0" lvl="0" indent="0" algn="ctr" defTabSz="450578" rtl="0" eaLnBrk="1" fontAlgn="base" latinLnBrk="0" hangingPunct="1">
                        <a:lnSpc>
                          <a:spcPct val="100000"/>
                        </a:lnSpc>
                        <a:spcBef>
                          <a:spcPct val="0"/>
                        </a:spcBef>
                        <a:spcAft>
                          <a:spcPct val="0"/>
                        </a:spcAft>
                        <a:buClrTx/>
                        <a:buSzTx/>
                        <a:buFontTx/>
                        <a:buNone/>
                        <a:tabLst/>
                        <a:defRPr/>
                      </a:pPr>
                      <a:endParaRPr lang="en-IE" sz="1100" b="1" i="0" u="none" strike="noStrike">
                        <a:solidFill>
                          <a:schemeClr val="bg1">
                            <a:lumMod val="50000"/>
                          </a:schemeClr>
                        </a:solidFill>
                        <a:effectLst/>
                        <a:latin typeface="+mn-lt"/>
                      </a:endParaRPr>
                    </a:p>
                  </a:txBody>
                  <a:tcPr marL="9525" marR="9525" marT="9525" marB="0" anchor="ctr">
                    <a:noFill/>
                  </a:tcPr>
                </a:tc>
                <a:extLst>
                  <a:ext uri="{0D108BD9-81ED-4DB2-BD59-A6C34878D82A}">
                    <a16:rowId xmlns="" xmlns:a16="http://schemas.microsoft.com/office/drawing/2014/main" val="285433687"/>
                  </a:ext>
                </a:extLst>
              </a:tr>
              <a:tr h="0">
                <a:tc>
                  <a:txBody>
                    <a:bodyPr/>
                    <a:lstStyle/>
                    <a:p>
                      <a:pPr marL="0" marR="0" lvl="0" indent="0" algn="ctr" defTabSz="450578" rtl="0" eaLnBrk="1" fontAlgn="base" latinLnBrk="0" hangingPunct="1">
                        <a:lnSpc>
                          <a:spcPct val="100000"/>
                        </a:lnSpc>
                        <a:spcBef>
                          <a:spcPct val="0"/>
                        </a:spcBef>
                        <a:spcAft>
                          <a:spcPct val="0"/>
                        </a:spcAft>
                        <a:buClrTx/>
                        <a:buSzTx/>
                        <a:buFontTx/>
                        <a:buNone/>
                        <a:tabLst/>
                        <a:defRPr/>
                      </a:pPr>
                      <a:r>
                        <a:rPr lang="en-IE" sz="1050" b="1" kern="1200" noProof="0">
                          <a:solidFill>
                            <a:schemeClr val="bg1">
                              <a:lumMod val="50000"/>
                            </a:schemeClr>
                          </a:solidFill>
                          <a:latin typeface="Calibri "/>
                          <a:ea typeface="+mn-ea"/>
                          <a:cs typeface="Arial" charset="0"/>
                        </a:rPr>
                        <a:t>Arts Participants</a:t>
                      </a:r>
                    </a:p>
                    <a:p>
                      <a:pPr marL="0" marR="0" lvl="0" indent="0" algn="ctr" defTabSz="450578" rtl="0" eaLnBrk="1" fontAlgn="base" latinLnBrk="0" hangingPunct="1">
                        <a:lnSpc>
                          <a:spcPct val="100000"/>
                        </a:lnSpc>
                        <a:spcBef>
                          <a:spcPct val="0"/>
                        </a:spcBef>
                        <a:spcAft>
                          <a:spcPct val="0"/>
                        </a:spcAft>
                        <a:buClrTx/>
                        <a:buSzTx/>
                        <a:buFontTx/>
                        <a:buNone/>
                        <a:tabLst/>
                        <a:defRPr/>
                      </a:pPr>
                      <a:r>
                        <a:rPr lang="en-IE" sz="1050" b="0" kern="1200" noProof="0">
                          <a:solidFill>
                            <a:schemeClr val="bg1">
                              <a:lumMod val="50000"/>
                            </a:schemeClr>
                          </a:solidFill>
                          <a:latin typeface="Calibri "/>
                          <a:ea typeface="+mn-ea"/>
                          <a:cs typeface="Arial" charset="0"/>
                        </a:rPr>
                        <a:t>450</a:t>
                      </a:r>
                    </a:p>
                    <a:p>
                      <a:pPr marL="0" marR="0" lvl="0" indent="0" algn="ctr" defTabSz="450578" rtl="0" eaLnBrk="1" fontAlgn="base" latinLnBrk="0" hangingPunct="1">
                        <a:lnSpc>
                          <a:spcPct val="100000"/>
                        </a:lnSpc>
                        <a:spcBef>
                          <a:spcPct val="0"/>
                        </a:spcBef>
                        <a:spcAft>
                          <a:spcPct val="0"/>
                        </a:spcAft>
                        <a:buClrTx/>
                        <a:buSzTx/>
                        <a:buFontTx/>
                        <a:buNone/>
                        <a:tabLst/>
                        <a:defRPr/>
                      </a:pPr>
                      <a:r>
                        <a:rPr lang="en-IE" sz="1050" b="1" kern="1200" noProof="0">
                          <a:solidFill>
                            <a:schemeClr val="bg1">
                              <a:lumMod val="50000"/>
                            </a:schemeClr>
                          </a:solidFill>
                          <a:latin typeface="Calibri "/>
                          <a:ea typeface="+mn-ea"/>
                          <a:cs typeface="Arial" charset="0"/>
                        </a:rPr>
                        <a:t>%</a:t>
                      </a:r>
                      <a:endParaRPr lang="en-IE" sz="1050" b="1" kern="1200">
                        <a:solidFill>
                          <a:schemeClr val="bg1">
                            <a:lumMod val="50000"/>
                          </a:schemeClr>
                        </a:solidFill>
                        <a:latin typeface="Calibri "/>
                        <a:ea typeface="+mn-ea"/>
                        <a:cs typeface="Arial" charset="0"/>
                      </a:endParaRPr>
                    </a:p>
                  </a:txBody>
                  <a:tcPr anchor="ctr">
                    <a:noFill/>
                  </a:tcPr>
                </a:tc>
                <a:extLst>
                  <a:ext uri="{0D108BD9-81ED-4DB2-BD59-A6C34878D82A}">
                    <a16:rowId xmlns="" xmlns:a16="http://schemas.microsoft.com/office/drawing/2014/main" val="859810637"/>
                  </a:ext>
                </a:extLst>
              </a:tr>
            </a:tbl>
          </a:graphicData>
        </a:graphic>
      </p:graphicFrame>
      <p:sp>
        <p:nvSpPr>
          <p:cNvPr id="24" name="TextBox 23">
            <a:extLst>
              <a:ext uri="{FF2B5EF4-FFF2-40B4-BE49-F238E27FC236}">
                <a16:creationId xmlns="" xmlns:a16="http://schemas.microsoft.com/office/drawing/2014/main" id="{76DFF6A4-B412-460E-84A0-8D6DD202ADD2}"/>
              </a:ext>
            </a:extLst>
          </p:cNvPr>
          <p:cNvSpPr txBox="1"/>
          <p:nvPr/>
        </p:nvSpPr>
        <p:spPr>
          <a:xfrm>
            <a:off x="3904303" y="1401513"/>
            <a:ext cx="1368152" cy="307777"/>
          </a:xfrm>
          <a:prstGeom prst="rect">
            <a:avLst/>
          </a:prstGeom>
          <a:noFill/>
        </p:spPr>
        <p:txBody>
          <a:bodyPr wrap="square" rtlCol="0">
            <a:spAutoFit/>
          </a:bodyPr>
          <a:lstStyle/>
          <a:p>
            <a:r>
              <a:rPr lang="en-IE" sz="1400" b="1">
                <a:solidFill>
                  <a:schemeClr val="tx1">
                    <a:lumMod val="75000"/>
                    <a:lumOff val="25000"/>
                  </a:schemeClr>
                </a:solidFill>
                <a:latin typeface="Calibri "/>
                <a:cs typeface="Arial" charset="0"/>
              </a:rPr>
              <a:t>2020</a:t>
            </a:r>
          </a:p>
        </p:txBody>
      </p:sp>
      <p:graphicFrame>
        <p:nvGraphicFramePr>
          <p:cNvPr id="25" name="Table 24">
            <a:extLst>
              <a:ext uri="{FF2B5EF4-FFF2-40B4-BE49-F238E27FC236}">
                <a16:creationId xmlns="" xmlns:a16="http://schemas.microsoft.com/office/drawing/2014/main" id="{AE9C1A96-37C4-483D-BE27-33096AD67331}"/>
              </a:ext>
            </a:extLst>
          </p:cNvPr>
          <p:cNvGraphicFramePr>
            <a:graphicFrameLocks noGrp="1"/>
          </p:cNvGraphicFramePr>
          <p:nvPr>
            <p:custDataLst>
              <p:tags r:id="rId4"/>
            </p:custDataLst>
            <p:extLst>
              <p:ext uri="{D42A27DB-BD31-4B8C-83A1-F6EECF244321}">
                <p14:modId xmlns:p14="http://schemas.microsoft.com/office/powerpoint/2010/main" val="3312945375"/>
              </p:ext>
            </p:extLst>
          </p:nvPr>
        </p:nvGraphicFramePr>
        <p:xfrm>
          <a:off x="1800226" y="2543844"/>
          <a:ext cx="1755094" cy="3197749"/>
        </p:xfrm>
        <a:graphic>
          <a:graphicData uri="http://schemas.openxmlformats.org/drawingml/2006/table">
            <a:tbl>
              <a:tblPr firstRow="1" bandRow="1">
                <a:tableStyleId>{5C22544A-7EE6-4342-B048-85BDC9FD1C3A}</a:tableStyleId>
              </a:tblPr>
              <a:tblGrid>
                <a:gridCol w="1755094">
                  <a:extLst>
                    <a:ext uri="{9D8B030D-6E8A-4147-A177-3AD203B41FA5}">
                      <a16:colId xmlns="" xmlns:a16="http://schemas.microsoft.com/office/drawing/2014/main" val="2730509433"/>
                    </a:ext>
                  </a:extLst>
                </a:gridCol>
              </a:tblGrid>
              <a:tr h="887687">
                <a:tc>
                  <a:txBody>
                    <a:bodyPr/>
                    <a:lstStyle/>
                    <a:p>
                      <a:pPr algn="r" fontAlgn="t"/>
                      <a:r>
                        <a:rPr lang="en-IE" sz="1100" b="0" u="none" strike="noStrike">
                          <a:solidFill>
                            <a:schemeClr val="tx1">
                              <a:lumMod val="65000"/>
                              <a:lumOff val="35000"/>
                            </a:schemeClr>
                          </a:solidFill>
                          <a:effectLst/>
                        </a:rPr>
                        <a:t>Very Happy</a:t>
                      </a:r>
                      <a:endParaRPr lang="en-IE" sz="11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42553">
                <a:tc>
                  <a:txBody>
                    <a:bodyPr/>
                    <a:lstStyle/>
                    <a:p>
                      <a:pPr algn="r" fontAlgn="t"/>
                      <a:r>
                        <a:rPr lang="en-IE" sz="1100" b="0" u="none" strike="noStrike">
                          <a:solidFill>
                            <a:schemeClr val="tx1">
                              <a:lumMod val="65000"/>
                              <a:lumOff val="35000"/>
                            </a:schemeClr>
                          </a:solidFill>
                          <a:effectLst/>
                        </a:rPr>
                        <a:t>Fairly Happy</a:t>
                      </a:r>
                      <a:endParaRPr lang="en-IE" sz="11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841204">
                <a:tc>
                  <a:txBody>
                    <a:bodyPr/>
                    <a:lstStyle/>
                    <a:p>
                      <a:pPr algn="r" fontAlgn="t"/>
                      <a:r>
                        <a:rPr lang="en-IE" sz="1100" b="0" u="none" strike="noStrike">
                          <a:solidFill>
                            <a:schemeClr val="tx1">
                              <a:lumMod val="65000"/>
                              <a:lumOff val="35000"/>
                            </a:schemeClr>
                          </a:solidFill>
                          <a:effectLst/>
                        </a:rPr>
                        <a:t>Neither Happy nor unhappy</a:t>
                      </a:r>
                      <a:endParaRPr lang="en-IE" sz="11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523584">
                <a:tc>
                  <a:txBody>
                    <a:bodyPr/>
                    <a:lstStyle/>
                    <a:p>
                      <a:pPr algn="r" fontAlgn="t"/>
                      <a:r>
                        <a:rPr lang="en-IE" sz="1100" b="0" u="none" strike="noStrike">
                          <a:solidFill>
                            <a:schemeClr val="tx1">
                              <a:lumMod val="65000"/>
                              <a:lumOff val="35000"/>
                            </a:schemeClr>
                          </a:solidFill>
                          <a:effectLst/>
                        </a:rPr>
                        <a:t>Not Very Happy</a:t>
                      </a:r>
                      <a:endParaRPr lang="en-IE" sz="11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02721">
                <a:tc>
                  <a:txBody>
                    <a:bodyPr/>
                    <a:lstStyle/>
                    <a:p>
                      <a:pPr algn="r" fontAlgn="t"/>
                      <a:r>
                        <a:rPr lang="en-IE" sz="1100" b="0" u="none" strike="noStrike">
                          <a:solidFill>
                            <a:schemeClr val="tx1">
                              <a:lumMod val="65000"/>
                              <a:lumOff val="35000"/>
                            </a:schemeClr>
                          </a:solidFill>
                          <a:effectLst/>
                        </a:rPr>
                        <a:t>Not Happy at all</a:t>
                      </a:r>
                      <a:endParaRPr lang="en-IE" sz="1100" b="0" i="0" u="none" strike="noStrike">
                        <a:solidFill>
                          <a:schemeClr val="tx1">
                            <a:lumMod val="65000"/>
                            <a:lumOff val="35000"/>
                          </a:schemeClr>
                        </a:solidFill>
                        <a:effectLst/>
                        <a:latin typeface="Tahoma" panose="020B0604030504040204" pitchFamily="34" charset="0"/>
                      </a:endParaRPr>
                    </a:p>
                  </a:txBody>
                  <a:tcPr marL="8637" marR="8637" marT="8637"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
        <p:nvSpPr>
          <p:cNvPr id="14" name="TextBox 13">
            <a:extLst>
              <a:ext uri="{FF2B5EF4-FFF2-40B4-BE49-F238E27FC236}">
                <a16:creationId xmlns="" xmlns:a16="http://schemas.microsoft.com/office/drawing/2014/main" id="{8561049F-B432-4191-9581-EE2EE6C89E83}"/>
              </a:ext>
            </a:extLst>
          </p:cNvPr>
          <p:cNvSpPr txBox="1"/>
          <p:nvPr/>
        </p:nvSpPr>
        <p:spPr>
          <a:xfrm>
            <a:off x="2509283" y="917870"/>
            <a:ext cx="6432697" cy="369332"/>
          </a:xfrm>
          <a:prstGeom prst="rect">
            <a:avLst/>
          </a:prstGeom>
          <a:solidFill>
            <a:schemeClr val="tx2">
              <a:lumMod val="95000"/>
            </a:schemeClr>
          </a:solidFill>
        </p:spPr>
        <p:txBody>
          <a:bodyPr wrap="square" rtlCol="0">
            <a:spAutoFit/>
          </a:bodyPr>
          <a:lstStyle/>
          <a:p>
            <a:pPr algn="ctr"/>
            <a:r>
              <a:rPr lang="en-IE" b="1">
                <a:solidFill>
                  <a:srgbClr val="002060"/>
                </a:solidFill>
                <a:latin typeface="Calibri "/>
                <a:cs typeface="Arial" charset="0"/>
              </a:rPr>
              <a:t>Happy with level of participation in the Arts</a:t>
            </a:r>
          </a:p>
        </p:txBody>
      </p:sp>
      <p:sp>
        <p:nvSpPr>
          <p:cNvPr id="4" name="Oval 3">
            <a:extLst>
              <a:ext uri="{FF2B5EF4-FFF2-40B4-BE49-F238E27FC236}">
                <a16:creationId xmlns="" xmlns:a16="http://schemas.microsoft.com/office/drawing/2014/main" id="{F85A10F7-6B96-4648-BB9E-6BB666EBEC14}"/>
              </a:ext>
            </a:extLst>
          </p:cNvPr>
          <p:cNvSpPr/>
          <p:nvPr/>
        </p:nvSpPr>
        <p:spPr>
          <a:xfrm>
            <a:off x="3927460" y="2422020"/>
            <a:ext cx="524476" cy="4440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Oval 15">
            <a:extLst>
              <a:ext uri="{FF2B5EF4-FFF2-40B4-BE49-F238E27FC236}">
                <a16:creationId xmlns="" xmlns:a16="http://schemas.microsoft.com/office/drawing/2014/main" id="{8B7C2CDE-8B7B-4931-9250-980168FE2AE2}"/>
              </a:ext>
            </a:extLst>
          </p:cNvPr>
          <p:cNvSpPr/>
          <p:nvPr/>
        </p:nvSpPr>
        <p:spPr>
          <a:xfrm>
            <a:off x="7418046" y="2964539"/>
            <a:ext cx="524476" cy="444006"/>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325687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par>
                                <p:cTn id="37" presetID="22" presetClass="entr" presetSubtype="8"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build="p"/>
      <p:bldP spid="13" grpId="0" animBg="1"/>
      <p:bldGraphic spid="15" grpId="0">
        <p:bldAsOne/>
      </p:bldGraphic>
      <p:bldP spid="20" grpId="0"/>
      <p:bldGraphic spid="22" grpId="0">
        <p:bldAsOne/>
      </p:bldGraphic>
      <p:bldP spid="24" grpId="0"/>
      <p:bldP spid="14" grpId="0" animBg="1"/>
      <p:bldP spid="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 xmlns:a16="http://schemas.microsoft.com/office/drawing/2014/main" id="{1FCF34FE-48C6-492C-A3B9-20DFCAEFEC37}"/>
              </a:ext>
            </a:extLst>
          </p:cNvPr>
          <p:cNvPicPr>
            <a:picLocks noChangeAspect="1"/>
          </p:cNvPicPr>
          <p:nvPr/>
        </p:nvPicPr>
        <p:blipFill rotWithShape="1">
          <a:blip r:embed="rId2"/>
          <a:srcRect l="5351" t="10789" r="6362" b="14989"/>
          <a:stretch/>
        </p:blipFill>
        <p:spPr>
          <a:xfrm flipH="1">
            <a:off x="0" y="0"/>
            <a:ext cx="12267300" cy="6875376"/>
          </a:xfrm>
          <a:prstGeom prst="rect">
            <a:avLst/>
          </a:prstGeom>
        </p:spPr>
      </p:pic>
      <p:sp>
        <p:nvSpPr>
          <p:cNvPr id="10" name="Rectangle 9">
            <a:extLst>
              <a:ext uri="{FF2B5EF4-FFF2-40B4-BE49-F238E27FC236}">
                <a16:creationId xmlns="" xmlns:a16="http://schemas.microsoft.com/office/drawing/2014/main" id="{E7042E0F-812A-4E60-84CC-3C62E71387BD}"/>
              </a:ext>
            </a:extLst>
          </p:cNvPr>
          <p:cNvSpPr/>
          <p:nvPr/>
        </p:nvSpPr>
        <p:spPr>
          <a:xfrm>
            <a:off x="0" y="5261811"/>
            <a:ext cx="12267300" cy="1596189"/>
          </a:xfrm>
          <a:prstGeom prst="rect">
            <a:avLst/>
          </a:prstGeom>
          <a:solidFill>
            <a:srgbClr val="3B383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 Placeholder 10">
            <a:extLst>
              <a:ext uri="{FF2B5EF4-FFF2-40B4-BE49-F238E27FC236}">
                <a16:creationId xmlns="" xmlns:a16="http://schemas.microsoft.com/office/drawing/2014/main" id="{F8536905-8696-495F-A43F-174B377307C4}"/>
              </a:ext>
            </a:extLst>
          </p:cNvPr>
          <p:cNvSpPr>
            <a:spLocks noGrp="1"/>
          </p:cNvSpPr>
          <p:nvPr>
            <p:ph type="body" sz="quarter" idx="13"/>
          </p:nvPr>
        </p:nvSpPr>
        <p:spPr>
          <a:xfrm>
            <a:off x="585482" y="5510830"/>
            <a:ext cx="7453465" cy="481043"/>
          </a:xfrm>
        </p:spPr>
        <p:txBody>
          <a:bodyPr/>
          <a:lstStyle/>
          <a:p>
            <a:pPr>
              <a:lnSpc>
                <a:spcPct val="100000"/>
              </a:lnSpc>
              <a:spcBef>
                <a:spcPts val="0"/>
              </a:spcBef>
            </a:pPr>
            <a:r>
              <a:rPr lang="en-IE" sz="3600">
                <a:solidFill>
                  <a:schemeClr val="accent2"/>
                </a:solidFill>
              </a:rPr>
              <a:t>Arts Attendance Segmentation</a:t>
            </a:r>
          </a:p>
          <a:p>
            <a:pPr>
              <a:lnSpc>
                <a:spcPct val="100000"/>
              </a:lnSpc>
              <a:spcBef>
                <a:spcPts val="0"/>
              </a:spcBef>
            </a:pPr>
            <a:r>
              <a:rPr lang="en-IE" sz="1400" i="1">
                <a:solidFill>
                  <a:schemeClr val="accent2"/>
                </a:solidFill>
              </a:rPr>
              <a:t>Arts Insight 2020</a:t>
            </a:r>
          </a:p>
        </p:txBody>
      </p:sp>
      <p:sp>
        <p:nvSpPr>
          <p:cNvPr id="7" name="Espaço Reservado para Imagem 5">
            <a:extLst>
              <a:ext uri="{FF2B5EF4-FFF2-40B4-BE49-F238E27FC236}">
                <a16:creationId xmlns="" xmlns:a16="http://schemas.microsoft.com/office/drawing/2014/main" id="{3E8B1377-9F66-43FE-9461-C5C895828C85}"/>
              </a:ext>
            </a:extLst>
          </p:cNvPr>
          <p:cNvSpPr txBox="1">
            <a:spLocks/>
          </p:cNvSpPr>
          <p:nvPr/>
        </p:nvSpPr>
        <p:spPr>
          <a:xfrm>
            <a:off x="8370213" y="-84224"/>
            <a:ext cx="3897087" cy="6959600"/>
          </a:xfrm>
          <a:prstGeom prst="rect">
            <a:avLst/>
          </a:prstGeom>
          <a:blipFill>
            <a:blip r:embed="rId3" cstate="screen">
              <a:extLst>
                <a:ext uri="{28A0092B-C50C-407E-A947-70E740481C1C}">
                  <a14:useLocalDpi xmlns:a14="http://schemas.microsoft.com/office/drawing/2010/main"/>
                </a:ext>
              </a:extLst>
            </a:blip>
            <a:srcRect/>
            <a:stretch>
              <a:fillRect l="-96076"/>
            </a:stretch>
          </a:blipFill>
        </p:spPr>
        <p:txBody>
          <a:bodyPr/>
          <a:lstStyle>
            <a:lvl1pPr marL="0" indent="0" algn="l" rtl="0" fontAlgn="base">
              <a:lnSpc>
                <a:spcPct val="90000"/>
              </a:lnSpc>
              <a:spcBef>
                <a:spcPts val="1000"/>
              </a:spcBef>
              <a:spcAft>
                <a:spcPct val="0"/>
              </a:spcAft>
              <a:buFont typeface="Arial" panose="020B0604020202020204" pitchFamily="34" charset="0"/>
              <a:buNone/>
              <a:defRPr sz="1600" kern="1200">
                <a:noFill/>
                <a:latin typeface="Calibri" panose="020F0502020204030204" pitchFamily="34" charset="0"/>
                <a:ea typeface="+mn-ea"/>
                <a:cs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pt-BR"/>
              <a:t>a</a:t>
            </a:r>
          </a:p>
        </p:txBody>
      </p:sp>
    </p:spTree>
    <p:extLst>
      <p:ext uri="{BB962C8B-B14F-4D97-AF65-F5344CB8AC3E}">
        <p14:creationId xmlns:p14="http://schemas.microsoft.com/office/powerpoint/2010/main" val="2483906501"/>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18AF3547-3F45-4862-8CCF-C3F7ECC49221}"/>
              </a:ext>
            </a:extLst>
          </p:cNvPr>
          <p:cNvSpPr>
            <a:spLocks noGrp="1"/>
          </p:cNvSpPr>
          <p:nvPr>
            <p:ph type="body" sz="quarter" idx="49"/>
          </p:nvPr>
        </p:nvSpPr>
        <p:spPr>
          <a:xfrm>
            <a:off x="213256" y="536010"/>
            <a:ext cx="5548676" cy="323941"/>
          </a:xfrm>
        </p:spPr>
        <p:txBody>
          <a:bodyPr/>
          <a:lstStyle/>
          <a:p>
            <a:r>
              <a:rPr lang="en-IE">
                <a:solidFill>
                  <a:schemeClr val="bg1">
                    <a:lumMod val="50000"/>
                  </a:schemeClr>
                </a:solidFill>
              </a:rPr>
              <a:t>Base : All Adults aged 16+ n- 1,262</a:t>
            </a:r>
            <a:endParaRPr lang="en-IE"/>
          </a:p>
        </p:txBody>
      </p:sp>
      <p:sp>
        <p:nvSpPr>
          <p:cNvPr id="7" name="Title 1"/>
          <p:cNvSpPr>
            <a:spLocks noGrp="1"/>
          </p:cNvSpPr>
          <p:nvPr>
            <p:ph type="title"/>
          </p:nvPr>
        </p:nvSpPr>
        <p:spPr>
          <a:xfrm>
            <a:off x="213257" y="123838"/>
            <a:ext cx="7952663" cy="370620"/>
          </a:xfrm>
        </p:spPr>
        <p:txBody>
          <a:bodyPr anchor="t">
            <a:noAutofit/>
          </a:bodyPr>
          <a:lstStyle/>
          <a:p>
            <a:pPr>
              <a:spcBef>
                <a:spcPts val="978"/>
              </a:spcBef>
            </a:pPr>
            <a:r>
              <a:rPr lang="en-IE">
                <a:solidFill>
                  <a:schemeClr val="accent2"/>
                </a:solidFill>
              </a:rPr>
              <a:t>The importance of Aficionados </a:t>
            </a:r>
          </a:p>
        </p:txBody>
      </p:sp>
      <p:sp>
        <p:nvSpPr>
          <p:cNvPr id="9" name="Text Placeholder 8">
            <a:extLst>
              <a:ext uri="{FF2B5EF4-FFF2-40B4-BE49-F238E27FC236}">
                <a16:creationId xmlns="" xmlns:a16="http://schemas.microsoft.com/office/drawing/2014/main" id="{3F23A7E2-0E07-4C6F-94AA-4F78AFC7DDB8}"/>
              </a:ext>
            </a:extLst>
          </p:cNvPr>
          <p:cNvSpPr>
            <a:spLocks noGrp="1"/>
          </p:cNvSpPr>
          <p:nvPr>
            <p:ph type="body" sz="quarter" idx="60"/>
          </p:nvPr>
        </p:nvSpPr>
        <p:spPr>
          <a:xfrm>
            <a:off x="739491" y="6554061"/>
            <a:ext cx="7042362" cy="285204"/>
          </a:xfrm>
        </p:spPr>
        <p:txBody>
          <a:bodyPr/>
          <a:lstStyle/>
          <a:p>
            <a:pPr defTabSz="259396">
              <a:spcBef>
                <a:spcPts val="0"/>
              </a:spcBef>
            </a:pPr>
            <a:r>
              <a:rPr lang="en-IE"/>
              <a:t>Q.2 In the past 12 months, have you been to any of these events?																																																																																																															</a:t>
            </a:r>
          </a:p>
          <a:p>
            <a:endParaRPr lang="en-IE"/>
          </a:p>
        </p:txBody>
      </p:sp>
      <p:graphicFrame>
        <p:nvGraphicFramePr>
          <p:cNvPr id="8" name="Chart 7"/>
          <p:cNvGraphicFramePr/>
          <p:nvPr>
            <p:custDataLst>
              <p:tags r:id="rId2"/>
            </p:custDataLst>
            <p:extLst>
              <p:ext uri="{D42A27DB-BD31-4B8C-83A1-F6EECF244321}">
                <p14:modId xmlns:p14="http://schemas.microsoft.com/office/powerpoint/2010/main" val="1711331015"/>
              </p:ext>
            </p:extLst>
          </p:nvPr>
        </p:nvGraphicFramePr>
        <p:xfrm>
          <a:off x="3314379" y="2160773"/>
          <a:ext cx="5548676" cy="3653280"/>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1766821" y="2434820"/>
            <a:ext cx="1914435" cy="283476"/>
          </a:xfrm>
          <a:prstGeom prst="rect">
            <a:avLst/>
          </a:prstGeom>
        </p:spPr>
        <p:txBody>
          <a:bodyPr wrap="none">
            <a:spAutoFit/>
          </a:bodyPr>
          <a:lstStyle/>
          <a:p>
            <a:pPr algn="r" defTabSz="462643">
              <a:defRPr/>
            </a:pPr>
            <a:r>
              <a:rPr lang="en-IE" sz="1242" b="1">
                <a:solidFill>
                  <a:srgbClr val="EEB111"/>
                </a:solidFill>
              </a:rPr>
              <a:t>“</a:t>
            </a:r>
            <a:r>
              <a:rPr lang="en-IE" sz="1242" b="1" err="1">
                <a:solidFill>
                  <a:srgbClr val="EEB111"/>
                </a:solidFill>
              </a:rPr>
              <a:t>Occassionals</a:t>
            </a:r>
            <a:r>
              <a:rPr lang="en-IE" sz="1242" b="1">
                <a:solidFill>
                  <a:srgbClr val="EEB111"/>
                </a:solidFill>
              </a:rPr>
              <a:t>” (1-2 Types)</a:t>
            </a:r>
            <a:endParaRPr lang="en-GB" sz="1242" b="1">
              <a:solidFill>
                <a:srgbClr val="EEB111"/>
              </a:solidFill>
            </a:endParaRPr>
          </a:p>
        </p:txBody>
      </p:sp>
      <p:sp>
        <p:nvSpPr>
          <p:cNvPr id="6" name="Rectangle 5"/>
          <p:cNvSpPr/>
          <p:nvPr/>
        </p:nvSpPr>
        <p:spPr>
          <a:xfrm>
            <a:off x="2039075" y="3083788"/>
            <a:ext cx="1642181" cy="283476"/>
          </a:xfrm>
          <a:prstGeom prst="rect">
            <a:avLst/>
          </a:prstGeom>
        </p:spPr>
        <p:txBody>
          <a:bodyPr wrap="none">
            <a:spAutoFit/>
          </a:bodyPr>
          <a:lstStyle/>
          <a:p>
            <a:pPr algn="r" defTabSz="462643">
              <a:defRPr/>
            </a:pPr>
            <a:r>
              <a:rPr lang="en-GB" sz="1242" b="1">
                <a:solidFill>
                  <a:srgbClr val="99B43C"/>
                </a:solidFill>
              </a:rPr>
              <a:t>“Regulars” (3-4 Types)</a:t>
            </a:r>
          </a:p>
        </p:txBody>
      </p:sp>
      <p:sp>
        <p:nvSpPr>
          <p:cNvPr id="13" name="Rectangle 12"/>
          <p:cNvSpPr/>
          <p:nvPr/>
        </p:nvSpPr>
        <p:spPr>
          <a:xfrm>
            <a:off x="1892111" y="3613232"/>
            <a:ext cx="1789144" cy="283476"/>
          </a:xfrm>
          <a:prstGeom prst="rect">
            <a:avLst/>
          </a:prstGeom>
        </p:spPr>
        <p:txBody>
          <a:bodyPr wrap="none">
            <a:spAutoFit/>
          </a:bodyPr>
          <a:lstStyle/>
          <a:p>
            <a:pPr algn="r" defTabSz="462643">
              <a:defRPr/>
            </a:pPr>
            <a:r>
              <a:rPr lang="en-IE" sz="1242" b="1">
                <a:solidFill>
                  <a:schemeClr val="accent2"/>
                </a:solidFill>
              </a:rPr>
              <a:t>“Aficionados” (5+ Types)</a:t>
            </a:r>
            <a:endParaRPr lang="en-GB" sz="1242" b="1">
              <a:solidFill>
                <a:schemeClr val="accent2"/>
              </a:solidFill>
            </a:endParaRPr>
          </a:p>
        </p:txBody>
      </p:sp>
      <p:sp>
        <p:nvSpPr>
          <p:cNvPr id="24" name="Parallelogram 23">
            <a:extLst>
              <a:ext uri="{FF2B5EF4-FFF2-40B4-BE49-F238E27FC236}">
                <a16:creationId xmlns="" xmlns:a16="http://schemas.microsoft.com/office/drawing/2014/main" id="{4F437DFB-EA78-4F01-B408-8B3E71D2D751}"/>
              </a:ext>
            </a:extLst>
          </p:cNvPr>
          <p:cNvSpPr/>
          <p:nvPr/>
        </p:nvSpPr>
        <p:spPr>
          <a:xfrm>
            <a:off x="866775" y="5951373"/>
            <a:ext cx="10496550" cy="390408"/>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600" b="1">
                <a:solidFill>
                  <a:schemeClr val="bg1"/>
                </a:solidFill>
                <a:cs typeface="Arial" charset="0"/>
              </a:rPr>
              <a:t>The incidence of Aficionados has declined to 13% in 2020</a:t>
            </a:r>
          </a:p>
        </p:txBody>
      </p:sp>
      <p:sp>
        <p:nvSpPr>
          <p:cNvPr id="19" name="TextBox 18">
            <a:extLst>
              <a:ext uri="{FF2B5EF4-FFF2-40B4-BE49-F238E27FC236}">
                <a16:creationId xmlns="" xmlns:a16="http://schemas.microsoft.com/office/drawing/2014/main" id="{B04ABA8C-D237-4D2B-A51D-D598B5F71BC8}"/>
              </a:ext>
            </a:extLst>
          </p:cNvPr>
          <p:cNvSpPr txBox="1"/>
          <p:nvPr/>
        </p:nvSpPr>
        <p:spPr>
          <a:xfrm>
            <a:off x="2987594" y="928384"/>
            <a:ext cx="5693542" cy="584775"/>
          </a:xfrm>
          <a:prstGeom prst="rect">
            <a:avLst/>
          </a:prstGeom>
          <a:solidFill>
            <a:schemeClr val="tx2">
              <a:lumMod val="95000"/>
            </a:schemeClr>
          </a:solidFill>
        </p:spPr>
        <p:txBody>
          <a:bodyPr wrap="square" rtlCol="0">
            <a:spAutoFit/>
          </a:bodyPr>
          <a:lstStyle/>
          <a:p>
            <a:pPr algn="ctr" fontAlgn="t"/>
            <a:r>
              <a:rPr lang="en-IE" sz="1600" b="1">
                <a:solidFill>
                  <a:srgbClr val="002060"/>
                </a:solidFill>
              </a:rPr>
              <a:t>Total cross attendance </a:t>
            </a:r>
          </a:p>
          <a:p>
            <a:pPr algn="ctr" fontAlgn="t"/>
            <a:r>
              <a:rPr lang="en-IE" sz="1600" b="1">
                <a:solidFill>
                  <a:srgbClr val="002060"/>
                </a:solidFill>
              </a:rPr>
              <a:t>‘Past 12 months’</a:t>
            </a:r>
            <a:endParaRPr lang="en-IE" sz="1400" b="1">
              <a:solidFill>
                <a:srgbClr val="002060"/>
              </a:solidFill>
            </a:endParaRPr>
          </a:p>
        </p:txBody>
      </p:sp>
      <p:graphicFrame>
        <p:nvGraphicFramePr>
          <p:cNvPr id="5" name="Table 16">
            <a:extLst>
              <a:ext uri="{FF2B5EF4-FFF2-40B4-BE49-F238E27FC236}">
                <a16:creationId xmlns="" xmlns:a16="http://schemas.microsoft.com/office/drawing/2014/main" id="{F52FF797-6624-49EC-94A8-89EA4CBE9FC8}"/>
              </a:ext>
            </a:extLst>
          </p:cNvPr>
          <p:cNvGraphicFramePr>
            <a:graphicFrameLocks noGrp="1"/>
          </p:cNvGraphicFramePr>
          <p:nvPr>
            <p:extLst>
              <p:ext uri="{D42A27DB-BD31-4B8C-83A1-F6EECF244321}">
                <p14:modId xmlns:p14="http://schemas.microsoft.com/office/powerpoint/2010/main" val="2136606623"/>
              </p:ext>
            </p:extLst>
          </p:nvPr>
        </p:nvGraphicFramePr>
        <p:xfrm>
          <a:off x="3626143" y="1628594"/>
          <a:ext cx="4539777" cy="518160"/>
        </p:xfrm>
        <a:graphic>
          <a:graphicData uri="http://schemas.openxmlformats.org/drawingml/2006/table">
            <a:tbl>
              <a:tblPr firstRow="1" bandRow="1">
                <a:tableStyleId>{5C22544A-7EE6-4342-B048-85BDC9FD1C3A}</a:tableStyleId>
              </a:tblPr>
              <a:tblGrid>
                <a:gridCol w="1098957">
                  <a:extLst>
                    <a:ext uri="{9D8B030D-6E8A-4147-A177-3AD203B41FA5}">
                      <a16:colId xmlns="" xmlns:a16="http://schemas.microsoft.com/office/drawing/2014/main" val="1268889397"/>
                    </a:ext>
                  </a:extLst>
                </a:gridCol>
                <a:gridCol w="2407641">
                  <a:extLst>
                    <a:ext uri="{9D8B030D-6E8A-4147-A177-3AD203B41FA5}">
                      <a16:colId xmlns="" xmlns:a16="http://schemas.microsoft.com/office/drawing/2014/main" val="1074459697"/>
                    </a:ext>
                  </a:extLst>
                </a:gridCol>
                <a:gridCol w="1033179">
                  <a:extLst>
                    <a:ext uri="{9D8B030D-6E8A-4147-A177-3AD203B41FA5}">
                      <a16:colId xmlns="" xmlns:a16="http://schemas.microsoft.com/office/drawing/2014/main" val="4206495147"/>
                    </a:ext>
                  </a:extLst>
                </a:gridCol>
              </a:tblGrid>
              <a:tr h="370840">
                <a:tc>
                  <a:txBody>
                    <a:bodyPr/>
                    <a:lstStyle/>
                    <a:p>
                      <a:pPr algn="ctr"/>
                      <a:r>
                        <a:rPr lang="en-IE" sz="1400">
                          <a:solidFill>
                            <a:schemeClr val="tx1">
                              <a:lumMod val="75000"/>
                              <a:lumOff val="25000"/>
                            </a:schemeClr>
                          </a:solidFill>
                        </a:rPr>
                        <a:t>2020</a:t>
                      </a:r>
                      <a:br>
                        <a:rPr lang="en-IE" sz="1400">
                          <a:solidFill>
                            <a:schemeClr val="tx1">
                              <a:lumMod val="75000"/>
                              <a:lumOff val="25000"/>
                            </a:schemeClr>
                          </a:solidFill>
                        </a:rPr>
                      </a:br>
                      <a:r>
                        <a:rPr lang="en-IE" sz="1400">
                          <a:solidFill>
                            <a:schemeClr val="tx1">
                              <a:lumMod val="75000"/>
                              <a:lumOff val="25000"/>
                            </a:schemeClr>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400">
                        <a:solidFill>
                          <a:schemeClr val="tx1">
                            <a:lumMod val="75000"/>
                            <a:lumOff val="2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400">
                          <a:solidFill>
                            <a:schemeClr val="tx1">
                              <a:lumMod val="75000"/>
                              <a:lumOff val="25000"/>
                            </a:schemeClr>
                          </a:solidFill>
                        </a:rPr>
                        <a:t>2018/19</a:t>
                      </a:r>
                    </a:p>
                    <a:p>
                      <a:pPr algn="ctr"/>
                      <a:r>
                        <a:rPr lang="en-IE" sz="1400">
                          <a:solidFill>
                            <a:schemeClr val="tx1">
                              <a:lumMod val="75000"/>
                              <a:lumOff val="25000"/>
                            </a:schemeClr>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07943950"/>
                  </a:ext>
                </a:extLst>
              </a:tr>
            </a:tbl>
          </a:graphicData>
        </a:graphic>
      </p:graphicFrame>
      <p:sp>
        <p:nvSpPr>
          <p:cNvPr id="20" name="Rectangle 19">
            <a:extLst>
              <a:ext uri="{FF2B5EF4-FFF2-40B4-BE49-F238E27FC236}">
                <a16:creationId xmlns="" xmlns:a16="http://schemas.microsoft.com/office/drawing/2014/main" id="{060F7051-A794-4FCD-9779-DCA6C638E068}"/>
              </a:ext>
            </a:extLst>
          </p:cNvPr>
          <p:cNvSpPr/>
          <p:nvPr/>
        </p:nvSpPr>
        <p:spPr>
          <a:xfrm>
            <a:off x="2897065" y="4078081"/>
            <a:ext cx="784190" cy="283476"/>
          </a:xfrm>
          <a:prstGeom prst="rect">
            <a:avLst/>
          </a:prstGeom>
        </p:spPr>
        <p:txBody>
          <a:bodyPr wrap="none">
            <a:spAutoFit/>
          </a:bodyPr>
          <a:lstStyle/>
          <a:p>
            <a:pPr algn="r" defTabSz="462643">
              <a:defRPr/>
            </a:pPr>
            <a:r>
              <a:rPr lang="en-IE" sz="1242" b="1">
                <a:solidFill>
                  <a:srgbClr val="7030A0"/>
                </a:solidFill>
              </a:rPr>
              <a:t>Film only</a:t>
            </a:r>
            <a:endParaRPr lang="en-GB" sz="1242" b="1">
              <a:solidFill>
                <a:srgbClr val="7030A0"/>
              </a:solidFill>
            </a:endParaRPr>
          </a:p>
        </p:txBody>
      </p:sp>
      <p:sp>
        <p:nvSpPr>
          <p:cNvPr id="21" name="Rectangle 20">
            <a:extLst>
              <a:ext uri="{FF2B5EF4-FFF2-40B4-BE49-F238E27FC236}">
                <a16:creationId xmlns="" xmlns:a16="http://schemas.microsoft.com/office/drawing/2014/main" id="{69C6DB49-C326-4124-B6AB-BA2D19AE78DA}"/>
              </a:ext>
            </a:extLst>
          </p:cNvPr>
          <p:cNvSpPr/>
          <p:nvPr/>
        </p:nvSpPr>
        <p:spPr>
          <a:xfrm>
            <a:off x="3142325" y="4917860"/>
            <a:ext cx="538930" cy="283476"/>
          </a:xfrm>
          <a:prstGeom prst="rect">
            <a:avLst/>
          </a:prstGeom>
        </p:spPr>
        <p:txBody>
          <a:bodyPr wrap="none">
            <a:spAutoFit/>
          </a:bodyPr>
          <a:lstStyle/>
          <a:p>
            <a:pPr algn="r" defTabSz="462643">
              <a:defRPr/>
            </a:pPr>
            <a:r>
              <a:rPr lang="en-GB" sz="1242" b="1">
                <a:solidFill>
                  <a:srgbClr val="A01653"/>
                </a:solidFill>
              </a:rPr>
              <a:t>None</a:t>
            </a:r>
          </a:p>
        </p:txBody>
      </p:sp>
    </p:spTree>
    <p:custDataLst>
      <p:tags r:id="rId1"/>
    </p:custDataLst>
    <p:extLst>
      <p:ext uri="{BB962C8B-B14F-4D97-AF65-F5344CB8AC3E}">
        <p14:creationId xmlns:p14="http://schemas.microsoft.com/office/powerpoint/2010/main" val="883422497"/>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18AF3547-3F45-4862-8CCF-C3F7ECC49221}"/>
              </a:ext>
            </a:extLst>
          </p:cNvPr>
          <p:cNvSpPr>
            <a:spLocks noGrp="1"/>
          </p:cNvSpPr>
          <p:nvPr>
            <p:ph type="body" sz="quarter" idx="49"/>
          </p:nvPr>
        </p:nvSpPr>
        <p:spPr>
          <a:xfrm>
            <a:off x="213256" y="562201"/>
            <a:ext cx="5548676" cy="323941"/>
          </a:xfrm>
        </p:spPr>
        <p:txBody>
          <a:bodyPr/>
          <a:lstStyle/>
          <a:p>
            <a:r>
              <a:rPr lang="en-IE">
                <a:solidFill>
                  <a:schemeClr val="bg1">
                    <a:lumMod val="50000"/>
                  </a:schemeClr>
                </a:solidFill>
              </a:rPr>
              <a:t>Base : All Adults aged 16+ n- 1,262</a:t>
            </a:r>
            <a:endParaRPr lang="en-IE"/>
          </a:p>
        </p:txBody>
      </p:sp>
      <p:sp>
        <p:nvSpPr>
          <p:cNvPr id="7" name="Title 1"/>
          <p:cNvSpPr>
            <a:spLocks noGrp="1"/>
          </p:cNvSpPr>
          <p:nvPr>
            <p:ph type="title"/>
          </p:nvPr>
        </p:nvSpPr>
        <p:spPr>
          <a:xfrm>
            <a:off x="213257" y="150029"/>
            <a:ext cx="7952663" cy="370620"/>
          </a:xfrm>
        </p:spPr>
        <p:txBody>
          <a:bodyPr anchor="t">
            <a:noAutofit/>
          </a:bodyPr>
          <a:lstStyle/>
          <a:p>
            <a:pPr>
              <a:spcBef>
                <a:spcPts val="978"/>
              </a:spcBef>
            </a:pPr>
            <a:r>
              <a:rPr lang="en-IE">
                <a:solidFill>
                  <a:schemeClr val="accent2"/>
                </a:solidFill>
              </a:rPr>
              <a:t>The importance of Aficionados </a:t>
            </a:r>
          </a:p>
        </p:txBody>
      </p:sp>
      <p:sp>
        <p:nvSpPr>
          <p:cNvPr id="9" name="Text Placeholder 8">
            <a:extLst>
              <a:ext uri="{FF2B5EF4-FFF2-40B4-BE49-F238E27FC236}">
                <a16:creationId xmlns="" xmlns:a16="http://schemas.microsoft.com/office/drawing/2014/main" id="{3F23A7E2-0E07-4C6F-94AA-4F78AFC7DDB8}"/>
              </a:ext>
            </a:extLst>
          </p:cNvPr>
          <p:cNvSpPr>
            <a:spLocks noGrp="1"/>
          </p:cNvSpPr>
          <p:nvPr>
            <p:ph type="body" sz="quarter" idx="60"/>
          </p:nvPr>
        </p:nvSpPr>
        <p:spPr>
          <a:xfrm>
            <a:off x="739491" y="6554779"/>
            <a:ext cx="7042362" cy="285204"/>
          </a:xfrm>
        </p:spPr>
        <p:txBody>
          <a:bodyPr/>
          <a:lstStyle/>
          <a:p>
            <a:pPr defTabSz="259396">
              <a:spcBef>
                <a:spcPts val="0"/>
              </a:spcBef>
            </a:pPr>
            <a:r>
              <a:rPr lang="en-IE"/>
              <a:t>Q.4 Which of the following best describes how often you have attended  in the past 12 months? -																																																																																																															</a:t>
            </a:r>
          </a:p>
          <a:p>
            <a:endParaRPr lang="en-IE"/>
          </a:p>
        </p:txBody>
      </p:sp>
      <p:graphicFrame>
        <p:nvGraphicFramePr>
          <p:cNvPr id="8" name="Chart 7"/>
          <p:cNvGraphicFramePr/>
          <p:nvPr>
            <p:custDataLst>
              <p:tags r:id="rId2"/>
            </p:custDataLst>
            <p:extLst>
              <p:ext uri="{D42A27DB-BD31-4B8C-83A1-F6EECF244321}">
                <p14:modId xmlns:p14="http://schemas.microsoft.com/office/powerpoint/2010/main" val="3255121421"/>
              </p:ext>
            </p:extLst>
          </p:nvPr>
        </p:nvGraphicFramePr>
        <p:xfrm>
          <a:off x="3314379" y="2123095"/>
          <a:ext cx="5548676" cy="3653280"/>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1358448" y="2332596"/>
            <a:ext cx="1914435" cy="283476"/>
          </a:xfrm>
          <a:prstGeom prst="rect">
            <a:avLst/>
          </a:prstGeom>
        </p:spPr>
        <p:txBody>
          <a:bodyPr wrap="none">
            <a:spAutoFit/>
          </a:bodyPr>
          <a:lstStyle/>
          <a:p>
            <a:pPr algn="r" defTabSz="462643">
              <a:defRPr/>
            </a:pPr>
            <a:r>
              <a:rPr lang="en-IE" sz="1242" b="1">
                <a:solidFill>
                  <a:srgbClr val="EEB111"/>
                </a:solidFill>
              </a:rPr>
              <a:t>“</a:t>
            </a:r>
            <a:r>
              <a:rPr lang="en-IE" sz="1242" b="1" err="1">
                <a:solidFill>
                  <a:srgbClr val="EEB111"/>
                </a:solidFill>
              </a:rPr>
              <a:t>Occassionals</a:t>
            </a:r>
            <a:r>
              <a:rPr lang="en-IE" sz="1242" b="1">
                <a:solidFill>
                  <a:srgbClr val="EEB111"/>
                </a:solidFill>
              </a:rPr>
              <a:t>” (1-2 Types)</a:t>
            </a:r>
            <a:endParaRPr lang="en-GB" sz="1242" b="1">
              <a:solidFill>
                <a:srgbClr val="EEB111"/>
              </a:solidFill>
            </a:endParaRPr>
          </a:p>
        </p:txBody>
      </p:sp>
      <p:sp>
        <p:nvSpPr>
          <p:cNvPr id="6" name="Rectangle 5"/>
          <p:cNvSpPr/>
          <p:nvPr/>
        </p:nvSpPr>
        <p:spPr>
          <a:xfrm>
            <a:off x="1630702" y="3187846"/>
            <a:ext cx="1642181" cy="283476"/>
          </a:xfrm>
          <a:prstGeom prst="rect">
            <a:avLst/>
          </a:prstGeom>
        </p:spPr>
        <p:txBody>
          <a:bodyPr wrap="none">
            <a:spAutoFit/>
          </a:bodyPr>
          <a:lstStyle/>
          <a:p>
            <a:pPr algn="r" defTabSz="462643">
              <a:defRPr/>
            </a:pPr>
            <a:r>
              <a:rPr lang="en-GB" sz="1242" b="1">
                <a:solidFill>
                  <a:srgbClr val="99B43C"/>
                </a:solidFill>
              </a:rPr>
              <a:t>“Regulars” (3-4 Types)</a:t>
            </a:r>
          </a:p>
        </p:txBody>
      </p:sp>
      <p:sp>
        <p:nvSpPr>
          <p:cNvPr id="13" name="Rectangle 12"/>
          <p:cNvSpPr/>
          <p:nvPr/>
        </p:nvSpPr>
        <p:spPr>
          <a:xfrm>
            <a:off x="1483739" y="4645971"/>
            <a:ext cx="1789144" cy="283476"/>
          </a:xfrm>
          <a:prstGeom prst="rect">
            <a:avLst/>
          </a:prstGeom>
        </p:spPr>
        <p:txBody>
          <a:bodyPr wrap="none">
            <a:spAutoFit/>
          </a:bodyPr>
          <a:lstStyle/>
          <a:p>
            <a:pPr algn="r" defTabSz="462643">
              <a:defRPr/>
            </a:pPr>
            <a:r>
              <a:rPr lang="en-IE" sz="1242" b="1">
                <a:solidFill>
                  <a:schemeClr val="accent2"/>
                </a:solidFill>
              </a:rPr>
              <a:t>“Aficionados” (5+ Types)</a:t>
            </a:r>
            <a:endParaRPr lang="en-GB" sz="1242" b="1">
              <a:solidFill>
                <a:schemeClr val="accent2"/>
              </a:solidFill>
            </a:endParaRPr>
          </a:p>
        </p:txBody>
      </p:sp>
      <p:sp>
        <p:nvSpPr>
          <p:cNvPr id="24" name="Parallelogram 23">
            <a:extLst>
              <a:ext uri="{FF2B5EF4-FFF2-40B4-BE49-F238E27FC236}">
                <a16:creationId xmlns="" xmlns:a16="http://schemas.microsoft.com/office/drawing/2014/main" id="{4F437DFB-EA78-4F01-B408-8B3E71D2D751}"/>
              </a:ext>
            </a:extLst>
          </p:cNvPr>
          <p:cNvSpPr/>
          <p:nvPr/>
        </p:nvSpPr>
        <p:spPr>
          <a:xfrm>
            <a:off x="739491" y="5912665"/>
            <a:ext cx="10562917" cy="468439"/>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600" b="1">
                <a:solidFill>
                  <a:schemeClr val="bg1"/>
                </a:solidFill>
                <a:cs typeface="Arial" charset="0"/>
              </a:rPr>
              <a:t>However, Aficionados continue to account for c. 50% of all attendances.</a:t>
            </a:r>
          </a:p>
        </p:txBody>
      </p:sp>
      <p:sp>
        <p:nvSpPr>
          <p:cNvPr id="19" name="TextBox 18">
            <a:extLst>
              <a:ext uri="{FF2B5EF4-FFF2-40B4-BE49-F238E27FC236}">
                <a16:creationId xmlns="" xmlns:a16="http://schemas.microsoft.com/office/drawing/2014/main" id="{B04ABA8C-D237-4D2B-A51D-D598B5F71BC8}"/>
              </a:ext>
            </a:extLst>
          </p:cNvPr>
          <p:cNvSpPr txBox="1"/>
          <p:nvPr/>
        </p:nvSpPr>
        <p:spPr>
          <a:xfrm>
            <a:off x="3692811" y="785202"/>
            <a:ext cx="4532158" cy="369332"/>
          </a:xfrm>
          <a:prstGeom prst="rect">
            <a:avLst/>
          </a:prstGeom>
          <a:solidFill>
            <a:schemeClr val="bg2"/>
          </a:solidFill>
        </p:spPr>
        <p:txBody>
          <a:bodyPr wrap="square" rtlCol="0">
            <a:spAutoFit/>
          </a:bodyPr>
          <a:lstStyle/>
          <a:p>
            <a:pPr algn="ctr" fontAlgn="t"/>
            <a:r>
              <a:rPr lang="en-IE" b="1">
                <a:solidFill>
                  <a:srgbClr val="002060"/>
                </a:solidFill>
              </a:rPr>
              <a:t>Share of Arts Events attendance</a:t>
            </a:r>
            <a:endParaRPr lang="en-IE" sz="1600" b="1">
              <a:solidFill>
                <a:srgbClr val="002060"/>
              </a:solidFill>
            </a:endParaRPr>
          </a:p>
        </p:txBody>
      </p:sp>
      <p:graphicFrame>
        <p:nvGraphicFramePr>
          <p:cNvPr id="5" name="Table 16">
            <a:extLst>
              <a:ext uri="{FF2B5EF4-FFF2-40B4-BE49-F238E27FC236}">
                <a16:creationId xmlns="" xmlns:a16="http://schemas.microsoft.com/office/drawing/2014/main" id="{F52FF797-6624-49EC-94A8-89EA4CBE9FC8}"/>
              </a:ext>
            </a:extLst>
          </p:cNvPr>
          <p:cNvGraphicFramePr>
            <a:graphicFrameLocks noGrp="1"/>
          </p:cNvGraphicFramePr>
          <p:nvPr>
            <p:extLst>
              <p:ext uri="{D42A27DB-BD31-4B8C-83A1-F6EECF244321}">
                <p14:modId xmlns:p14="http://schemas.microsoft.com/office/powerpoint/2010/main" val="297774354"/>
              </p:ext>
            </p:extLst>
          </p:nvPr>
        </p:nvGraphicFramePr>
        <p:xfrm>
          <a:off x="3626143" y="1580283"/>
          <a:ext cx="4539777" cy="518160"/>
        </p:xfrm>
        <a:graphic>
          <a:graphicData uri="http://schemas.openxmlformats.org/drawingml/2006/table">
            <a:tbl>
              <a:tblPr firstRow="1" bandRow="1">
                <a:tableStyleId>{5C22544A-7EE6-4342-B048-85BDC9FD1C3A}</a:tableStyleId>
              </a:tblPr>
              <a:tblGrid>
                <a:gridCol w="1098957">
                  <a:extLst>
                    <a:ext uri="{9D8B030D-6E8A-4147-A177-3AD203B41FA5}">
                      <a16:colId xmlns="" xmlns:a16="http://schemas.microsoft.com/office/drawing/2014/main" val="1268889397"/>
                    </a:ext>
                  </a:extLst>
                </a:gridCol>
                <a:gridCol w="2407641">
                  <a:extLst>
                    <a:ext uri="{9D8B030D-6E8A-4147-A177-3AD203B41FA5}">
                      <a16:colId xmlns="" xmlns:a16="http://schemas.microsoft.com/office/drawing/2014/main" val="1074459697"/>
                    </a:ext>
                  </a:extLst>
                </a:gridCol>
                <a:gridCol w="1033179">
                  <a:extLst>
                    <a:ext uri="{9D8B030D-6E8A-4147-A177-3AD203B41FA5}">
                      <a16:colId xmlns="" xmlns:a16="http://schemas.microsoft.com/office/drawing/2014/main" val="4206495147"/>
                    </a:ext>
                  </a:extLst>
                </a:gridCol>
              </a:tblGrid>
              <a:tr h="370840">
                <a:tc>
                  <a:txBody>
                    <a:bodyPr/>
                    <a:lstStyle/>
                    <a:p>
                      <a:pPr algn="ctr"/>
                      <a:r>
                        <a:rPr lang="en-IE" sz="1400">
                          <a:solidFill>
                            <a:schemeClr val="tx1">
                              <a:lumMod val="75000"/>
                              <a:lumOff val="25000"/>
                            </a:schemeClr>
                          </a:solidFill>
                        </a:rPr>
                        <a:t>2020</a:t>
                      </a:r>
                      <a:br>
                        <a:rPr lang="en-IE" sz="1400">
                          <a:solidFill>
                            <a:schemeClr val="tx1">
                              <a:lumMod val="75000"/>
                              <a:lumOff val="25000"/>
                            </a:schemeClr>
                          </a:solidFill>
                        </a:rPr>
                      </a:br>
                      <a:r>
                        <a:rPr lang="en-IE" sz="1400">
                          <a:solidFill>
                            <a:schemeClr val="tx1">
                              <a:lumMod val="75000"/>
                              <a:lumOff val="25000"/>
                            </a:schemeClr>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400">
                        <a:solidFill>
                          <a:schemeClr val="tx1">
                            <a:lumMod val="75000"/>
                            <a:lumOff val="2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400">
                          <a:solidFill>
                            <a:schemeClr val="tx1">
                              <a:lumMod val="75000"/>
                              <a:lumOff val="25000"/>
                            </a:schemeClr>
                          </a:solidFill>
                        </a:rPr>
                        <a:t>2018/19</a:t>
                      </a:r>
                    </a:p>
                    <a:p>
                      <a:pPr algn="ctr"/>
                      <a:r>
                        <a:rPr lang="en-IE" sz="1400">
                          <a:solidFill>
                            <a:schemeClr val="tx1">
                              <a:lumMod val="75000"/>
                              <a:lumOff val="25000"/>
                            </a:schemeClr>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07943950"/>
                  </a:ext>
                </a:extLst>
              </a:tr>
            </a:tbl>
          </a:graphicData>
        </a:graphic>
      </p:graphicFrame>
      <p:graphicFrame>
        <p:nvGraphicFramePr>
          <p:cNvPr id="17" name="Table 17">
            <a:extLst>
              <a:ext uri="{FF2B5EF4-FFF2-40B4-BE49-F238E27FC236}">
                <a16:creationId xmlns="" xmlns:a16="http://schemas.microsoft.com/office/drawing/2014/main" id="{E669DB79-83E1-4FFD-8997-C07F6B0A36A2}"/>
              </a:ext>
            </a:extLst>
          </p:cNvPr>
          <p:cNvGraphicFramePr>
            <a:graphicFrameLocks noGrp="1"/>
          </p:cNvGraphicFramePr>
          <p:nvPr>
            <p:extLst>
              <p:ext uri="{D42A27DB-BD31-4B8C-83A1-F6EECF244321}">
                <p14:modId xmlns:p14="http://schemas.microsoft.com/office/powerpoint/2010/main" val="1479382996"/>
              </p:ext>
            </p:extLst>
          </p:nvPr>
        </p:nvGraphicFramePr>
        <p:xfrm>
          <a:off x="4757633" y="1826361"/>
          <a:ext cx="1201257" cy="3746265"/>
        </p:xfrm>
        <a:graphic>
          <a:graphicData uri="http://schemas.openxmlformats.org/drawingml/2006/table">
            <a:tbl>
              <a:tblPr firstRow="1" bandRow="1">
                <a:tableStyleId>{5C22544A-7EE6-4342-B048-85BDC9FD1C3A}</a:tableStyleId>
              </a:tblPr>
              <a:tblGrid>
                <a:gridCol w="1201257">
                  <a:extLst>
                    <a:ext uri="{9D8B030D-6E8A-4147-A177-3AD203B41FA5}">
                      <a16:colId xmlns="" xmlns:a16="http://schemas.microsoft.com/office/drawing/2014/main" val="1124097153"/>
                    </a:ext>
                  </a:extLst>
                </a:gridCol>
              </a:tblGrid>
              <a:tr h="477153">
                <a:tc>
                  <a:txBody>
                    <a:bodyPr/>
                    <a:lstStyle/>
                    <a:p>
                      <a:pPr algn="ctr"/>
                      <a:r>
                        <a:rPr lang="en-IE" sz="1100">
                          <a:solidFill>
                            <a:schemeClr val="bg1">
                              <a:lumMod val="50000"/>
                            </a:schemeClr>
                          </a:solidFill>
                        </a:rPr>
                        <a:t>Arts events</a:t>
                      </a:r>
                    </a:p>
                    <a:p>
                      <a:pPr algn="ctr"/>
                      <a:r>
                        <a:rPr lang="en-IE" sz="1100">
                          <a:solidFill>
                            <a:schemeClr val="bg1">
                              <a:lumMod val="50000"/>
                            </a:schemeClr>
                          </a:solidFill>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30106712"/>
                  </a:ext>
                </a:extLst>
              </a:tr>
              <a:tr h="876600">
                <a:tc>
                  <a:txBody>
                    <a:bodyPr/>
                    <a:lstStyle/>
                    <a:p>
                      <a:pPr algn="ctr"/>
                      <a:r>
                        <a:rPr lang="en-IE" sz="1100">
                          <a:solidFill>
                            <a:schemeClr val="bg1">
                              <a:lumMod val="50000"/>
                            </a:schemeClr>
                          </a:solidFill>
                        </a:rPr>
                        <a:t>(2.8)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02386882"/>
                  </a:ext>
                </a:extLst>
              </a:tr>
              <a:tr h="1476462">
                <a:tc>
                  <a:txBody>
                    <a:bodyPr/>
                    <a:lstStyle/>
                    <a:p>
                      <a:pPr algn="ctr"/>
                      <a:r>
                        <a:rPr lang="en-IE" sz="1100">
                          <a:solidFill>
                            <a:schemeClr val="bg1">
                              <a:lumMod val="50000"/>
                            </a:schemeClr>
                          </a:solidFill>
                        </a:rPr>
                        <a:t>(6.1)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252454365"/>
                  </a:ext>
                </a:extLst>
              </a:tr>
              <a:tr h="916050">
                <a:tc>
                  <a:txBody>
                    <a:bodyPr/>
                    <a:lstStyle/>
                    <a:p>
                      <a:pPr algn="ctr"/>
                      <a:r>
                        <a:rPr lang="en-IE" sz="1100">
                          <a:solidFill>
                            <a:schemeClr val="bg1">
                              <a:lumMod val="50000"/>
                            </a:schemeClr>
                          </a:solidFill>
                        </a:rPr>
                        <a:t>(12.5)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53357444"/>
                  </a:ext>
                </a:extLst>
              </a:tr>
            </a:tbl>
          </a:graphicData>
        </a:graphic>
      </p:graphicFrame>
      <p:graphicFrame>
        <p:nvGraphicFramePr>
          <p:cNvPr id="22" name="Table 17">
            <a:extLst>
              <a:ext uri="{FF2B5EF4-FFF2-40B4-BE49-F238E27FC236}">
                <a16:creationId xmlns="" xmlns:a16="http://schemas.microsoft.com/office/drawing/2014/main" id="{EDC4E0BC-9CC5-4873-8D44-AB46973A0F42}"/>
              </a:ext>
            </a:extLst>
          </p:cNvPr>
          <p:cNvGraphicFramePr>
            <a:graphicFrameLocks noGrp="1"/>
          </p:cNvGraphicFramePr>
          <p:nvPr>
            <p:extLst>
              <p:ext uri="{D42A27DB-BD31-4B8C-83A1-F6EECF244321}">
                <p14:modId xmlns:p14="http://schemas.microsoft.com/office/powerpoint/2010/main" val="1257694488"/>
              </p:ext>
            </p:extLst>
          </p:nvPr>
        </p:nvGraphicFramePr>
        <p:xfrm>
          <a:off x="8158302" y="1757888"/>
          <a:ext cx="1201257" cy="3789570"/>
        </p:xfrm>
        <a:graphic>
          <a:graphicData uri="http://schemas.openxmlformats.org/drawingml/2006/table">
            <a:tbl>
              <a:tblPr firstRow="1" bandRow="1">
                <a:tableStyleId>{5C22544A-7EE6-4342-B048-85BDC9FD1C3A}</a:tableStyleId>
              </a:tblPr>
              <a:tblGrid>
                <a:gridCol w="1201257">
                  <a:extLst>
                    <a:ext uri="{9D8B030D-6E8A-4147-A177-3AD203B41FA5}">
                      <a16:colId xmlns="" xmlns:a16="http://schemas.microsoft.com/office/drawing/2014/main" val="1124097153"/>
                    </a:ext>
                  </a:extLst>
                </a:gridCol>
              </a:tblGrid>
              <a:tr h="477153">
                <a:tc>
                  <a:txBody>
                    <a:bodyPr/>
                    <a:lstStyle/>
                    <a:p>
                      <a:pPr algn="ctr"/>
                      <a:r>
                        <a:rPr lang="en-IE" sz="1100">
                          <a:solidFill>
                            <a:schemeClr val="bg1">
                              <a:lumMod val="50000"/>
                            </a:schemeClr>
                          </a:solidFill>
                        </a:rPr>
                        <a:t>Arts events</a:t>
                      </a:r>
                    </a:p>
                    <a:p>
                      <a:pPr algn="ctr"/>
                      <a:r>
                        <a:rPr lang="en-IE" sz="1100">
                          <a:solidFill>
                            <a:schemeClr val="bg1">
                              <a:lumMod val="50000"/>
                            </a:schemeClr>
                          </a:solidFill>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30106712"/>
                  </a:ext>
                </a:extLst>
              </a:tr>
              <a:tr h="919905">
                <a:tc>
                  <a:txBody>
                    <a:bodyPr/>
                    <a:lstStyle/>
                    <a:p>
                      <a:pPr algn="ctr"/>
                      <a:r>
                        <a:rPr lang="en-IE" sz="1100">
                          <a:solidFill>
                            <a:schemeClr val="bg1">
                              <a:lumMod val="50000"/>
                            </a:schemeClr>
                          </a:solidFill>
                        </a:rPr>
                        <a:t>(4.0)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02386882"/>
                  </a:ext>
                </a:extLst>
              </a:tr>
              <a:tr h="1476462">
                <a:tc>
                  <a:txBody>
                    <a:bodyPr/>
                    <a:lstStyle/>
                    <a:p>
                      <a:pPr algn="ctr"/>
                      <a:r>
                        <a:rPr lang="en-IE" sz="1100">
                          <a:solidFill>
                            <a:schemeClr val="bg1">
                              <a:lumMod val="50000"/>
                            </a:schemeClr>
                          </a:solidFill>
                        </a:rPr>
                        <a:t>(8.2)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252454365"/>
                  </a:ext>
                </a:extLst>
              </a:tr>
              <a:tr h="916050">
                <a:tc>
                  <a:txBody>
                    <a:bodyPr/>
                    <a:lstStyle/>
                    <a:p>
                      <a:pPr algn="ctr"/>
                      <a:r>
                        <a:rPr lang="en-IE" sz="1100">
                          <a:solidFill>
                            <a:schemeClr val="bg1">
                              <a:lumMod val="50000"/>
                            </a:schemeClr>
                          </a:solidFill>
                        </a:rPr>
                        <a:t>(17.0)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53357444"/>
                  </a:ext>
                </a:extLst>
              </a:tr>
            </a:tbl>
          </a:graphicData>
        </a:graphic>
      </p:graphicFrame>
      <p:sp>
        <p:nvSpPr>
          <p:cNvPr id="3" name="Oval 2">
            <a:extLst>
              <a:ext uri="{FF2B5EF4-FFF2-40B4-BE49-F238E27FC236}">
                <a16:creationId xmlns="" xmlns:a16="http://schemas.microsoft.com/office/drawing/2014/main" id="{EFEE3086-7DAB-4982-97B8-D095DDF3B02F}"/>
              </a:ext>
            </a:extLst>
          </p:cNvPr>
          <p:cNvSpPr/>
          <p:nvPr/>
        </p:nvSpPr>
        <p:spPr>
          <a:xfrm>
            <a:off x="3314379" y="4350058"/>
            <a:ext cx="5196367" cy="92765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22583019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22" presetClass="entr" presetSubtype="8"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build="p"/>
      <p:bldGraphic spid="8" grpId="0">
        <p:bldAsOne/>
      </p:bldGraphic>
      <p:bldP spid="2" grpId="0"/>
      <p:bldP spid="6" grpId="0"/>
      <p:bldP spid="13" grpId="0"/>
      <p:bldP spid="24" grpId="0" animBg="1"/>
      <p:bldP spid="19"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9A9EA9AF-36E6-4376-AF29-32A895CA1941}"/>
              </a:ext>
            </a:extLst>
          </p:cNvPr>
          <p:cNvSpPr>
            <a:spLocks noGrp="1"/>
          </p:cNvSpPr>
          <p:nvPr>
            <p:ph type="body" sz="quarter" idx="49"/>
          </p:nvPr>
        </p:nvSpPr>
        <p:spPr>
          <a:xfrm>
            <a:off x="203533" y="832389"/>
            <a:ext cx="5548676" cy="323941"/>
          </a:xfrm>
        </p:spPr>
        <p:txBody>
          <a:bodyPr/>
          <a:lstStyle/>
          <a:p>
            <a:r>
              <a:rPr lang="en-GB">
                <a:solidFill>
                  <a:prstClr val="black">
                    <a:lumMod val="50000"/>
                    <a:lumOff val="50000"/>
                  </a:prstClr>
                </a:solidFill>
              </a:rPr>
              <a:t>Base: All Adults aged 16+ n – 1,262</a:t>
            </a:r>
            <a:r>
              <a:rPr lang="en-US"/>
              <a:t/>
            </a:r>
            <a:br>
              <a:rPr lang="en-US"/>
            </a:br>
            <a:endParaRPr lang="en-IE"/>
          </a:p>
        </p:txBody>
      </p:sp>
      <p:sp>
        <p:nvSpPr>
          <p:cNvPr id="7" name="Title 1"/>
          <p:cNvSpPr>
            <a:spLocks noGrp="1"/>
          </p:cNvSpPr>
          <p:nvPr>
            <p:ph type="title"/>
          </p:nvPr>
        </p:nvSpPr>
        <p:spPr>
          <a:xfrm>
            <a:off x="203533" y="139646"/>
            <a:ext cx="10575483" cy="370620"/>
          </a:xfrm>
        </p:spPr>
        <p:txBody>
          <a:bodyPr anchor="t">
            <a:normAutofit fontScale="90000"/>
          </a:bodyPr>
          <a:lstStyle/>
          <a:p>
            <a:r>
              <a:rPr lang="en-US" sz="2600" b="1">
                <a:solidFill>
                  <a:schemeClr val="accent2"/>
                </a:solidFill>
              </a:rPr>
              <a:t>The demographic differences across the segments </a:t>
            </a:r>
            <a:br>
              <a:rPr lang="en-US" sz="2600" b="1">
                <a:solidFill>
                  <a:schemeClr val="accent2"/>
                </a:solidFill>
              </a:rPr>
            </a:br>
            <a:r>
              <a:rPr lang="en-US" sz="2600" b="1">
                <a:solidFill>
                  <a:schemeClr val="accent2"/>
                </a:solidFill>
              </a:rPr>
              <a:t>are rarely statistically significant</a:t>
            </a:r>
            <a:endParaRPr lang="en-IE" sz="2600">
              <a:solidFill>
                <a:schemeClr val="accent2"/>
              </a:solidFill>
            </a:endParaRPr>
          </a:p>
        </p:txBody>
      </p:sp>
      <p:graphicFrame>
        <p:nvGraphicFramePr>
          <p:cNvPr id="11" name="Table 10">
            <a:extLst>
              <a:ext uri="{FF2B5EF4-FFF2-40B4-BE49-F238E27FC236}">
                <a16:creationId xmlns="" xmlns:a16="http://schemas.microsoft.com/office/drawing/2014/main" id="{0410E2BA-2BEB-4D95-B30E-AEF00CB3A6DC}"/>
              </a:ext>
            </a:extLst>
          </p:cNvPr>
          <p:cNvGraphicFramePr>
            <a:graphicFrameLocks noGrp="1"/>
          </p:cNvGraphicFramePr>
          <p:nvPr>
            <p:custDataLst>
              <p:tags r:id="rId2"/>
            </p:custDataLst>
            <p:extLst>
              <p:ext uri="{D42A27DB-BD31-4B8C-83A1-F6EECF244321}">
                <p14:modId xmlns:p14="http://schemas.microsoft.com/office/powerpoint/2010/main" val="1864448254"/>
              </p:ext>
            </p:extLst>
          </p:nvPr>
        </p:nvGraphicFramePr>
        <p:xfrm>
          <a:off x="1579578" y="1268599"/>
          <a:ext cx="9199438" cy="4939460"/>
        </p:xfrm>
        <a:graphic>
          <a:graphicData uri="http://schemas.openxmlformats.org/drawingml/2006/table">
            <a:tbl>
              <a:tblPr firstRow="1" bandRow="1">
                <a:tableStyleId>{5C22544A-7EE6-4342-B048-85BDC9FD1C3A}</a:tableStyleId>
              </a:tblPr>
              <a:tblGrid>
                <a:gridCol w="2327867">
                  <a:extLst>
                    <a:ext uri="{9D8B030D-6E8A-4147-A177-3AD203B41FA5}">
                      <a16:colId xmlns="" xmlns:a16="http://schemas.microsoft.com/office/drawing/2014/main" val="20000"/>
                    </a:ext>
                  </a:extLst>
                </a:gridCol>
                <a:gridCol w="981653">
                  <a:extLst>
                    <a:ext uri="{9D8B030D-6E8A-4147-A177-3AD203B41FA5}">
                      <a16:colId xmlns="" xmlns:a16="http://schemas.microsoft.com/office/drawing/2014/main" val="20001"/>
                    </a:ext>
                  </a:extLst>
                </a:gridCol>
                <a:gridCol w="981653">
                  <a:extLst>
                    <a:ext uri="{9D8B030D-6E8A-4147-A177-3AD203B41FA5}">
                      <a16:colId xmlns="" xmlns:a16="http://schemas.microsoft.com/office/drawing/2014/main" val="20002"/>
                    </a:ext>
                  </a:extLst>
                </a:gridCol>
                <a:gridCol w="981653">
                  <a:extLst>
                    <a:ext uri="{9D8B030D-6E8A-4147-A177-3AD203B41FA5}">
                      <a16:colId xmlns="" xmlns:a16="http://schemas.microsoft.com/office/drawing/2014/main" val="20003"/>
                    </a:ext>
                  </a:extLst>
                </a:gridCol>
                <a:gridCol w="981653">
                  <a:extLst>
                    <a:ext uri="{9D8B030D-6E8A-4147-A177-3AD203B41FA5}">
                      <a16:colId xmlns="" xmlns:a16="http://schemas.microsoft.com/office/drawing/2014/main" val="20004"/>
                    </a:ext>
                  </a:extLst>
                </a:gridCol>
                <a:gridCol w="981653">
                  <a:extLst>
                    <a:ext uri="{9D8B030D-6E8A-4147-A177-3AD203B41FA5}">
                      <a16:colId xmlns="" xmlns:a16="http://schemas.microsoft.com/office/drawing/2014/main" val="20005"/>
                    </a:ext>
                  </a:extLst>
                </a:gridCol>
                <a:gridCol w="981653">
                  <a:extLst>
                    <a:ext uri="{9D8B030D-6E8A-4147-A177-3AD203B41FA5}">
                      <a16:colId xmlns="" xmlns:a16="http://schemas.microsoft.com/office/drawing/2014/main" val="3858482173"/>
                    </a:ext>
                  </a:extLst>
                </a:gridCol>
                <a:gridCol w="981653">
                  <a:extLst>
                    <a:ext uri="{9D8B030D-6E8A-4147-A177-3AD203B41FA5}">
                      <a16:colId xmlns="" xmlns:a16="http://schemas.microsoft.com/office/drawing/2014/main" val="2162998292"/>
                    </a:ext>
                  </a:extLst>
                </a:gridCol>
              </a:tblGrid>
              <a:tr h="393723">
                <a:tc>
                  <a:txBody>
                    <a:bodyPr/>
                    <a:lstStyle/>
                    <a:p>
                      <a:pPr algn="ctr">
                        <a:lnSpc>
                          <a:spcPct val="90000"/>
                        </a:lnSpc>
                      </a:pPr>
                      <a:endParaRPr lang="en-IE" sz="900">
                        <a:solidFill>
                          <a:schemeClr val="tx1">
                            <a:lumMod val="65000"/>
                            <a:lumOff val="35000"/>
                          </a:schemeClr>
                        </a:solidFill>
                        <a:latin typeface="+mn-lt"/>
                        <a:ea typeface="Verdana" panose="020B0604030504040204" pitchFamily="34" charset="0"/>
                        <a:cs typeface="Verdana" panose="020B0604030504040204" pitchFamily="34" charset="0"/>
                      </a:endParaRPr>
                    </a:p>
                  </a:txBody>
                  <a:tcPr marL="82918" marR="82918" marT="41459" marB="41459"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a:lnSpc>
                          <a:spcPct val="90000"/>
                        </a:lnSpc>
                      </a:pPr>
                      <a:r>
                        <a:rPr lang="en-IE" sz="1200">
                          <a:solidFill>
                            <a:schemeClr val="tx1">
                              <a:lumMod val="65000"/>
                              <a:lumOff val="35000"/>
                            </a:schemeClr>
                          </a:solidFill>
                          <a:latin typeface="+mn-lt"/>
                          <a:ea typeface="Verdana" panose="020B0604030504040204" pitchFamily="34" charset="0"/>
                          <a:cs typeface="Verdana" panose="020B0604030504040204" pitchFamily="34" charset="0"/>
                        </a:rPr>
                        <a:t>Total</a:t>
                      </a:r>
                    </a:p>
                  </a:txBody>
                  <a:tcPr marL="82918" marR="82918" marT="41459" marB="4145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a:lnSpc>
                          <a:spcPct val="90000"/>
                        </a:lnSpc>
                      </a:pPr>
                      <a:r>
                        <a:rPr lang="en-IE" sz="1200">
                          <a:solidFill>
                            <a:schemeClr val="tx1">
                              <a:lumMod val="65000"/>
                              <a:lumOff val="35000"/>
                            </a:schemeClr>
                          </a:solidFill>
                          <a:latin typeface="+mn-lt"/>
                          <a:ea typeface="Verdana" panose="020B0604030504040204" pitchFamily="34" charset="0"/>
                          <a:cs typeface="Verdana" panose="020B0604030504040204" pitchFamily="34" charset="0"/>
                        </a:rPr>
                        <a:t>Any Arts Goers</a:t>
                      </a:r>
                    </a:p>
                  </a:txBody>
                  <a:tcPr marL="82918" marR="82918" marT="41459" marB="41459"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a:lnSpc>
                          <a:spcPct val="90000"/>
                        </a:lnSpc>
                      </a:pPr>
                      <a:r>
                        <a:rPr lang="en-IE" sz="1200">
                          <a:solidFill>
                            <a:schemeClr val="tx1">
                              <a:lumMod val="65000"/>
                              <a:lumOff val="35000"/>
                            </a:schemeClr>
                          </a:solidFill>
                          <a:latin typeface="+mn-lt"/>
                          <a:ea typeface="Verdana" panose="020B0604030504040204" pitchFamily="34" charset="0"/>
                          <a:cs typeface="Verdana" panose="020B0604030504040204" pitchFamily="34" charset="0"/>
                        </a:rPr>
                        <a:t>Occasionals</a:t>
                      </a:r>
                    </a:p>
                  </a:txBody>
                  <a:tcPr marL="82918" marR="82918" marT="41459" marB="41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a:lnSpc>
                          <a:spcPct val="90000"/>
                        </a:lnSpc>
                      </a:pPr>
                      <a:r>
                        <a:rPr lang="en-IE" sz="1200">
                          <a:solidFill>
                            <a:schemeClr val="tx1">
                              <a:lumMod val="65000"/>
                              <a:lumOff val="35000"/>
                            </a:schemeClr>
                          </a:solidFill>
                          <a:latin typeface="+mn-lt"/>
                          <a:ea typeface="Verdana" panose="020B0604030504040204" pitchFamily="34" charset="0"/>
                          <a:cs typeface="Verdana" panose="020B0604030504040204" pitchFamily="34" charset="0"/>
                        </a:rPr>
                        <a:t>Regulars </a:t>
                      </a:r>
                    </a:p>
                  </a:txBody>
                  <a:tcPr marL="82918" marR="82918" marT="41459" marB="41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a:lnSpc>
                          <a:spcPct val="90000"/>
                        </a:lnSpc>
                      </a:pPr>
                      <a:r>
                        <a:rPr lang="en-IE" sz="1200">
                          <a:solidFill>
                            <a:schemeClr val="tx1">
                              <a:lumMod val="65000"/>
                              <a:lumOff val="35000"/>
                            </a:schemeClr>
                          </a:solidFill>
                          <a:latin typeface="+mn-lt"/>
                          <a:ea typeface="Verdana" panose="020B0604030504040204" pitchFamily="34" charset="0"/>
                          <a:cs typeface="Verdana" panose="020B0604030504040204" pitchFamily="34" charset="0"/>
                        </a:rPr>
                        <a:t>Aficionados</a:t>
                      </a:r>
                    </a:p>
                  </a:txBody>
                  <a:tcPr marL="82918" marR="82918" marT="41459" marB="41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a:lnSpc>
                          <a:spcPct val="90000"/>
                        </a:lnSpc>
                      </a:pPr>
                      <a:r>
                        <a:rPr lang="en-US" sz="1200">
                          <a:solidFill>
                            <a:schemeClr val="tx1">
                              <a:lumMod val="65000"/>
                              <a:lumOff val="35000"/>
                            </a:schemeClr>
                          </a:solidFill>
                          <a:latin typeface="+mn-lt"/>
                          <a:ea typeface="Verdana" panose="020B0604030504040204" pitchFamily="34" charset="0"/>
                          <a:cs typeface="Verdana" panose="020B0604030504040204" pitchFamily="34" charset="0"/>
                        </a:rPr>
                        <a:t>Films (only)</a:t>
                      </a:r>
                    </a:p>
                  </a:txBody>
                  <a:tcPr marL="82918" marR="82918" marT="41459" marB="41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a:lnSpc>
                          <a:spcPct val="90000"/>
                        </a:lnSpc>
                      </a:pPr>
                      <a:r>
                        <a:rPr lang="en-IE" sz="1200">
                          <a:solidFill>
                            <a:schemeClr val="tx1">
                              <a:lumMod val="65000"/>
                              <a:lumOff val="35000"/>
                            </a:schemeClr>
                          </a:solidFill>
                          <a:latin typeface="+mn-lt"/>
                          <a:ea typeface="Verdana" panose="020B0604030504040204" pitchFamily="34" charset="0"/>
                          <a:cs typeface="Verdana" panose="020B0604030504040204" pitchFamily="34" charset="0"/>
                        </a:rPr>
                        <a:t>None</a:t>
                      </a:r>
                    </a:p>
                  </a:txBody>
                  <a:tcPr marL="82918" marR="82918" marT="41459" marB="414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extLst>
                  <a:ext uri="{0D108BD9-81ED-4DB2-BD59-A6C34878D82A}">
                    <a16:rowId xmlns="" xmlns:a16="http://schemas.microsoft.com/office/drawing/2014/main" val="1441272004"/>
                  </a:ext>
                </a:extLst>
              </a:tr>
              <a:tr h="175840">
                <a:tc>
                  <a:txBody>
                    <a:bodyPr/>
                    <a:lstStyle/>
                    <a:p>
                      <a:pPr algn="l"/>
                      <a:r>
                        <a:rPr lang="en-IE" sz="900" i="1">
                          <a:solidFill>
                            <a:schemeClr val="tx1">
                              <a:lumMod val="65000"/>
                              <a:lumOff val="35000"/>
                            </a:schemeClr>
                          </a:solidFill>
                          <a:latin typeface="+mn-lt"/>
                          <a:ea typeface="Verdana" panose="020B0604030504040204" pitchFamily="34" charset="0"/>
                          <a:cs typeface="+mn-cs"/>
                        </a:rPr>
                        <a:t>UNWTD</a:t>
                      </a:r>
                    </a:p>
                  </a:txBody>
                  <a:tcPr marL="82918" marR="82918" marT="41459" marB="41459"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050" i="1" kern="1200">
                          <a:solidFill>
                            <a:schemeClr val="tx1">
                              <a:lumMod val="65000"/>
                              <a:lumOff val="35000"/>
                            </a:schemeClr>
                          </a:solidFill>
                          <a:latin typeface="+mn-lt"/>
                          <a:ea typeface="Verdana" panose="020B0604030504040204" pitchFamily="34" charset="0"/>
                          <a:cs typeface="+mn-cs"/>
                        </a:rPr>
                        <a:t>1262</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050" i="1" kern="1200">
                          <a:solidFill>
                            <a:schemeClr val="tx1">
                              <a:lumMod val="65000"/>
                              <a:lumOff val="35000"/>
                            </a:schemeClr>
                          </a:solidFill>
                          <a:latin typeface="+mn-lt"/>
                          <a:ea typeface="Verdana" panose="020B0604030504040204" pitchFamily="34" charset="0"/>
                          <a:cs typeface="+mn-cs"/>
                        </a:rPr>
                        <a:t>671</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050" i="1" kern="1200">
                          <a:solidFill>
                            <a:schemeClr val="tx1">
                              <a:lumMod val="65000"/>
                              <a:lumOff val="35000"/>
                            </a:schemeClr>
                          </a:solidFill>
                          <a:latin typeface="+mn-lt"/>
                          <a:ea typeface="Verdana" panose="020B0604030504040204" pitchFamily="34" charset="0"/>
                          <a:cs typeface="+mn-cs"/>
                        </a:rPr>
                        <a:t>282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050" i="1" kern="1200">
                          <a:solidFill>
                            <a:schemeClr val="tx1">
                              <a:lumMod val="65000"/>
                              <a:lumOff val="35000"/>
                            </a:schemeClr>
                          </a:solidFill>
                          <a:latin typeface="+mn-lt"/>
                          <a:ea typeface="Verdana" panose="020B0604030504040204" pitchFamily="34" charset="0"/>
                          <a:cs typeface="+mn-cs"/>
                        </a:rPr>
                        <a:t>213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050" i="1" kern="1200">
                          <a:solidFill>
                            <a:schemeClr val="tx1">
                              <a:lumMod val="65000"/>
                              <a:lumOff val="35000"/>
                            </a:schemeClr>
                          </a:solidFill>
                          <a:latin typeface="+mn-lt"/>
                          <a:ea typeface="Verdana" panose="020B0604030504040204" pitchFamily="34" charset="0"/>
                          <a:cs typeface="+mn-cs"/>
                        </a:rPr>
                        <a:t>176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050" i="1" kern="1200">
                          <a:solidFill>
                            <a:schemeClr val="tx1">
                              <a:lumMod val="65000"/>
                              <a:lumOff val="35000"/>
                            </a:schemeClr>
                          </a:solidFill>
                          <a:latin typeface="+mn-lt"/>
                          <a:ea typeface="Verdana" panose="020B0604030504040204" pitchFamily="34" charset="0"/>
                          <a:cs typeface="+mn-cs"/>
                        </a:rPr>
                        <a:t>174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tc>
                  <a:txBody>
                    <a:bodyPr/>
                    <a:lstStyle/>
                    <a:p>
                      <a:pPr algn="ctr" fontAlgn="t"/>
                      <a:r>
                        <a:rPr lang="en-IE" sz="1050" i="1" kern="1200">
                          <a:solidFill>
                            <a:schemeClr val="tx1">
                              <a:lumMod val="65000"/>
                              <a:lumOff val="35000"/>
                            </a:schemeClr>
                          </a:solidFill>
                          <a:latin typeface="+mn-lt"/>
                          <a:ea typeface="Verdana" panose="020B0604030504040204" pitchFamily="34" charset="0"/>
                          <a:cs typeface="+mn-cs"/>
                        </a:rPr>
                        <a:t>417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D402"/>
                    </a:solidFill>
                  </a:tcPr>
                </a:tc>
                <a:extLst>
                  <a:ext uri="{0D108BD9-81ED-4DB2-BD59-A6C34878D82A}">
                    <a16:rowId xmlns="" xmlns:a16="http://schemas.microsoft.com/office/drawing/2014/main" val="10002"/>
                  </a:ext>
                </a:extLst>
              </a:tr>
              <a:tr h="0">
                <a:tc>
                  <a:txBody>
                    <a:bodyPr/>
                    <a:lstStyle/>
                    <a:p>
                      <a:pPr algn="l"/>
                      <a:endParaRPr lang="en-IE" sz="900" i="1">
                        <a:solidFill>
                          <a:schemeClr val="tx1">
                            <a:lumMod val="65000"/>
                            <a:lumOff val="35000"/>
                          </a:schemeClr>
                        </a:solidFill>
                        <a:latin typeface="+mn-lt"/>
                        <a:ea typeface="Verdana" panose="020B0604030504040204" pitchFamily="34" charset="0"/>
                        <a:cs typeface="+mn-cs"/>
                      </a:endParaRPr>
                    </a:p>
                  </a:txBody>
                  <a:tcPr marL="82918" marR="82918" marT="41459" marB="41459"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IE" sz="1050" i="1">
                          <a:solidFill>
                            <a:schemeClr val="tx1">
                              <a:lumMod val="65000"/>
                              <a:lumOff val="35000"/>
                            </a:schemeClr>
                          </a:solidFill>
                          <a:latin typeface="+mn-lt"/>
                          <a:ea typeface="Verdana" panose="020B0604030504040204" pitchFamily="34" charset="0"/>
                          <a:cs typeface="+mn-cs"/>
                        </a:rPr>
                        <a:t>%</a:t>
                      </a:r>
                    </a:p>
                  </a:txBody>
                  <a:tcPr marL="82918" marR="82918" marT="41459" marB="4145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a:solidFill>
                            <a:schemeClr val="tx1">
                              <a:lumMod val="65000"/>
                              <a:lumOff val="35000"/>
                            </a:schemeClr>
                          </a:solidFill>
                          <a:latin typeface="+mn-lt"/>
                          <a:ea typeface="Verdana" panose="020B0604030504040204" pitchFamily="34" charset="0"/>
                          <a:cs typeface="+mn-cs"/>
                        </a:rPr>
                        <a:t>%</a:t>
                      </a:r>
                    </a:p>
                  </a:txBody>
                  <a:tcPr marL="8637" marR="8637" marT="86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a:solidFill>
                            <a:schemeClr val="tx1">
                              <a:lumMod val="65000"/>
                              <a:lumOff val="35000"/>
                            </a:schemeClr>
                          </a:solidFill>
                          <a:latin typeface="+mn-lt"/>
                          <a:ea typeface="Verdana" panose="020B0604030504040204" pitchFamily="34" charset="0"/>
                          <a:cs typeface="+mn-cs"/>
                        </a:rPr>
                        <a:t>%</a:t>
                      </a: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a:solidFill>
                            <a:schemeClr val="tx1">
                              <a:lumMod val="65000"/>
                              <a:lumOff val="35000"/>
                            </a:schemeClr>
                          </a:solidFill>
                          <a:latin typeface="+mn-lt"/>
                          <a:ea typeface="Verdana" panose="020B0604030504040204" pitchFamily="34" charset="0"/>
                          <a:cs typeface="+mn-cs"/>
                        </a:rPr>
                        <a:t>%</a:t>
                      </a: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a:solidFill>
                            <a:schemeClr val="tx1">
                              <a:lumMod val="65000"/>
                              <a:lumOff val="35000"/>
                            </a:schemeClr>
                          </a:solidFill>
                          <a:latin typeface="+mn-lt"/>
                          <a:ea typeface="Verdana" panose="020B0604030504040204" pitchFamily="34" charset="0"/>
                          <a:cs typeface="+mn-cs"/>
                        </a:rPr>
                        <a:t>%</a:t>
                      </a: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a:solidFill>
                            <a:schemeClr val="tx1">
                              <a:lumMod val="65000"/>
                              <a:lumOff val="35000"/>
                            </a:schemeClr>
                          </a:solidFill>
                          <a:latin typeface="+mn-lt"/>
                          <a:ea typeface="Verdana" panose="020B0604030504040204" pitchFamily="34" charset="0"/>
                          <a:cs typeface="+mn-cs"/>
                        </a:rPr>
                        <a:t>%</a:t>
                      </a: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497693" rtl="0" eaLnBrk="1" fontAlgn="auto" latinLnBrk="0" hangingPunct="1">
                        <a:lnSpc>
                          <a:spcPct val="100000"/>
                        </a:lnSpc>
                        <a:spcBef>
                          <a:spcPts val="0"/>
                        </a:spcBef>
                        <a:spcAft>
                          <a:spcPts val="0"/>
                        </a:spcAft>
                        <a:buClrTx/>
                        <a:buSzTx/>
                        <a:buFontTx/>
                        <a:buNone/>
                        <a:tabLst/>
                        <a:defRPr/>
                      </a:pPr>
                      <a:r>
                        <a:rPr lang="en-IE" sz="1050" i="1">
                          <a:solidFill>
                            <a:schemeClr val="tx1">
                              <a:lumMod val="65000"/>
                              <a:lumOff val="35000"/>
                            </a:schemeClr>
                          </a:solidFill>
                          <a:latin typeface="+mn-lt"/>
                          <a:ea typeface="Verdana" panose="020B0604030504040204" pitchFamily="34" charset="0"/>
                          <a:cs typeface="+mn-cs"/>
                        </a:rPr>
                        <a:t>%</a:t>
                      </a: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3"/>
                  </a:ext>
                </a:extLst>
              </a:tr>
              <a:tr h="153396">
                <a:tc>
                  <a:txBody>
                    <a:bodyPr/>
                    <a:lstStyle/>
                    <a:p>
                      <a:pPr algn="l" fontAlgn="t"/>
                      <a:r>
                        <a:rPr lang="en-IE" sz="1200" b="1" i="0" u="none" strike="noStrike">
                          <a:solidFill>
                            <a:schemeClr val="tx1">
                              <a:lumMod val="65000"/>
                              <a:lumOff val="35000"/>
                            </a:schemeClr>
                          </a:solidFill>
                          <a:effectLst/>
                          <a:latin typeface="+mn-lt"/>
                          <a:ea typeface="Verdana" panose="020B0604030504040204" pitchFamily="34" charset="0"/>
                          <a:cs typeface="Verdana" panose="020B0604030504040204" pitchFamily="34" charset="0"/>
                        </a:rPr>
                        <a:t>Gender</a:t>
                      </a:r>
                      <a:endParaRPr lang="en-IE" sz="900" b="1" i="0" u="none" strike="noStrike">
                        <a:solidFill>
                          <a:schemeClr val="tx1">
                            <a:lumMod val="65000"/>
                            <a:lumOff val="35000"/>
                          </a:schemeClr>
                        </a:solidFill>
                        <a:effectLst/>
                        <a:latin typeface="+mn-lt"/>
                        <a:ea typeface="Verdana" panose="020B0604030504040204" pitchFamily="34" charset="0"/>
                        <a:cs typeface="Verdana" panose="020B0604030504040204" pitchFamily="34" charset="0"/>
                      </a:endParaRP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fontAlgn="t"/>
                      <a:endParaRPr lang="en-IE" sz="900" b="0" i="0" u="none" strike="noStrike">
                        <a:solidFill>
                          <a:schemeClr val="tx1">
                            <a:lumMod val="65000"/>
                            <a:lumOff val="35000"/>
                          </a:schemeClr>
                        </a:solidFill>
                        <a:effectLst/>
                        <a:latin typeface="+mn-lt"/>
                        <a:ea typeface="Verdana" panose="020B0604030504040204" pitchFamily="34" charset="0"/>
                        <a:cs typeface="Verdana" panose="020B0604030504040204" pitchFamily="34" charset="0"/>
                      </a:endParaRPr>
                    </a:p>
                  </a:txBody>
                  <a:tcPr marL="8637" marR="8637" marT="86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endParaRPr lang="en-IE" sz="900">
                        <a:solidFill>
                          <a:schemeClr val="tx1">
                            <a:lumMod val="65000"/>
                            <a:lumOff val="35000"/>
                          </a:schemeClr>
                        </a:solidFill>
                        <a:latin typeface="+mn-lt"/>
                      </a:endParaRPr>
                    </a:p>
                  </a:txBody>
                  <a:tcPr marL="8637" marR="8637" marT="8637"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endParaRPr lang="en-IE" sz="900">
                        <a:solidFill>
                          <a:schemeClr val="tx1">
                            <a:lumMod val="65000"/>
                            <a:lumOff val="35000"/>
                          </a:schemeClr>
                        </a:solidFill>
                        <a:latin typeface="+mn-lt"/>
                      </a:endParaRP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endParaRPr lang="en-IE" sz="900">
                        <a:solidFill>
                          <a:schemeClr val="tx1">
                            <a:lumMod val="65000"/>
                            <a:lumOff val="35000"/>
                          </a:schemeClr>
                        </a:solidFill>
                        <a:latin typeface="+mn-lt"/>
                      </a:endParaRP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endParaRPr lang="en-IE" sz="900">
                        <a:solidFill>
                          <a:schemeClr val="tx1">
                            <a:lumMod val="65000"/>
                            <a:lumOff val="35000"/>
                          </a:schemeClr>
                        </a:solidFill>
                        <a:latin typeface="+mn-lt"/>
                      </a:endParaRP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endParaRPr lang="en-IE" sz="900">
                        <a:solidFill>
                          <a:schemeClr val="tx1">
                            <a:lumMod val="65000"/>
                            <a:lumOff val="35000"/>
                          </a:schemeClr>
                        </a:solidFill>
                        <a:latin typeface="+mn-lt"/>
                      </a:endParaRP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endParaRPr lang="en-IE" sz="900">
                        <a:solidFill>
                          <a:schemeClr val="tx1">
                            <a:lumMod val="65000"/>
                            <a:lumOff val="35000"/>
                          </a:schemeClr>
                        </a:solidFill>
                        <a:latin typeface="+mn-lt"/>
                      </a:endParaRPr>
                    </a:p>
                  </a:txBody>
                  <a:tcPr marL="8637" marR="8637" marT="863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4"/>
                  </a:ext>
                </a:extLst>
              </a:tr>
              <a:tr h="153729">
                <a:tc>
                  <a:txBody>
                    <a:bodyPr/>
                    <a:lstStyle/>
                    <a:p>
                      <a:pPr algn="l" fontAlgn="t"/>
                      <a:r>
                        <a:rPr lang="en-IE" sz="1200" b="0" i="0" u="none" strike="noStrike" kern="1200">
                          <a:solidFill>
                            <a:schemeClr val="tx1">
                              <a:lumMod val="65000"/>
                              <a:lumOff val="35000"/>
                            </a:schemeClr>
                          </a:solidFill>
                          <a:effectLst/>
                          <a:latin typeface="+mn-lt"/>
                          <a:ea typeface="+mn-ea"/>
                          <a:cs typeface="+mn-cs"/>
                        </a:rPr>
                        <a:t>Male</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49</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1284572123"/>
                  </a:ext>
                </a:extLst>
              </a:tr>
              <a:tr h="153729">
                <a:tc>
                  <a:txBody>
                    <a:bodyPr/>
                    <a:lstStyle/>
                    <a:p>
                      <a:pPr algn="l" fontAlgn="t"/>
                      <a:r>
                        <a:rPr lang="en-IE" sz="1200" b="0" i="0" u="none" strike="noStrike" kern="1200">
                          <a:solidFill>
                            <a:schemeClr val="tx1">
                              <a:lumMod val="65000"/>
                              <a:lumOff val="35000"/>
                            </a:schemeClr>
                          </a:solidFill>
                          <a:effectLst/>
                          <a:latin typeface="+mn-lt"/>
                          <a:ea typeface="+mn-ea"/>
                          <a:cs typeface="+mn-cs"/>
                        </a:rPr>
                        <a:t>Female</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51</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3850595989"/>
                  </a:ext>
                </a:extLst>
              </a:tr>
              <a:tr h="148620">
                <a:tc gridSpan="8">
                  <a:txBody>
                    <a:bodyPr/>
                    <a:lstStyle/>
                    <a:p>
                      <a:pPr algn="l" fontAlgn="t"/>
                      <a:r>
                        <a:rPr lang="en-IE" sz="1200" b="1" i="0" u="none" strike="noStrike">
                          <a:solidFill>
                            <a:schemeClr val="tx1">
                              <a:lumMod val="65000"/>
                              <a:lumOff val="35000"/>
                            </a:schemeClr>
                          </a:solidFill>
                          <a:effectLst/>
                          <a:latin typeface="+mn-lt"/>
                          <a:ea typeface="Verdana" panose="020B0604030504040204" pitchFamily="34" charset="0"/>
                          <a:cs typeface="Verdana" panose="020B0604030504040204" pitchFamily="34" charset="0"/>
                        </a:rPr>
                        <a:t>Age</a:t>
                      </a:r>
                      <a:endParaRPr lang="en-IE" sz="900" b="1" i="0" u="none" strike="noStrike">
                        <a:solidFill>
                          <a:schemeClr val="tx1">
                            <a:lumMod val="65000"/>
                            <a:lumOff val="35000"/>
                          </a:schemeClr>
                        </a:solidFill>
                        <a:effectLst/>
                        <a:latin typeface="+mn-lt"/>
                        <a:ea typeface="Verdana" panose="020B0604030504040204" pitchFamily="34" charset="0"/>
                        <a:cs typeface="Verdana" panose="020B0604030504040204" pitchFamily="34" charset="0"/>
                      </a:endParaRPr>
                    </a:p>
                  </a:txBody>
                  <a:tcPr marL="8637" marR="8637" marT="86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extLst>
                  <a:ext uri="{0D108BD9-81ED-4DB2-BD59-A6C34878D82A}">
                    <a16:rowId xmlns="" xmlns:a16="http://schemas.microsoft.com/office/drawing/2014/main" val="4092548510"/>
                  </a:ext>
                </a:extLst>
              </a:tr>
              <a:tr h="153729">
                <a:tc>
                  <a:txBody>
                    <a:bodyPr/>
                    <a:lstStyle/>
                    <a:p>
                      <a:pPr marL="0" algn="l"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16-24</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14</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14</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2918765107"/>
                  </a:ext>
                </a:extLst>
              </a:tr>
              <a:tr h="153729">
                <a:tc>
                  <a:txBody>
                    <a:bodyPr/>
                    <a:lstStyle/>
                    <a:p>
                      <a:pPr marL="0" algn="l"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25-34</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16</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18</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1616449436"/>
                  </a:ext>
                </a:extLst>
              </a:tr>
              <a:tr h="220682">
                <a:tc>
                  <a:txBody>
                    <a:bodyPr/>
                    <a:lstStyle/>
                    <a:p>
                      <a:pPr marL="0" algn="l"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34-49</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29</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31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55379888"/>
                  </a:ext>
                </a:extLst>
              </a:tr>
              <a:tr h="153729">
                <a:tc>
                  <a:txBody>
                    <a:bodyPr/>
                    <a:lstStyle/>
                    <a:p>
                      <a:pPr marL="0" algn="l"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50-64</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23</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2878715821"/>
                  </a:ext>
                </a:extLst>
              </a:tr>
              <a:tr h="153729">
                <a:tc>
                  <a:txBody>
                    <a:bodyPr/>
                    <a:lstStyle/>
                    <a:p>
                      <a:pPr marL="0" algn="l"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65+</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18</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16</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0AB84"/>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FFFD4"/>
                    </a:solidFill>
                  </a:tcPr>
                </a:tc>
                <a:extLst>
                  <a:ext uri="{0D108BD9-81ED-4DB2-BD59-A6C34878D82A}">
                    <a16:rowId xmlns="" xmlns:a16="http://schemas.microsoft.com/office/drawing/2014/main" val="3171392741"/>
                  </a:ext>
                </a:extLst>
              </a:tr>
              <a:tr h="162132">
                <a:tc gridSpan="8">
                  <a:txBody>
                    <a:bodyPr/>
                    <a:lstStyle/>
                    <a:p>
                      <a:pPr algn="l" fontAlgn="t"/>
                      <a:r>
                        <a:rPr lang="en-IE" sz="1200" b="1" i="0" u="none" strike="noStrike">
                          <a:solidFill>
                            <a:schemeClr val="tx1">
                              <a:lumMod val="65000"/>
                              <a:lumOff val="35000"/>
                            </a:schemeClr>
                          </a:solidFill>
                          <a:effectLst/>
                          <a:latin typeface="+mn-lt"/>
                          <a:ea typeface="Verdana" panose="020B0604030504040204" pitchFamily="34" charset="0"/>
                          <a:cs typeface="Verdana" panose="020B0604030504040204" pitchFamily="34" charset="0"/>
                        </a:rPr>
                        <a:t>Social</a:t>
                      </a:r>
                      <a:r>
                        <a:rPr lang="en-IE" sz="1200" b="1" i="0" u="none" strike="noStrike" baseline="0">
                          <a:solidFill>
                            <a:schemeClr val="tx1">
                              <a:lumMod val="65000"/>
                              <a:lumOff val="35000"/>
                            </a:schemeClr>
                          </a:solidFill>
                          <a:effectLst/>
                          <a:latin typeface="+mn-lt"/>
                          <a:ea typeface="Verdana" panose="020B0604030504040204" pitchFamily="34" charset="0"/>
                          <a:cs typeface="Verdana" panose="020B0604030504040204" pitchFamily="34" charset="0"/>
                        </a:rPr>
                        <a:t> Class</a:t>
                      </a:r>
                      <a:endParaRPr lang="en-IE" sz="1200" b="1" i="0" u="none" strike="noStrike">
                        <a:solidFill>
                          <a:schemeClr val="tx1">
                            <a:lumMod val="65000"/>
                            <a:lumOff val="35000"/>
                          </a:schemeClr>
                        </a:solidFill>
                        <a:effectLst/>
                        <a:latin typeface="+mn-lt"/>
                        <a:ea typeface="Verdana" panose="020B0604030504040204" pitchFamily="34" charset="0"/>
                        <a:cs typeface="Verdana" panose="020B0604030504040204" pitchFamily="34" charset="0"/>
                      </a:endParaRPr>
                    </a:p>
                  </a:txBody>
                  <a:tcPr marL="8637" marR="8637" marT="86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ED402"/>
                    </a:solidFill>
                  </a:tcPr>
                </a:tc>
                <a:extLst>
                  <a:ext uri="{0D108BD9-81ED-4DB2-BD59-A6C34878D82A}">
                    <a16:rowId xmlns="" xmlns:a16="http://schemas.microsoft.com/office/drawing/2014/main" val="3416950937"/>
                  </a:ext>
                </a:extLst>
              </a:tr>
              <a:tr h="153729">
                <a:tc>
                  <a:txBody>
                    <a:bodyPr/>
                    <a:lstStyle/>
                    <a:p>
                      <a:pPr algn="l" fontAlgn="t"/>
                      <a:r>
                        <a:rPr lang="en-IE" sz="1200" b="0" i="0" u="none" strike="noStrike">
                          <a:solidFill>
                            <a:schemeClr val="tx1">
                              <a:lumMod val="65000"/>
                              <a:lumOff val="35000"/>
                            </a:schemeClr>
                          </a:solidFill>
                          <a:effectLst/>
                          <a:latin typeface="+mn-lt"/>
                        </a:rPr>
                        <a:t>ABC1F50+</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53</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1921521411"/>
                  </a:ext>
                </a:extLst>
              </a:tr>
              <a:tr h="153729">
                <a:tc>
                  <a:txBody>
                    <a:bodyPr/>
                    <a:lstStyle/>
                    <a:p>
                      <a:pPr algn="l" fontAlgn="t"/>
                      <a:r>
                        <a:rPr lang="en-IE" sz="1200" b="0" i="0" u="none" strike="noStrike">
                          <a:solidFill>
                            <a:schemeClr val="tx1">
                              <a:lumMod val="65000"/>
                              <a:lumOff val="35000"/>
                            </a:schemeClr>
                          </a:solidFill>
                          <a:effectLst/>
                          <a:latin typeface="+mn-lt"/>
                        </a:rPr>
                        <a:t>C2DEF50-</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51</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47</a:t>
                      </a:r>
                    </a:p>
                  </a:txBody>
                  <a:tcPr marL="9525" marR="9525" marT="9525" marB="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47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79104059"/>
                  </a:ext>
                </a:extLst>
              </a:tr>
              <a:tr h="35424">
                <a:tc gridSpan="8">
                  <a:txBody>
                    <a:bodyPr/>
                    <a:lstStyle/>
                    <a:p>
                      <a:pPr algn="l" fontAlgn="t"/>
                      <a:r>
                        <a:rPr lang="en-IE" sz="1200" b="1" i="0" u="none" strike="noStrike">
                          <a:solidFill>
                            <a:schemeClr val="tx1">
                              <a:lumMod val="65000"/>
                              <a:lumOff val="35000"/>
                            </a:schemeClr>
                          </a:solidFill>
                          <a:effectLst/>
                          <a:latin typeface="+mn-lt"/>
                          <a:ea typeface="Verdana" panose="020B0604030504040204" pitchFamily="34" charset="0"/>
                          <a:cs typeface="Verdana" panose="020B0604030504040204" pitchFamily="34" charset="0"/>
                        </a:rPr>
                        <a:t>Region</a:t>
                      </a:r>
                    </a:p>
                  </a:txBody>
                  <a:tcPr marL="8637" marR="8637" marT="86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extLst>
                  <a:ext uri="{0D108BD9-81ED-4DB2-BD59-A6C34878D82A}">
                    <a16:rowId xmlns="" xmlns:a16="http://schemas.microsoft.com/office/drawing/2014/main" val="10005"/>
                  </a:ext>
                </a:extLst>
              </a:tr>
              <a:tr h="153729">
                <a:tc>
                  <a:txBody>
                    <a:bodyPr/>
                    <a:lstStyle/>
                    <a:p>
                      <a:pPr algn="l" fontAlgn="t"/>
                      <a:r>
                        <a:rPr lang="en-IE" sz="1200" b="0" i="0" u="none" strike="noStrike" kern="1200">
                          <a:solidFill>
                            <a:schemeClr val="tx1">
                              <a:lumMod val="65000"/>
                              <a:lumOff val="35000"/>
                            </a:schemeClr>
                          </a:solidFill>
                          <a:effectLst/>
                          <a:latin typeface="+mn-lt"/>
                          <a:ea typeface="+mn-ea"/>
                          <a:cs typeface="+mn-cs"/>
                        </a:rPr>
                        <a:t>Dublin</a:t>
                      </a:r>
                    </a:p>
                  </a:txBody>
                  <a:tcPr marL="9525" marR="9525" marT="9525"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29</a:t>
                      </a:r>
                    </a:p>
                  </a:txBody>
                  <a:tcPr marL="9525" marR="9525" marT="9525"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33</a:t>
                      </a:r>
                    </a:p>
                  </a:txBody>
                  <a:tcPr marL="9525" marR="9525" marT="9525" marB="0">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29</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32</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39</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31</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23</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153729">
                <a:tc>
                  <a:txBody>
                    <a:bodyPr/>
                    <a:lstStyle/>
                    <a:p>
                      <a:pPr algn="l" fontAlgn="t"/>
                      <a:r>
                        <a:rPr lang="en-IE" sz="1200" b="0" i="0" u="none" strike="noStrike" kern="1200">
                          <a:solidFill>
                            <a:schemeClr val="tx1">
                              <a:lumMod val="65000"/>
                              <a:lumOff val="35000"/>
                            </a:schemeClr>
                          </a:solidFill>
                          <a:effectLst/>
                          <a:latin typeface="+mn-lt"/>
                          <a:ea typeface="+mn-ea"/>
                          <a:cs typeface="+mn-cs"/>
                        </a:rPr>
                        <a:t>Ex. Dublin</a:t>
                      </a:r>
                    </a:p>
                  </a:txBody>
                  <a:tcPr marL="9525" marR="9525" marT="9525"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71</a:t>
                      </a:r>
                    </a:p>
                  </a:txBody>
                  <a:tcPr marL="9525" marR="9525" marT="9525"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67</a:t>
                      </a:r>
                    </a:p>
                  </a:txBody>
                  <a:tcPr marL="9525" marR="9525" marT="9525" marB="0">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71</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68</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61</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69</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77</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156564">
                <a:tc>
                  <a:txBody>
                    <a:bodyPr/>
                    <a:lstStyle/>
                    <a:p>
                      <a:pPr algn="l" fontAlgn="t"/>
                      <a:r>
                        <a:rPr lang="en-IE" sz="1200" b="0" i="0" u="none" strike="noStrike" kern="1200">
                          <a:solidFill>
                            <a:schemeClr val="tx1">
                              <a:lumMod val="65000"/>
                              <a:lumOff val="35000"/>
                            </a:schemeClr>
                          </a:solidFill>
                          <a:effectLst/>
                          <a:latin typeface="+mn-lt"/>
                          <a:ea typeface="+mn-ea"/>
                          <a:cs typeface="+mn-cs"/>
                        </a:rPr>
                        <a:t>RoL</a:t>
                      </a:r>
                    </a:p>
                  </a:txBody>
                  <a:tcPr marL="9525" marR="9525" marT="9525"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27</a:t>
                      </a:r>
                    </a:p>
                  </a:txBody>
                  <a:tcPr marL="9525" marR="9525" marT="9525"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23</a:t>
                      </a:r>
                    </a:p>
                  </a:txBody>
                  <a:tcPr marL="9525" marR="9525" marT="9525" marB="0">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27</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21</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20</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28</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31</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10018"/>
                  </a:ext>
                </a:extLst>
              </a:tr>
              <a:tr h="153729">
                <a:tc>
                  <a:txBody>
                    <a:bodyPr/>
                    <a:lstStyle/>
                    <a:p>
                      <a:pPr algn="l" fontAlgn="t"/>
                      <a:r>
                        <a:rPr lang="en-IE" sz="1200" b="0" i="0" u="none" strike="noStrike" kern="1200">
                          <a:solidFill>
                            <a:schemeClr val="tx1">
                              <a:lumMod val="65000"/>
                              <a:lumOff val="35000"/>
                            </a:schemeClr>
                          </a:solidFill>
                          <a:effectLst/>
                          <a:latin typeface="+mn-lt"/>
                          <a:ea typeface="+mn-ea"/>
                          <a:cs typeface="+mn-cs"/>
                        </a:rPr>
                        <a:t>Munster</a:t>
                      </a:r>
                    </a:p>
                  </a:txBody>
                  <a:tcPr marL="9525" marR="9525" marT="9525"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27</a:t>
                      </a:r>
                    </a:p>
                  </a:txBody>
                  <a:tcPr marL="9525" marR="9525" marT="9525"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28</a:t>
                      </a:r>
                    </a:p>
                  </a:txBody>
                  <a:tcPr marL="9525" marR="9525" marT="9525" marB="0">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28</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25</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30</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27</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25</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10019"/>
                  </a:ext>
                </a:extLst>
              </a:tr>
              <a:tr h="153729">
                <a:tc>
                  <a:txBody>
                    <a:bodyPr/>
                    <a:lstStyle/>
                    <a:p>
                      <a:pPr algn="l" fontAlgn="t"/>
                      <a:r>
                        <a:rPr lang="en-IE" sz="1200" b="0" i="0" u="none" strike="noStrike" kern="1200">
                          <a:solidFill>
                            <a:schemeClr val="tx1">
                              <a:lumMod val="65000"/>
                              <a:lumOff val="35000"/>
                            </a:schemeClr>
                          </a:solidFill>
                          <a:effectLst/>
                          <a:latin typeface="+mn-lt"/>
                          <a:ea typeface="+mn-ea"/>
                          <a:cs typeface="+mn-cs"/>
                        </a:rPr>
                        <a:t>Conn/Uls</a:t>
                      </a:r>
                    </a:p>
                  </a:txBody>
                  <a:tcPr marL="9525" marR="9525" marT="9525" marB="0">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18</a:t>
                      </a:r>
                    </a:p>
                  </a:txBody>
                  <a:tcPr marL="9525" marR="9525" marT="9525"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16</a:t>
                      </a:r>
                    </a:p>
                  </a:txBody>
                  <a:tcPr marL="9525" marR="9525" marT="9525" marB="0">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15</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22</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11</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14</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algn="ctr" fontAlgn="t"/>
                      <a:r>
                        <a:rPr lang="en-IE" sz="1200" b="0" i="0" u="none" strike="noStrike" kern="1200">
                          <a:solidFill>
                            <a:schemeClr val="tx1">
                              <a:lumMod val="65000"/>
                              <a:lumOff val="35000"/>
                            </a:schemeClr>
                          </a:solidFill>
                          <a:effectLst/>
                          <a:latin typeface="+mn-lt"/>
                          <a:ea typeface="+mn-ea"/>
                          <a:cs typeface="+mn-cs"/>
                        </a:rPr>
                        <a:t>21</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 xmlns:a16="http://schemas.microsoft.com/office/drawing/2014/main" val="10020"/>
                  </a:ext>
                </a:extLst>
              </a:tr>
              <a:tr h="138199">
                <a:tc gridSpan="8">
                  <a:txBody>
                    <a:bodyPr/>
                    <a:lstStyle/>
                    <a:p>
                      <a:pPr algn="l" fontAlgn="t"/>
                      <a:r>
                        <a:rPr lang="en-IE" sz="1200" b="0" i="0" u="none" strike="noStrike" kern="1200">
                          <a:solidFill>
                            <a:schemeClr val="tx1">
                              <a:lumMod val="65000"/>
                              <a:lumOff val="35000"/>
                            </a:schemeClr>
                          </a:solidFill>
                          <a:effectLst/>
                          <a:latin typeface="+mn-lt"/>
                          <a:ea typeface="+mn-ea"/>
                          <a:cs typeface="+mn-cs"/>
                        </a:rPr>
                        <a:t>Area</a:t>
                      </a:r>
                    </a:p>
                  </a:txBody>
                  <a:tcPr marL="8637" marR="8637" marT="8637"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tc hMerge="1">
                  <a:txBody>
                    <a:bodyPr/>
                    <a:lstStyle/>
                    <a:p>
                      <a:pPr algn="ctr" fontAlgn="t"/>
                      <a:endParaRPr lang="en-IE" sz="900" b="0" i="0" u="none" strike="noStrike">
                        <a:solidFill>
                          <a:srgbClr val="000000"/>
                        </a:solidFill>
                        <a:effectLst/>
                        <a:latin typeface="+mn-lt"/>
                        <a:ea typeface="Verdana" panose="020B0604030504040204" pitchFamily="34" charset="0"/>
                        <a:cs typeface="Verdana" panose="020B0604030504040204" pitchFamily="34" charset="0"/>
                      </a:endParaRPr>
                    </a:p>
                  </a:txBody>
                  <a:tcPr marL="8637" marR="8637" marT="8637"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lumMod val="20000"/>
                        <a:lumOff val="80000"/>
                      </a:schemeClr>
                    </a:solidFill>
                  </a:tcPr>
                </a:tc>
                <a:extLst>
                  <a:ext uri="{0D108BD9-81ED-4DB2-BD59-A6C34878D82A}">
                    <a16:rowId xmlns="" xmlns:a16="http://schemas.microsoft.com/office/drawing/2014/main" val="10021"/>
                  </a:ext>
                </a:extLst>
              </a:tr>
              <a:tr h="153729">
                <a:tc>
                  <a:txBody>
                    <a:bodyPr/>
                    <a:lstStyle/>
                    <a:p>
                      <a:pPr marL="0" algn="l"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Urban</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66</a:t>
                      </a:r>
                    </a:p>
                  </a:txBody>
                  <a:tcPr marL="9525" marR="9525" marT="9525"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73</a:t>
                      </a:r>
                    </a:p>
                  </a:txBody>
                  <a:tcPr marL="9525" marR="9525" marT="9525" marB="0">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FFD4"/>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74</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FFD4"/>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70</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73</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68</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56</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AB84"/>
                    </a:solidFill>
                  </a:tcPr>
                </a:tc>
                <a:extLst>
                  <a:ext uri="{0D108BD9-81ED-4DB2-BD59-A6C34878D82A}">
                    <a16:rowId xmlns="" xmlns:a16="http://schemas.microsoft.com/office/drawing/2014/main" val="10022"/>
                  </a:ext>
                </a:extLst>
              </a:tr>
              <a:tr h="153729">
                <a:tc>
                  <a:txBody>
                    <a:bodyPr/>
                    <a:lstStyle/>
                    <a:p>
                      <a:pPr marL="0" algn="l"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Rural</a:t>
                      </a:r>
                    </a:p>
                  </a:txBody>
                  <a:tcPr marL="8637" marR="8637" marT="8637" marB="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34</a:t>
                      </a:r>
                    </a:p>
                  </a:txBody>
                  <a:tcPr marL="9525" marR="9525" marT="9525" marB="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27</a:t>
                      </a:r>
                    </a:p>
                  </a:txBody>
                  <a:tcPr marL="9525" marR="9525" marT="9525" marB="0">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AB84"/>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26</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AB84"/>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30</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27</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32</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t" latinLnBrk="0" hangingPunct="1"/>
                      <a:r>
                        <a:rPr lang="en-IE" sz="1200" b="0" i="0" u="none" strike="noStrike" kern="1200">
                          <a:solidFill>
                            <a:schemeClr val="tx1">
                              <a:lumMod val="65000"/>
                              <a:lumOff val="35000"/>
                            </a:schemeClr>
                          </a:solidFill>
                          <a:effectLst/>
                          <a:latin typeface="+mn-lt"/>
                          <a:ea typeface="+mn-ea"/>
                          <a:cs typeface="+mn-cs"/>
                        </a:rPr>
                        <a:t>44</a:t>
                      </a: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FFD4"/>
                    </a:solidFill>
                  </a:tcPr>
                </a:tc>
                <a:extLst>
                  <a:ext uri="{0D108BD9-81ED-4DB2-BD59-A6C34878D82A}">
                    <a16:rowId xmlns="" xmlns:a16="http://schemas.microsoft.com/office/drawing/2014/main" val="10023"/>
                  </a:ext>
                </a:extLst>
              </a:tr>
            </a:tbl>
          </a:graphicData>
        </a:graphic>
      </p:graphicFrame>
      <p:sp>
        <p:nvSpPr>
          <p:cNvPr id="2" name="Oval 1">
            <a:extLst>
              <a:ext uri="{FF2B5EF4-FFF2-40B4-BE49-F238E27FC236}">
                <a16:creationId xmlns="" xmlns:a16="http://schemas.microsoft.com/office/drawing/2014/main" id="{1CA9CD78-7D3D-4E90-80A9-C75402369288}"/>
              </a:ext>
            </a:extLst>
          </p:cNvPr>
          <p:cNvSpPr/>
          <p:nvPr/>
        </p:nvSpPr>
        <p:spPr>
          <a:xfrm>
            <a:off x="8139418" y="4689446"/>
            <a:ext cx="335560" cy="1761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ustDataLst>
      <p:tags r:id="rId1"/>
    </p:custDataLst>
    <p:extLst>
      <p:ext uri="{BB962C8B-B14F-4D97-AF65-F5344CB8AC3E}">
        <p14:creationId xmlns:p14="http://schemas.microsoft.com/office/powerpoint/2010/main" val="1275230989"/>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type="chart" sz="quarter" idx="61"/>
            <p:extLst>
              <p:ext uri="{D42A27DB-BD31-4B8C-83A1-F6EECF244321}">
                <p14:modId xmlns:p14="http://schemas.microsoft.com/office/powerpoint/2010/main" val="284607014"/>
              </p:ext>
            </p:extLst>
          </p:nvPr>
        </p:nvGraphicFramePr>
        <p:xfrm>
          <a:off x="1972064" y="1378310"/>
          <a:ext cx="8247872" cy="4577317"/>
        </p:xfrm>
        <a:graphic>
          <a:graphicData uri="http://schemas.openxmlformats.org/drawingml/2006/table">
            <a:tbl>
              <a:tblPr firstRow="1" bandRow="1">
                <a:tableStyleId>{5C22544A-7EE6-4342-B048-85BDC9FD1C3A}</a:tableStyleId>
              </a:tblPr>
              <a:tblGrid>
                <a:gridCol w="1146300">
                  <a:extLst>
                    <a:ext uri="{9D8B030D-6E8A-4147-A177-3AD203B41FA5}">
                      <a16:colId xmlns="" xmlns:a16="http://schemas.microsoft.com/office/drawing/2014/main" val="20000"/>
                    </a:ext>
                  </a:extLst>
                </a:gridCol>
                <a:gridCol w="1200807">
                  <a:extLst>
                    <a:ext uri="{9D8B030D-6E8A-4147-A177-3AD203B41FA5}">
                      <a16:colId xmlns="" xmlns:a16="http://schemas.microsoft.com/office/drawing/2014/main" val="20001"/>
                    </a:ext>
                  </a:extLst>
                </a:gridCol>
                <a:gridCol w="1071958">
                  <a:extLst>
                    <a:ext uri="{9D8B030D-6E8A-4147-A177-3AD203B41FA5}">
                      <a16:colId xmlns="" xmlns:a16="http://schemas.microsoft.com/office/drawing/2014/main" val="20002"/>
                    </a:ext>
                  </a:extLst>
                </a:gridCol>
                <a:gridCol w="1241178">
                  <a:extLst>
                    <a:ext uri="{9D8B030D-6E8A-4147-A177-3AD203B41FA5}">
                      <a16:colId xmlns="" xmlns:a16="http://schemas.microsoft.com/office/drawing/2014/main" val="20003"/>
                    </a:ext>
                  </a:extLst>
                </a:gridCol>
                <a:gridCol w="1059796">
                  <a:extLst>
                    <a:ext uri="{9D8B030D-6E8A-4147-A177-3AD203B41FA5}">
                      <a16:colId xmlns="" xmlns:a16="http://schemas.microsoft.com/office/drawing/2014/main" val="20004"/>
                    </a:ext>
                  </a:extLst>
                </a:gridCol>
                <a:gridCol w="1455875">
                  <a:extLst>
                    <a:ext uri="{9D8B030D-6E8A-4147-A177-3AD203B41FA5}">
                      <a16:colId xmlns="" xmlns:a16="http://schemas.microsoft.com/office/drawing/2014/main" val="20005"/>
                    </a:ext>
                  </a:extLst>
                </a:gridCol>
                <a:gridCol w="1071958">
                  <a:extLst>
                    <a:ext uri="{9D8B030D-6E8A-4147-A177-3AD203B41FA5}">
                      <a16:colId xmlns="" xmlns:a16="http://schemas.microsoft.com/office/drawing/2014/main" val="20006"/>
                    </a:ext>
                  </a:extLst>
                </a:gridCol>
              </a:tblGrid>
              <a:tr h="494062">
                <a:tc gridSpan="2">
                  <a:txBody>
                    <a:bodyPr/>
                    <a:lstStyle/>
                    <a:p>
                      <a:pPr algn="l" fontAlgn="b"/>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solidFill>
                      <a:srgbClr val="54C0E8"/>
                    </a:solidFill>
                  </a:tcPr>
                </a:tc>
                <a:tc hMerge="1">
                  <a:txBody>
                    <a:bodyPr/>
                    <a:lstStyle/>
                    <a:p>
                      <a:pPr algn="l" fontAlgn="b"/>
                      <a:endParaRPr lang="en-IE" sz="1400" b="0" i="0" u="none" strike="noStrike">
                        <a:effectLst/>
                        <a:latin typeface="+mj-lt"/>
                      </a:endParaRPr>
                    </a:p>
                  </a:txBody>
                  <a:tcPr marL="9525" marR="9525" marT="9525" marB="0" anchor="ctr"/>
                </a:tc>
                <a:tc>
                  <a:txBody>
                    <a:bodyPr/>
                    <a:lstStyle/>
                    <a:p>
                      <a:pPr algn="ctr" fontAlgn="b"/>
                      <a:r>
                        <a:rPr lang="en-IE" sz="1400" b="1" i="1" u="none" strike="noStrike">
                          <a:effectLst/>
                          <a:latin typeface="Calibri" panose="020F0502020204030204" pitchFamily="34" charset="0"/>
                          <a:cs typeface="Calibri" panose="020F0502020204030204" pitchFamily="34" charset="0"/>
                        </a:rPr>
                        <a:t>2020</a:t>
                      </a:r>
                    </a:p>
                    <a:p>
                      <a:pPr algn="ctr" fontAlgn="b"/>
                      <a:r>
                        <a:rPr lang="en-IE" sz="1400" b="1" i="1" u="none" strike="noStrike">
                          <a:effectLst/>
                          <a:latin typeface="Calibri" panose="020F0502020204030204" pitchFamily="34" charset="0"/>
                          <a:cs typeface="Calibri" panose="020F0502020204030204" pitchFamily="34" charset="0"/>
                        </a:rPr>
                        <a:t>%</a:t>
                      </a:r>
                    </a:p>
                  </a:txBody>
                  <a:tcPr marL="9145" marR="9145" marT="8637" marB="0" anchor="ctr">
                    <a:solidFill>
                      <a:srgbClr val="54C0E8"/>
                    </a:solidFill>
                  </a:tcPr>
                </a:tc>
                <a:tc>
                  <a:txBody>
                    <a:bodyPr/>
                    <a:lstStyle/>
                    <a:p>
                      <a:pPr algn="l" fontAlgn="b"/>
                      <a:endParaRPr lang="en-IE" sz="1400" b="1" i="0" u="none" strike="noStrike">
                        <a:effectLst/>
                        <a:latin typeface="Calibri" panose="020F0502020204030204" pitchFamily="34" charset="0"/>
                        <a:cs typeface="Calibri" panose="020F0502020204030204" pitchFamily="34" charset="0"/>
                      </a:endParaRPr>
                    </a:p>
                  </a:txBody>
                  <a:tcPr marL="9145" marR="9145" marT="8637" marB="0" anchor="ctr">
                    <a:noFill/>
                  </a:tcPr>
                </a:tc>
                <a:tc gridSpan="2">
                  <a:txBody>
                    <a:bodyPr/>
                    <a:lstStyle/>
                    <a:p>
                      <a:pPr algn="l" fontAlgn="b"/>
                      <a:endParaRPr lang="en-IE" sz="1400" b="1" i="0" u="none" strike="noStrike">
                        <a:effectLst/>
                        <a:latin typeface="Calibri" panose="020F0502020204030204" pitchFamily="34" charset="0"/>
                        <a:cs typeface="Calibri" panose="020F0502020204030204" pitchFamily="34" charset="0"/>
                      </a:endParaRPr>
                    </a:p>
                  </a:txBody>
                  <a:tcPr marL="9145" marR="9145" marT="8637" marB="0" anchor="ctr">
                    <a:solidFill>
                      <a:srgbClr val="54C0E8"/>
                    </a:solidFill>
                  </a:tcPr>
                </a:tc>
                <a:tc hMerge="1">
                  <a:txBody>
                    <a:bodyPr/>
                    <a:lstStyle/>
                    <a:p>
                      <a:pPr algn="l" fontAlgn="b"/>
                      <a:endParaRPr lang="en-IE" sz="1400" b="0" i="0" u="none" strike="noStrike">
                        <a:effectLst/>
                        <a:latin typeface="+mj-lt"/>
                      </a:endParaRPr>
                    </a:p>
                  </a:txBody>
                  <a:tcPr marL="9525" marR="9525" marT="9525" marB="0" anchor="ctr"/>
                </a:tc>
                <a:tc>
                  <a:txBody>
                    <a:bodyPr/>
                    <a:lstStyle/>
                    <a:p>
                      <a:pPr algn="ctr" fontAlgn="b"/>
                      <a:r>
                        <a:rPr lang="en-IE" sz="1400" b="1" i="1" u="none" strike="noStrike">
                          <a:effectLst/>
                          <a:latin typeface="Calibri" panose="020F0502020204030204" pitchFamily="34" charset="0"/>
                          <a:cs typeface="Calibri" panose="020F0502020204030204" pitchFamily="34" charset="0"/>
                        </a:rPr>
                        <a:t>2020</a:t>
                      </a:r>
                    </a:p>
                    <a:p>
                      <a:pPr algn="ctr" fontAlgn="b"/>
                      <a:r>
                        <a:rPr lang="en-IE" sz="1400" b="1" i="1" u="none" strike="noStrike">
                          <a:effectLst/>
                          <a:latin typeface="Calibri" panose="020F0502020204030204" pitchFamily="34" charset="0"/>
                          <a:cs typeface="Calibri" panose="020F0502020204030204" pitchFamily="34" charset="0"/>
                        </a:rPr>
                        <a:t>%</a:t>
                      </a:r>
                    </a:p>
                  </a:txBody>
                  <a:tcPr marL="9145" marR="9145" marT="8637" marB="0" anchor="ctr">
                    <a:solidFill>
                      <a:srgbClr val="54C0E8"/>
                    </a:solidFill>
                  </a:tcPr>
                </a:tc>
                <a:extLst>
                  <a:ext uri="{0D108BD9-81ED-4DB2-BD59-A6C34878D82A}">
                    <a16:rowId xmlns="" xmlns:a16="http://schemas.microsoft.com/office/drawing/2014/main" val="10000"/>
                  </a:ext>
                </a:extLst>
              </a:tr>
              <a:tr h="453695">
                <a:tc rowSpan="2">
                  <a:txBody>
                    <a:bodyPr/>
                    <a:lstStyle/>
                    <a:p>
                      <a:pPr algn="l" fontAlgn="b"/>
                      <a:r>
                        <a:rPr lang="en-IE" sz="1400" b="1" i="0" u="none" strike="noStrike">
                          <a:solidFill>
                            <a:schemeClr val="bg1"/>
                          </a:solidFill>
                          <a:effectLst/>
                          <a:latin typeface="Calibri" panose="020F0502020204030204" pitchFamily="34" charset="0"/>
                          <a:cs typeface="Calibri" panose="020F0502020204030204" pitchFamily="34" charset="0"/>
                        </a:rPr>
                        <a:t>Gender</a:t>
                      </a:r>
                    </a:p>
                  </a:txBody>
                  <a:tcPr marL="69128" marR="9145" marT="8637" marB="0" anchor="ctr">
                    <a:solidFill>
                      <a:srgbClr val="54C0E8"/>
                    </a:solidFill>
                  </a:tcPr>
                </a:tc>
                <a:tc>
                  <a:txBody>
                    <a:bodyPr/>
                    <a:lstStyle/>
                    <a:p>
                      <a:pPr algn="l" fontAlgn="t"/>
                      <a:r>
                        <a:rPr lang="en-IE" sz="1400" b="0" i="0" u="none" strike="noStrike">
                          <a:solidFill>
                            <a:schemeClr val="tx1">
                              <a:lumMod val="65000"/>
                              <a:lumOff val="35000"/>
                            </a:schemeClr>
                          </a:solidFill>
                          <a:effectLst/>
                          <a:latin typeface="Calibri" panose="020F0502020204030204" pitchFamily="34" charset="0"/>
                          <a:cs typeface="Calibri" panose="020F0502020204030204" pitchFamily="34" charset="0"/>
                        </a:rPr>
                        <a:t>Male</a:t>
                      </a:r>
                    </a:p>
                  </a:txBody>
                  <a:tcPr marL="69128" marR="9145" marT="8637"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49</a:t>
                      </a:r>
                    </a:p>
                  </a:txBody>
                  <a:tcPr marL="9525" marR="9525" marT="9525"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r" fontAlgn="t"/>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rowSpan="4">
                  <a:txBody>
                    <a:bodyPr/>
                    <a:lstStyle/>
                    <a:p>
                      <a:pPr algn="l" fontAlgn="b"/>
                      <a:r>
                        <a:rPr lang="en-IE" sz="1400" b="1" i="0" u="none" strike="noStrike">
                          <a:solidFill>
                            <a:schemeClr val="bg1"/>
                          </a:solidFill>
                          <a:effectLst/>
                          <a:latin typeface="Calibri" panose="020F0502020204030204" pitchFamily="34" charset="0"/>
                          <a:cs typeface="Calibri" panose="020F0502020204030204" pitchFamily="34" charset="0"/>
                        </a:rPr>
                        <a:t>Region</a:t>
                      </a:r>
                    </a:p>
                  </a:txBody>
                  <a:tcPr marL="69128" marR="9145" marT="8637" marB="0" anchor="ctr">
                    <a:solidFill>
                      <a:srgbClr val="54C0E8"/>
                    </a:solidFill>
                  </a:tcPr>
                </a:tc>
                <a:tc>
                  <a:txBody>
                    <a:bodyPr/>
                    <a:lstStyle/>
                    <a:p>
                      <a:pPr algn="l" fontAlgn="t"/>
                      <a:r>
                        <a:rPr lang="en-IE" sz="1400" b="0" i="0" u="none" strike="noStrike">
                          <a:solidFill>
                            <a:schemeClr val="tx1">
                              <a:lumMod val="65000"/>
                              <a:lumOff val="35000"/>
                            </a:schemeClr>
                          </a:solidFill>
                          <a:effectLst/>
                          <a:latin typeface="Calibri" panose="020F0502020204030204" pitchFamily="34" charset="0"/>
                          <a:cs typeface="Calibri" panose="020F0502020204030204" pitchFamily="34" charset="0"/>
                        </a:rPr>
                        <a:t>Dublin</a:t>
                      </a:r>
                    </a:p>
                  </a:txBody>
                  <a:tcPr marL="69128" marR="9145" marT="8637" marB="0" anchor="ctr">
                    <a:solidFill>
                      <a:schemeClr val="accent2">
                        <a:lumMod val="20000"/>
                        <a:lumOff val="80000"/>
                      </a:schemeClr>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29</a:t>
                      </a:r>
                    </a:p>
                  </a:txBody>
                  <a:tcPr marL="9525" marR="9525" marT="9525" marB="0" anchor="ctr">
                    <a:solidFill>
                      <a:schemeClr val="accent2">
                        <a:lumMod val="20000"/>
                        <a:lumOff val="80000"/>
                      </a:schemeClr>
                    </a:solidFill>
                  </a:tcPr>
                </a:tc>
                <a:extLst>
                  <a:ext uri="{0D108BD9-81ED-4DB2-BD59-A6C34878D82A}">
                    <a16:rowId xmlns="" xmlns:a16="http://schemas.microsoft.com/office/drawing/2014/main" val="10001"/>
                  </a:ext>
                </a:extLst>
              </a:tr>
              <a:tr h="453695">
                <a:tc vMerge="1">
                  <a:txBody>
                    <a:bodyPr/>
                    <a:lstStyle/>
                    <a:p>
                      <a:pPr algn="l" fontAlgn="b"/>
                      <a:endParaRPr lang="en-IE" sz="1000" b="0" i="0" u="none" strike="noStrike">
                        <a:effectLst/>
                        <a:latin typeface="Arial"/>
                      </a:endParaRPr>
                    </a:p>
                  </a:txBody>
                  <a:tcPr marL="9525" marR="9525" marT="9525" marB="0" anchor="b"/>
                </a:tc>
                <a:tc>
                  <a:txBody>
                    <a:bodyPr/>
                    <a:lstStyle/>
                    <a:p>
                      <a:pPr algn="l" fontAlgn="t"/>
                      <a:r>
                        <a:rPr lang="en-IE" sz="1400" b="0" i="0" u="none" strike="noStrike">
                          <a:solidFill>
                            <a:schemeClr val="tx1">
                              <a:lumMod val="65000"/>
                              <a:lumOff val="35000"/>
                            </a:schemeClr>
                          </a:solidFill>
                          <a:effectLst/>
                          <a:latin typeface="Calibri" panose="020F0502020204030204" pitchFamily="34" charset="0"/>
                          <a:cs typeface="Calibri" panose="020F0502020204030204" pitchFamily="34" charset="0"/>
                        </a:rPr>
                        <a:t>Female</a:t>
                      </a:r>
                    </a:p>
                  </a:txBody>
                  <a:tcPr marL="69128" marR="9145" marT="8637" marB="0" anchor="ctr">
                    <a:lnT w="12700"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51</a:t>
                      </a:r>
                    </a:p>
                  </a:txBody>
                  <a:tcPr marL="9525" marR="9525" marT="9525" marB="0" anchor="ctr">
                    <a:lnT w="12700" cap="flat" cmpd="sng" algn="ctr">
                      <a:solidFill>
                        <a:schemeClr val="bg1">
                          <a:lumMod val="95000"/>
                        </a:schemeClr>
                      </a:solidFill>
                      <a:prstDash val="solid"/>
                      <a:round/>
                      <a:headEnd type="none" w="med" len="med"/>
                      <a:tailEnd type="none" w="med" len="med"/>
                    </a:lnT>
                    <a:solidFill>
                      <a:schemeClr val="bg1"/>
                    </a:solidFill>
                  </a:tcPr>
                </a:tc>
                <a:tc>
                  <a:txBody>
                    <a:bodyPr/>
                    <a:lstStyle/>
                    <a:p>
                      <a:pPr algn="r" fontAlgn="t"/>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vMerge="1">
                  <a:txBody>
                    <a:bodyPr/>
                    <a:lstStyle/>
                    <a:p>
                      <a:pPr algn="l" fontAlgn="b"/>
                      <a:endParaRPr lang="en-IE" sz="1000" b="0" i="0" u="none" strike="noStrike">
                        <a:effectLst/>
                        <a:latin typeface="Arial"/>
                      </a:endParaRPr>
                    </a:p>
                  </a:txBody>
                  <a:tcPr marL="9525" marR="9525" marT="9525" marB="0" anchor="b"/>
                </a:tc>
                <a:tc>
                  <a:txBody>
                    <a:bodyPr/>
                    <a:lstStyle/>
                    <a:p>
                      <a:pPr algn="l" fontAlgn="t"/>
                      <a:r>
                        <a:rPr lang="en-IE" sz="1400" b="0" i="0" u="none" strike="noStrike">
                          <a:solidFill>
                            <a:schemeClr val="tx1">
                              <a:lumMod val="65000"/>
                              <a:lumOff val="35000"/>
                            </a:schemeClr>
                          </a:solidFill>
                          <a:effectLst/>
                          <a:latin typeface="Calibri" panose="020F0502020204030204" pitchFamily="34" charset="0"/>
                          <a:cs typeface="Calibri" panose="020F0502020204030204" pitchFamily="34" charset="0"/>
                        </a:rPr>
                        <a:t>ROL</a:t>
                      </a:r>
                    </a:p>
                  </a:txBody>
                  <a:tcPr marL="69128" marR="9145" marT="8637" marB="0" anchor="ctr">
                    <a:solidFill>
                      <a:schemeClr val="accent2">
                        <a:lumMod val="20000"/>
                        <a:lumOff val="80000"/>
                      </a:schemeClr>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27</a:t>
                      </a:r>
                    </a:p>
                  </a:txBody>
                  <a:tcPr marL="9525" marR="9525" marT="9525" marB="0" anchor="ctr">
                    <a:solidFill>
                      <a:schemeClr val="accent2">
                        <a:lumMod val="20000"/>
                        <a:lumOff val="80000"/>
                      </a:schemeClr>
                    </a:solidFill>
                  </a:tcPr>
                </a:tc>
                <a:extLst>
                  <a:ext uri="{0D108BD9-81ED-4DB2-BD59-A6C34878D82A}">
                    <a16:rowId xmlns="" xmlns:a16="http://schemas.microsoft.com/office/drawing/2014/main" val="10002"/>
                  </a:ext>
                </a:extLst>
              </a:tr>
              <a:tr h="453695">
                <a:tc rowSpan="5">
                  <a:txBody>
                    <a:bodyPr/>
                    <a:lstStyle/>
                    <a:p>
                      <a:pPr algn="l" fontAlgn="b"/>
                      <a:r>
                        <a:rPr lang="en-IE" sz="1400" b="1" i="0" u="none" strike="noStrike">
                          <a:solidFill>
                            <a:schemeClr val="bg1"/>
                          </a:solidFill>
                          <a:effectLst/>
                          <a:latin typeface="Calibri" panose="020F0502020204030204" pitchFamily="34" charset="0"/>
                          <a:cs typeface="Calibri" panose="020F0502020204030204" pitchFamily="34" charset="0"/>
                        </a:rPr>
                        <a:t>Age</a:t>
                      </a:r>
                    </a:p>
                  </a:txBody>
                  <a:tcPr marL="69128" marR="9145" marT="8637" marB="0" anchor="ctr">
                    <a:solidFill>
                      <a:srgbClr val="54C0E8"/>
                    </a:solidFill>
                  </a:tcPr>
                </a:tc>
                <a:tc>
                  <a:txBody>
                    <a:bodyPr/>
                    <a:lstStyle/>
                    <a:p>
                      <a:pPr algn="l"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 16-24</a:t>
                      </a:r>
                    </a:p>
                  </a:txBody>
                  <a:tcPr marL="9525" marR="9525" marT="9525" marB="0" anchor="ctr">
                    <a:solidFill>
                      <a:schemeClr val="accent2">
                        <a:lumMod val="20000"/>
                        <a:lumOff val="80000"/>
                      </a:schemeClr>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14</a:t>
                      </a:r>
                    </a:p>
                  </a:txBody>
                  <a:tcPr marL="9525" marR="9525" marT="9525" marB="0" anchor="ctr">
                    <a:solidFill>
                      <a:schemeClr val="accent2">
                        <a:lumMod val="20000"/>
                        <a:lumOff val="80000"/>
                      </a:schemeClr>
                    </a:solidFill>
                  </a:tcPr>
                </a:tc>
                <a:tc>
                  <a:txBody>
                    <a:bodyPr/>
                    <a:lstStyle/>
                    <a:p>
                      <a:pPr algn="r" fontAlgn="t"/>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vMerge="1">
                  <a:txBody>
                    <a:bodyPr/>
                    <a:lstStyle/>
                    <a:p>
                      <a:pPr algn="l" fontAlgn="b"/>
                      <a:endParaRPr lang="en-IE" sz="1000" b="0" i="0" u="none" strike="noStrike">
                        <a:effectLst/>
                        <a:latin typeface="Arial"/>
                      </a:endParaRPr>
                    </a:p>
                  </a:txBody>
                  <a:tcPr marL="9525" marR="9525" marT="9525" marB="0" anchor="b"/>
                </a:tc>
                <a:tc>
                  <a:txBody>
                    <a:bodyPr/>
                    <a:lstStyle/>
                    <a:p>
                      <a:pPr algn="l" fontAlgn="t"/>
                      <a:r>
                        <a:rPr lang="en-IE" sz="1400" b="0" i="0" u="none" strike="noStrike">
                          <a:solidFill>
                            <a:schemeClr val="tx1">
                              <a:lumMod val="65000"/>
                              <a:lumOff val="35000"/>
                            </a:schemeClr>
                          </a:solidFill>
                          <a:effectLst/>
                          <a:latin typeface="Calibri" panose="020F0502020204030204" pitchFamily="34" charset="0"/>
                          <a:cs typeface="Calibri" panose="020F0502020204030204" pitchFamily="34" charset="0"/>
                        </a:rPr>
                        <a:t>Munster</a:t>
                      </a:r>
                    </a:p>
                  </a:txBody>
                  <a:tcPr marL="69128" marR="9145" marT="8637" marB="0" anchor="ctr">
                    <a:solidFill>
                      <a:schemeClr val="accent2">
                        <a:lumMod val="20000"/>
                        <a:lumOff val="80000"/>
                      </a:schemeClr>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27</a:t>
                      </a:r>
                    </a:p>
                  </a:txBody>
                  <a:tcPr marL="9525" marR="9525" marT="9525" marB="0" anchor="ctr">
                    <a:solidFill>
                      <a:schemeClr val="accent2">
                        <a:lumMod val="20000"/>
                        <a:lumOff val="80000"/>
                      </a:schemeClr>
                    </a:solidFill>
                  </a:tcPr>
                </a:tc>
                <a:extLst>
                  <a:ext uri="{0D108BD9-81ED-4DB2-BD59-A6C34878D82A}">
                    <a16:rowId xmlns="" xmlns:a16="http://schemas.microsoft.com/office/drawing/2014/main" val="10003"/>
                  </a:ext>
                </a:extLst>
              </a:tr>
              <a:tr h="453695">
                <a:tc vMerge="1">
                  <a:txBody>
                    <a:bodyPr/>
                    <a:lstStyle/>
                    <a:p>
                      <a:pPr algn="l" fontAlgn="b"/>
                      <a:endParaRPr lang="en-IE" sz="1000" b="0" i="0" u="none" strike="noStrike">
                        <a:effectLst/>
                        <a:latin typeface="Arial"/>
                      </a:endParaRPr>
                    </a:p>
                  </a:txBody>
                  <a:tcPr marL="9525" marR="9525" marT="9525" marB="0" anchor="b"/>
                </a:tc>
                <a:tc>
                  <a:txBody>
                    <a:bodyPr/>
                    <a:lstStyle/>
                    <a:p>
                      <a:pPr algn="l"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 25-34</a:t>
                      </a:r>
                    </a:p>
                  </a:txBody>
                  <a:tcPr marL="9525" marR="9525" marT="9525" marB="0" anchor="ctr">
                    <a:solidFill>
                      <a:schemeClr val="accent2">
                        <a:lumMod val="20000"/>
                        <a:lumOff val="80000"/>
                      </a:schemeClr>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16</a:t>
                      </a:r>
                    </a:p>
                  </a:txBody>
                  <a:tcPr marL="9525" marR="9525" marT="9525" marB="0" anchor="ctr">
                    <a:solidFill>
                      <a:schemeClr val="accent2">
                        <a:lumMod val="20000"/>
                        <a:lumOff val="80000"/>
                      </a:schemeClr>
                    </a:solidFill>
                  </a:tcPr>
                </a:tc>
                <a:tc>
                  <a:txBody>
                    <a:bodyPr/>
                    <a:lstStyle/>
                    <a:p>
                      <a:pPr algn="r" fontAlgn="t"/>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vMerge="1">
                  <a:txBody>
                    <a:bodyPr/>
                    <a:lstStyle/>
                    <a:p>
                      <a:pPr algn="l" fontAlgn="b"/>
                      <a:endParaRPr lang="en-IE" sz="1000" b="0" i="0" u="none" strike="noStrike">
                        <a:effectLst/>
                        <a:latin typeface="Arial"/>
                      </a:endParaRPr>
                    </a:p>
                  </a:txBody>
                  <a:tcPr marL="9525" marR="9525" marT="9525" marB="0" anchor="b"/>
                </a:tc>
                <a:tc>
                  <a:txBody>
                    <a:bodyPr/>
                    <a:lstStyle/>
                    <a:p>
                      <a:pPr algn="l" fontAlgn="t"/>
                      <a:r>
                        <a:rPr lang="en-IE" sz="1400" b="0" i="0" u="none" strike="noStrike">
                          <a:solidFill>
                            <a:schemeClr val="tx1">
                              <a:lumMod val="65000"/>
                              <a:lumOff val="35000"/>
                            </a:schemeClr>
                          </a:solidFill>
                          <a:effectLst/>
                          <a:latin typeface="Calibri" panose="020F0502020204030204" pitchFamily="34" charset="0"/>
                          <a:cs typeface="Calibri" panose="020F0502020204030204" pitchFamily="34" charset="0"/>
                        </a:rPr>
                        <a:t>Conn/Ulster</a:t>
                      </a:r>
                    </a:p>
                  </a:txBody>
                  <a:tcPr marL="69128" marR="9145" marT="8637" marB="0" anchor="ctr">
                    <a:solidFill>
                      <a:schemeClr val="accent2">
                        <a:lumMod val="20000"/>
                        <a:lumOff val="80000"/>
                      </a:schemeClr>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18</a:t>
                      </a:r>
                    </a:p>
                  </a:txBody>
                  <a:tcPr marL="9525" marR="9525" marT="9525" marB="0" anchor="ctr">
                    <a:solidFill>
                      <a:schemeClr val="accent2">
                        <a:lumMod val="20000"/>
                        <a:lumOff val="80000"/>
                      </a:schemeClr>
                    </a:solidFill>
                  </a:tcPr>
                </a:tc>
                <a:extLst>
                  <a:ext uri="{0D108BD9-81ED-4DB2-BD59-A6C34878D82A}">
                    <a16:rowId xmlns="" xmlns:a16="http://schemas.microsoft.com/office/drawing/2014/main" val="10004"/>
                  </a:ext>
                </a:extLst>
              </a:tr>
              <a:tr h="453695">
                <a:tc vMerge="1">
                  <a:txBody>
                    <a:bodyPr/>
                    <a:lstStyle/>
                    <a:p>
                      <a:pPr algn="l" fontAlgn="b"/>
                      <a:endParaRPr lang="en-IE" sz="1000" b="0" i="0" u="none" strike="noStrike">
                        <a:effectLst/>
                        <a:latin typeface="Arial"/>
                      </a:endParaRPr>
                    </a:p>
                  </a:txBody>
                  <a:tcPr marL="9525" marR="9525" marT="9525" marB="0" anchor="b"/>
                </a:tc>
                <a:tc>
                  <a:txBody>
                    <a:bodyPr/>
                    <a:lstStyle/>
                    <a:p>
                      <a:pPr algn="l"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 34-49</a:t>
                      </a:r>
                    </a:p>
                  </a:txBody>
                  <a:tcPr marL="9525" marR="9525" marT="9525" marB="0" anchor="ctr">
                    <a:solidFill>
                      <a:schemeClr val="accent2">
                        <a:lumMod val="20000"/>
                        <a:lumOff val="80000"/>
                      </a:schemeClr>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28</a:t>
                      </a:r>
                    </a:p>
                  </a:txBody>
                  <a:tcPr marL="9525" marR="9525" marT="9525" marB="0" anchor="ctr">
                    <a:solidFill>
                      <a:schemeClr val="accent2">
                        <a:lumMod val="20000"/>
                        <a:lumOff val="80000"/>
                      </a:schemeClr>
                    </a:solidFill>
                  </a:tcPr>
                </a:tc>
                <a:tc>
                  <a:txBody>
                    <a:bodyPr/>
                    <a:lstStyle/>
                    <a:p>
                      <a:pPr algn="r" fontAlgn="t"/>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rowSpan="2">
                  <a:txBody>
                    <a:bodyPr/>
                    <a:lstStyle/>
                    <a:p>
                      <a:pPr algn="l" fontAlgn="b"/>
                      <a:r>
                        <a:rPr lang="en-IE" sz="1400" b="1" i="0" u="none" strike="noStrike">
                          <a:solidFill>
                            <a:schemeClr val="bg1"/>
                          </a:solidFill>
                          <a:effectLst/>
                          <a:latin typeface="Calibri" panose="020F0502020204030204" pitchFamily="34" charset="0"/>
                          <a:cs typeface="Calibri" panose="020F0502020204030204" pitchFamily="34" charset="0"/>
                        </a:rPr>
                        <a:t>Area</a:t>
                      </a:r>
                    </a:p>
                  </a:txBody>
                  <a:tcPr marL="69128" marR="9145" marT="8637" marB="0" anchor="ctr">
                    <a:lnB w="12700" cap="flat" cmpd="sng" algn="ctr">
                      <a:solidFill>
                        <a:schemeClr val="bg1"/>
                      </a:solidFill>
                      <a:prstDash val="solid"/>
                      <a:round/>
                      <a:headEnd type="none" w="med" len="med"/>
                      <a:tailEnd type="none" w="med" len="med"/>
                    </a:lnB>
                    <a:solidFill>
                      <a:srgbClr val="54C0E8"/>
                    </a:solidFill>
                  </a:tcPr>
                </a:tc>
                <a:tc>
                  <a:txBody>
                    <a:bodyPr/>
                    <a:lstStyle/>
                    <a:p>
                      <a:pPr algn="l" fontAlgn="t"/>
                      <a:r>
                        <a:rPr lang="en-IE" sz="1400" b="0" i="0" u="none" strike="noStrike">
                          <a:solidFill>
                            <a:schemeClr val="tx1">
                              <a:lumMod val="65000"/>
                              <a:lumOff val="35000"/>
                            </a:schemeClr>
                          </a:solidFill>
                          <a:effectLst/>
                          <a:latin typeface="Calibri" panose="020F0502020204030204" pitchFamily="34" charset="0"/>
                          <a:cs typeface="Calibri" panose="020F0502020204030204" pitchFamily="34" charset="0"/>
                        </a:rPr>
                        <a:t>Urban</a:t>
                      </a:r>
                    </a:p>
                  </a:txBody>
                  <a:tcPr marL="69128" marR="9145" marT="8637"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66</a:t>
                      </a:r>
                    </a:p>
                  </a:txBody>
                  <a:tcPr marL="9525" marR="9525" marT="9525" marB="0" anchor="ctr">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453695">
                <a:tc vMerge="1">
                  <a:txBody>
                    <a:bodyPr/>
                    <a:lstStyle/>
                    <a:p>
                      <a:pPr algn="l" fontAlgn="b"/>
                      <a:endParaRPr lang="en-IE" sz="1000" b="0" i="0" u="none" strike="noStrike">
                        <a:effectLst/>
                        <a:latin typeface="Arial"/>
                      </a:endParaRPr>
                    </a:p>
                  </a:txBody>
                  <a:tcPr marL="9525" marR="9525" marT="9525" marB="0" anchor="b"/>
                </a:tc>
                <a:tc>
                  <a:txBody>
                    <a:bodyPr/>
                    <a:lstStyle/>
                    <a:p>
                      <a:pPr algn="l"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 50-64</a:t>
                      </a:r>
                    </a:p>
                  </a:txBody>
                  <a:tcPr marL="9525" marR="9525" marT="9525" marB="0" anchor="ctr">
                    <a:solidFill>
                      <a:schemeClr val="accent2">
                        <a:lumMod val="20000"/>
                        <a:lumOff val="80000"/>
                      </a:schemeClr>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23</a:t>
                      </a:r>
                    </a:p>
                  </a:txBody>
                  <a:tcPr marL="9525" marR="9525" marT="9525" marB="0" anchor="ctr">
                    <a:solidFill>
                      <a:schemeClr val="accent2">
                        <a:lumMod val="20000"/>
                        <a:lumOff val="80000"/>
                      </a:schemeClr>
                    </a:solidFill>
                  </a:tcPr>
                </a:tc>
                <a:tc>
                  <a:txBody>
                    <a:bodyPr/>
                    <a:lstStyle/>
                    <a:p>
                      <a:pPr algn="r" fontAlgn="t"/>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vMerge="1">
                  <a:txBody>
                    <a:bodyPr/>
                    <a:lstStyle/>
                    <a:p>
                      <a:pPr algn="l" fontAlgn="b"/>
                      <a:endParaRPr lang="en-IE" sz="1000" b="0" i="0" u="none" strike="noStrike">
                        <a:effectLst/>
                        <a:latin typeface="Arial"/>
                      </a:endParaRPr>
                    </a:p>
                  </a:txBody>
                  <a:tcPr marL="9525" marR="9525" marT="9525" marB="0" anchor="b"/>
                </a:tc>
                <a:tc>
                  <a:txBody>
                    <a:bodyPr/>
                    <a:lstStyle/>
                    <a:p>
                      <a:pPr algn="l" fontAlgn="t"/>
                      <a:r>
                        <a:rPr lang="en-IE" sz="1400" b="0" i="0" u="none" strike="noStrike">
                          <a:solidFill>
                            <a:schemeClr val="tx1">
                              <a:lumMod val="65000"/>
                              <a:lumOff val="35000"/>
                            </a:schemeClr>
                          </a:solidFill>
                          <a:effectLst/>
                          <a:latin typeface="Calibri" panose="020F0502020204030204" pitchFamily="34" charset="0"/>
                          <a:cs typeface="Calibri" panose="020F0502020204030204" pitchFamily="34" charset="0"/>
                        </a:rPr>
                        <a:t>Rural</a:t>
                      </a:r>
                    </a:p>
                  </a:txBody>
                  <a:tcPr marL="69128" marR="9145" marT="8637" marB="0" anchor="ctr">
                    <a:lnT w="12700" cap="flat" cmpd="sng" algn="ctr">
                      <a:solidFill>
                        <a:schemeClr val="bg1">
                          <a:lumMod val="95000"/>
                        </a:schemeClr>
                      </a:solidFill>
                      <a:prstDash val="solid"/>
                      <a:round/>
                      <a:headEnd type="none" w="med" len="med"/>
                      <a:tailEnd type="none" w="med" len="med"/>
                    </a:lnT>
                    <a:solidFill>
                      <a:schemeClr val="bg1"/>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34</a:t>
                      </a:r>
                    </a:p>
                  </a:txBody>
                  <a:tcPr marL="9525" marR="9525" marT="9525" marB="0" anchor="ctr">
                    <a:lnT w="12700" cap="flat" cmpd="sng" algn="ctr">
                      <a:solidFill>
                        <a:schemeClr val="bg1">
                          <a:lumMod val="95000"/>
                        </a:schemeClr>
                      </a:solidFill>
                      <a:prstDash val="solid"/>
                      <a:round/>
                      <a:headEnd type="none" w="med" len="med"/>
                      <a:tailEnd type="none" w="med" len="med"/>
                    </a:lnT>
                    <a:solidFill>
                      <a:schemeClr val="bg1"/>
                    </a:solidFill>
                  </a:tcPr>
                </a:tc>
                <a:extLst>
                  <a:ext uri="{0D108BD9-81ED-4DB2-BD59-A6C34878D82A}">
                    <a16:rowId xmlns="" xmlns:a16="http://schemas.microsoft.com/office/drawing/2014/main" val="10006"/>
                  </a:ext>
                </a:extLst>
              </a:tr>
              <a:tr h="453695">
                <a:tc vMerge="1">
                  <a:txBody>
                    <a:bodyPr/>
                    <a:lstStyle/>
                    <a:p>
                      <a:endParaRPr lang="en-IE"/>
                    </a:p>
                  </a:txBody>
                  <a:tcPr/>
                </a:tc>
                <a:tc>
                  <a:txBody>
                    <a:bodyPr/>
                    <a:lstStyle/>
                    <a:p>
                      <a:pPr algn="l"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 65+</a:t>
                      </a:r>
                    </a:p>
                  </a:txBody>
                  <a:tcPr marL="9525" marR="9525" marT="9525" marB="0" anchor="ctr">
                    <a:solidFill>
                      <a:schemeClr val="accent2">
                        <a:lumMod val="20000"/>
                        <a:lumOff val="80000"/>
                      </a:schemeClr>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18</a:t>
                      </a:r>
                    </a:p>
                  </a:txBody>
                  <a:tcPr marL="9525" marR="9525" marT="9525" marB="0" anchor="ctr">
                    <a:solidFill>
                      <a:schemeClr val="accent2">
                        <a:lumMod val="20000"/>
                        <a:lumOff val="80000"/>
                      </a:schemeClr>
                    </a:solidFill>
                  </a:tcPr>
                </a:tc>
                <a:tc>
                  <a:txBody>
                    <a:bodyPr/>
                    <a:lstStyle/>
                    <a:p>
                      <a:pPr algn="r" fontAlgn="t"/>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marL="0" algn="l" defTabSz="497693" rtl="0" eaLnBrk="1" fontAlgn="b" latinLnBrk="0" hangingPunct="1"/>
                      <a:endParaRPr lang="en-IE"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69128" marR="9145" marT="8637" marB="0" anchor="ctr">
                    <a:lnT w="12700" cap="flat" cmpd="sng" algn="ctr">
                      <a:solidFill>
                        <a:schemeClr val="bg1"/>
                      </a:solidFill>
                      <a:prstDash val="solid"/>
                      <a:round/>
                      <a:headEnd type="none" w="med" len="med"/>
                      <a:tailEnd type="none" w="med" len="med"/>
                    </a:lnT>
                    <a:noFill/>
                  </a:tcPr>
                </a:tc>
                <a:tc>
                  <a:txBody>
                    <a:bodyPr/>
                    <a:lstStyle/>
                    <a:p>
                      <a:pPr algn="l" fontAlgn="t"/>
                      <a:endParaRPr lang="en-IE" sz="1200" b="0" i="0" u="none" strike="noStrike">
                        <a:solidFill>
                          <a:schemeClr val="tx1">
                            <a:lumMod val="65000"/>
                            <a:lumOff val="35000"/>
                          </a:schemeClr>
                        </a:solidFill>
                        <a:effectLst/>
                        <a:latin typeface="Calibri" panose="020F0502020204030204" pitchFamily="34" charset="0"/>
                        <a:cs typeface="Calibri" panose="020F0502020204030204" pitchFamily="34" charset="0"/>
                      </a:endParaRPr>
                    </a:p>
                  </a:txBody>
                  <a:tcPr marL="69128" marR="9145" marT="8637" marB="0" anchor="ctr">
                    <a:noFill/>
                  </a:tcPr>
                </a:tc>
                <a:tc>
                  <a:txBody>
                    <a:bodyPr/>
                    <a:lstStyle/>
                    <a:p>
                      <a:pPr algn="ctr" fontAlgn="t"/>
                      <a:endParaRPr lang="en-IE" sz="12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endParaRPr>
                    </a:p>
                  </a:txBody>
                  <a:tcPr marL="9145" marR="9145" marT="8637" marB="0" anchor="ctr">
                    <a:noFill/>
                  </a:tcPr>
                </a:tc>
                <a:extLst>
                  <a:ext uri="{0D108BD9-81ED-4DB2-BD59-A6C34878D82A}">
                    <a16:rowId xmlns="" xmlns:a16="http://schemas.microsoft.com/office/drawing/2014/main" val="10007"/>
                  </a:ext>
                </a:extLst>
              </a:tr>
              <a:tr h="453695">
                <a:tc rowSpan="2">
                  <a:txBody>
                    <a:bodyPr/>
                    <a:lstStyle/>
                    <a:p>
                      <a:pPr algn="l" fontAlgn="b"/>
                      <a:r>
                        <a:rPr lang="en-IE" sz="1400" b="1" i="0" u="none" strike="noStrike">
                          <a:solidFill>
                            <a:schemeClr val="bg1"/>
                          </a:solidFill>
                          <a:effectLst/>
                          <a:latin typeface="Calibri" panose="020F0502020204030204" pitchFamily="34" charset="0"/>
                          <a:cs typeface="Calibri" panose="020F0502020204030204" pitchFamily="34" charset="0"/>
                        </a:rPr>
                        <a:t>Social </a:t>
                      </a:r>
                    </a:p>
                    <a:p>
                      <a:pPr algn="l" fontAlgn="b"/>
                      <a:r>
                        <a:rPr lang="en-IE" sz="1400" b="1" i="0" u="none" strike="noStrike">
                          <a:solidFill>
                            <a:schemeClr val="bg1"/>
                          </a:solidFill>
                          <a:effectLst/>
                          <a:latin typeface="Calibri" panose="020F0502020204030204" pitchFamily="34" charset="0"/>
                          <a:cs typeface="Calibri" panose="020F0502020204030204" pitchFamily="34" charset="0"/>
                        </a:rPr>
                        <a:t>Class</a:t>
                      </a:r>
                    </a:p>
                  </a:txBody>
                  <a:tcPr marL="69128" marR="9145" marT="8637" marB="0" anchor="ctr">
                    <a:solidFill>
                      <a:srgbClr val="54C0E8"/>
                    </a:solidFill>
                  </a:tcPr>
                </a:tc>
                <a:tc>
                  <a:txBody>
                    <a:bodyPr/>
                    <a:lstStyle/>
                    <a:p>
                      <a:pPr marL="0" algn="l" defTabSz="914400" rtl="0" eaLnBrk="1" fontAlgn="t" latinLnBrk="0" hangingPunct="1"/>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 ABC1F</a:t>
                      </a:r>
                    </a:p>
                  </a:txBody>
                  <a:tcPr marL="9525" marR="9525" marT="9525"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49</a:t>
                      </a:r>
                    </a:p>
                  </a:txBody>
                  <a:tcPr marL="9525" marR="9525" marT="9525" marB="0" anchor="ctr">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r" fontAlgn="t"/>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l" fontAlgn="b"/>
                      <a:endParaRPr lang="en-IE" sz="1200" b="0" i="0" u="none" strike="noStrike">
                        <a:solidFill>
                          <a:schemeClr val="bg1"/>
                        </a:solidFill>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l" fontAlgn="b"/>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ctr" fontAlgn="b"/>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extLst>
                  <a:ext uri="{0D108BD9-81ED-4DB2-BD59-A6C34878D82A}">
                    <a16:rowId xmlns="" xmlns:a16="http://schemas.microsoft.com/office/drawing/2014/main" val="10009"/>
                  </a:ext>
                </a:extLst>
              </a:tr>
              <a:tr h="453695">
                <a:tc vMerge="1">
                  <a:txBody>
                    <a:bodyPr/>
                    <a:lstStyle/>
                    <a:p>
                      <a:pPr algn="l" fontAlgn="b"/>
                      <a:endParaRPr lang="en-IE" sz="1000" b="0" i="0" u="none" strike="noStrike">
                        <a:effectLst/>
                        <a:latin typeface="Arial"/>
                      </a:endParaRPr>
                    </a:p>
                  </a:txBody>
                  <a:tcPr marL="9525" marR="9525" marT="9525" marB="0" anchor="b"/>
                </a:tc>
                <a:tc>
                  <a:txBody>
                    <a:bodyPr/>
                    <a:lstStyle/>
                    <a:p>
                      <a:pPr marL="0" algn="l" defTabSz="914400" rtl="0" eaLnBrk="1" fontAlgn="t" latinLnBrk="0" hangingPunct="1"/>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 C2DEF</a:t>
                      </a:r>
                    </a:p>
                  </a:txBody>
                  <a:tcPr marL="9525" marR="9525" marT="9525" marB="0"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fontAlgn="t"/>
                      <a:r>
                        <a:rPr lang="en-IE" sz="1400" b="0" i="0" u="none" strike="noStrike" kern="1200">
                          <a:solidFill>
                            <a:schemeClr val="tx1">
                              <a:lumMod val="65000"/>
                              <a:lumOff val="35000"/>
                            </a:schemeClr>
                          </a:solidFill>
                          <a:effectLst/>
                          <a:latin typeface="Calibri" panose="020F0502020204030204" pitchFamily="34" charset="0"/>
                          <a:ea typeface="+mn-ea"/>
                          <a:cs typeface="Calibri" panose="020F0502020204030204" pitchFamily="34" charset="0"/>
                        </a:rPr>
                        <a:t>51</a:t>
                      </a:r>
                    </a:p>
                  </a:txBody>
                  <a:tcPr marL="9525" marR="9525" marT="9525" marB="0" anchor="ct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r" fontAlgn="t"/>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l" fontAlgn="b"/>
                      <a:endParaRPr lang="en-IE" sz="1200" b="0" i="0" u="none" strike="noStrike">
                        <a:solidFill>
                          <a:schemeClr val="bg1"/>
                        </a:solidFill>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l" fontAlgn="b"/>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tc>
                  <a:txBody>
                    <a:bodyPr/>
                    <a:lstStyle/>
                    <a:p>
                      <a:pPr algn="ctr" fontAlgn="b"/>
                      <a:endParaRPr lang="en-IE" sz="1200" b="0" i="0" u="none" strike="noStrike">
                        <a:effectLst/>
                        <a:latin typeface="Calibri" panose="020F0502020204030204" pitchFamily="34" charset="0"/>
                        <a:cs typeface="Calibri" panose="020F0502020204030204" pitchFamily="34" charset="0"/>
                      </a:endParaRPr>
                    </a:p>
                  </a:txBody>
                  <a:tcPr marL="9145" marR="9145" marT="8637" marB="0" anchor="ctr">
                    <a:noFill/>
                  </a:tcPr>
                </a:tc>
                <a:extLst>
                  <a:ext uri="{0D108BD9-81ED-4DB2-BD59-A6C34878D82A}">
                    <a16:rowId xmlns="" xmlns:a16="http://schemas.microsoft.com/office/drawing/2014/main" val="10010"/>
                  </a:ext>
                </a:extLst>
              </a:tr>
            </a:tbl>
          </a:graphicData>
        </a:graphic>
      </p:graphicFrame>
      <p:sp>
        <p:nvSpPr>
          <p:cNvPr id="5" name="Text Placeholder 4">
            <a:extLst>
              <a:ext uri="{FF2B5EF4-FFF2-40B4-BE49-F238E27FC236}">
                <a16:creationId xmlns="" xmlns:a16="http://schemas.microsoft.com/office/drawing/2014/main" id="{6A481F09-29F9-458C-8305-F94D03184FFE}"/>
              </a:ext>
            </a:extLst>
          </p:cNvPr>
          <p:cNvSpPr>
            <a:spLocks noGrp="1"/>
          </p:cNvSpPr>
          <p:nvPr>
            <p:ph type="body" sz="quarter" idx="49"/>
          </p:nvPr>
        </p:nvSpPr>
        <p:spPr>
          <a:xfrm>
            <a:off x="296226" y="577101"/>
            <a:ext cx="5548676" cy="323941"/>
          </a:xfrm>
        </p:spPr>
        <p:txBody>
          <a:bodyPr/>
          <a:lstStyle/>
          <a:p>
            <a:r>
              <a:rPr lang="en-GB" sz="1400">
                <a:solidFill>
                  <a:schemeClr val="tx1">
                    <a:lumMod val="50000"/>
                    <a:lumOff val="50000"/>
                  </a:schemeClr>
                </a:solidFill>
              </a:rPr>
              <a:t>Base: Adults aged 16+ n – 1,262</a:t>
            </a:r>
            <a:endParaRPr lang="en-IE"/>
          </a:p>
        </p:txBody>
      </p:sp>
      <p:sp>
        <p:nvSpPr>
          <p:cNvPr id="7" name="Title 1"/>
          <p:cNvSpPr>
            <a:spLocks noGrp="1"/>
          </p:cNvSpPr>
          <p:nvPr>
            <p:ph type="title"/>
          </p:nvPr>
        </p:nvSpPr>
        <p:spPr>
          <a:xfrm>
            <a:off x="296226" y="188641"/>
            <a:ext cx="7952663" cy="370620"/>
          </a:xfrm>
        </p:spPr>
        <p:txBody>
          <a:bodyPr anchor="t">
            <a:noAutofit/>
          </a:bodyPr>
          <a:lstStyle/>
          <a:p>
            <a:r>
              <a:rPr lang="en-US" sz="2400">
                <a:solidFill>
                  <a:srgbClr val="54C0E8"/>
                </a:solidFill>
              </a:rPr>
              <a:t>Arts Insight </a:t>
            </a:r>
            <a:r>
              <a:rPr lang="en-US" sz="2400" dirty="0">
                <a:solidFill>
                  <a:srgbClr val="54C0E8"/>
                </a:solidFill>
              </a:rPr>
              <a:t>2020 Sample Profile </a:t>
            </a:r>
            <a:endParaRPr lang="en-IE" sz="2400" dirty="0">
              <a:solidFill>
                <a:srgbClr val="54C0E8"/>
              </a:solidFill>
            </a:endParaRPr>
          </a:p>
        </p:txBody>
      </p:sp>
    </p:spTree>
    <p:extLst>
      <p:ext uri="{BB962C8B-B14F-4D97-AF65-F5344CB8AC3E}">
        <p14:creationId xmlns:p14="http://schemas.microsoft.com/office/powerpoint/2010/main" val="939293044"/>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BD93A7-5032-488A-9EA0-116648222CD7}"/>
              </a:ext>
            </a:extLst>
          </p:cNvPr>
          <p:cNvPicPr>
            <a:picLocks noChangeAspect="1"/>
          </p:cNvPicPr>
          <p:nvPr/>
        </p:nvPicPr>
        <p:blipFill>
          <a:blip r:embed="rId3"/>
          <a:srcRect/>
          <a:stretch/>
        </p:blipFill>
        <p:spPr>
          <a:xfrm>
            <a:off x="210482" y="112405"/>
            <a:ext cx="1343112" cy="1343112"/>
          </a:xfrm>
          <a:prstGeom prst="rect">
            <a:avLst/>
          </a:prstGeom>
        </p:spPr>
      </p:pic>
      <p:sp>
        <p:nvSpPr>
          <p:cNvPr id="6" name="TextBox 5">
            <a:extLst>
              <a:ext uri="{FF2B5EF4-FFF2-40B4-BE49-F238E27FC236}">
                <a16:creationId xmlns="" xmlns:a16="http://schemas.microsoft.com/office/drawing/2014/main" id="{950307F1-68B0-484D-BBE5-9DB7832FFB46}"/>
              </a:ext>
            </a:extLst>
          </p:cNvPr>
          <p:cNvSpPr txBox="1"/>
          <p:nvPr/>
        </p:nvSpPr>
        <p:spPr>
          <a:xfrm>
            <a:off x="5240878" y="3255885"/>
            <a:ext cx="6366052" cy="671915"/>
          </a:xfrm>
          <a:prstGeom prst="rect">
            <a:avLst/>
          </a:prstGeom>
          <a:noFill/>
        </p:spPr>
        <p:txBody>
          <a:bodyPr wrap="square">
            <a:spAutoFit/>
          </a:bodyPr>
          <a:lstStyle/>
          <a:p>
            <a:pPr algn="ctr">
              <a:lnSpc>
                <a:spcPct val="107000"/>
              </a:lnSpc>
              <a:spcAft>
                <a:spcPts val="800"/>
              </a:spcAft>
            </a:pPr>
            <a:r>
              <a:rPr lang="en-IE" sz="1800" b="1"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Even beyond attendance, Aficionados are the driving consumer force in the arts</a:t>
            </a:r>
          </a:p>
        </p:txBody>
      </p:sp>
      <p:pic>
        <p:nvPicPr>
          <p:cNvPr id="5" name="Picture 4" descr="A picture containing skiing, people, toy, group&#10;&#10;Description automatically generated">
            <a:extLst>
              <a:ext uri="{FF2B5EF4-FFF2-40B4-BE49-F238E27FC236}">
                <a16:creationId xmlns="" xmlns:a16="http://schemas.microsoft.com/office/drawing/2014/main" id="{C75FD502-F2BA-4F1B-817A-9352C138CABD}"/>
              </a:ext>
            </a:extLst>
          </p:cNvPr>
          <p:cNvPicPr>
            <a:picLocks noChangeAspect="1"/>
          </p:cNvPicPr>
          <p:nvPr/>
        </p:nvPicPr>
        <p:blipFill rotWithShape="1">
          <a:blip r:embed="rId4">
            <a:clrChange>
              <a:clrFrom>
                <a:srgbClr val="FFFFFF"/>
              </a:clrFrom>
              <a:clrTo>
                <a:srgbClr val="FFFFFF">
                  <a:alpha val="0"/>
                </a:srgbClr>
              </a:clrTo>
            </a:clrChange>
          </a:blip>
          <a:srcRect l="49801" r="39839" b="86006"/>
          <a:stretch/>
        </p:blipFill>
        <p:spPr>
          <a:xfrm>
            <a:off x="1962238" y="480901"/>
            <a:ext cx="3160452" cy="4269175"/>
          </a:xfrm>
          <a:prstGeom prst="rect">
            <a:avLst/>
          </a:prstGeom>
        </p:spPr>
      </p:pic>
    </p:spTree>
    <p:extLst>
      <p:ext uri="{BB962C8B-B14F-4D97-AF65-F5344CB8AC3E}">
        <p14:creationId xmlns:p14="http://schemas.microsoft.com/office/powerpoint/2010/main" val="148402319"/>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07A8E0E-9BC8-49B3-900C-10ADFA8227A1}"/>
              </a:ext>
            </a:extLst>
          </p:cNvPr>
          <p:cNvSpPr>
            <a:spLocks noGrp="1"/>
          </p:cNvSpPr>
          <p:nvPr>
            <p:ph type="title"/>
          </p:nvPr>
        </p:nvSpPr>
        <p:spPr/>
        <p:txBody>
          <a:bodyPr/>
          <a:lstStyle/>
          <a:p>
            <a:r>
              <a:rPr lang="en-IE" sz="2400" b="1">
                <a:solidFill>
                  <a:schemeClr val="accent2"/>
                </a:solidFill>
              </a:rPr>
              <a:t>Aficionados are also more likely to: </a:t>
            </a:r>
            <a:endParaRPr lang="en-IE"/>
          </a:p>
        </p:txBody>
      </p:sp>
      <p:sp>
        <p:nvSpPr>
          <p:cNvPr id="4" name="Text Placeholder 3">
            <a:extLst>
              <a:ext uri="{FF2B5EF4-FFF2-40B4-BE49-F238E27FC236}">
                <a16:creationId xmlns="" xmlns:a16="http://schemas.microsoft.com/office/drawing/2014/main" id="{CBC80A00-97E9-4FD9-8202-1D3C1932CF17}"/>
              </a:ext>
            </a:extLst>
          </p:cNvPr>
          <p:cNvSpPr>
            <a:spLocks noGrp="1"/>
          </p:cNvSpPr>
          <p:nvPr>
            <p:ph type="body" sz="quarter" idx="60"/>
          </p:nvPr>
        </p:nvSpPr>
        <p:spPr>
          <a:xfrm>
            <a:off x="627711" y="5897349"/>
            <a:ext cx="8667522" cy="285204"/>
          </a:xfrm>
        </p:spPr>
        <p:txBody>
          <a:bodyPr/>
          <a:lstStyle/>
          <a:p>
            <a:r>
              <a:rPr lang="en-IE" sz="900" err="1"/>
              <a:t>Q.15</a:t>
            </a:r>
            <a:r>
              <a:rPr lang="en-IE" sz="900"/>
              <a:t> In the past 12 months, have you taken part in any of the following activities? By ‘take part’ I mean in your free time in the home, in classes, rehearsals, shows or in workshops — other than as part of your job or in full time education. Think of the past 12 months in full, including before and after the Covid 19 crisis.</a:t>
            </a:r>
          </a:p>
        </p:txBody>
      </p:sp>
      <p:sp>
        <p:nvSpPr>
          <p:cNvPr id="5" name="Text Placeholder 3">
            <a:extLst>
              <a:ext uri="{FF2B5EF4-FFF2-40B4-BE49-F238E27FC236}">
                <a16:creationId xmlns="" xmlns:a16="http://schemas.microsoft.com/office/drawing/2014/main" id="{19D9234F-9D14-475B-B387-69744174E6DF}"/>
              </a:ext>
            </a:extLst>
          </p:cNvPr>
          <p:cNvSpPr txBox="1">
            <a:spLocks/>
          </p:cNvSpPr>
          <p:nvPr/>
        </p:nvSpPr>
        <p:spPr>
          <a:xfrm>
            <a:off x="627711" y="6161280"/>
            <a:ext cx="8667522" cy="285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900" err="1"/>
              <a:t>Q.19</a:t>
            </a:r>
            <a:r>
              <a:rPr lang="en-IE" sz="900"/>
              <a:t> Which, if any, of the following have you personally done in the past 12 months? </a:t>
            </a:r>
          </a:p>
        </p:txBody>
      </p:sp>
      <p:sp>
        <p:nvSpPr>
          <p:cNvPr id="6" name="Text Placeholder 3">
            <a:extLst>
              <a:ext uri="{FF2B5EF4-FFF2-40B4-BE49-F238E27FC236}">
                <a16:creationId xmlns="" xmlns:a16="http://schemas.microsoft.com/office/drawing/2014/main" id="{15E34CDA-4399-42B7-BE71-2E325A997242}"/>
              </a:ext>
            </a:extLst>
          </p:cNvPr>
          <p:cNvSpPr txBox="1">
            <a:spLocks/>
          </p:cNvSpPr>
          <p:nvPr/>
        </p:nvSpPr>
        <p:spPr>
          <a:xfrm>
            <a:off x="627711" y="6331004"/>
            <a:ext cx="8667522" cy="285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900" err="1"/>
              <a:t>Q.20a</a:t>
            </a:r>
            <a:r>
              <a:rPr lang="en-IE" sz="900"/>
              <a:t> Now thinking of reading for pleasure, have you read any of the following in the past 12 months? </a:t>
            </a:r>
          </a:p>
        </p:txBody>
      </p:sp>
      <p:sp>
        <p:nvSpPr>
          <p:cNvPr id="7" name="Text Placeholder 3">
            <a:extLst>
              <a:ext uri="{FF2B5EF4-FFF2-40B4-BE49-F238E27FC236}">
                <a16:creationId xmlns="" xmlns:a16="http://schemas.microsoft.com/office/drawing/2014/main" id="{AEB581B5-DCCC-44D7-BDFE-C521E641EC77}"/>
              </a:ext>
            </a:extLst>
          </p:cNvPr>
          <p:cNvSpPr txBox="1">
            <a:spLocks/>
          </p:cNvSpPr>
          <p:nvPr/>
        </p:nvSpPr>
        <p:spPr>
          <a:xfrm>
            <a:off x="627711" y="6519631"/>
            <a:ext cx="8667522" cy="285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900"/>
              <a:t>Q.24a Which of these have you done at home or while you’re travelling/ on the go in the past 12 months?</a:t>
            </a:r>
          </a:p>
        </p:txBody>
      </p:sp>
      <p:sp>
        <p:nvSpPr>
          <p:cNvPr id="8" name="Text Placeholder 3">
            <a:extLst>
              <a:ext uri="{FF2B5EF4-FFF2-40B4-BE49-F238E27FC236}">
                <a16:creationId xmlns="" xmlns:a16="http://schemas.microsoft.com/office/drawing/2014/main" id="{0B9165B9-3F74-4FB8-A048-FFA103EE0086}"/>
              </a:ext>
            </a:extLst>
          </p:cNvPr>
          <p:cNvSpPr txBox="1">
            <a:spLocks/>
          </p:cNvSpPr>
          <p:nvPr/>
        </p:nvSpPr>
        <p:spPr>
          <a:xfrm>
            <a:off x="627711" y="6649794"/>
            <a:ext cx="8667522" cy="285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000" i="1" kern="1200">
                <a:solidFill>
                  <a:srgbClr val="6666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900"/>
              <a:t>Q.30How much do you agree or disagree with each of the following statements: </a:t>
            </a:r>
          </a:p>
        </p:txBody>
      </p:sp>
      <p:sp>
        <p:nvSpPr>
          <p:cNvPr id="10" name="TextBox 9">
            <a:extLst>
              <a:ext uri="{FF2B5EF4-FFF2-40B4-BE49-F238E27FC236}">
                <a16:creationId xmlns="" xmlns:a16="http://schemas.microsoft.com/office/drawing/2014/main" id="{5889E36E-C912-4E0C-AC30-598E03EA6DC3}"/>
              </a:ext>
            </a:extLst>
          </p:cNvPr>
          <p:cNvSpPr txBox="1"/>
          <p:nvPr/>
        </p:nvSpPr>
        <p:spPr>
          <a:xfrm>
            <a:off x="4102334" y="4659838"/>
            <a:ext cx="7312980" cy="610552"/>
          </a:xfrm>
          <a:prstGeom prst="rect">
            <a:avLst/>
          </a:prstGeom>
          <a:noFill/>
        </p:spPr>
        <p:txBody>
          <a:bodyPr wrap="square">
            <a:spAutoFit/>
          </a:bodyPr>
          <a:lstStyle/>
          <a:p>
            <a:pPr lvl="0">
              <a:lnSpc>
                <a:spcPct val="107000"/>
              </a:lnSpc>
            </a:pPr>
            <a:r>
              <a:rPr lang="en-IE" sz="2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And to have the most positive general </a:t>
            </a:r>
            <a:r>
              <a:rPr lang="en-IE" sz="20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attitudes towards the</a:t>
            </a:r>
            <a:r>
              <a:rPr lang="en-IE" sz="2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IE" sz="20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arts</a:t>
            </a:r>
            <a:r>
              <a:rPr lang="en-IE" sz="2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pPr>
            <a:r>
              <a:rPr lang="en-IE" sz="12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‘strongly agree’ average 44% vs 24% Nationally</a:t>
            </a:r>
          </a:p>
        </p:txBody>
      </p:sp>
      <p:sp>
        <p:nvSpPr>
          <p:cNvPr id="12" name="TextBox 11">
            <a:extLst>
              <a:ext uri="{FF2B5EF4-FFF2-40B4-BE49-F238E27FC236}">
                <a16:creationId xmlns="" xmlns:a16="http://schemas.microsoft.com/office/drawing/2014/main" id="{41CDC20E-02CD-428D-AA9C-D33EB11F7634}"/>
              </a:ext>
            </a:extLst>
          </p:cNvPr>
          <p:cNvSpPr txBox="1"/>
          <p:nvPr/>
        </p:nvSpPr>
        <p:spPr>
          <a:xfrm>
            <a:off x="2170159" y="1488318"/>
            <a:ext cx="3550262" cy="610552"/>
          </a:xfrm>
          <a:prstGeom prst="rect">
            <a:avLst/>
          </a:prstGeom>
          <a:noFill/>
        </p:spPr>
        <p:txBody>
          <a:bodyPr wrap="square">
            <a:spAutoFit/>
          </a:bodyPr>
          <a:lstStyle/>
          <a:p>
            <a:pPr lvl="0">
              <a:lnSpc>
                <a:spcPct val="107000"/>
              </a:lnSpc>
            </a:pPr>
            <a:r>
              <a:rPr lang="en-IE" sz="2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Be arts </a:t>
            </a:r>
            <a:r>
              <a:rPr lang="en-IE" sz="20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participants</a:t>
            </a:r>
          </a:p>
          <a:p>
            <a:pPr lvl="0">
              <a:lnSpc>
                <a:spcPct val="107000"/>
              </a:lnSpc>
            </a:pPr>
            <a:r>
              <a:rPr lang="en-IE" sz="12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57% of Aficionados versus 34% Nationally </a:t>
            </a:r>
          </a:p>
        </p:txBody>
      </p:sp>
      <p:sp>
        <p:nvSpPr>
          <p:cNvPr id="14" name="TextBox 13">
            <a:extLst>
              <a:ext uri="{FF2B5EF4-FFF2-40B4-BE49-F238E27FC236}">
                <a16:creationId xmlns="" xmlns:a16="http://schemas.microsoft.com/office/drawing/2014/main" id="{AB27EDD6-C5A4-433F-B1A5-4080AD0C4D45}"/>
              </a:ext>
            </a:extLst>
          </p:cNvPr>
          <p:cNvSpPr txBox="1"/>
          <p:nvPr/>
        </p:nvSpPr>
        <p:spPr>
          <a:xfrm>
            <a:off x="8140168" y="1488318"/>
            <a:ext cx="3866555" cy="808170"/>
          </a:xfrm>
          <a:prstGeom prst="rect">
            <a:avLst/>
          </a:prstGeom>
          <a:noFill/>
        </p:spPr>
        <p:txBody>
          <a:bodyPr wrap="square">
            <a:spAutoFit/>
          </a:bodyPr>
          <a:lstStyle/>
          <a:p>
            <a:pPr lvl="0">
              <a:lnSpc>
                <a:spcPct val="107000"/>
              </a:lnSpc>
            </a:pPr>
            <a:r>
              <a:rPr lang="en-IE" sz="20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Read</a:t>
            </a:r>
            <a:r>
              <a:rPr lang="en-IE" sz="2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all types of literature </a:t>
            </a:r>
          </a:p>
          <a:p>
            <a:pPr lvl="0">
              <a:lnSpc>
                <a:spcPct val="107000"/>
              </a:lnSpc>
            </a:pPr>
            <a:r>
              <a:rPr lang="en-IE" sz="12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incl. Fiction 76% vs 67% Nationally, and Poetry 27% vs 15% Nationally</a:t>
            </a:r>
          </a:p>
        </p:txBody>
      </p:sp>
      <p:sp>
        <p:nvSpPr>
          <p:cNvPr id="16" name="TextBox 15">
            <a:extLst>
              <a:ext uri="{FF2B5EF4-FFF2-40B4-BE49-F238E27FC236}">
                <a16:creationId xmlns="" xmlns:a16="http://schemas.microsoft.com/office/drawing/2014/main" id="{F9B6B49B-827E-438A-82FD-984CDEC907DB}"/>
              </a:ext>
            </a:extLst>
          </p:cNvPr>
          <p:cNvSpPr txBox="1"/>
          <p:nvPr/>
        </p:nvSpPr>
        <p:spPr>
          <a:xfrm>
            <a:off x="2170159" y="3128203"/>
            <a:ext cx="3617492" cy="938334"/>
          </a:xfrm>
          <a:prstGeom prst="rect">
            <a:avLst/>
          </a:prstGeom>
          <a:noFill/>
        </p:spPr>
        <p:txBody>
          <a:bodyPr wrap="square">
            <a:spAutoFit/>
          </a:bodyPr>
          <a:lstStyle/>
          <a:p>
            <a:pPr lvl="0">
              <a:lnSpc>
                <a:spcPct val="107000"/>
              </a:lnSpc>
            </a:pPr>
            <a:r>
              <a:rPr lang="en-IE" sz="20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Support</a:t>
            </a:r>
            <a:r>
              <a:rPr lang="en-IE" sz="2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the arts </a:t>
            </a:r>
          </a:p>
          <a:p>
            <a:pPr lvl="0">
              <a:lnSpc>
                <a:spcPct val="107000"/>
              </a:lnSpc>
            </a:pPr>
            <a:r>
              <a:rPr lang="en-IE">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(donations, volunteering etc.)</a:t>
            </a:r>
          </a:p>
          <a:p>
            <a:pPr lvl="0">
              <a:lnSpc>
                <a:spcPct val="107000"/>
              </a:lnSpc>
            </a:pPr>
            <a:r>
              <a:rPr lang="en-IE" sz="14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IE" sz="12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51% vs 25% Nationally</a:t>
            </a:r>
            <a:endParaRPr lang="en-IE" sz="14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 xmlns:a16="http://schemas.microsoft.com/office/drawing/2014/main" id="{C3CC4667-B8BD-4D55-8E5B-E46066707A27}"/>
              </a:ext>
            </a:extLst>
          </p:cNvPr>
          <p:cNvSpPr txBox="1"/>
          <p:nvPr/>
        </p:nvSpPr>
        <p:spPr>
          <a:xfrm>
            <a:off x="8140168" y="3137355"/>
            <a:ext cx="3866555" cy="610552"/>
          </a:xfrm>
          <a:prstGeom prst="rect">
            <a:avLst/>
          </a:prstGeom>
          <a:noFill/>
        </p:spPr>
        <p:txBody>
          <a:bodyPr wrap="square">
            <a:spAutoFit/>
          </a:bodyPr>
          <a:lstStyle/>
          <a:p>
            <a:pPr lvl="0">
              <a:lnSpc>
                <a:spcPct val="107000"/>
              </a:lnSpc>
            </a:pPr>
            <a:r>
              <a:rPr lang="en-IE" sz="200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a:t>
            </a:r>
            <a:r>
              <a:rPr lang="en-IE" sz="2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onsume any</a:t>
            </a:r>
            <a:r>
              <a:rPr lang="en-IE" sz="20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digital arts/ drama</a:t>
            </a:r>
            <a:r>
              <a:rPr lang="en-IE" sz="20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pPr>
            <a:r>
              <a:rPr lang="en-IE" sz="12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70% vs 32% Nationally</a:t>
            </a:r>
          </a:p>
        </p:txBody>
      </p:sp>
      <p:pic>
        <p:nvPicPr>
          <p:cNvPr id="26" name="Picture 25">
            <a:extLst>
              <a:ext uri="{FF2B5EF4-FFF2-40B4-BE49-F238E27FC236}">
                <a16:creationId xmlns="" xmlns:a16="http://schemas.microsoft.com/office/drawing/2014/main" id="{1A87CA82-EA0C-4215-B7E9-F31D6E82CB6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4471" y="1269647"/>
            <a:ext cx="929675" cy="1329571"/>
          </a:xfrm>
          <a:prstGeom prst="rect">
            <a:avLst/>
          </a:prstGeom>
        </p:spPr>
      </p:pic>
      <p:pic>
        <p:nvPicPr>
          <p:cNvPr id="28" name="Picture 27" descr="A close up of a logo&#10;&#10;Description automatically generated">
            <a:extLst>
              <a:ext uri="{FF2B5EF4-FFF2-40B4-BE49-F238E27FC236}">
                <a16:creationId xmlns="" xmlns:a16="http://schemas.microsoft.com/office/drawing/2014/main" id="{6B9F7F84-2AFE-4F28-BBCF-6BE43AB2D6AE}"/>
              </a:ext>
            </a:extLst>
          </p:cNvPr>
          <p:cNvPicPr>
            <a:picLocks noChangeAspect="1"/>
          </p:cNvPicPr>
          <p:nvPr/>
        </p:nvPicPr>
        <p:blipFill>
          <a:blip r:embed="rId4">
            <a:clrChange>
              <a:clrFrom>
                <a:srgbClr val="FAFAFA"/>
              </a:clrFrom>
              <a:clrTo>
                <a:srgbClr val="FAFAFA">
                  <a:alpha val="0"/>
                </a:srgbClr>
              </a:clrTo>
            </a:clrChange>
          </a:blip>
          <a:stretch>
            <a:fillRect/>
          </a:stretch>
        </p:blipFill>
        <p:spPr>
          <a:xfrm>
            <a:off x="6352447" y="988251"/>
            <a:ext cx="1846408" cy="1846408"/>
          </a:xfrm>
          <a:prstGeom prst="rect">
            <a:avLst/>
          </a:prstGeom>
        </p:spPr>
      </p:pic>
      <p:pic>
        <p:nvPicPr>
          <p:cNvPr id="32" name="Picture 31" descr="A picture containing shape&#10;&#10;Description automatically generated">
            <a:extLst>
              <a:ext uri="{FF2B5EF4-FFF2-40B4-BE49-F238E27FC236}">
                <a16:creationId xmlns="" xmlns:a16="http://schemas.microsoft.com/office/drawing/2014/main" id="{52AE41F7-2C33-498C-97E4-889E90DFEB61}"/>
              </a:ext>
            </a:extLst>
          </p:cNvPr>
          <p:cNvPicPr>
            <a:picLocks noChangeAspect="1"/>
          </p:cNvPicPr>
          <p:nvPr/>
        </p:nvPicPr>
        <p:blipFill>
          <a:blip r:embed="rId5">
            <a:clrChange>
              <a:clrFrom>
                <a:srgbClr val="8EBEBE"/>
              </a:clrFrom>
              <a:clrTo>
                <a:srgbClr val="8EBEBE">
                  <a:alpha val="0"/>
                </a:srgbClr>
              </a:clrTo>
            </a:clrChange>
          </a:blip>
          <a:stretch>
            <a:fillRect/>
          </a:stretch>
        </p:blipFill>
        <p:spPr>
          <a:xfrm>
            <a:off x="761775" y="2902293"/>
            <a:ext cx="1133323" cy="1133323"/>
          </a:xfrm>
          <a:prstGeom prst="rect">
            <a:avLst/>
          </a:prstGeom>
        </p:spPr>
      </p:pic>
      <p:pic>
        <p:nvPicPr>
          <p:cNvPr id="34" name="Picture 33" descr="A picture containing tool&#10;&#10;Description automatically generated">
            <a:extLst>
              <a:ext uri="{FF2B5EF4-FFF2-40B4-BE49-F238E27FC236}">
                <a16:creationId xmlns="" xmlns:a16="http://schemas.microsoft.com/office/drawing/2014/main" id="{C866C11C-38C3-48C7-A865-BA1588B0293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20577" y="4190580"/>
            <a:ext cx="1681757" cy="1121700"/>
          </a:xfrm>
          <a:prstGeom prst="rect">
            <a:avLst/>
          </a:prstGeom>
        </p:spPr>
      </p:pic>
      <p:pic>
        <p:nvPicPr>
          <p:cNvPr id="36" name="Picture 35" descr="Diagram&#10;&#10;Description automatically generated">
            <a:extLst>
              <a:ext uri="{FF2B5EF4-FFF2-40B4-BE49-F238E27FC236}">
                <a16:creationId xmlns="" xmlns:a16="http://schemas.microsoft.com/office/drawing/2014/main" id="{2F3CA91A-417C-4164-95CC-8F3079ABA82D}"/>
              </a:ext>
            </a:extLst>
          </p:cNvPr>
          <p:cNvPicPr>
            <a:picLocks noChangeAspect="1"/>
          </p:cNvPicPr>
          <p:nvPr/>
        </p:nvPicPr>
        <p:blipFill rotWithShape="1">
          <a:blip r:embed="rId7">
            <a:clrChange>
              <a:clrFrom>
                <a:srgbClr val="FFFEFF"/>
              </a:clrFrom>
              <a:clrTo>
                <a:srgbClr val="FFFEFF">
                  <a:alpha val="0"/>
                </a:srgbClr>
              </a:clrTo>
            </a:clrChange>
          </a:blip>
          <a:srcRect l="16110" t="14009" r="19187" b="20334"/>
          <a:stretch/>
        </p:blipFill>
        <p:spPr>
          <a:xfrm>
            <a:off x="6575734" y="2871422"/>
            <a:ext cx="1559827" cy="1164194"/>
          </a:xfrm>
          <a:prstGeom prst="rect">
            <a:avLst/>
          </a:prstGeom>
        </p:spPr>
      </p:pic>
    </p:spTree>
    <p:extLst>
      <p:ext uri="{BB962C8B-B14F-4D97-AF65-F5344CB8AC3E}">
        <p14:creationId xmlns:p14="http://schemas.microsoft.com/office/powerpoint/2010/main" val="255476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22" presetClass="entr" presetSubtype="8"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par>
                                <p:cTn id="56" presetID="22" presetClass="entr" presetSubtype="8"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p:bldP spid="6" grpId="0"/>
      <p:bldP spid="7" grpId="0"/>
      <p:bldP spid="8" grpId="0"/>
      <p:bldP spid="10" grpId="0"/>
      <p:bldP spid="12" grpId="0"/>
      <p:bldP spid="14" grpId="0"/>
      <p:bldP spid="16"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custDataLst>
              <p:tags r:id="rId2"/>
            </p:custDataLst>
            <p:extLst>
              <p:ext uri="{D42A27DB-BD31-4B8C-83A1-F6EECF244321}">
                <p14:modId xmlns:p14="http://schemas.microsoft.com/office/powerpoint/2010/main" val="1708640454"/>
              </p:ext>
            </p:extLst>
          </p:nvPr>
        </p:nvGraphicFramePr>
        <p:xfrm>
          <a:off x="4071469" y="2100746"/>
          <a:ext cx="5548676" cy="36532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 xmlns:a16="http://schemas.microsoft.com/office/drawing/2014/main" id="{67B1ACDD-32A6-434E-8AA7-57F1C162BEEB}"/>
              </a:ext>
            </a:extLst>
          </p:cNvPr>
          <p:cNvGraphicFramePr/>
          <p:nvPr>
            <p:custDataLst>
              <p:tags r:id="rId3"/>
            </p:custDataLst>
            <p:extLst>
              <p:ext uri="{D42A27DB-BD31-4B8C-83A1-F6EECF244321}">
                <p14:modId xmlns:p14="http://schemas.microsoft.com/office/powerpoint/2010/main" val="706339577"/>
              </p:ext>
            </p:extLst>
          </p:nvPr>
        </p:nvGraphicFramePr>
        <p:xfrm>
          <a:off x="2526747" y="2147272"/>
          <a:ext cx="7559943" cy="4940540"/>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 Placeholder 3">
            <a:extLst>
              <a:ext uri="{FF2B5EF4-FFF2-40B4-BE49-F238E27FC236}">
                <a16:creationId xmlns="" xmlns:a16="http://schemas.microsoft.com/office/drawing/2014/main" id="{18AF3547-3F45-4862-8CCF-C3F7ECC49221}"/>
              </a:ext>
            </a:extLst>
          </p:cNvPr>
          <p:cNvSpPr>
            <a:spLocks noGrp="1"/>
          </p:cNvSpPr>
          <p:nvPr>
            <p:ph type="body" sz="quarter" idx="49"/>
          </p:nvPr>
        </p:nvSpPr>
        <p:spPr>
          <a:xfrm>
            <a:off x="300756" y="613369"/>
            <a:ext cx="5548676" cy="323941"/>
          </a:xfrm>
        </p:spPr>
        <p:txBody>
          <a:bodyPr/>
          <a:lstStyle/>
          <a:p>
            <a:r>
              <a:rPr lang="en-IE">
                <a:solidFill>
                  <a:schemeClr val="bg1">
                    <a:lumMod val="50000"/>
                  </a:schemeClr>
                </a:solidFill>
              </a:rPr>
              <a:t>Base : All Adults aged 16+ n- 1,262</a:t>
            </a:r>
            <a:endParaRPr lang="en-IE"/>
          </a:p>
        </p:txBody>
      </p:sp>
      <p:sp>
        <p:nvSpPr>
          <p:cNvPr id="7" name="Title 1"/>
          <p:cNvSpPr>
            <a:spLocks noGrp="1"/>
          </p:cNvSpPr>
          <p:nvPr>
            <p:ph type="title"/>
          </p:nvPr>
        </p:nvSpPr>
        <p:spPr>
          <a:xfrm>
            <a:off x="203732" y="172496"/>
            <a:ext cx="10830564" cy="370620"/>
          </a:xfrm>
        </p:spPr>
        <p:txBody>
          <a:bodyPr anchor="t">
            <a:noAutofit/>
          </a:bodyPr>
          <a:lstStyle/>
          <a:p>
            <a:pPr>
              <a:spcBef>
                <a:spcPts val="978"/>
              </a:spcBef>
            </a:pPr>
            <a:r>
              <a:rPr lang="en-IE">
                <a:solidFill>
                  <a:schemeClr val="accent2"/>
                </a:solidFill>
              </a:rPr>
              <a:t>‘Regulars’ within the Arts Sector are not to be underestimated however</a:t>
            </a:r>
          </a:p>
        </p:txBody>
      </p:sp>
      <p:sp>
        <p:nvSpPr>
          <p:cNvPr id="9" name="Text Placeholder 8">
            <a:extLst>
              <a:ext uri="{FF2B5EF4-FFF2-40B4-BE49-F238E27FC236}">
                <a16:creationId xmlns="" xmlns:a16="http://schemas.microsoft.com/office/drawing/2014/main" id="{3F23A7E2-0E07-4C6F-94AA-4F78AFC7DDB8}"/>
              </a:ext>
            </a:extLst>
          </p:cNvPr>
          <p:cNvSpPr>
            <a:spLocks noGrp="1"/>
          </p:cNvSpPr>
          <p:nvPr>
            <p:ph type="body" sz="quarter" idx="60"/>
          </p:nvPr>
        </p:nvSpPr>
        <p:spPr>
          <a:xfrm>
            <a:off x="696202" y="6518682"/>
            <a:ext cx="7559943" cy="285204"/>
          </a:xfrm>
        </p:spPr>
        <p:txBody>
          <a:bodyPr/>
          <a:lstStyle/>
          <a:p>
            <a:pPr defTabSz="259396">
              <a:spcBef>
                <a:spcPts val="0"/>
              </a:spcBef>
            </a:pPr>
            <a:r>
              <a:rPr lang="en-IE"/>
              <a:t>Q.4Which of the following best describes how often you have attended (INSERT FROM Q.2) in the past 12 months? Think of the past 12 months in full, including before and after the Covid 19 crisis.																																																																																																														</a:t>
            </a:r>
          </a:p>
          <a:p>
            <a:endParaRPr lang="en-IE"/>
          </a:p>
        </p:txBody>
      </p:sp>
      <p:sp>
        <p:nvSpPr>
          <p:cNvPr id="2" name="Rectangle 1"/>
          <p:cNvSpPr/>
          <p:nvPr/>
        </p:nvSpPr>
        <p:spPr>
          <a:xfrm>
            <a:off x="2401457" y="2374816"/>
            <a:ext cx="1914435" cy="283476"/>
          </a:xfrm>
          <a:prstGeom prst="rect">
            <a:avLst/>
          </a:prstGeom>
        </p:spPr>
        <p:txBody>
          <a:bodyPr wrap="none">
            <a:spAutoFit/>
          </a:bodyPr>
          <a:lstStyle/>
          <a:p>
            <a:pPr algn="r" defTabSz="462643">
              <a:defRPr/>
            </a:pPr>
            <a:r>
              <a:rPr lang="en-IE" sz="1242" b="1">
                <a:solidFill>
                  <a:srgbClr val="EEB111"/>
                </a:solidFill>
              </a:rPr>
              <a:t>“</a:t>
            </a:r>
            <a:r>
              <a:rPr lang="en-IE" sz="1242" b="1" err="1">
                <a:solidFill>
                  <a:srgbClr val="EEB111"/>
                </a:solidFill>
              </a:rPr>
              <a:t>Occassionals</a:t>
            </a:r>
            <a:r>
              <a:rPr lang="en-IE" sz="1242" b="1">
                <a:solidFill>
                  <a:srgbClr val="EEB111"/>
                </a:solidFill>
              </a:rPr>
              <a:t>” (1-2 Types)</a:t>
            </a:r>
            <a:endParaRPr lang="en-GB" sz="1242" b="1">
              <a:solidFill>
                <a:srgbClr val="EEB111"/>
              </a:solidFill>
            </a:endParaRPr>
          </a:p>
        </p:txBody>
      </p:sp>
      <p:sp>
        <p:nvSpPr>
          <p:cNvPr id="6" name="Rectangle 5"/>
          <p:cNvSpPr/>
          <p:nvPr/>
        </p:nvSpPr>
        <p:spPr>
          <a:xfrm>
            <a:off x="2673711" y="3023784"/>
            <a:ext cx="1642181" cy="283476"/>
          </a:xfrm>
          <a:prstGeom prst="rect">
            <a:avLst/>
          </a:prstGeom>
        </p:spPr>
        <p:txBody>
          <a:bodyPr wrap="none">
            <a:spAutoFit/>
          </a:bodyPr>
          <a:lstStyle/>
          <a:p>
            <a:pPr algn="r" defTabSz="462643">
              <a:defRPr/>
            </a:pPr>
            <a:r>
              <a:rPr lang="en-GB" sz="1242" b="1">
                <a:solidFill>
                  <a:srgbClr val="99B43C"/>
                </a:solidFill>
              </a:rPr>
              <a:t>“Regulars” (3-4 Types)</a:t>
            </a:r>
          </a:p>
        </p:txBody>
      </p:sp>
      <p:sp>
        <p:nvSpPr>
          <p:cNvPr id="13" name="Rectangle 12"/>
          <p:cNvSpPr/>
          <p:nvPr/>
        </p:nvSpPr>
        <p:spPr>
          <a:xfrm>
            <a:off x="2526747" y="3553228"/>
            <a:ext cx="1789144" cy="283476"/>
          </a:xfrm>
          <a:prstGeom prst="rect">
            <a:avLst/>
          </a:prstGeom>
        </p:spPr>
        <p:txBody>
          <a:bodyPr wrap="none">
            <a:spAutoFit/>
          </a:bodyPr>
          <a:lstStyle/>
          <a:p>
            <a:pPr algn="r" defTabSz="462643">
              <a:defRPr/>
            </a:pPr>
            <a:r>
              <a:rPr lang="en-IE" sz="1242" b="1">
                <a:solidFill>
                  <a:schemeClr val="accent2"/>
                </a:solidFill>
              </a:rPr>
              <a:t>“Aficionados” (5+ Types)</a:t>
            </a:r>
            <a:endParaRPr lang="en-GB" sz="1242" b="1">
              <a:solidFill>
                <a:schemeClr val="accent2"/>
              </a:solidFill>
            </a:endParaRPr>
          </a:p>
        </p:txBody>
      </p:sp>
      <p:sp>
        <p:nvSpPr>
          <p:cNvPr id="24" name="Parallelogram 23">
            <a:extLst>
              <a:ext uri="{FF2B5EF4-FFF2-40B4-BE49-F238E27FC236}">
                <a16:creationId xmlns="" xmlns:a16="http://schemas.microsoft.com/office/drawing/2014/main" id="{4F437DFB-EA78-4F01-B408-8B3E71D2D751}"/>
              </a:ext>
            </a:extLst>
          </p:cNvPr>
          <p:cNvSpPr/>
          <p:nvPr/>
        </p:nvSpPr>
        <p:spPr>
          <a:xfrm>
            <a:off x="631683" y="5675897"/>
            <a:ext cx="10928634" cy="612694"/>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270" b="1">
                <a:solidFill>
                  <a:schemeClr val="bg1"/>
                </a:solidFill>
                <a:cs typeface="Arial" charset="0"/>
              </a:rPr>
              <a:t>They account for 16% of all adults; and 30% of all arts attendances. They attend on average twice as many arts events as ‘Occasionals’ – 6.1 vs 2.8 times per annum.</a:t>
            </a:r>
          </a:p>
        </p:txBody>
      </p:sp>
      <p:sp>
        <p:nvSpPr>
          <p:cNvPr id="19" name="TextBox 18">
            <a:extLst>
              <a:ext uri="{FF2B5EF4-FFF2-40B4-BE49-F238E27FC236}">
                <a16:creationId xmlns="" xmlns:a16="http://schemas.microsoft.com/office/drawing/2014/main" id="{B04ABA8C-D237-4D2B-A51D-D598B5F71BC8}"/>
              </a:ext>
            </a:extLst>
          </p:cNvPr>
          <p:cNvSpPr txBox="1"/>
          <p:nvPr/>
        </p:nvSpPr>
        <p:spPr>
          <a:xfrm>
            <a:off x="3494801" y="859337"/>
            <a:ext cx="5180434" cy="338554"/>
          </a:xfrm>
          <a:prstGeom prst="rect">
            <a:avLst/>
          </a:prstGeom>
          <a:solidFill>
            <a:schemeClr val="bg2"/>
          </a:solidFill>
        </p:spPr>
        <p:txBody>
          <a:bodyPr wrap="square" rtlCol="0">
            <a:spAutoFit/>
          </a:bodyPr>
          <a:lstStyle/>
          <a:p>
            <a:pPr algn="ctr" fontAlgn="t"/>
            <a:r>
              <a:rPr lang="en-IE" sz="1600" b="1">
                <a:solidFill>
                  <a:srgbClr val="002060"/>
                </a:solidFill>
              </a:rPr>
              <a:t>Total cross attendance ‘Past 12 months’</a:t>
            </a:r>
            <a:endParaRPr lang="en-IE" sz="1400" b="1">
              <a:solidFill>
                <a:srgbClr val="002060"/>
              </a:solidFill>
            </a:endParaRPr>
          </a:p>
        </p:txBody>
      </p:sp>
      <p:graphicFrame>
        <p:nvGraphicFramePr>
          <p:cNvPr id="5" name="Table 16">
            <a:extLst>
              <a:ext uri="{FF2B5EF4-FFF2-40B4-BE49-F238E27FC236}">
                <a16:creationId xmlns="" xmlns:a16="http://schemas.microsoft.com/office/drawing/2014/main" id="{F52FF797-6624-49EC-94A8-89EA4CBE9FC8}"/>
              </a:ext>
            </a:extLst>
          </p:cNvPr>
          <p:cNvGraphicFramePr>
            <a:graphicFrameLocks noGrp="1"/>
          </p:cNvGraphicFramePr>
          <p:nvPr>
            <p:extLst>
              <p:ext uri="{D42A27DB-BD31-4B8C-83A1-F6EECF244321}">
                <p14:modId xmlns:p14="http://schemas.microsoft.com/office/powerpoint/2010/main" val="2018105379"/>
              </p:ext>
            </p:extLst>
          </p:nvPr>
        </p:nvGraphicFramePr>
        <p:xfrm>
          <a:off x="4251147" y="1277786"/>
          <a:ext cx="3196571" cy="822960"/>
        </p:xfrm>
        <a:graphic>
          <a:graphicData uri="http://schemas.openxmlformats.org/drawingml/2006/table">
            <a:tbl>
              <a:tblPr firstRow="1" bandRow="1">
                <a:tableStyleId>{5C22544A-7EE6-4342-B048-85BDC9FD1C3A}</a:tableStyleId>
              </a:tblPr>
              <a:tblGrid>
                <a:gridCol w="1357745">
                  <a:extLst>
                    <a:ext uri="{9D8B030D-6E8A-4147-A177-3AD203B41FA5}">
                      <a16:colId xmlns="" xmlns:a16="http://schemas.microsoft.com/office/drawing/2014/main" val="1268889397"/>
                    </a:ext>
                  </a:extLst>
                </a:gridCol>
                <a:gridCol w="374010">
                  <a:extLst>
                    <a:ext uri="{9D8B030D-6E8A-4147-A177-3AD203B41FA5}">
                      <a16:colId xmlns="" xmlns:a16="http://schemas.microsoft.com/office/drawing/2014/main" val="1074459697"/>
                    </a:ext>
                  </a:extLst>
                </a:gridCol>
                <a:gridCol w="1464816">
                  <a:extLst>
                    <a:ext uri="{9D8B030D-6E8A-4147-A177-3AD203B41FA5}">
                      <a16:colId xmlns="" xmlns:a16="http://schemas.microsoft.com/office/drawing/2014/main" val="4206495147"/>
                    </a:ext>
                  </a:extLst>
                </a:gridCol>
              </a:tblGrid>
              <a:tr h="370840">
                <a:tc>
                  <a:txBody>
                    <a:bodyPr/>
                    <a:lstStyle/>
                    <a:p>
                      <a:pPr algn="ctr"/>
                      <a:r>
                        <a:rPr lang="en-IE" sz="1200">
                          <a:solidFill>
                            <a:schemeClr val="bg1">
                              <a:lumMod val="50000"/>
                            </a:schemeClr>
                          </a:solidFill>
                        </a:rPr>
                        <a:t>Total Cross Attendance</a:t>
                      </a:r>
                    </a:p>
                    <a:p>
                      <a:pPr algn="ctr"/>
                      <a:r>
                        <a:rPr lang="en-IE" sz="1200">
                          <a:solidFill>
                            <a:schemeClr val="bg1">
                              <a:lumMod val="50000"/>
                            </a:schemeClr>
                          </a:solidFill>
                        </a:rPr>
                        <a:t>2020</a:t>
                      </a:r>
                      <a:br>
                        <a:rPr lang="en-IE" sz="1200">
                          <a:solidFill>
                            <a:schemeClr val="bg1">
                              <a:lumMod val="50000"/>
                            </a:schemeClr>
                          </a:solidFill>
                        </a:rPr>
                      </a:br>
                      <a:r>
                        <a:rPr lang="en-IE" sz="1200">
                          <a:solidFill>
                            <a:schemeClr val="bg1">
                              <a:lumMod val="50000"/>
                            </a:schemeClr>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200">
                        <a:solidFill>
                          <a:schemeClr val="bg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200">
                        <a:solidFill>
                          <a:schemeClr val="bg1">
                            <a:lumMod val="50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07943950"/>
                  </a:ext>
                </a:extLst>
              </a:tr>
            </a:tbl>
          </a:graphicData>
        </a:graphic>
      </p:graphicFrame>
      <p:sp>
        <p:nvSpPr>
          <p:cNvPr id="20" name="Rectangle 19">
            <a:extLst>
              <a:ext uri="{FF2B5EF4-FFF2-40B4-BE49-F238E27FC236}">
                <a16:creationId xmlns="" xmlns:a16="http://schemas.microsoft.com/office/drawing/2014/main" id="{060F7051-A794-4FCD-9779-DCA6C638E068}"/>
              </a:ext>
            </a:extLst>
          </p:cNvPr>
          <p:cNvSpPr/>
          <p:nvPr/>
        </p:nvSpPr>
        <p:spPr>
          <a:xfrm>
            <a:off x="3531701" y="4018077"/>
            <a:ext cx="784190" cy="283476"/>
          </a:xfrm>
          <a:prstGeom prst="rect">
            <a:avLst/>
          </a:prstGeom>
        </p:spPr>
        <p:txBody>
          <a:bodyPr wrap="none">
            <a:spAutoFit/>
          </a:bodyPr>
          <a:lstStyle/>
          <a:p>
            <a:pPr algn="r" defTabSz="462643">
              <a:defRPr/>
            </a:pPr>
            <a:r>
              <a:rPr lang="en-IE" sz="1242" b="1">
                <a:solidFill>
                  <a:srgbClr val="7030A0"/>
                </a:solidFill>
              </a:rPr>
              <a:t>Film only</a:t>
            </a:r>
            <a:endParaRPr lang="en-GB" sz="1242" b="1">
              <a:solidFill>
                <a:srgbClr val="7030A0"/>
              </a:solidFill>
            </a:endParaRPr>
          </a:p>
        </p:txBody>
      </p:sp>
      <p:sp>
        <p:nvSpPr>
          <p:cNvPr id="21" name="Rectangle 20">
            <a:extLst>
              <a:ext uri="{FF2B5EF4-FFF2-40B4-BE49-F238E27FC236}">
                <a16:creationId xmlns="" xmlns:a16="http://schemas.microsoft.com/office/drawing/2014/main" id="{69C6DB49-C326-4124-B6AB-BA2D19AE78DA}"/>
              </a:ext>
            </a:extLst>
          </p:cNvPr>
          <p:cNvSpPr/>
          <p:nvPr/>
        </p:nvSpPr>
        <p:spPr>
          <a:xfrm>
            <a:off x="3776961" y="4857856"/>
            <a:ext cx="538930" cy="283476"/>
          </a:xfrm>
          <a:prstGeom prst="rect">
            <a:avLst/>
          </a:prstGeom>
        </p:spPr>
        <p:txBody>
          <a:bodyPr wrap="none">
            <a:spAutoFit/>
          </a:bodyPr>
          <a:lstStyle/>
          <a:p>
            <a:pPr algn="r" defTabSz="462643">
              <a:defRPr/>
            </a:pPr>
            <a:r>
              <a:rPr lang="en-GB" sz="1242" b="1">
                <a:solidFill>
                  <a:srgbClr val="A01653"/>
                </a:solidFill>
              </a:rPr>
              <a:t>None</a:t>
            </a:r>
          </a:p>
        </p:txBody>
      </p:sp>
      <p:graphicFrame>
        <p:nvGraphicFramePr>
          <p:cNvPr id="3" name="Table 9">
            <a:extLst>
              <a:ext uri="{FF2B5EF4-FFF2-40B4-BE49-F238E27FC236}">
                <a16:creationId xmlns="" xmlns:a16="http://schemas.microsoft.com/office/drawing/2014/main" id="{F4C99A7F-0E98-472F-9651-14B13CE129FE}"/>
              </a:ext>
            </a:extLst>
          </p:cNvPr>
          <p:cNvGraphicFramePr>
            <a:graphicFrameLocks noGrp="1"/>
          </p:cNvGraphicFramePr>
          <p:nvPr>
            <p:extLst>
              <p:ext uri="{D42A27DB-BD31-4B8C-83A1-F6EECF244321}">
                <p14:modId xmlns:p14="http://schemas.microsoft.com/office/powerpoint/2010/main" val="2881199009"/>
              </p:ext>
            </p:extLst>
          </p:nvPr>
        </p:nvGraphicFramePr>
        <p:xfrm>
          <a:off x="9479564" y="2054220"/>
          <a:ext cx="2283890" cy="1645920"/>
        </p:xfrm>
        <a:graphic>
          <a:graphicData uri="http://schemas.openxmlformats.org/drawingml/2006/table">
            <a:tbl>
              <a:tblPr firstRow="1" bandRow="1">
                <a:tableStyleId>{5C22544A-7EE6-4342-B048-85BDC9FD1C3A}</a:tableStyleId>
              </a:tblPr>
              <a:tblGrid>
                <a:gridCol w="2283890">
                  <a:extLst>
                    <a:ext uri="{9D8B030D-6E8A-4147-A177-3AD203B41FA5}">
                      <a16:colId xmlns="" xmlns:a16="http://schemas.microsoft.com/office/drawing/2014/main" val="2451939002"/>
                    </a:ext>
                  </a:extLst>
                </a:gridCol>
              </a:tblGrid>
              <a:tr h="256810">
                <a:tc>
                  <a:txBody>
                    <a:bodyPr/>
                    <a:lstStyle/>
                    <a:p>
                      <a:pPr algn="ctr"/>
                      <a:endParaRPr lang="en-IE" sz="1200" b="1" kern="1200">
                        <a:solidFill>
                          <a:schemeClr val="bg1">
                            <a:lumMod val="50000"/>
                          </a:schemeClr>
                        </a:solidFill>
                        <a:latin typeface="+mn-lt"/>
                        <a:ea typeface="+mn-ea"/>
                        <a:cs typeface="+mn-cs"/>
                      </a:endParaRPr>
                    </a:p>
                  </a:txBody>
                  <a:tcPr anchor="ctr">
                    <a:noFill/>
                  </a:tcPr>
                </a:tc>
                <a:extLst>
                  <a:ext uri="{0D108BD9-81ED-4DB2-BD59-A6C34878D82A}">
                    <a16:rowId xmlns="" xmlns:a16="http://schemas.microsoft.com/office/drawing/2014/main" val="956136264"/>
                  </a:ext>
                </a:extLst>
              </a:tr>
              <a:tr h="256810">
                <a:tc>
                  <a:txBody>
                    <a:bodyPr/>
                    <a:lstStyle/>
                    <a:p>
                      <a:pPr algn="ctr"/>
                      <a:r>
                        <a:rPr lang="en-IE" sz="1200">
                          <a:solidFill>
                            <a:schemeClr val="tx1">
                              <a:lumMod val="75000"/>
                              <a:lumOff val="25000"/>
                            </a:schemeClr>
                          </a:solidFill>
                        </a:rPr>
                        <a:t>(2.8)</a:t>
                      </a:r>
                    </a:p>
                  </a:txBody>
                  <a:tcPr anchor="ctr">
                    <a:noFill/>
                  </a:tcPr>
                </a:tc>
                <a:extLst>
                  <a:ext uri="{0D108BD9-81ED-4DB2-BD59-A6C34878D82A}">
                    <a16:rowId xmlns="" xmlns:a16="http://schemas.microsoft.com/office/drawing/2014/main" val="2879752599"/>
                  </a:ext>
                </a:extLst>
              </a:tr>
              <a:tr h="256810">
                <a:tc>
                  <a:txBody>
                    <a:bodyPr/>
                    <a:lstStyle/>
                    <a:p>
                      <a:pPr algn="ctr"/>
                      <a:endParaRPr lang="en-IE" sz="1200">
                        <a:solidFill>
                          <a:schemeClr val="tx1">
                            <a:lumMod val="75000"/>
                            <a:lumOff val="25000"/>
                          </a:schemeClr>
                        </a:solidFill>
                      </a:endParaRPr>
                    </a:p>
                  </a:txBody>
                  <a:tcPr anchor="ctr">
                    <a:noFill/>
                  </a:tcPr>
                </a:tc>
                <a:extLst>
                  <a:ext uri="{0D108BD9-81ED-4DB2-BD59-A6C34878D82A}">
                    <a16:rowId xmlns="" xmlns:a16="http://schemas.microsoft.com/office/drawing/2014/main" val="273335627"/>
                  </a:ext>
                </a:extLst>
              </a:tr>
              <a:tr h="256810">
                <a:tc>
                  <a:txBody>
                    <a:bodyPr/>
                    <a:lstStyle/>
                    <a:p>
                      <a:pPr algn="ctr"/>
                      <a:r>
                        <a:rPr lang="en-IE" sz="1200">
                          <a:solidFill>
                            <a:schemeClr val="tx1">
                              <a:lumMod val="75000"/>
                              <a:lumOff val="25000"/>
                            </a:schemeClr>
                          </a:solidFill>
                        </a:rPr>
                        <a:t>(6.1)</a:t>
                      </a:r>
                    </a:p>
                  </a:txBody>
                  <a:tcPr anchor="ctr">
                    <a:noFill/>
                  </a:tcPr>
                </a:tc>
                <a:extLst>
                  <a:ext uri="{0D108BD9-81ED-4DB2-BD59-A6C34878D82A}">
                    <a16:rowId xmlns="" xmlns:a16="http://schemas.microsoft.com/office/drawing/2014/main" val="1126660543"/>
                  </a:ext>
                </a:extLst>
              </a:tr>
              <a:tr h="256810">
                <a:tc>
                  <a:txBody>
                    <a:bodyPr/>
                    <a:lstStyle/>
                    <a:p>
                      <a:pPr algn="ctr"/>
                      <a:endParaRPr lang="en-IE" sz="1200">
                        <a:solidFill>
                          <a:schemeClr val="tx1">
                            <a:lumMod val="75000"/>
                            <a:lumOff val="25000"/>
                          </a:schemeClr>
                        </a:solidFill>
                      </a:endParaRPr>
                    </a:p>
                  </a:txBody>
                  <a:tcPr anchor="ctr">
                    <a:noFill/>
                  </a:tcPr>
                </a:tc>
                <a:extLst>
                  <a:ext uri="{0D108BD9-81ED-4DB2-BD59-A6C34878D82A}">
                    <a16:rowId xmlns="" xmlns:a16="http://schemas.microsoft.com/office/drawing/2014/main" val="1079402240"/>
                  </a:ext>
                </a:extLst>
              </a:tr>
              <a:tr h="256810">
                <a:tc>
                  <a:txBody>
                    <a:bodyPr/>
                    <a:lstStyle/>
                    <a:p>
                      <a:pPr algn="ctr"/>
                      <a:r>
                        <a:rPr lang="en-IE" sz="1200">
                          <a:solidFill>
                            <a:schemeClr val="tx1">
                              <a:lumMod val="75000"/>
                              <a:lumOff val="25000"/>
                            </a:schemeClr>
                          </a:solidFill>
                        </a:rPr>
                        <a:t>(12.5)</a:t>
                      </a:r>
                    </a:p>
                  </a:txBody>
                  <a:tcPr anchor="ctr">
                    <a:noFill/>
                  </a:tcPr>
                </a:tc>
                <a:extLst>
                  <a:ext uri="{0D108BD9-81ED-4DB2-BD59-A6C34878D82A}">
                    <a16:rowId xmlns="" xmlns:a16="http://schemas.microsoft.com/office/drawing/2014/main" val="1225062289"/>
                  </a:ext>
                </a:extLst>
              </a:tr>
            </a:tbl>
          </a:graphicData>
        </a:graphic>
      </p:graphicFrame>
      <p:sp>
        <p:nvSpPr>
          <p:cNvPr id="17" name="TextBox 16">
            <a:extLst>
              <a:ext uri="{FF2B5EF4-FFF2-40B4-BE49-F238E27FC236}">
                <a16:creationId xmlns="" xmlns:a16="http://schemas.microsoft.com/office/drawing/2014/main" id="{9AE87D14-AEEF-4290-A687-D42C9568DAC7}"/>
              </a:ext>
            </a:extLst>
          </p:cNvPr>
          <p:cNvSpPr txBox="1"/>
          <p:nvPr/>
        </p:nvSpPr>
        <p:spPr>
          <a:xfrm>
            <a:off x="5763457" y="1277786"/>
            <a:ext cx="1789144" cy="830997"/>
          </a:xfrm>
          <a:prstGeom prst="rect">
            <a:avLst/>
          </a:prstGeom>
          <a:noFill/>
        </p:spPr>
        <p:txBody>
          <a:bodyPr wrap="square">
            <a:spAutoFit/>
          </a:bodyPr>
          <a:lstStyle/>
          <a:p>
            <a:pPr algn="ctr"/>
            <a:r>
              <a:rPr lang="en-IE" sz="1200" b="1">
                <a:solidFill>
                  <a:schemeClr val="bg1">
                    <a:lumMod val="50000"/>
                  </a:schemeClr>
                </a:solidFill>
              </a:rPr>
              <a:t>Share of Arts events attendance </a:t>
            </a:r>
          </a:p>
          <a:p>
            <a:pPr algn="ctr"/>
            <a:r>
              <a:rPr lang="en-IE" sz="1200" b="1">
                <a:solidFill>
                  <a:schemeClr val="bg1">
                    <a:lumMod val="50000"/>
                  </a:schemeClr>
                </a:solidFill>
              </a:rPr>
              <a:t>2020</a:t>
            </a:r>
          </a:p>
          <a:p>
            <a:pPr algn="ctr"/>
            <a:r>
              <a:rPr lang="en-IE" sz="1200" b="1">
                <a:solidFill>
                  <a:schemeClr val="bg1">
                    <a:lumMod val="50000"/>
                  </a:schemeClr>
                </a:solidFill>
              </a:rPr>
              <a:t>%</a:t>
            </a:r>
          </a:p>
        </p:txBody>
      </p:sp>
      <p:sp>
        <p:nvSpPr>
          <p:cNvPr id="22" name="TextBox 21">
            <a:extLst>
              <a:ext uri="{FF2B5EF4-FFF2-40B4-BE49-F238E27FC236}">
                <a16:creationId xmlns="" xmlns:a16="http://schemas.microsoft.com/office/drawing/2014/main" id="{79C0B22A-164F-4ABB-B33B-880E1028269F}"/>
              </a:ext>
            </a:extLst>
          </p:cNvPr>
          <p:cNvSpPr txBox="1"/>
          <p:nvPr/>
        </p:nvSpPr>
        <p:spPr>
          <a:xfrm>
            <a:off x="696202" y="6373611"/>
            <a:ext cx="6096000" cy="246221"/>
          </a:xfrm>
          <a:prstGeom prst="rect">
            <a:avLst/>
          </a:prstGeom>
          <a:noFill/>
        </p:spPr>
        <p:txBody>
          <a:bodyPr wrap="square">
            <a:spAutoFit/>
          </a:bodyPr>
          <a:lstStyle/>
          <a:p>
            <a:pPr defTabSz="259396">
              <a:spcBef>
                <a:spcPts val="0"/>
              </a:spcBef>
            </a:pPr>
            <a:r>
              <a:rPr lang="en-IE" sz="1000" i="1">
                <a:solidFill>
                  <a:srgbClr val="666666"/>
                </a:solidFill>
              </a:rPr>
              <a:t>Q.2 In the past 12 months, have you been to any of these events?	</a:t>
            </a:r>
          </a:p>
        </p:txBody>
      </p:sp>
      <p:sp>
        <p:nvSpPr>
          <p:cNvPr id="10" name="Oval 9">
            <a:extLst>
              <a:ext uri="{FF2B5EF4-FFF2-40B4-BE49-F238E27FC236}">
                <a16:creationId xmlns="" xmlns:a16="http://schemas.microsoft.com/office/drawing/2014/main" id="{127E7FC6-AB8A-441C-915F-CE6253AD3424}"/>
              </a:ext>
            </a:extLst>
          </p:cNvPr>
          <p:cNvSpPr/>
          <p:nvPr/>
        </p:nvSpPr>
        <p:spPr>
          <a:xfrm>
            <a:off x="9884695" y="2334404"/>
            <a:ext cx="1473627" cy="8311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 xmlns:a16="http://schemas.microsoft.com/office/drawing/2014/main" id="{B056C773-AF29-4BFC-BBC0-C54A3564F53D}"/>
              </a:ext>
            </a:extLst>
          </p:cNvPr>
          <p:cNvSpPr txBox="1"/>
          <p:nvPr/>
        </p:nvSpPr>
        <p:spPr>
          <a:xfrm>
            <a:off x="9152461" y="1277786"/>
            <a:ext cx="2866938" cy="461665"/>
          </a:xfrm>
          <a:prstGeom prst="rect">
            <a:avLst/>
          </a:prstGeom>
          <a:noFill/>
        </p:spPr>
        <p:txBody>
          <a:bodyPr wrap="square">
            <a:spAutoFit/>
          </a:bodyPr>
          <a:lstStyle/>
          <a:p>
            <a:pPr algn="ctr"/>
            <a:r>
              <a:rPr lang="en-IE" sz="1200" b="1">
                <a:solidFill>
                  <a:schemeClr val="bg1">
                    <a:lumMod val="50000"/>
                  </a:schemeClr>
                </a:solidFill>
              </a:rPr>
              <a:t>No. of Arts attendance </a:t>
            </a:r>
          </a:p>
          <a:p>
            <a:pPr algn="ctr"/>
            <a:r>
              <a:rPr lang="en-IE" sz="1200" b="1">
                <a:solidFill>
                  <a:schemeClr val="bg1">
                    <a:lumMod val="50000"/>
                  </a:schemeClr>
                </a:solidFill>
              </a:rPr>
              <a:t>2020</a:t>
            </a:r>
          </a:p>
        </p:txBody>
      </p:sp>
    </p:spTree>
    <p:custDataLst>
      <p:tags r:id="rId1"/>
    </p:custDataLst>
    <p:extLst>
      <p:ext uri="{BB962C8B-B14F-4D97-AF65-F5344CB8AC3E}">
        <p14:creationId xmlns:p14="http://schemas.microsoft.com/office/powerpoint/2010/main" val="4356323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par>
                                <p:cTn id="37" presetID="22" presetClass="entr" presetSubtype="8"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500"/>
                                        <p:tgtEl>
                                          <p:spTgt spid="10"/>
                                        </p:tgtEl>
                                      </p:cBhvr>
                                    </p:animEffect>
                                  </p:childTnLst>
                                </p:cTn>
                              </p:par>
                              <p:par>
                                <p:cTn id="59" presetID="22" presetClass="entr" presetSubtype="8"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left)">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4" grpId="0">
        <p:bldAsOne/>
      </p:bldGraphic>
      <p:bldP spid="4" grpId="0" build="p"/>
      <p:bldP spid="7" grpId="0"/>
      <p:bldP spid="9" grpId="0" build="p"/>
      <p:bldP spid="2" grpId="0"/>
      <p:bldP spid="6" grpId="0"/>
      <p:bldP spid="13" grpId="0"/>
      <p:bldP spid="24" grpId="0" animBg="1"/>
      <p:bldP spid="19" grpId="0" animBg="1"/>
      <p:bldP spid="20" grpId="0"/>
      <p:bldP spid="21" grpId="0"/>
      <p:bldP spid="17" grpId="0"/>
      <p:bldP spid="22" grpId="0"/>
      <p:bldP spid="10"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custDataLst>
              <p:tags r:id="rId2"/>
            </p:custDataLst>
            <p:extLst>
              <p:ext uri="{D42A27DB-BD31-4B8C-83A1-F6EECF244321}">
                <p14:modId xmlns:p14="http://schemas.microsoft.com/office/powerpoint/2010/main" val="1497612294"/>
              </p:ext>
            </p:extLst>
          </p:nvPr>
        </p:nvGraphicFramePr>
        <p:xfrm>
          <a:off x="4218814" y="2305571"/>
          <a:ext cx="5548676" cy="3653280"/>
        </p:xfrm>
        <a:graphic>
          <a:graphicData uri="http://schemas.openxmlformats.org/drawingml/2006/chart">
            <c:chart xmlns:c="http://schemas.openxmlformats.org/drawingml/2006/chart" xmlns:r="http://schemas.openxmlformats.org/officeDocument/2006/relationships" r:id="rId4"/>
          </a:graphicData>
        </a:graphic>
      </p:graphicFrame>
      <p:sp>
        <p:nvSpPr>
          <p:cNvPr id="12" name="Oval 11">
            <a:extLst>
              <a:ext uri="{FF2B5EF4-FFF2-40B4-BE49-F238E27FC236}">
                <a16:creationId xmlns="" xmlns:a16="http://schemas.microsoft.com/office/drawing/2014/main" id="{979E82E7-DC67-4B35-A910-ED26F7FD6998}"/>
              </a:ext>
            </a:extLst>
          </p:cNvPr>
          <p:cNvSpPr/>
          <p:nvPr/>
        </p:nvSpPr>
        <p:spPr>
          <a:xfrm>
            <a:off x="7014360" y="3183902"/>
            <a:ext cx="2303119" cy="2304000"/>
          </a:xfrm>
          <a:prstGeom prst="ellipse">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 xmlns:a16="http://schemas.microsoft.com/office/drawing/2014/main" id="{18AF3547-3F45-4862-8CCF-C3F7ECC49221}"/>
              </a:ext>
            </a:extLst>
          </p:cNvPr>
          <p:cNvSpPr>
            <a:spLocks noGrp="1"/>
          </p:cNvSpPr>
          <p:nvPr>
            <p:ph type="body" sz="quarter" idx="49"/>
          </p:nvPr>
        </p:nvSpPr>
        <p:spPr>
          <a:xfrm>
            <a:off x="213256" y="562201"/>
            <a:ext cx="5548676" cy="323941"/>
          </a:xfrm>
        </p:spPr>
        <p:txBody>
          <a:bodyPr/>
          <a:lstStyle/>
          <a:p>
            <a:r>
              <a:rPr lang="en-IE">
                <a:solidFill>
                  <a:schemeClr val="bg1">
                    <a:lumMod val="50000"/>
                  </a:schemeClr>
                </a:solidFill>
              </a:rPr>
              <a:t>Base : All Adults aged 16+ n- 1,262</a:t>
            </a:r>
            <a:endParaRPr lang="en-IE"/>
          </a:p>
        </p:txBody>
      </p:sp>
      <p:sp>
        <p:nvSpPr>
          <p:cNvPr id="7" name="Title 1"/>
          <p:cNvSpPr>
            <a:spLocks noGrp="1"/>
          </p:cNvSpPr>
          <p:nvPr>
            <p:ph type="title"/>
          </p:nvPr>
        </p:nvSpPr>
        <p:spPr>
          <a:xfrm>
            <a:off x="213257" y="150029"/>
            <a:ext cx="7952663" cy="370620"/>
          </a:xfrm>
        </p:spPr>
        <p:txBody>
          <a:bodyPr anchor="t">
            <a:noAutofit/>
          </a:bodyPr>
          <a:lstStyle/>
          <a:p>
            <a:pPr>
              <a:spcBef>
                <a:spcPts val="978"/>
              </a:spcBef>
            </a:pPr>
            <a:r>
              <a:rPr lang="en-IE"/>
              <a:t>Aficionados &amp; Regulars – an Uber Arts Group</a:t>
            </a:r>
            <a:r>
              <a:rPr lang="en-IE" sz="2176">
                <a:solidFill>
                  <a:schemeClr val="accent2"/>
                </a:solidFill>
              </a:rPr>
              <a:t> </a:t>
            </a:r>
          </a:p>
        </p:txBody>
      </p:sp>
      <p:sp>
        <p:nvSpPr>
          <p:cNvPr id="9" name="Text Placeholder 8">
            <a:extLst>
              <a:ext uri="{FF2B5EF4-FFF2-40B4-BE49-F238E27FC236}">
                <a16:creationId xmlns="" xmlns:a16="http://schemas.microsoft.com/office/drawing/2014/main" id="{3F23A7E2-0E07-4C6F-94AA-4F78AFC7DDB8}"/>
              </a:ext>
            </a:extLst>
          </p:cNvPr>
          <p:cNvSpPr>
            <a:spLocks noGrp="1"/>
          </p:cNvSpPr>
          <p:nvPr>
            <p:ph type="body" sz="quarter" idx="60"/>
          </p:nvPr>
        </p:nvSpPr>
        <p:spPr>
          <a:xfrm>
            <a:off x="775051" y="6572796"/>
            <a:ext cx="7042362" cy="285204"/>
          </a:xfrm>
        </p:spPr>
        <p:txBody>
          <a:bodyPr/>
          <a:lstStyle/>
          <a:p>
            <a:pPr defTabSz="259396">
              <a:spcBef>
                <a:spcPts val="0"/>
              </a:spcBef>
            </a:pPr>
            <a:r>
              <a:rPr lang="en-IE"/>
              <a:t>Q.4 Which of the following best describes how often you have attended  in the past 12 months? -																																																																																																															</a:t>
            </a:r>
          </a:p>
          <a:p>
            <a:endParaRPr lang="en-IE"/>
          </a:p>
        </p:txBody>
      </p:sp>
      <p:sp>
        <p:nvSpPr>
          <p:cNvPr id="2" name="Rectangle 1"/>
          <p:cNvSpPr/>
          <p:nvPr/>
        </p:nvSpPr>
        <p:spPr>
          <a:xfrm>
            <a:off x="2671256" y="2515072"/>
            <a:ext cx="1914435" cy="283476"/>
          </a:xfrm>
          <a:prstGeom prst="rect">
            <a:avLst/>
          </a:prstGeom>
        </p:spPr>
        <p:txBody>
          <a:bodyPr wrap="none">
            <a:spAutoFit/>
          </a:bodyPr>
          <a:lstStyle/>
          <a:p>
            <a:pPr algn="r" defTabSz="462643">
              <a:defRPr/>
            </a:pPr>
            <a:r>
              <a:rPr lang="en-IE" sz="1242" b="1">
                <a:solidFill>
                  <a:srgbClr val="EEB111"/>
                </a:solidFill>
              </a:rPr>
              <a:t>“</a:t>
            </a:r>
            <a:r>
              <a:rPr lang="en-IE" sz="1242" b="1" err="1">
                <a:solidFill>
                  <a:srgbClr val="EEB111"/>
                </a:solidFill>
              </a:rPr>
              <a:t>Occassionals</a:t>
            </a:r>
            <a:r>
              <a:rPr lang="en-IE" sz="1242" b="1">
                <a:solidFill>
                  <a:srgbClr val="EEB111"/>
                </a:solidFill>
              </a:rPr>
              <a:t>” (1-2 Types)</a:t>
            </a:r>
            <a:endParaRPr lang="en-GB" sz="1242" b="1">
              <a:solidFill>
                <a:srgbClr val="EEB111"/>
              </a:solidFill>
            </a:endParaRPr>
          </a:p>
        </p:txBody>
      </p:sp>
      <p:sp>
        <p:nvSpPr>
          <p:cNvPr id="6" name="Rectangle 5"/>
          <p:cNvSpPr/>
          <p:nvPr/>
        </p:nvSpPr>
        <p:spPr>
          <a:xfrm>
            <a:off x="2943510" y="3370322"/>
            <a:ext cx="1642181" cy="283476"/>
          </a:xfrm>
          <a:prstGeom prst="rect">
            <a:avLst/>
          </a:prstGeom>
        </p:spPr>
        <p:txBody>
          <a:bodyPr wrap="none">
            <a:spAutoFit/>
          </a:bodyPr>
          <a:lstStyle/>
          <a:p>
            <a:pPr algn="r" defTabSz="462643">
              <a:defRPr/>
            </a:pPr>
            <a:r>
              <a:rPr lang="en-GB" sz="1242" b="1">
                <a:solidFill>
                  <a:srgbClr val="99B43C"/>
                </a:solidFill>
              </a:rPr>
              <a:t>“Regulars” (3-4 Types)</a:t>
            </a:r>
          </a:p>
        </p:txBody>
      </p:sp>
      <p:sp>
        <p:nvSpPr>
          <p:cNvPr id="13" name="Rectangle 12"/>
          <p:cNvSpPr/>
          <p:nvPr/>
        </p:nvSpPr>
        <p:spPr>
          <a:xfrm>
            <a:off x="2796547" y="4828447"/>
            <a:ext cx="1789144" cy="283476"/>
          </a:xfrm>
          <a:prstGeom prst="rect">
            <a:avLst/>
          </a:prstGeom>
        </p:spPr>
        <p:txBody>
          <a:bodyPr wrap="none">
            <a:spAutoFit/>
          </a:bodyPr>
          <a:lstStyle/>
          <a:p>
            <a:pPr algn="r" defTabSz="462643">
              <a:defRPr/>
            </a:pPr>
            <a:r>
              <a:rPr lang="en-IE" sz="1242" b="1">
                <a:solidFill>
                  <a:schemeClr val="accent2"/>
                </a:solidFill>
              </a:rPr>
              <a:t>“Aficionados” (5+ Types)</a:t>
            </a:r>
            <a:endParaRPr lang="en-GB" sz="1242" b="1">
              <a:solidFill>
                <a:schemeClr val="accent2"/>
              </a:solidFill>
            </a:endParaRPr>
          </a:p>
        </p:txBody>
      </p:sp>
      <p:sp>
        <p:nvSpPr>
          <p:cNvPr id="19" name="TextBox 18">
            <a:extLst>
              <a:ext uri="{FF2B5EF4-FFF2-40B4-BE49-F238E27FC236}">
                <a16:creationId xmlns="" xmlns:a16="http://schemas.microsoft.com/office/drawing/2014/main" id="{B04ABA8C-D237-4D2B-A51D-D598B5F71BC8}"/>
              </a:ext>
            </a:extLst>
          </p:cNvPr>
          <p:cNvSpPr txBox="1"/>
          <p:nvPr/>
        </p:nvSpPr>
        <p:spPr>
          <a:xfrm>
            <a:off x="2671256" y="1336935"/>
            <a:ext cx="5864017" cy="369332"/>
          </a:xfrm>
          <a:prstGeom prst="rect">
            <a:avLst/>
          </a:prstGeom>
          <a:solidFill>
            <a:schemeClr val="bg2"/>
          </a:solidFill>
        </p:spPr>
        <p:txBody>
          <a:bodyPr wrap="square" rtlCol="0">
            <a:spAutoFit/>
          </a:bodyPr>
          <a:lstStyle/>
          <a:p>
            <a:pPr algn="ctr" fontAlgn="t"/>
            <a:r>
              <a:rPr lang="en-IE" b="1">
                <a:solidFill>
                  <a:srgbClr val="002060"/>
                </a:solidFill>
              </a:rPr>
              <a:t>Share of Arts Events attendance</a:t>
            </a:r>
            <a:endParaRPr lang="en-IE" sz="1600" b="1">
              <a:solidFill>
                <a:srgbClr val="002060"/>
              </a:solidFill>
            </a:endParaRPr>
          </a:p>
        </p:txBody>
      </p:sp>
      <p:graphicFrame>
        <p:nvGraphicFramePr>
          <p:cNvPr id="5" name="Table 16">
            <a:extLst>
              <a:ext uri="{FF2B5EF4-FFF2-40B4-BE49-F238E27FC236}">
                <a16:creationId xmlns="" xmlns:a16="http://schemas.microsoft.com/office/drawing/2014/main" id="{F52FF797-6624-49EC-94A8-89EA4CBE9FC8}"/>
              </a:ext>
            </a:extLst>
          </p:cNvPr>
          <p:cNvGraphicFramePr>
            <a:graphicFrameLocks noGrp="1"/>
          </p:cNvGraphicFramePr>
          <p:nvPr>
            <p:extLst>
              <p:ext uri="{D42A27DB-BD31-4B8C-83A1-F6EECF244321}">
                <p14:modId xmlns:p14="http://schemas.microsoft.com/office/powerpoint/2010/main" val="1977019758"/>
              </p:ext>
            </p:extLst>
          </p:nvPr>
        </p:nvGraphicFramePr>
        <p:xfrm>
          <a:off x="4530578" y="1815924"/>
          <a:ext cx="3506598" cy="518160"/>
        </p:xfrm>
        <a:graphic>
          <a:graphicData uri="http://schemas.openxmlformats.org/drawingml/2006/table">
            <a:tbl>
              <a:tblPr firstRow="1" bandRow="1">
                <a:tableStyleId>{5C22544A-7EE6-4342-B048-85BDC9FD1C3A}</a:tableStyleId>
              </a:tblPr>
              <a:tblGrid>
                <a:gridCol w="1098957">
                  <a:extLst>
                    <a:ext uri="{9D8B030D-6E8A-4147-A177-3AD203B41FA5}">
                      <a16:colId xmlns="" xmlns:a16="http://schemas.microsoft.com/office/drawing/2014/main" val="1268889397"/>
                    </a:ext>
                  </a:extLst>
                </a:gridCol>
                <a:gridCol w="2407641">
                  <a:extLst>
                    <a:ext uri="{9D8B030D-6E8A-4147-A177-3AD203B41FA5}">
                      <a16:colId xmlns="" xmlns:a16="http://schemas.microsoft.com/office/drawing/2014/main" val="1074459697"/>
                    </a:ext>
                  </a:extLst>
                </a:gridCol>
              </a:tblGrid>
              <a:tr h="370840">
                <a:tc>
                  <a:txBody>
                    <a:bodyPr/>
                    <a:lstStyle/>
                    <a:p>
                      <a:pPr algn="ctr"/>
                      <a:r>
                        <a:rPr lang="en-IE" sz="1400">
                          <a:solidFill>
                            <a:schemeClr val="tx1">
                              <a:lumMod val="75000"/>
                              <a:lumOff val="25000"/>
                            </a:schemeClr>
                          </a:solidFill>
                        </a:rPr>
                        <a:t>2020</a:t>
                      </a:r>
                      <a:br>
                        <a:rPr lang="en-IE" sz="1400">
                          <a:solidFill>
                            <a:schemeClr val="tx1">
                              <a:lumMod val="75000"/>
                              <a:lumOff val="25000"/>
                            </a:schemeClr>
                          </a:solidFill>
                        </a:rPr>
                      </a:br>
                      <a:r>
                        <a:rPr lang="en-IE" sz="1400">
                          <a:solidFill>
                            <a:schemeClr val="tx1">
                              <a:lumMod val="75000"/>
                              <a:lumOff val="25000"/>
                            </a:schemeClr>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IE" sz="1400">
                        <a:solidFill>
                          <a:schemeClr val="tx1">
                            <a:lumMod val="75000"/>
                            <a:lumOff val="25000"/>
                          </a:schemeClr>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07943950"/>
                  </a:ext>
                </a:extLst>
              </a:tr>
            </a:tbl>
          </a:graphicData>
        </a:graphic>
      </p:graphicFrame>
      <p:graphicFrame>
        <p:nvGraphicFramePr>
          <p:cNvPr id="17" name="Table 17">
            <a:extLst>
              <a:ext uri="{FF2B5EF4-FFF2-40B4-BE49-F238E27FC236}">
                <a16:creationId xmlns="" xmlns:a16="http://schemas.microsoft.com/office/drawing/2014/main" id="{E669DB79-83E1-4FFD-8997-C07F6B0A36A2}"/>
              </a:ext>
            </a:extLst>
          </p:cNvPr>
          <p:cNvGraphicFramePr>
            <a:graphicFrameLocks noGrp="1"/>
          </p:cNvGraphicFramePr>
          <p:nvPr>
            <p:extLst>
              <p:ext uri="{D42A27DB-BD31-4B8C-83A1-F6EECF244321}">
                <p14:modId xmlns:p14="http://schemas.microsoft.com/office/powerpoint/2010/main" val="3588957295"/>
              </p:ext>
            </p:extLst>
          </p:nvPr>
        </p:nvGraphicFramePr>
        <p:xfrm>
          <a:off x="5662068" y="2008837"/>
          <a:ext cx="1201257" cy="3746265"/>
        </p:xfrm>
        <a:graphic>
          <a:graphicData uri="http://schemas.openxmlformats.org/drawingml/2006/table">
            <a:tbl>
              <a:tblPr firstRow="1" bandRow="1">
                <a:tableStyleId>{5C22544A-7EE6-4342-B048-85BDC9FD1C3A}</a:tableStyleId>
              </a:tblPr>
              <a:tblGrid>
                <a:gridCol w="1201257">
                  <a:extLst>
                    <a:ext uri="{9D8B030D-6E8A-4147-A177-3AD203B41FA5}">
                      <a16:colId xmlns="" xmlns:a16="http://schemas.microsoft.com/office/drawing/2014/main" val="1124097153"/>
                    </a:ext>
                  </a:extLst>
                </a:gridCol>
              </a:tblGrid>
              <a:tr h="477153">
                <a:tc>
                  <a:txBody>
                    <a:bodyPr/>
                    <a:lstStyle/>
                    <a:p>
                      <a:pPr algn="ctr"/>
                      <a:r>
                        <a:rPr lang="en-IE" sz="1100">
                          <a:solidFill>
                            <a:schemeClr val="bg1">
                              <a:lumMod val="50000"/>
                            </a:schemeClr>
                          </a:solidFill>
                        </a:rPr>
                        <a:t>Arts events</a:t>
                      </a:r>
                    </a:p>
                    <a:p>
                      <a:pPr algn="ctr"/>
                      <a:r>
                        <a:rPr lang="en-IE" sz="1100">
                          <a:solidFill>
                            <a:schemeClr val="bg1">
                              <a:lumMod val="50000"/>
                            </a:schemeClr>
                          </a:solidFill>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30106712"/>
                  </a:ext>
                </a:extLst>
              </a:tr>
              <a:tr h="876600">
                <a:tc>
                  <a:txBody>
                    <a:bodyPr/>
                    <a:lstStyle/>
                    <a:p>
                      <a:pPr algn="ctr"/>
                      <a:r>
                        <a:rPr lang="en-IE" sz="1100">
                          <a:solidFill>
                            <a:schemeClr val="bg1">
                              <a:lumMod val="50000"/>
                            </a:schemeClr>
                          </a:solidFill>
                        </a:rPr>
                        <a:t>(2.8)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02386882"/>
                  </a:ext>
                </a:extLst>
              </a:tr>
              <a:tr h="1476462">
                <a:tc>
                  <a:txBody>
                    <a:bodyPr/>
                    <a:lstStyle/>
                    <a:p>
                      <a:pPr algn="ctr"/>
                      <a:r>
                        <a:rPr lang="en-IE" sz="1100">
                          <a:solidFill>
                            <a:schemeClr val="bg1">
                              <a:lumMod val="50000"/>
                            </a:schemeClr>
                          </a:solidFill>
                        </a:rPr>
                        <a:t>(6.1)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252454365"/>
                  </a:ext>
                </a:extLst>
              </a:tr>
              <a:tr h="916050">
                <a:tc>
                  <a:txBody>
                    <a:bodyPr/>
                    <a:lstStyle/>
                    <a:p>
                      <a:pPr algn="ctr"/>
                      <a:r>
                        <a:rPr lang="en-IE" sz="1100">
                          <a:solidFill>
                            <a:schemeClr val="bg1">
                              <a:lumMod val="50000"/>
                            </a:schemeClr>
                          </a:solidFill>
                        </a:rPr>
                        <a:t>(12.5)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253357444"/>
                  </a:ext>
                </a:extLst>
              </a:tr>
            </a:tbl>
          </a:graphicData>
        </a:graphic>
      </p:graphicFrame>
      <p:sp>
        <p:nvSpPr>
          <p:cNvPr id="3" name="Oval 2">
            <a:extLst>
              <a:ext uri="{FF2B5EF4-FFF2-40B4-BE49-F238E27FC236}">
                <a16:creationId xmlns="" xmlns:a16="http://schemas.microsoft.com/office/drawing/2014/main" id="{B8C2113A-30A5-43DC-9F69-FC22E99566FD}"/>
              </a:ext>
            </a:extLst>
          </p:cNvPr>
          <p:cNvSpPr/>
          <p:nvPr/>
        </p:nvSpPr>
        <p:spPr>
          <a:xfrm>
            <a:off x="4325458" y="3230457"/>
            <a:ext cx="1596843" cy="207533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Arrow: Right 9">
            <a:extLst>
              <a:ext uri="{FF2B5EF4-FFF2-40B4-BE49-F238E27FC236}">
                <a16:creationId xmlns="" xmlns:a16="http://schemas.microsoft.com/office/drawing/2014/main" id="{61B47993-85BE-4372-B744-D2CF8A32970D}"/>
              </a:ext>
            </a:extLst>
          </p:cNvPr>
          <p:cNvSpPr/>
          <p:nvPr/>
        </p:nvSpPr>
        <p:spPr>
          <a:xfrm>
            <a:off x="6028945" y="4109832"/>
            <a:ext cx="969733" cy="349515"/>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a:extLst>
              <a:ext uri="{FF2B5EF4-FFF2-40B4-BE49-F238E27FC236}">
                <a16:creationId xmlns="" xmlns:a16="http://schemas.microsoft.com/office/drawing/2014/main" id="{5A85194A-2736-4C74-94D4-23E28FD1194D}"/>
              </a:ext>
            </a:extLst>
          </p:cNvPr>
          <p:cNvSpPr txBox="1"/>
          <p:nvPr/>
        </p:nvSpPr>
        <p:spPr>
          <a:xfrm>
            <a:off x="7186885" y="3834499"/>
            <a:ext cx="2028871" cy="1234697"/>
          </a:xfrm>
          <a:prstGeom prst="rect">
            <a:avLst/>
          </a:prstGeom>
          <a:noFill/>
        </p:spPr>
        <p:txBody>
          <a:bodyPr wrap="square">
            <a:spAutoFit/>
          </a:bodyPr>
          <a:lstStyle/>
          <a:p>
            <a:pPr algn="ctr">
              <a:lnSpc>
                <a:spcPct val="107000"/>
              </a:lnSpc>
              <a:spcAft>
                <a:spcPts val="800"/>
              </a:spcAft>
            </a:pPr>
            <a:r>
              <a:rPr lang="en-IE" sz="14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When combined into a single Uber Arts group, Aficionados &amp; Regulars exhibit interesting patterns by age</a:t>
            </a:r>
          </a:p>
        </p:txBody>
      </p:sp>
    </p:spTree>
    <p:custDataLst>
      <p:tags r:id="rId1"/>
    </p:custDataLst>
    <p:extLst>
      <p:ext uri="{BB962C8B-B14F-4D97-AF65-F5344CB8AC3E}">
        <p14:creationId xmlns:p14="http://schemas.microsoft.com/office/powerpoint/2010/main" val="13704266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par>
                                <p:cTn id="20" presetID="22" presetClass="entr" presetSubtype="8"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2" grpId="0" animBg="1"/>
      <p:bldP spid="4" grpId="0" build="p"/>
      <p:bldP spid="7" grpId="0"/>
      <p:bldP spid="9" grpId="0" build="p"/>
      <p:bldP spid="2" grpId="0"/>
      <p:bldP spid="6" grpId="0"/>
      <p:bldP spid="13" grpId="0"/>
      <p:bldP spid="19" grpId="0" animBg="1"/>
      <p:bldP spid="3" grpId="0" animBg="1"/>
      <p:bldP spid="10"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3257" y="150029"/>
            <a:ext cx="7952663" cy="370620"/>
          </a:xfrm>
        </p:spPr>
        <p:txBody>
          <a:bodyPr anchor="t">
            <a:noAutofit/>
          </a:bodyPr>
          <a:lstStyle/>
          <a:p>
            <a:pPr>
              <a:spcBef>
                <a:spcPts val="978"/>
              </a:spcBef>
            </a:pPr>
            <a:r>
              <a:rPr lang="en-IE"/>
              <a:t>Age differences within Aficionados &amp; Regulars</a:t>
            </a:r>
            <a:br>
              <a:rPr lang="en-IE"/>
            </a:br>
            <a:r>
              <a:rPr lang="en-IE" sz="2176">
                <a:solidFill>
                  <a:schemeClr val="accent2"/>
                </a:solidFill>
              </a:rPr>
              <a:t> </a:t>
            </a:r>
          </a:p>
        </p:txBody>
      </p:sp>
      <p:sp>
        <p:nvSpPr>
          <p:cNvPr id="9" name="Text Placeholder 8">
            <a:extLst>
              <a:ext uri="{FF2B5EF4-FFF2-40B4-BE49-F238E27FC236}">
                <a16:creationId xmlns="" xmlns:a16="http://schemas.microsoft.com/office/drawing/2014/main" id="{3F23A7E2-0E07-4C6F-94AA-4F78AFC7DDB8}"/>
              </a:ext>
            </a:extLst>
          </p:cNvPr>
          <p:cNvSpPr>
            <a:spLocks noGrp="1"/>
          </p:cNvSpPr>
          <p:nvPr>
            <p:ph type="body" sz="quarter" idx="60"/>
          </p:nvPr>
        </p:nvSpPr>
        <p:spPr>
          <a:xfrm>
            <a:off x="763657" y="6556771"/>
            <a:ext cx="7042362" cy="285204"/>
          </a:xfrm>
        </p:spPr>
        <p:txBody>
          <a:bodyPr/>
          <a:lstStyle/>
          <a:p>
            <a:pPr defTabSz="259396">
              <a:spcBef>
                <a:spcPts val="0"/>
              </a:spcBef>
            </a:pPr>
            <a:r>
              <a:rPr lang="en-IE"/>
              <a:t>Q.4 Which of the following best describes how often you have attended  in the past 12 months? 																																																																																																															</a:t>
            </a:r>
          </a:p>
          <a:p>
            <a:endParaRPr lang="en-IE"/>
          </a:p>
        </p:txBody>
      </p:sp>
      <p:graphicFrame>
        <p:nvGraphicFramePr>
          <p:cNvPr id="14" name="Table 14">
            <a:extLst>
              <a:ext uri="{FF2B5EF4-FFF2-40B4-BE49-F238E27FC236}">
                <a16:creationId xmlns="" xmlns:a16="http://schemas.microsoft.com/office/drawing/2014/main" id="{BC4466AB-0EC5-4F82-ADBD-A526EB19E2EF}"/>
              </a:ext>
            </a:extLst>
          </p:cNvPr>
          <p:cNvGraphicFramePr>
            <a:graphicFrameLocks noGrp="1"/>
          </p:cNvGraphicFramePr>
          <p:nvPr>
            <p:extLst>
              <p:ext uri="{D42A27DB-BD31-4B8C-83A1-F6EECF244321}">
                <p14:modId xmlns:p14="http://schemas.microsoft.com/office/powerpoint/2010/main" val="2002674335"/>
              </p:ext>
            </p:extLst>
          </p:nvPr>
        </p:nvGraphicFramePr>
        <p:xfrm>
          <a:off x="838200" y="1331136"/>
          <a:ext cx="10248522" cy="543137"/>
        </p:xfrm>
        <a:graphic>
          <a:graphicData uri="http://schemas.openxmlformats.org/drawingml/2006/table">
            <a:tbl>
              <a:tblPr firstRow="1" bandRow="1">
                <a:tableStyleId>{5C22544A-7EE6-4342-B048-85BDC9FD1C3A}</a:tableStyleId>
              </a:tblPr>
              <a:tblGrid>
                <a:gridCol w="5703684">
                  <a:extLst>
                    <a:ext uri="{9D8B030D-6E8A-4147-A177-3AD203B41FA5}">
                      <a16:colId xmlns="" xmlns:a16="http://schemas.microsoft.com/office/drawing/2014/main" val="2915044372"/>
                    </a:ext>
                  </a:extLst>
                </a:gridCol>
                <a:gridCol w="1514946">
                  <a:extLst>
                    <a:ext uri="{9D8B030D-6E8A-4147-A177-3AD203B41FA5}">
                      <a16:colId xmlns="" xmlns:a16="http://schemas.microsoft.com/office/drawing/2014/main" val="3253247217"/>
                    </a:ext>
                  </a:extLst>
                </a:gridCol>
                <a:gridCol w="1514946">
                  <a:extLst>
                    <a:ext uri="{9D8B030D-6E8A-4147-A177-3AD203B41FA5}">
                      <a16:colId xmlns="" xmlns:a16="http://schemas.microsoft.com/office/drawing/2014/main" val="3451330296"/>
                    </a:ext>
                  </a:extLst>
                </a:gridCol>
                <a:gridCol w="1514946">
                  <a:extLst>
                    <a:ext uri="{9D8B030D-6E8A-4147-A177-3AD203B41FA5}">
                      <a16:colId xmlns="" xmlns:a16="http://schemas.microsoft.com/office/drawing/2014/main" val="1255331711"/>
                    </a:ext>
                  </a:extLst>
                </a:gridCol>
              </a:tblGrid>
              <a:tr h="543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solidFill>
                  </a:tcPr>
                </a:tc>
                <a:tc>
                  <a:txBody>
                    <a:bodyPr/>
                    <a:lstStyle/>
                    <a:p>
                      <a:pPr algn="ctr"/>
                      <a:r>
                        <a:rPr lang="en-IE" sz="1400">
                          <a:solidFill>
                            <a:schemeClr val="bg1"/>
                          </a:solidFill>
                        </a:rPr>
                        <a:t>-35 Years </a:t>
                      </a:r>
                    </a:p>
                    <a:p>
                      <a:pPr algn="ctr"/>
                      <a:r>
                        <a:rPr lang="en-IE" sz="1400">
                          <a:solidFill>
                            <a:schemeClr val="bg1"/>
                          </a:solidFill>
                        </a:rPr>
                        <a:t>(30%)</a:t>
                      </a:r>
                    </a:p>
                  </a:txBody>
                  <a:tcPr anchor="ctr">
                    <a:solidFill>
                      <a:schemeClr val="accent2"/>
                    </a:solidFill>
                  </a:tcPr>
                </a:tc>
                <a:tc>
                  <a:txBody>
                    <a:bodyPr/>
                    <a:lstStyle/>
                    <a:p>
                      <a:pPr algn="ctr"/>
                      <a:r>
                        <a:rPr lang="en-IE" sz="1400">
                          <a:solidFill>
                            <a:schemeClr val="bg1"/>
                          </a:solidFill>
                        </a:rPr>
                        <a:t>35-49 Years </a:t>
                      </a:r>
                    </a:p>
                    <a:p>
                      <a:pPr algn="ctr"/>
                      <a:r>
                        <a:rPr lang="en-IE" sz="1400">
                          <a:solidFill>
                            <a:schemeClr val="bg1"/>
                          </a:solidFill>
                        </a:rPr>
                        <a:t>(30%)</a:t>
                      </a:r>
                    </a:p>
                  </a:txBody>
                  <a:tcPr anchor="ctr">
                    <a:solidFill>
                      <a:schemeClr val="accent2"/>
                    </a:solidFill>
                  </a:tcPr>
                </a:tc>
                <a:tc>
                  <a:txBody>
                    <a:bodyPr/>
                    <a:lstStyle/>
                    <a:p>
                      <a:pPr algn="ctr"/>
                      <a:r>
                        <a:rPr lang="en-IE" sz="1400">
                          <a:solidFill>
                            <a:schemeClr val="bg1"/>
                          </a:solidFill>
                        </a:rPr>
                        <a:t>50 years+ </a:t>
                      </a:r>
                    </a:p>
                    <a:p>
                      <a:pPr algn="ctr"/>
                      <a:r>
                        <a:rPr lang="en-IE" sz="1400">
                          <a:solidFill>
                            <a:schemeClr val="bg1"/>
                          </a:solidFill>
                        </a:rPr>
                        <a:t>(40%)</a:t>
                      </a:r>
                    </a:p>
                  </a:txBody>
                  <a:tcPr anchor="ctr">
                    <a:solidFill>
                      <a:schemeClr val="accent2"/>
                    </a:solidFill>
                  </a:tcPr>
                </a:tc>
                <a:extLst>
                  <a:ext uri="{0D108BD9-81ED-4DB2-BD59-A6C34878D82A}">
                    <a16:rowId xmlns="" xmlns:a16="http://schemas.microsoft.com/office/drawing/2014/main" val="551970569"/>
                  </a:ext>
                </a:extLst>
              </a:tr>
            </a:tbl>
          </a:graphicData>
        </a:graphic>
      </p:graphicFrame>
      <p:graphicFrame>
        <p:nvGraphicFramePr>
          <p:cNvPr id="2" name="Table 1">
            <a:extLst>
              <a:ext uri="{FF2B5EF4-FFF2-40B4-BE49-F238E27FC236}">
                <a16:creationId xmlns="" xmlns:a16="http://schemas.microsoft.com/office/drawing/2014/main" id="{A98B3FEA-58F8-44AC-BD71-E1649070CA0F}"/>
              </a:ext>
            </a:extLst>
          </p:cNvPr>
          <p:cNvGraphicFramePr>
            <a:graphicFrameLocks noGrp="1"/>
          </p:cNvGraphicFramePr>
          <p:nvPr>
            <p:extLst>
              <p:ext uri="{D42A27DB-BD31-4B8C-83A1-F6EECF244321}">
                <p14:modId xmlns:p14="http://schemas.microsoft.com/office/powerpoint/2010/main" val="1658910385"/>
              </p:ext>
            </p:extLst>
          </p:nvPr>
        </p:nvGraphicFramePr>
        <p:xfrm>
          <a:off x="838200" y="1861347"/>
          <a:ext cx="10248522" cy="543137"/>
        </p:xfrm>
        <a:graphic>
          <a:graphicData uri="http://schemas.openxmlformats.org/drawingml/2006/table">
            <a:tbl>
              <a:tblPr firstRow="1" bandRow="1">
                <a:tableStyleId>{5C22544A-7EE6-4342-B048-85BDC9FD1C3A}</a:tableStyleId>
              </a:tblPr>
              <a:tblGrid>
                <a:gridCol w="5703684">
                  <a:extLst>
                    <a:ext uri="{9D8B030D-6E8A-4147-A177-3AD203B41FA5}">
                      <a16:colId xmlns="" xmlns:a16="http://schemas.microsoft.com/office/drawing/2014/main" val="2751246318"/>
                    </a:ext>
                  </a:extLst>
                </a:gridCol>
                <a:gridCol w="1514946">
                  <a:extLst>
                    <a:ext uri="{9D8B030D-6E8A-4147-A177-3AD203B41FA5}">
                      <a16:colId xmlns="" xmlns:a16="http://schemas.microsoft.com/office/drawing/2014/main" val="1224247802"/>
                    </a:ext>
                  </a:extLst>
                </a:gridCol>
                <a:gridCol w="1514946">
                  <a:extLst>
                    <a:ext uri="{9D8B030D-6E8A-4147-A177-3AD203B41FA5}">
                      <a16:colId xmlns="" xmlns:a16="http://schemas.microsoft.com/office/drawing/2014/main" val="136082795"/>
                    </a:ext>
                  </a:extLst>
                </a:gridCol>
                <a:gridCol w="1514946">
                  <a:extLst>
                    <a:ext uri="{9D8B030D-6E8A-4147-A177-3AD203B41FA5}">
                      <a16:colId xmlns="" xmlns:a16="http://schemas.microsoft.com/office/drawing/2014/main" val="3033860781"/>
                    </a:ext>
                  </a:extLst>
                </a:gridCol>
              </a:tblGrid>
              <a:tr h="543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Those 50 years+ are easily the most likely to want to attend Arts Council funded events more often (95% vs 66% nationally)</a:t>
                      </a:r>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1">
                        <a:lumMod val="60000"/>
                        <a:lumOff val="40000"/>
                      </a:schemeClr>
                    </a:solidFill>
                  </a:tcPr>
                </a:tc>
                <a:extLst>
                  <a:ext uri="{0D108BD9-81ED-4DB2-BD59-A6C34878D82A}">
                    <a16:rowId xmlns="" xmlns:a16="http://schemas.microsoft.com/office/drawing/2014/main" val="3790918668"/>
                  </a:ext>
                </a:extLst>
              </a:tr>
            </a:tbl>
          </a:graphicData>
        </a:graphic>
      </p:graphicFrame>
      <p:graphicFrame>
        <p:nvGraphicFramePr>
          <p:cNvPr id="4" name="Table 3">
            <a:extLst>
              <a:ext uri="{FF2B5EF4-FFF2-40B4-BE49-F238E27FC236}">
                <a16:creationId xmlns="" xmlns:a16="http://schemas.microsoft.com/office/drawing/2014/main" id="{F85163CA-5035-4D17-8E85-E73DC79A585E}"/>
              </a:ext>
            </a:extLst>
          </p:cNvPr>
          <p:cNvGraphicFramePr>
            <a:graphicFrameLocks noGrp="1"/>
          </p:cNvGraphicFramePr>
          <p:nvPr>
            <p:extLst>
              <p:ext uri="{D42A27DB-BD31-4B8C-83A1-F6EECF244321}">
                <p14:modId xmlns:p14="http://schemas.microsoft.com/office/powerpoint/2010/main" val="3472485836"/>
              </p:ext>
            </p:extLst>
          </p:nvPr>
        </p:nvGraphicFramePr>
        <p:xfrm>
          <a:off x="838200" y="2391558"/>
          <a:ext cx="10248522" cy="543137"/>
        </p:xfrm>
        <a:graphic>
          <a:graphicData uri="http://schemas.openxmlformats.org/drawingml/2006/table">
            <a:tbl>
              <a:tblPr firstRow="1" bandRow="1">
                <a:tableStyleId>{5C22544A-7EE6-4342-B048-85BDC9FD1C3A}</a:tableStyleId>
              </a:tblPr>
              <a:tblGrid>
                <a:gridCol w="5703684">
                  <a:extLst>
                    <a:ext uri="{9D8B030D-6E8A-4147-A177-3AD203B41FA5}">
                      <a16:colId xmlns="" xmlns:a16="http://schemas.microsoft.com/office/drawing/2014/main" val="2099963475"/>
                    </a:ext>
                  </a:extLst>
                </a:gridCol>
                <a:gridCol w="1514946">
                  <a:extLst>
                    <a:ext uri="{9D8B030D-6E8A-4147-A177-3AD203B41FA5}">
                      <a16:colId xmlns="" xmlns:a16="http://schemas.microsoft.com/office/drawing/2014/main" val="2640683943"/>
                    </a:ext>
                  </a:extLst>
                </a:gridCol>
                <a:gridCol w="1514946">
                  <a:extLst>
                    <a:ext uri="{9D8B030D-6E8A-4147-A177-3AD203B41FA5}">
                      <a16:colId xmlns="" xmlns:a16="http://schemas.microsoft.com/office/drawing/2014/main" val="3751455759"/>
                    </a:ext>
                  </a:extLst>
                </a:gridCol>
                <a:gridCol w="1514946">
                  <a:extLst>
                    <a:ext uri="{9D8B030D-6E8A-4147-A177-3AD203B41FA5}">
                      <a16:colId xmlns="" xmlns:a16="http://schemas.microsoft.com/office/drawing/2014/main" val="1567236505"/>
                    </a:ext>
                  </a:extLst>
                </a:gridCol>
              </a:tblGrid>
              <a:tr h="543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35-49-year olds over index in wanting to see more Stand Up Comedy</a:t>
                      </a:r>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1">
                        <a:lumMod val="60000"/>
                        <a:lumOff val="40000"/>
                      </a:schemeClr>
                    </a:solidFill>
                  </a:tcPr>
                </a:tc>
                <a:tc>
                  <a:txBody>
                    <a:bodyPr/>
                    <a:lstStyle/>
                    <a:p>
                      <a:pPr algn="l"/>
                      <a:endParaRPr lang="en-IE" sz="1200"/>
                    </a:p>
                  </a:txBody>
                  <a:tcPr anchor="ctr">
                    <a:solidFill>
                      <a:schemeClr val="accent2">
                        <a:lumMod val="20000"/>
                        <a:lumOff val="80000"/>
                      </a:schemeClr>
                    </a:solidFill>
                  </a:tcPr>
                </a:tc>
                <a:extLst>
                  <a:ext uri="{0D108BD9-81ED-4DB2-BD59-A6C34878D82A}">
                    <a16:rowId xmlns="" xmlns:a16="http://schemas.microsoft.com/office/drawing/2014/main" val="3711348697"/>
                  </a:ext>
                </a:extLst>
              </a:tr>
            </a:tbl>
          </a:graphicData>
        </a:graphic>
      </p:graphicFrame>
      <p:graphicFrame>
        <p:nvGraphicFramePr>
          <p:cNvPr id="5" name="Table 4">
            <a:extLst>
              <a:ext uri="{FF2B5EF4-FFF2-40B4-BE49-F238E27FC236}">
                <a16:creationId xmlns="" xmlns:a16="http://schemas.microsoft.com/office/drawing/2014/main" id="{691B29C1-8F72-4B80-8AE8-2FD08792005E}"/>
              </a:ext>
            </a:extLst>
          </p:cNvPr>
          <p:cNvGraphicFramePr>
            <a:graphicFrameLocks noGrp="1"/>
          </p:cNvGraphicFramePr>
          <p:nvPr>
            <p:extLst>
              <p:ext uri="{D42A27DB-BD31-4B8C-83A1-F6EECF244321}">
                <p14:modId xmlns:p14="http://schemas.microsoft.com/office/powerpoint/2010/main" val="1162412220"/>
              </p:ext>
            </p:extLst>
          </p:nvPr>
        </p:nvGraphicFramePr>
        <p:xfrm>
          <a:off x="838200" y="2921769"/>
          <a:ext cx="10248522" cy="543137"/>
        </p:xfrm>
        <a:graphic>
          <a:graphicData uri="http://schemas.openxmlformats.org/drawingml/2006/table">
            <a:tbl>
              <a:tblPr firstRow="1" bandRow="1">
                <a:tableStyleId>{5C22544A-7EE6-4342-B048-85BDC9FD1C3A}</a:tableStyleId>
              </a:tblPr>
              <a:tblGrid>
                <a:gridCol w="5703684">
                  <a:extLst>
                    <a:ext uri="{9D8B030D-6E8A-4147-A177-3AD203B41FA5}">
                      <a16:colId xmlns="" xmlns:a16="http://schemas.microsoft.com/office/drawing/2014/main" val="2663549975"/>
                    </a:ext>
                  </a:extLst>
                </a:gridCol>
                <a:gridCol w="1514946">
                  <a:extLst>
                    <a:ext uri="{9D8B030D-6E8A-4147-A177-3AD203B41FA5}">
                      <a16:colId xmlns="" xmlns:a16="http://schemas.microsoft.com/office/drawing/2014/main" val="1719880043"/>
                    </a:ext>
                  </a:extLst>
                </a:gridCol>
                <a:gridCol w="1514946">
                  <a:extLst>
                    <a:ext uri="{9D8B030D-6E8A-4147-A177-3AD203B41FA5}">
                      <a16:colId xmlns="" xmlns:a16="http://schemas.microsoft.com/office/drawing/2014/main" val="2812755012"/>
                    </a:ext>
                  </a:extLst>
                </a:gridCol>
                <a:gridCol w="1514946">
                  <a:extLst>
                    <a:ext uri="{9D8B030D-6E8A-4147-A177-3AD203B41FA5}">
                      <a16:colId xmlns="" xmlns:a16="http://schemas.microsoft.com/office/drawing/2014/main" val="3345119961"/>
                    </a:ext>
                  </a:extLst>
                </a:gridCol>
              </a:tblGrid>
              <a:tr h="543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Those under 35 years over index in wanting to see more Rock or Popular music; and more Plays</a:t>
                      </a:r>
                    </a:p>
                  </a:txBody>
                  <a:tcPr anchor="ctr">
                    <a:solidFill>
                      <a:schemeClr val="accent2">
                        <a:lumMod val="20000"/>
                        <a:lumOff val="80000"/>
                      </a:schemeClr>
                    </a:solidFill>
                  </a:tcPr>
                </a:tc>
                <a:tc>
                  <a:txBody>
                    <a:bodyPr/>
                    <a:lstStyle/>
                    <a:p>
                      <a:pPr algn="l"/>
                      <a:endParaRPr lang="en-IE" sz="1200"/>
                    </a:p>
                  </a:txBody>
                  <a:tcPr anchor="ctr">
                    <a:solidFill>
                      <a:schemeClr val="accent1">
                        <a:lumMod val="60000"/>
                        <a:lumOff val="4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extLst>
                  <a:ext uri="{0D108BD9-81ED-4DB2-BD59-A6C34878D82A}">
                    <a16:rowId xmlns="" xmlns:a16="http://schemas.microsoft.com/office/drawing/2014/main" val="1134882681"/>
                  </a:ext>
                </a:extLst>
              </a:tr>
            </a:tbl>
          </a:graphicData>
        </a:graphic>
      </p:graphicFrame>
      <p:graphicFrame>
        <p:nvGraphicFramePr>
          <p:cNvPr id="8" name="Table 7">
            <a:extLst>
              <a:ext uri="{FF2B5EF4-FFF2-40B4-BE49-F238E27FC236}">
                <a16:creationId xmlns="" xmlns:a16="http://schemas.microsoft.com/office/drawing/2014/main" id="{B1DA3948-697C-4782-846D-263E1268C570}"/>
              </a:ext>
            </a:extLst>
          </p:cNvPr>
          <p:cNvGraphicFramePr>
            <a:graphicFrameLocks noGrp="1"/>
          </p:cNvGraphicFramePr>
          <p:nvPr>
            <p:extLst>
              <p:ext uri="{D42A27DB-BD31-4B8C-83A1-F6EECF244321}">
                <p14:modId xmlns:p14="http://schemas.microsoft.com/office/powerpoint/2010/main" val="466279884"/>
              </p:ext>
            </p:extLst>
          </p:nvPr>
        </p:nvGraphicFramePr>
        <p:xfrm>
          <a:off x="838200" y="3451980"/>
          <a:ext cx="10248522" cy="543137"/>
        </p:xfrm>
        <a:graphic>
          <a:graphicData uri="http://schemas.openxmlformats.org/drawingml/2006/table">
            <a:tbl>
              <a:tblPr firstRow="1" bandRow="1">
                <a:tableStyleId>{5C22544A-7EE6-4342-B048-85BDC9FD1C3A}</a:tableStyleId>
              </a:tblPr>
              <a:tblGrid>
                <a:gridCol w="5703684">
                  <a:extLst>
                    <a:ext uri="{9D8B030D-6E8A-4147-A177-3AD203B41FA5}">
                      <a16:colId xmlns="" xmlns:a16="http://schemas.microsoft.com/office/drawing/2014/main" val="4029188825"/>
                    </a:ext>
                  </a:extLst>
                </a:gridCol>
                <a:gridCol w="1514946">
                  <a:extLst>
                    <a:ext uri="{9D8B030D-6E8A-4147-A177-3AD203B41FA5}">
                      <a16:colId xmlns="" xmlns:a16="http://schemas.microsoft.com/office/drawing/2014/main" val="849420063"/>
                    </a:ext>
                  </a:extLst>
                </a:gridCol>
                <a:gridCol w="1514946">
                  <a:extLst>
                    <a:ext uri="{9D8B030D-6E8A-4147-A177-3AD203B41FA5}">
                      <a16:colId xmlns="" xmlns:a16="http://schemas.microsoft.com/office/drawing/2014/main" val="1662528527"/>
                    </a:ext>
                  </a:extLst>
                </a:gridCol>
                <a:gridCol w="1514946">
                  <a:extLst>
                    <a:ext uri="{9D8B030D-6E8A-4147-A177-3AD203B41FA5}">
                      <a16:colId xmlns="" xmlns:a16="http://schemas.microsoft.com/office/drawing/2014/main" val="3361301719"/>
                    </a:ext>
                  </a:extLst>
                </a:gridCol>
              </a:tblGrid>
              <a:tr h="543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The youngest and oldest of this Uber Arts group are the most likely to have paid to view online arts</a:t>
                      </a:r>
                    </a:p>
                  </a:txBody>
                  <a:tcPr anchor="ctr">
                    <a:solidFill>
                      <a:schemeClr val="accent2">
                        <a:lumMod val="20000"/>
                        <a:lumOff val="80000"/>
                      </a:schemeClr>
                    </a:solidFill>
                  </a:tcPr>
                </a:tc>
                <a:tc>
                  <a:txBody>
                    <a:bodyPr/>
                    <a:lstStyle/>
                    <a:p>
                      <a:pPr algn="l"/>
                      <a:endParaRPr lang="en-IE" sz="1200"/>
                    </a:p>
                  </a:txBody>
                  <a:tcPr anchor="ctr">
                    <a:solidFill>
                      <a:schemeClr val="accent1">
                        <a:lumMod val="60000"/>
                        <a:lumOff val="4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1">
                        <a:lumMod val="60000"/>
                        <a:lumOff val="40000"/>
                      </a:schemeClr>
                    </a:solidFill>
                  </a:tcPr>
                </a:tc>
                <a:extLst>
                  <a:ext uri="{0D108BD9-81ED-4DB2-BD59-A6C34878D82A}">
                    <a16:rowId xmlns="" xmlns:a16="http://schemas.microsoft.com/office/drawing/2014/main" val="3607491828"/>
                  </a:ext>
                </a:extLst>
              </a:tr>
            </a:tbl>
          </a:graphicData>
        </a:graphic>
      </p:graphicFrame>
      <p:graphicFrame>
        <p:nvGraphicFramePr>
          <p:cNvPr id="10" name="Table 9">
            <a:extLst>
              <a:ext uri="{FF2B5EF4-FFF2-40B4-BE49-F238E27FC236}">
                <a16:creationId xmlns="" xmlns:a16="http://schemas.microsoft.com/office/drawing/2014/main" id="{C6990D1D-B3CD-4259-9E9E-1C5919A8BF3E}"/>
              </a:ext>
            </a:extLst>
          </p:cNvPr>
          <p:cNvGraphicFramePr>
            <a:graphicFrameLocks noGrp="1"/>
          </p:cNvGraphicFramePr>
          <p:nvPr>
            <p:extLst>
              <p:ext uri="{D42A27DB-BD31-4B8C-83A1-F6EECF244321}">
                <p14:modId xmlns:p14="http://schemas.microsoft.com/office/powerpoint/2010/main" val="2110186266"/>
              </p:ext>
            </p:extLst>
          </p:nvPr>
        </p:nvGraphicFramePr>
        <p:xfrm>
          <a:off x="838200" y="3982191"/>
          <a:ext cx="10248522" cy="543137"/>
        </p:xfrm>
        <a:graphic>
          <a:graphicData uri="http://schemas.openxmlformats.org/drawingml/2006/table">
            <a:tbl>
              <a:tblPr firstRow="1" bandRow="1">
                <a:tableStyleId>{5C22544A-7EE6-4342-B048-85BDC9FD1C3A}</a:tableStyleId>
              </a:tblPr>
              <a:tblGrid>
                <a:gridCol w="5703684">
                  <a:extLst>
                    <a:ext uri="{9D8B030D-6E8A-4147-A177-3AD203B41FA5}">
                      <a16:colId xmlns="" xmlns:a16="http://schemas.microsoft.com/office/drawing/2014/main" val="3259662662"/>
                    </a:ext>
                  </a:extLst>
                </a:gridCol>
                <a:gridCol w="1514946">
                  <a:extLst>
                    <a:ext uri="{9D8B030D-6E8A-4147-A177-3AD203B41FA5}">
                      <a16:colId xmlns="" xmlns:a16="http://schemas.microsoft.com/office/drawing/2014/main" val="3089397619"/>
                    </a:ext>
                  </a:extLst>
                </a:gridCol>
                <a:gridCol w="1514946">
                  <a:extLst>
                    <a:ext uri="{9D8B030D-6E8A-4147-A177-3AD203B41FA5}">
                      <a16:colId xmlns="" xmlns:a16="http://schemas.microsoft.com/office/drawing/2014/main" val="1871168814"/>
                    </a:ext>
                  </a:extLst>
                </a:gridCol>
                <a:gridCol w="1514946">
                  <a:extLst>
                    <a:ext uri="{9D8B030D-6E8A-4147-A177-3AD203B41FA5}">
                      <a16:colId xmlns="" xmlns:a16="http://schemas.microsoft.com/office/drawing/2014/main" val="2030859555"/>
                    </a:ext>
                  </a:extLst>
                </a:gridCol>
              </a:tblGrid>
              <a:tr h="543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Those 50 years+ are much more satisfied with the quality of the arts &amp; cultural programme they have experienced Online since the start of the crisis. (7.6/10 vs 6.9)</a:t>
                      </a:r>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1">
                        <a:lumMod val="60000"/>
                        <a:lumOff val="40000"/>
                      </a:schemeClr>
                    </a:solidFill>
                  </a:tcPr>
                </a:tc>
                <a:extLst>
                  <a:ext uri="{0D108BD9-81ED-4DB2-BD59-A6C34878D82A}">
                    <a16:rowId xmlns="" xmlns:a16="http://schemas.microsoft.com/office/drawing/2014/main" val="484295607"/>
                  </a:ext>
                </a:extLst>
              </a:tr>
            </a:tbl>
          </a:graphicData>
        </a:graphic>
      </p:graphicFrame>
      <p:graphicFrame>
        <p:nvGraphicFramePr>
          <p:cNvPr id="11" name="Table 10">
            <a:extLst>
              <a:ext uri="{FF2B5EF4-FFF2-40B4-BE49-F238E27FC236}">
                <a16:creationId xmlns="" xmlns:a16="http://schemas.microsoft.com/office/drawing/2014/main" id="{B28A221F-3A98-461D-9624-C7859229B48B}"/>
              </a:ext>
            </a:extLst>
          </p:cNvPr>
          <p:cNvGraphicFramePr>
            <a:graphicFrameLocks noGrp="1"/>
          </p:cNvGraphicFramePr>
          <p:nvPr>
            <p:extLst>
              <p:ext uri="{D42A27DB-BD31-4B8C-83A1-F6EECF244321}">
                <p14:modId xmlns:p14="http://schemas.microsoft.com/office/powerpoint/2010/main" val="111179612"/>
              </p:ext>
            </p:extLst>
          </p:nvPr>
        </p:nvGraphicFramePr>
        <p:xfrm>
          <a:off x="838200" y="4512402"/>
          <a:ext cx="10248522" cy="543137"/>
        </p:xfrm>
        <a:graphic>
          <a:graphicData uri="http://schemas.openxmlformats.org/drawingml/2006/table">
            <a:tbl>
              <a:tblPr firstRow="1" bandRow="1">
                <a:tableStyleId>{5C22544A-7EE6-4342-B048-85BDC9FD1C3A}</a:tableStyleId>
              </a:tblPr>
              <a:tblGrid>
                <a:gridCol w="5703684">
                  <a:extLst>
                    <a:ext uri="{9D8B030D-6E8A-4147-A177-3AD203B41FA5}">
                      <a16:colId xmlns="" xmlns:a16="http://schemas.microsoft.com/office/drawing/2014/main" val="869101594"/>
                    </a:ext>
                  </a:extLst>
                </a:gridCol>
                <a:gridCol w="1514946">
                  <a:extLst>
                    <a:ext uri="{9D8B030D-6E8A-4147-A177-3AD203B41FA5}">
                      <a16:colId xmlns="" xmlns:a16="http://schemas.microsoft.com/office/drawing/2014/main" val="4224694667"/>
                    </a:ext>
                  </a:extLst>
                </a:gridCol>
                <a:gridCol w="1514946">
                  <a:extLst>
                    <a:ext uri="{9D8B030D-6E8A-4147-A177-3AD203B41FA5}">
                      <a16:colId xmlns="" xmlns:a16="http://schemas.microsoft.com/office/drawing/2014/main" val="3888255424"/>
                    </a:ext>
                  </a:extLst>
                </a:gridCol>
                <a:gridCol w="1514946">
                  <a:extLst>
                    <a:ext uri="{9D8B030D-6E8A-4147-A177-3AD203B41FA5}">
                      <a16:colId xmlns="" xmlns:a16="http://schemas.microsoft.com/office/drawing/2014/main" val="3071999681"/>
                    </a:ext>
                  </a:extLst>
                </a:gridCol>
              </a:tblGrid>
              <a:tr h="543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The oldest group are also much more likely to be both aware and to have attended Culture Night</a:t>
                      </a:r>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1">
                        <a:lumMod val="60000"/>
                        <a:lumOff val="40000"/>
                      </a:schemeClr>
                    </a:solidFill>
                  </a:tcPr>
                </a:tc>
                <a:extLst>
                  <a:ext uri="{0D108BD9-81ED-4DB2-BD59-A6C34878D82A}">
                    <a16:rowId xmlns="" xmlns:a16="http://schemas.microsoft.com/office/drawing/2014/main" val="1008557821"/>
                  </a:ext>
                </a:extLst>
              </a:tr>
            </a:tbl>
          </a:graphicData>
        </a:graphic>
      </p:graphicFrame>
      <p:graphicFrame>
        <p:nvGraphicFramePr>
          <p:cNvPr id="12" name="Table 11">
            <a:extLst>
              <a:ext uri="{FF2B5EF4-FFF2-40B4-BE49-F238E27FC236}">
                <a16:creationId xmlns="" xmlns:a16="http://schemas.microsoft.com/office/drawing/2014/main" id="{92D87284-F742-4631-8C84-C69604060F11}"/>
              </a:ext>
            </a:extLst>
          </p:cNvPr>
          <p:cNvGraphicFramePr>
            <a:graphicFrameLocks noGrp="1"/>
          </p:cNvGraphicFramePr>
          <p:nvPr>
            <p:extLst>
              <p:ext uri="{D42A27DB-BD31-4B8C-83A1-F6EECF244321}">
                <p14:modId xmlns:p14="http://schemas.microsoft.com/office/powerpoint/2010/main" val="3054284541"/>
              </p:ext>
            </p:extLst>
          </p:nvPr>
        </p:nvGraphicFramePr>
        <p:xfrm>
          <a:off x="838200" y="5042613"/>
          <a:ext cx="10248522" cy="543137"/>
        </p:xfrm>
        <a:graphic>
          <a:graphicData uri="http://schemas.openxmlformats.org/drawingml/2006/table">
            <a:tbl>
              <a:tblPr firstRow="1" bandRow="1">
                <a:tableStyleId>{5C22544A-7EE6-4342-B048-85BDC9FD1C3A}</a:tableStyleId>
              </a:tblPr>
              <a:tblGrid>
                <a:gridCol w="5703684">
                  <a:extLst>
                    <a:ext uri="{9D8B030D-6E8A-4147-A177-3AD203B41FA5}">
                      <a16:colId xmlns="" xmlns:a16="http://schemas.microsoft.com/office/drawing/2014/main" val="934406839"/>
                    </a:ext>
                  </a:extLst>
                </a:gridCol>
                <a:gridCol w="1514946">
                  <a:extLst>
                    <a:ext uri="{9D8B030D-6E8A-4147-A177-3AD203B41FA5}">
                      <a16:colId xmlns="" xmlns:a16="http://schemas.microsoft.com/office/drawing/2014/main" val="399771245"/>
                    </a:ext>
                  </a:extLst>
                </a:gridCol>
                <a:gridCol w="1514946">
                  <a:extLst>
                    <a:ext uri="{9D8B030D-6E8A-4147-A177-3AD203B41FA5}">
                      <a16:colId xmlns="" xmlns:a16="http://schemas.microsoft.com/office/drawing/2014/main" val="1413775853"/>
                    </a:ext>
                  </a:extLst>
                </a:gridCol>
                <a:gridCol w="1514946">
                  <a:extLst>
                    <a:ext uri="{9D8B030D-6E8A-4147-A177-3AD203B41FA5}">
                      <a16:colId xmlns="" xmlns:a16="http://schemas.microsoft.com/office/drawing/2014/main" val="3986585876"/>
                    </a:ext>
                  </a:extLst>
                </a:gridCol>
              </a:tblGrid>
              <a:tr h="543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General attitudes towards the arts are equally positive across the three age groups: </a:t>
                      </a:r>
                    </a:p>
                  </a:txBody>
                  <a:tcPr anchor="ctr">
                    <a:solidFill>
                      <a:schemeClr val="accent2">
                        <a:lumMod val="20000"/>
                        <a:lumOff val="80000"/>
                      </a:schemeClr>
                    </a:solidFill>
                  </a:tcPr>
                </a:tc>
                <a:tc>
                  <a:txBody>
                    <a:bodyPr/>
                    <a:lstStyle/>
                    <a:p>
                      <a:pPr algn="l"/>
                      <a:endParaRPr lang="en-IE" sz="1200"/>
                    </a:p>
                  </a:txBody>
                  <a:tcPr anchor="ctr">
                    <a:solidFill>
                      <a:schemeClr val="accent1">
                        <a:lumMod val="60000"/>
                        <a:lumOff val="40000"/>
                      </a:schemeClr>
                    </a:solidFill>
                  </a:tcPr>
                </a:tc>
                <a:tc>
                  <a:txBody>
                    <a:bodyPr/>
                    <a:lstStyle/>
                    <a:p>
                      <a:pPr algn="l"/>
                      <a:endParaRPr lang="en-IE" sz="1200"/>
                    </a:p>
                  </a:txBody>
                  <a:tcPr anchor="ctr">
                    <a:solidFill>
                      <a:schemeClr val="accent1">
                        <a:lumMod val="60000"/>
                        <a:lumOff val="40000"/>
                      </a:schemeClr>
                    </a:solidFill>
                  </a:tcPr>
                </a:tc>
                <a:tc>
                  <a:txBody>
                    <a:bodyPr/>
                    <a:lstStyle/>
                    <a:p>
                      <a:pPr algn="l"/>
                      <a:endParaRPr lang="en-IE" sz="1200"/>
                    </a:p>
                  </a:txBody>
                  <a:tcPr anchor="ctr">
                    <a:solidFill>
                      <a:schemeClr val="accent1">
                        <a:lumMod val="60000"/>
                        <a:lumOff val="40000"/>
                      </a:schemeClr>
                    </a:solidFill>
                  </a:tcPr>
                </a:tc>
                <a:extLst>
                  <a:ext uri="{0D108BD9-81ED-4DB2-BD59-A6C34878D82A}">
                    <a16:rowId xmlns="" xmlns:a16="http://schemas.microsoft.com/office/drawing/2014/main" val="3423283712"/>
                  </a:ext>
                </a:extLst>
              </a:tr>
            </a:tbl>
          </a:graphicData>
        </a:graphic>
      </p:graphicFrame>
      <p:graphicFrame>
        <p:nvGraphicFramePr>
          <p:cNvPr id="13" name="Table 12">
            <a:extLst>
              <a:ext uri="{FF2B5EF4-FFF2-40B4-BE49-F238E27FC236}">
                <a16:creationId xmlns="" xmlns:a16="http://schemas.microsoft.com/office/drawing/2014/main" id="{5D6E258A-21D0-4A84-8906-77236269FA51}"/>
              </a:ext>
            </a:extLst>
          </p:cNvPr>
          <p:cNvGraphicFramePr>
            <a:graphicFrameLocks noGrp="1"/>
          </p:cNvGraphicFramePr>
          <p:nvPr>
            <p:extLst>
              <p:ext uri="{D42A27DB-BD31-4B8C-83A1-F6EECF244321}">
                <p14:modId xmlns:p14="http://schemas.microsoft.com/office/powerpoint/2010/main" val="1344977195"/>
              </p:ext>
            </p:extLst>
          </p:nvPr>
        </p:nvGraphicFramePr>
        <p:xfrm>
          <a:off x="838200" y="5572821"/>
          <a:ext cx="10248522" cy="640080"/>
        </p:xfrm>
        <a:graphic>
          <a:graphicData uri="http://schemas.openxmlformats.org/drawingml/2006/table">
            <a:tbl>
              <a:tblPr firstRow="1" bandRow="1">
                <a:tableStyleId>{5C22544A-7EE6-4342-B048-85BDC9FD1C3A}</a:tableStyleId>
              </a:tblPr>
              <a:tblGrid>
                <a:gridCol w="5703684">
                  <a:extLst>
                    <a:ext uri="{9D8B030D-6E8A-4147-A177-3AD203B41FA5}">
                      <a16:colId xmlns="" xmlns:a16="http://schemas.microsoft.com/office/drawing/2014/main" val="592985135"/>
                    </a:ext>
                  </a:extLst>
                </a:gridCol>
                <a:gridCol w="1514946">
                  <a:extLst>
                    <a:ext uri="{9D8B030D-6E8A-4147-A177-3AD203B41FA5}">
                      <a16:colId xmlns="" xmlns:a16="http://schemas.microsoft.com/office/drawing/2014/main" val="1743937427"/>
                    </a:ext>
                  </a:extLst>
                </a:gridCol>
                <a:gridCol w="1514946">
                  <a:extLst>
                    <a:ext uri="{9D8B030D-6E8A-4147-A177-3AD203B41FA5}">
                      <a16:colId xmlns="" xmlns:a16="http://schemas.microsoft.com/office/drawing/2014/main" val="1924120818"/>
                    </a:ext>
                  </a:extLst>
                </a:gridCol>
                <a:gridCol w="1514946">
                  <a:extLst>
                    <a:ext uri="{9D8B030D-6E8A-4147-A177-3AD203B41FA5}">
                      <a16:colId xmlns="" xmlns:a16="http://schemas.microsoft.com/office/drawing/2014/main" val="3050339726"/>
                    </a:ext>
                  </a:extLst>
                </a:gridCol>
              </a:tblGrid>
              <a:tr h="5431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The biggest distinction relates to the relative quality of Irish arts: the older age group are far more likely to agree that...</a:t>
                      </a:r>
                      <a:r>
                        <a:rPr lang="en-IE" sz="1200" b="0" i="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The quality of professional arts presented in Ireland are on a par with those you would experience in any European country</a:t>
                      </a:r>
                      <a:endParaRPr lang="en-IE" sz="1200" b="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2">
                        <a:lumMod val="20000"/>
                        <a:lumOff val="80000"/>
                      </a:schemeClr>
                    </a:solidFill>
                  </a:tcPr>
                </a:tc>
                <a:tc>
                  <a:txBody>
                    <a:bodyPr/>
                    <a:lstStyle/>
                    <a:p>
                      <a:pPr algn="l"/>
                      <a:endParaRPr lang="en-IE" sz="1200"/>
                    </a:p>
                  </a:txBody>
                  <a:tcPr anchor="ctr">
                    <a:solidFill>
                      <a:schemeClr val="accent1">
                        <a:lumMod val="60000"/>
                        <a:lumOff val="40000"/>
                      </a:schemeClr>
                    </a:solidFill>
                  </a:tcPr>
                </a:tc>
                <a:extLst>
                  <a:ext uri="{0D108BD9-81ED-4DB2-BD59-A6C34878D82A}">
                    <a16:rowId xmlns="" xmlns:a16="http://schemas.microsoft.com/office/drawing/2014/main" val="3392684891"/>
                  </a:ext>
                </a:extLst>
              </a:tr>
            </a:tbl>
          </a:graphicData>
        </a:graphic>
      </p:graphicFrame>
      <p:pic>
        <p:nvPicPr>
          <p:cNvPr id="6" name="Picture 5" descr="A picture containing skiing, people, toy, group&#10;&#10;Description automatically generated">
            <a:extLst>
              <a:ext uri="{FF2B5EF4-FFF2-40B4-BE49-F238E27FC236}">
                <a16:creationId xmlns="" xmlns:a16="http://schemas.microsoft.com/office/drawing/2014/main" id="{003F1436-9056-4BB1-BBDB-175C63632100}"/>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10086973" y="1914928"/>
            <a:ext cx="419101" cy="407580"/>
          </a:xfrm>
          <a:prstGeom prst="rect">
            <a:avLst/>
          </a:prstGeom>
        </p:spPr>
      </p:pic>
      <p:pic>
        <p:nvPicPr>
          <p:cNvPr id="15" name="Picture 14" descr="A picture containing skiing, people, toy, group&#10;&#10;Description automatically generated">
            <a:extLst>
              <a:ext uri="{FF2B5EF4-FFF2-40B4-BE49-F238E27FC236}">
                <a16:creationId xmlns="" xmlns:a16="http://schemas.microsoft.com/office/drawing/2014/main" id="{5959B3B8-D0EB-44B0-B6DD-38404042E16A}"/>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8572498" y="2479664"/>
            <a:ext cx="419101" cy="407580"/>
          </a:xfrm>
          <a:prstGeom prst="rect">
            <a:avLst/>
          </a:prstGeom>
        </p:spPr>
      </p:pic>
      <p:pic>
        <p:nvPicPr>
          <p:cNvPr id="16" name="Picture 15" descr="A picture containing skiing, people, toy, group&#10;&#10;Description automatically generated">
            <a:extLst>
              <a:ext uri="{FF2B5EF4-FFF2-40B4-BE49-F238E27FC236}">
                <a16:creationId xmlns="" xmlns:a16="http://schemas.microsoft.com/office/drawing/2014/main" id="{832A4543-4E97-49CA-A8D6-FFF28FF2209D}"/>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7058023" y="2968612"/>
            <a:ext cx="419101" cy="407580"/>
          </a:xfrm>
          <a:prstGeom prst="rect">
            <a:avLst/>
          </a:prstGeom>
        </p:spPr>
      </p:pic>
      <p:pic>
        <p:nvPicPr>
          <p:cNvPr id="17" name="Picture 16" descr="A picture containing skiing, people, toy, group&#10;&#10;Description automatically generated">
            <a:extLst>
              <a:ext uri="{FF2B5EF4-FFF2-40B4-BE49-F238E27FC236}">
                <a16:creationId xmlns="" xmlns:a16="http://schemas.microsoft.com/office/drawing/2014/main" id="{9FE3B6E5-53FA-49E7-8FD1-2A2D18A6727B}"/>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7058022" y="3477671"/>
            <a:ext cx="419101" cy="407580"/>
          </a:xfrm>
          <a:prstGeom prst="rect">
            <a:avLst/>
          </a:prstGeom>
        </p:spPr>
      </p:pic>
      <p:pic>
        <p:nvPicPr>
          <p:cNvPr id="18" name="Picture 17" descr="A picture containing skiing, people, toy, group&#10;&#10;Description automatically generated">
            <a:extLst>
              <a:ext uri="{FF2B5EF4-FFF2-40B4-BE49-F238E27FC236}">
                <a16:creationId xmlns="" xmlns:a16="http://schemas.microsoft.com/office/drawing/2014/main" id="{B71FFA6C-459B-459C-9940-9EC022F8275D}"/>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10086972" y="3519758"/>
            <a:ext cx="419101" cy="407580"/>
          </a:xfrm>
          <a:prstGeom prst="rect">
            <a:avLst/>
          </a:prstGeom>
        </p:spPr>
      </p:pic>
      <p:pic>
        <p:nvPicPr>
          <p:cNvPr id="19" name="Picture 18" descr="A picture containing skiing, people, toy, group&#10;&#10;Description automatically generated">
            <a:extLst>
              <a:ext uri="{FF2B5EF4-FFF2-40B4-BE49-F238E27FC236}">
                <a16:creationId xmlns="" xmlns:a16="http://schemas.microsoft.com/office/drawing/2014/main" id="{8FC3F5B8-63D6-456D-9BD5-A589975D1070}"/>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10086971" y="4049968"/>
            <a:ext cx="419101" cy="407580"/>
          </a:xfrm>
          <a:prstGeom prst="rect">
            <a:avLst/>
          </a:prstGeom>
        </p:spPr>
      </p:pic>
      <p:pic>
        <p:nvPicPr>
          <p:cNvPr id="20" name="Picture 19" descr="A picture containing skiing, people, toy, group&#10;&#10;Description automatically generated">
            <a:extLst>
              <a:ext uri="{FF2B5EF4-FFF2-40B4-BE49-F238E27FC236}">
                <a16:creationId xmlns="" xmlns:a16="http://schemas.microsoft.com/office/drawing/2014/main" id="{4AA622BC-6473-481D-8BD0-47F36FD0B9D2}"/>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10086970" y="4540029"/>
            <a:ext cx="419101" cy="407580"/>
          </a:xfrm>
          <a:prstGeom prst="rect">
            <a:avLst/>
          </a:prstGeom>
        </p:spPr>
      </p:pic>
      <p:pic>
        <p:nvPicPr>
          <p:cNvPr id="21" name="Picture 20" descr="A picture containing skiing, people, toy, group&#10;&#10;Description automatically generated">
            <a:extLst>
              <a:ext uri="{FF2B5EF4-FFF2-40B4-BE49-F238E27FC236}">
                <a16:creationId xmlns="" xmlns:a16="http://schemas.microsoft.com/office/drawing/2014/main" id="{5725FFAF-A427-4023-85A2-C83F99DDFD6A}"/>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10086970" y="5110389"/>
            <a:ext cx="419101" cy="407580"/>
          </a:xfrm>
          <a:prstGeom prst="rect">
            <a:avLst/>
          </a:prstGeom>
        </p:spPr>
      </p:pic>
      <p:pic>
        <p:nvPicPr>
          <p:cNvPr id="22" name="Picture 21" descr="A picture containing skiing, people, toy, group&#10;&#10;Description automatically generated">
            <a:extLst>
              <a:ext uri="{FF2B5EF4-FFF2-40B4-BE49-F238E27FC236}">
                <a16:creationId xmlns="" xmlns:a16="http://schemas.microsoft.com/office/drawing/2014/main" id="{F32A3EDC-D85F-42B6-A804-E37EBC83F243}"/>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10086969" y="5640600"/>
            <a:ext cx="419101" cy="407580"/>
          </a:xfrm>
          <a:prstGeom prst="rect">
            <a:avLst/>
          </a:prstGeom>
        </p:spPr>
      </p:pic>
      <p:pic>
        <p:nvPicPr>
          <p:cNvPr id="23" name="Picture 22" descr="A picture containing skiing, people, toy, group&#10;&#10;Description automatically generated">
            <a:extLst>
              <a:ext uri="{FF2B5EF4-FFF2-40B4-BE49-F238E27FC236}">
                <a16:creationId xmlns="" xmlns:a16="http://schemas.microsoft.com/office/drawing/2014/main" id="{EE5EF868-F238-470E-A8F7-0D81C2DE262C}"/>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7058022" y="5097796"/>
            <a:ext cx="419101" cy="407580"/>
          </a:xfrm>
          <a:prstGeom prst="rect">
            <a:avLst/>
          </a:prstGeom>
        </p:spPr>
      </p:pic>
      <p:pic>
        <p:nvPicPr>
          <p:cNvPr id="24" name="Picture 23" descr="A picture containing skiing, people, toy, group&#10;&#10;Description automatically generated">
            <a:extLst>
              <a:ext uri="{FF2B5EF4-FFF2-40B4-BE49-F238E27FC236}">
                <a16:creationId xmlns="" xmlns:a16="http://schemas.microsoft.com/office/drawing/2014/main" id="{4278416A-DDD4-41C5-944D-E10BD701E6EE}"/>
              </a:ext>
            </a:extLst>
          </p:cNvPr>
          <p:cNvPicPr>
            <a:picLocks noChangeAspect="1"/>
          </p:cNvPicPr>
          <p:nvPr/>
        </p:nvPicPr>
        <p:blipFill rotWithShape="1">
          <a:blip r:embed="rId3">
            <a:clrChange>
              <a:clrFrom>
                <a:srgbClr val="FFFFFF"/>
              </a:clrFrom>
              <a:clrTo>
                <a:srgbClr val="FFFFFF">
                  <a:alpha val="0"/>
                </a:srgbClr>
              </a:clrTo>
            </a:clrChange>
          </a:blip>
          <a:srcRect l="50207" t="4324" r="40707" b="86840"/>
          <a:stretch/>
        </p:blipFill>
        <p:spPr>
          <a:xfrm flipH="1">
            <a:off x="8572496" y="5127485"/>
            <a:ext cx="419101" cy="407580"/>
          </a:xfrm>
          <a:prstGeom prst="rect">
            <a:avLst/>
          </a:prstGeom>
        </p:spPr>
      </p:pic>
      <p:pic>
        <p:nvPicPr>
          <p:cNvPr id="26" name="Picture 25">
            <a:extLst>
              <a:ext uri="{FF2B5EF4-FFF2-40B4-BE49-F238E27FC236}">
                <a16:creationId xmlns="" xmlns:a16="http://schemas.microsoft.com/office/drawing/2014/main" id="{7417C405-199B-4880-9B1A-E52E98ACE5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934154" y="715182"/>
            <a:ext cx="666835" cy="609572"/>
          </a:xfrm>
          <a:prstGeom prst="rect">
            <a:avLst/>
          </a:prstGeom>
        </p:spPr>
      </p:pic>
      <p:pic>
        <p:nvPicPr>
          <p:cNvPr id="28" name="Picture 27">
            <a:extLst>
              <a:ext uri="{FF2B5EF4-FFF2-40B4-BE49-F238E27FC236}">
                <a16:creationId xmlns="" xmlns:a16="http://schemas.microsoft.com/office/drawing/2014/main" id="{4B1E62D9-238C-441E-A0BF-796E8749BC6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90190" y="751622"/>
            <a:ext cx="583712" cy="576323"/>
          </a:xfrm>
          <a:prstGeom prst="rect">
            <a:avLst/>
          </a:prstGeom>
        </p:spPr>
      </p:pic>
      <p:pic>
        <p:nvPicPr>
          <p:cNvPr id="30" name="Picture 29">
            <a:extLst>
              <a:ext uri="{FF2B5EF4-FFF2-40B4-BE49-F238E27FC236}">
                <a16:creationId xmlns="" xmlns:a16="http://schemas.microsoft.com/office/drawing/2014/main" id="{9A932F51-DE77-4601-B4E4-4BB26980914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963103" y="741879"/>
            <a:ext cx="683459" cy="602183"/>
          </a:xfrm>
          <a:prstGeom prst="rect">
            <a:avLst/>
          </a:prstGeom>
        </p:spPr>
      </p:pic>
    </p:spTree>
    <p:custDataLst>
      <p:tags r:id="rId1"/>
    </p:custDataLst>
    <p:extLst>
      <p:ext uri="{BB962C8B-B14F-4D97-AF65-F5344CB8AC3E}">
        <p14:creationId xmlns:p14="http://schemas.microsoft.com/office/powerpoint/2010/main" val="34274056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left)">
                                      <p:cBhvr>
                                        <p:cTn id="10" dur="500"/>
                                        <p:tgtEl>
                                          <p:spTgt spid="9">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22" presetClass="entr" presetSubtype="8"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22" presetClass="entr" presetSubtype="8"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22" presetClass="entr" presetSubtype="8"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22" presetClass="entr" presetSubtype="8"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par>
                                <p:cTn id="54" presetID="22" presetClass="entr" presetSubtype="8"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par>
                                <p:cTn id="57" presetID="22" presetClass="entr" presetSubtype="8"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par>
                                <p:cTn id="63" presetID="22" presetClass="entr" presetSubtype="8"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par>
                                <p:cTn id="71" presetID="22" presetClass="entr" presetSubtype="8"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500"/>
                                        <p:tgtEl>
                                          <p:spTgt spid="13"/>
                                        </p:tgtEl>
                                      </p:cBhvr>
                                    </p:animEffect>
                                  </p:childTnLst>
                                </p:cTn>
                              </p:par>
                              <p:par>
                                <p:cTn id="74" presetID="22" presetClass="entr" presetSubtype="8"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left)">
                                      <p:cBhvr>
                                        <p:cTn id="76" dur="500"/>
                                        <p:tgtEl>
                                          <p:spTgt spid="21"/>
                                        </p:tgtEl>
                                      </p:cBhvr>
                                    </p:animEffect>
                                  </p:childTnLst>
                                </p:cTn>
                              </p:par>
                              <p:par>
                                <p:cTn id="77" presetID="22" presetClass="entr" presetSubtype="8"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par>
                                <p:cTn id="80" presetID="22" presetClass="entr" presetSubtype="8"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par>
                                <p:cTn id="83" presetID="22" presetClass="entr" presetSubtype="8"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BD93A7-5032-488A-9EA0-116648222CD7}"/>
              </a:ext>
            </a:extLst>
          </p:cNvPr>
          <p:cNvPicPr>
            <a:picLocks noChangeAspect="1"/>
          </p:cNvPicPr>
          <p:nvPr/>
        </p:nvPicPr>
        <p:blipFill>
          <a:blip r:embed="rId3"/>
          <a:srcRect/>
          <a:stretch/>
        </p:blipFill>
        <p:spPr>
          <a:xfrm>
            <a:off x="210482" y="112405"/>
            <a:ext cx="1343112" cy="1343112"/>
          </a:xfrm>
          <a:prstGeom prst="rect">
            <a:avLst/>
          </a:prstGeom>
        </p:spPr>
      </p:pic>
      <p:sp>
        <p:nvSpPr>
          <p:cNvPr id="6" name="TextBox 5">
            <a:extLst>
              <a:ext uri="{FF2B5EF4-FFF2-40B4-BE49-F238E27FC236}">
                <a16:creationId xmlns="" xmlns:a16="http://schemas.microsoft.com/office/drawing/2014/main" id="{950307F1-68B0-484D-BBE5-9DB7832FFB46}"/>
              </a:ext>
            </a:extLst>
          </p:cNvPr>
          <p:cNvSpPr txBox="1"/>
          <p:nvPr/>
        </p:nvSpPr>
        <p:spPr>
          <a:xfrm>
            <a:off x="5240878" y="3598785"/>
            <a:ext cx="6366052" cy="375552"/>
          </a:xfrm>
          <a:prstGeom prst="rect">
            <a:avLst/>
          </a:prstGeom>
          <a:noFill/>
        </p:spPr>
        <p:txBody>
          <a:bodyPr wrap="square">
            <a:spAutoFit/>
          </a:bodyPr>
          <a:lstStyle/>
          <a:p>
            <a:pPr algn="ctr">
              <a:lnSpc>
                <a:spcPct val="107000"/>
              </a:lnSpc>
              <a:spcAft>
                <a:spcPts val="800"/>
              </a:spcAft>
            </a:pPr>
            <a:r>
              <a:rPr lang="en-IE" sz="1800" b="1"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Who is the key target for paid online events? </a:t>
            </a:r>
          </a:p>
        </p:txBody>
      </p:sp>
      <p:pic>
        <p:nvPicPr>
          <p:cNvPr id="5" name="Picture 4" descr="A picture containing skiing, people, toy, group&#10;&#10;Description automatically generated">
            <a:extLst>
              <a:ext uri="{FF2B5EF4-FFF2-40B4-BE49-F238E27FC236}">
                <a16:creationId xmlns="" xmlns:a16="http://schemas.microsoft.com/office/drawing/2014/main" id="{C75FD502-F2BA-4F1B-817A-9352C138CABD}"/>
              </a:ext>
            </a:extLst>
          </p:cNvPr>
          <p:cNvPicPr>
            <a:picLocks noChangeAspect="1"/>
          </p:cNvPicPr>
          <p:nvPr/>
        </p:nvPicPr>
        <p:blipFill rotWithShape="1">
          <a:blip r:embed="rId4">
            <a:clrChange>
              <a:clrFrom>
                <a:srgbClr val="FFFFFF"/>
              </a:clrFrom>
              <a:clrTo>
                <a:srgbClr val="FFFFFF">
                  <a:alpha val="0"/>
                </a:srgbClr>
              </a:clrTo>
            </a:clrChange>
          </a:blip>
          <a:srcRect l="49801" r="39839" b="86006"/>
          <a:stretch/>
        </p:blipFill>
        <p:spPr>
          <a:xfrm>
            <a:off x="1962238" y="480901"/>
            <a:ext cx="3160452" cy="4269175"/>
          </a:xfrm>
          <a:prstGeom prst="rect">
            <a:avLst/>
          </a:prstGeom>
        </p:spPr>
      </p:pic>
    </p:spTree>
    <p:extLst>
      <p:ext uri="{BB962C8B-B14F-4D97-AF65-F5344CB8AC3E}">
        <p14:creationId xmlns:p14="http://schemas.microsoft.com/office/powerpoint/2010/main" val="2159098529"/>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CC215A91-AC11-430C-8F09-91C019503649}"/>
              </a:ext>
            </a:extLst>
          </p:cNvPr>
          <p:cNvSpPr>
            <a:spLocks noGrp="1"/>
          </p:cNvSpPr>
          <p:nvPr>
            <p:ph type="body" sz="quarter" idx="49"/>
          </p:nvPr>
        </p:nvSpPr>
        <p:spPr>
          <a:xfrm>
            <a:off x="337413" y="954572"/>
            <a:ext cx="5548676" cy="323941"/>
          </a:xfrm>
        </p:spPr>
        <p:txBody>
          <a:bodyPr/>
          <a:lstStyle/>
          <a:p>
            <a:r>
              <a:rPr lang="en-IE">
                <a:solidFill>
                  <a:prstClr val="white">
                    <a:lumMod val="50000"/>
                  </a:prstClr>
                </a:solidFill>
              </a:rPr>
              <a:t>Base : All adults 16+ n-1,262</a:t>
            </a:r>
            <a:endParaRPr lang="en-IE"/>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337413" y="164260"/>
            <a:ext cx="7952663" cy="370620"/>
          </a:xfrm>
        </p:spPr>
        <p:txBody>
          <a:bodyPr>
            <a:noAutofit/>
          </a:bodyPr>
          <a:lstStyle/>
          <a:p>
            <a:r>
              <a:rPr lang="en-IE"/>
              <a:t>In the past year, 13% of Irish adults have paid to view online arts performances</a:t>
            </a:r>
          </a:p>
        </p:txBody>
      </p:sp>
      <p:sp>
        <p:nvSpPr>
          <p:cNvPr id="5" name="Text Placeholder 4">
            <a:extLst>
              <a:ext uri="{FF2B5EF4-FFF2-40B4-BE49-F238E27FC236}">
                <a16:creationId xmlns="" xmlns:a16="http://schemas.microsoft.com/office/drawing/2014/main" id="{2F16C4AF-11FF-4550-809C-DFC14AB1E65D}"/>
              </a:ext>
            </a:extLst>
          </p:cNvPr>
          <p:cNvSpPr>
            <a:spLocks noGrp="1"/>
          </p:cNvSpPr>
          <p:nvPr>
            <p:ph type="body" sz="quarter" idx="60"/>
          </p:nvPr>
        </p:nvSpPr>
        <p:spPr/>
        <p:txBody>
          <a:bodyPr/>
          <a:lstStyle/>
          <a:p>
            <a:pPr fontAlgn="t"/>
            <a:r>
              <a:rPr lang="en-IE" i="0"/>
              <a:t>Q.19 Which, if any, of the following have you personally done in the past 12 months?</a:t>
            </a:r>
          </a:p>
          <a:p>
            <a:endParaRPr lang="en-IE"/>
          </a:p>
        </p:txBody>
      </p:sp>
      <p:graphicFrame>
        <p:nvGraphicFramePr>
          <p:cNvPr id="12" name="Chart 11">
            <a:extLst>
              <a:ext uri="{FF2B5EF4-FFF2-40B4-BE49-F238E27FC236}">
                <a16:creationId xmlns="" xmlns:a16="http://schemas.microsoft.com/office/drawing/2014/main" id="{C9BDF83A-02D2-4D2D-B6A0-21AE2394A729}"/>
              </a:ext>
            </a:extLst>
          </p:cNvPr>
          <p:cNvGraphicFramePr/>
          <p:nvPr>
            <p:extLst>
              <p:ext uri="{D42A27DB-BD31-4B8C-83A1-F6EECF244321}">
                <p14:modId xmlns:p14="http://schemas.microsoft.com/office/powerpoint/2010/main" val="1919931883"/>
              </p:ext>
            </p:extLst>
          </p:nvPr>
        </p:nvGraphicFramePr>
        <p:xfrm>
          <a:off x="1537500" y="1550447"/>
          <a:ext cx="5529835" cy="4605190"/>
        </p:xfrm>
        <a:graphic>
          <a:graphicData uri="http://schemas.openxmlformats.org/drawingml/2006/chart">
            <c:chart xmlns:c="http://schemas.openxmlformats.org/drawingml/2006/chart" xmlns:r="http://schemas.openxmlformats.org/officeDocument/2006/relationships" r:id="rId3"/>
          </a:graphicData>
        </a:graphic>
      </p:graphicFrame>
      <p:sp>
        <p:nvSpPr>
          <p:cNvPr id="14" name="Oval 13">
            <a:extLst>
              <a:ext uri="{FF2B5EF4-FFF2-40B4-BE49-F238E27FC236}">
                <a16:creationId xmlns="" xmlns:a16="http://schemas.microsoft.com/office/drawing/2014/main" id="{9F5F45F7-F1DE-459E-BC2A-62C57B7B5198}"/>
              </a:ext>
            </a:extLst>
          </p:cNvPr>
          <p:cNvSpPr/>
          <p:nvPr/>
        </p:nvSpPr>
        <p:spPr>
          <a:xfrm>
            <a:off x="9616918" y="1993559"/>
            <a:ext cx="2128557" cy="1723517"/>
          </a:xfrm>
          <a:prstGeom prst="ellipse">
            <a:avLst/>
          </a:prstGeom>
          <a:solidFill>
            <a:schemeClr val="accent1"/>
          </a:solidFill>
          <a:ln>
            <a:solidFill>
              <a:srgbClr val="54C0E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a:defRPr/>
            </a:pPr>
            <a:r>
              <a:rPr lang="en-IE" sz="1400" i="1">
                <a:solidFill>
                  <a:schemeClr val="tx1"/>
                </a:solidFill>
              </a:rPr>
              <a:t>grows to 20% of </a:t>
            </a:r>
            <a:r>
              <a:rPr lang="en-IE" sz="1400" b="1" i="1">
                <a:solidFill>
                  <a:schemeClr val="tx1"/>
                </a:solidFill>
              </a:rPr>
              <a:t>Arts Goers </a:t>
            </a:r>
            <a:r>
              <a:rPr lang="en-IE" sz="1400" i="1">
                <a:solidFill>
                  <a:schemeClr val="tx1"/>
                </a:solidFill>
              </a:rPr>
              <a:t>and peaks at 30% of </a:t>
            </a:r>
            <a:r>
              <a:rPr lang="en-IE" sz="1400" b="1" i="1">
                <a:solidFill>
                  <a:schemeClr val="tx1"/>
                </a:solidFill>
              </a:rPr>
              <a:t>Aficionados</a:t>
            </a:r>
            <a:r>
              <a:rPr lang="en-IE" sz="1400" i="1">
                <a:solidFill>
                  <a:schemeClr val="tx1"/>
                </a:solidFill>
              </a:rPr>
              <a:t> </a:t>
            </a:r>
            <a:endParaRPr lang="en-IE" sz="1200" i="1">
              <a:solidFill>
                <a:schemeClr val="tx1"/>
              </a:solidFill>
            </a:endParaRPr>
          </a:p>
        </p:txBody>
      </p:sp>
      <p:sp>
        <p:nvSpPr>
          <p:cNvPr id="17" name="Oval 16">
            <a:extLst>
              <a:ext uri="{FF2B5EF4-FFF2-40B4-BE49-F238E27FC236}">
                <a16:creationId xmlns="" xmlns:a16="http://schemas.microsoft.com/office/drawing/2014/main" id="{18E8BF4D-73E5-43CA-8160-18CBA7AF4002}"/>
              </a:ext>
            </a:extLst>
          </p:cNvPr>
          <p:cNvSpPr/>
          <p:nvPr/>
        </p:nvSpPr>
        <p:spPr>
          <a:xfrm>
            <a:off x="7010858" y="2991283"/>
            <a:ext cx="2128557" cy="1723517"/>
          </a:xfrm>
          <a:prstGeom prst="ellipse">
            <a:avLst/>
          </a:prstGeom>
          <a:solidFill>
            <a:schemeClr val="accent1"/>
          </a:solidFill>
          <a:ln>
            <a:solidFill>
              <a:srgbClr val="54C0E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a:defRPr/>
            </a:pPr>
            <a:r>
              <a:rPr lang="en-IE" sz="1400">
                <a:solidFill>
                  <a:schemeClr val="tx1"/>
                </a:solidFill>
              </a:rPr>
              <a:t>Any Pay per view</a:t>
            </a:r>
          </a:p>
          <a:p>
            <a:pPr algn="ctr" defTabSz="450578">
              <a:defRPr/>
            </a:pPr>
            <a:r>
              <a:rPr lang="en-IE" sz="1400" b="1" i="1">
                <a:solidFill>
                  <a:schemeClr val="tx1"/>
                </a:solidFill>
              </a:rPr>
              <a:t>13%</a:t>
            </a:r>
            <a:endParaRPr lang="en-IE" sz="1200" i="1">
              <a:solidFill>
                <a:schemeClr val="tx1"/>
              </a:solidFill>
            </a:endParaRPr>
          </a:p>
        </p:txBody>
      </p:sp>
      <p:sp>
        <p:nvSpPr>
          <p:cNvPr id="18" name="Oval 17">
            <a:extLst>
              <a:ext uri="{FF2B5EF4-FFF2-40B4-BE49-F238E27FC236}">
                <a16:creationId xmlns="" xmlns:a16="http://schemas.microsoft.com/office/drawing/2014/main" id="{40DFDC88-9F73-4056-BD6F-F3ED8A8089D4}"/>
              </a:ext>
            </a:extLst>
          </p:cNvPr>
          <p:cNvSpPr/>
          <p:nvPr/>
        </p:nvSpPr>
        <p:spPr>
          <a:xfrm>
            <a:off x="9649468" y="4432120"/>
            <a:ext cx="2128557" cy="1723517"/>
          </a:xfrm>
          <a:prstGeom prst="ellipse">
            <a:avLst/>
          </a:prstGeom>
          <a:solidFill>
            <a:schemeClr val="accent1"/>
          </a:solidFill>
          <a:ln>
            <a:solidFill>
              <a:srgbClr val="54C0E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a:defRPr/>
            </a:pPr>
            <a:r>
              <a:rPr lang="en-IE" sz="1400" b="1" i="1">
                <a:solidFill>
                  <a:schemeClr val="tx1"/>
                </a:solidFill>
              </a:rPr>
              <a:t>youngest and oldest </a:t>
            </a:r>
            <a:r>
              <a:rPr lang="en-IE" sz="1400" i="1">
                <a:solidFill>
                  <a:schemeClr val="tx1"/>
                </a:solidFill>
              </a:rPr>
              <a:t>of Aficionado + Regular group are most likely to have paid to view online arts </a:t>
            </a:r>
            <a:r>
              <a:rPr lang="en-IE" sz="1400" i="1">
                <a:solidFill>
                  <a:schemeClr val="bg1">
                    <a:lumMod val="50000"/>
                  </a:schemeClr>
                </a:solidFill>
              </a:rPr>
              <a:t>	</a:t>
            </a:r>
            <a:endParaRPr lang="en-IE" sz="1200" i="1">
              <a:solidFill>
                <a:schemeClr val="bg1">
                  <a:lumMod val="50000"/>
                </a:schemeClr>
              </a:solidFill>
            </a:endParaRPr>
          </a:p>
        </p:txBody>
      </p:sp>
      <p:cxnSp>
        <p:nvCxnSpPr>
          <p:cNvPr id="7" name="Straight Connector 6">
            <a:extLst>
              <a:ext uri="{FF2B5EF4-FFF2-40B4-BE49-F238E27FC236}">
                <a16:creationId xmlns="" xmlns:a16="http://schemas.microsoft.com/office/drawing/2014/main" id="{3B0DAE46-C37A-406D-A953-ECD980AAF6CC}"/>
              </a:ext>
            </a:extLst>
          </p:cNvPr>
          <p:cNvCxnSpPr>
            <a:cxnSpLocks/>
          </p:cNvCxnSpPr>
          <p:nvPr/>
        </p:nvCxnSpPr>
        <p:spPr>
          <a:xfrm flipV="1">
            <a:off x="9139415" y="3453994"/>
            <a:ext cx="586055" cy="1231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9A13F2B3-89AE-4D21-9919-ADF73DCF914D}"/>
              </a:ext>
            </a:extLst>
          </p:cNvPr>
          <p:cNvCxnSpPr>
            <a:cxnSpLocks/>
            <a:stCxn id="14" idx="4"/>
            <a:endCxn id="18" idx="0"/>
          </p:cNvCxnSpPr>
          <p:nvPr/>
        </p:nvCxnSpPr>
        <p:spPr>
          <a:xfrm>
            <a:off x="10681197" y="3717076"/>
            <a:ext cx="32550" cy="7150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6290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build="p"/>
      <p:bldGraphic spid="12" grpId="0">
        <p:bldAsOne/>
      </p:bldGraphic>
      <p:bldP spid="14"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custDataLst>
              <p:tags r:id="rId2"/>
            </p:custDataLst>
            <p:extLst>
              <p:ext uri="{D42A27DB-BD31-4B8C-83A1-F6EECF244321}">
                <p14:modId xmlns:p14="http://schemas.microsoft.com/office/powerpoint/2010/main" val="3224526030"/>
              </p:ext>
            </p:extLst>
          </p:nvPr>
        </p:nvGraphicFramePr>
        <p:xfrm>
          <a:off x="5176369" y="1950082"/>
          <a:ext cx="5548676" cy="365328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Placeholder 3">
            <a:extLst>
              <a:ext uri="{FF2B5EF4-FFF2-40B4-BE49-F238E27FC236}">
                <a16:creationId xmlns="" xmlns:a16="http://schemas.microsoft.com/office/drawing/2014/main" id="{18AF3547-3F45-4862-8CCF-C3F7ECC49221}"/>
              </a:ext>
            </a:extLst>
          </p:cNvPr>
          <p:cNvSpPr>
            <a:spLocks noGrp="1"/>
          </p:cNvSpPr>
          <p:nvPr>
            <p:ph type="body" sz="quarter" idx="49"/>
          </p:nvPr>
        </p:nvSpPr>
        <p:spPr>
          <a:xfrm>
            <a:off x="337830" y="622977"/>
            <a:ext cx="5548676" cy="323941"/>
          </a:xfrm>
        </p:spPr>
        <p:txBody>
          <a:bodyPr/>
          <a:lstStyle/>
          <a:p>
            <a:r>
              <a:rPr lang="en-IE">
                <a:solidFill>
                  <a:schemeClr val="bg1">
                    <a:lumMod val="50000"/>
                  </a:schemeClr>
                </a:solidFill>
              </a:rPr>
              <a:t>Base : All Adults aged 16+ n- 1,262</a:t>
            </a:r>
            <a:endParaRPr lang="en-IE"/>
          </a:p>
        </p:txBody>
      </p:sp>
      <p:sp>
        <p:nvSpPr>
          <p:cNvPr id="7" name="Title 1"/>
          <p:cNvSpPr>
            <a:spLocks noGrp="1"/>
          </p:cNvSpPr>
          <p:nvPr>
            <p:ph type="title"/>
          </p:nvPr>
        </p:nvSpPr>
        <p:spPr>
          <a:xfrm>
            <a:off x="337830" y="194599"/>
            <a:ext cx="10830564" cy="370620"/>
          </a:xfrm>
        </p:spPr>
        <p:txBody>
          <a:bodyPr anchor="t">
            <a:noAutofit/>
          </a:bodyPr>
          <a:lstStyle/>
          <a:p>
            <a:pPr>
              <a:spcBef>
                <a:spcPts val="978"/>
              </a:spcBef>
            </a:pPr>
            <a:r>
              <a:rPr lang="en-IE">
                <a:solidFill>
                  <a:schemeClr val="accent2"/>
                </a:solidFill>
              </a:rPr>
              <a:t>Are we as a nation happy to pay to watch The Arts online?</a:t>
            </a:r>
          </a:p>
        </p:txBody>
      </p:sp>
      <p:sp>
        <p:nvSpPr>
          <p:cNvPr id="2" name="Rectangle 1"/>
          <p:cNvSpPr/>
          <p:nvPr/>
        </p:nvSpPr>
        <p:spPr>
          <a:xfrm>
            <a:off x="4267966" y="2012104"/>
            <a:ext cx="1149161" cy="283476"/>
          </a:xfrm>
          <a:prstGeom prst="rect">
            <a:avLst/>
          </a:prstGeom>
        </p:spPr>
        <p:txBody>
          <a:bodyPr wrap="none">
            <a:spAutoFit/>
          </a:bodyPr>
          <a:lstStyle/>
          <a:p>
            <a:pPr algn="r" defTabSz="462643">
              <a:defRPr/>
            </a:pPr>
            <a:r>
              <a:rPr lang="en-IE" sz="1242" b="1">
                <a:solidFill>
                  <a:schemeClr val="accent1">
                    <a:lumMod val="50000"/>
                  </a:schemeClr>
                </a:solidFill>
              </a:rPr>
              <a:t>Strongly Agree</a:t>
            </a:r>
            <a:endParaRPr lang="en-GB" sz="1242" b="1">
              <a:solidFill>
                <a:schemeClr val="accent1">
                  <a:lumMod val="50000"/>
                </a:schemeClr>
              </a:solidFill>
            </a:endParaRPr>
          </a:p>
        </p:txBody>
      </p:sp>
      <p:sp>
        <p:nvSpPr>
          <p:cNvPr id="6" name="Rectangle 5"/>
          <p:cNvSpPr/>
          <p:nvPr/>
        </p:nvSpPr>
        <p:spPr>
          <a:xfrm>
            <a:off x="4842546" y="2735442"/>
            <a:ext cx="570798" cy="283476"/>
          </a:xfrm>
          <a:prstGeom prst="rect">
            <a:avLst/>
          </a:prstGeom>
        </p:spPr>
        <p:txBody>
          <a:bodyPr wrap="none">
            <a:spAutoFit/>
          </a:bodyPr>
          <a:lstStyle/>
          <a:p>
            <a:pPr algn="r" defTabSz="462643">
              <a:defRPr/>
            </a:pPr>
            <a:r>
              <a:rPr lang="en-GB" sz="1242" b="1">
                <a:solidFill>
                  <a:srgbClr val="99B43C"/>
                </a:solidFill>
              </a:rPr>
              <a:t>Agree</a:t>
            </a:r>
          </a:p>
        </p:txBody>
      </p:sp>
      <p:sp>
        <p:nvSpPr>
          <p:cNvPr id="13" name="Rectangle 12"/>
          <p:cNvSpPr/>
          <p:nvPr/>
        </p:nvSpPr>
        <p:spPr>
          <a:xfrm>
            <a:off x="4730144" y="3892449"/>
            <a:ext cx="683200" cy="283476"/>
          </a:xfrm>
          <a:prstGeom prst="rect">
            <a:avLst/>
          </a:prstGeom>
        </p:spPr>
        <p:txBody>
          <a:bodyPr wrap="none">
            <a:spAutoFit/>
          </a:bodyPr>
          <a:lstStyle/>
          <a:p>
            <a:pPr algn="r" defTabSz="462643">
              <a:defRPr/>
            </a:pPr>
            <a:r>
              <a:rPr lang="en-IE" sz="1242" b="1">
                <a:solidFill>
                  <a:schemeClr val="bg1">
                    <a:lumMod val="50000"/>
                  </a:schemeClr>
                </a:solidFill>
              </a:rPr>
              <a:t>Neither</a:t>
            </a:r>
            <a:endParaRPr lang="en-GB" sz="1242" b="1">
              <a:solidFill>
                <a:schemeClr val="bg1">
                  <a:lumMod val="50000"/>
                </a:schemeClr>
              </a:solidFill>
            </a:endParaRPr>
          </a:p>
        </p:txBody>
      </p:sp>
      <p:sp>
        <p:nvSpPr>
          <p:cNvPr id="19" name="TextBox 18">
            <a:extLst>
              <a:ext uri="{FF2B5EF4-FFF2-40B4-BE49-F238E27FC236}">
                <a16:creationId xmlns="" xmlns:a16="http://schemas.microsoft.com/office/drawing/2014/main" id="{B04ABA8C-D237-4D2B-A51D-D598B5F71BC8}"/>
              </a:ext>
            </a:extLst>
          </p:cNvPr>
          <p:cNvSpPr txBox="1"/>
          <p:nvPr/>
        </p:nvSpPr>
        <p:spPr>
          <a:xfrm>
            <a:off x="3242824" y="1062434"/>
            <a:ext cx="5706349" cy="338554"/>
          </a:xfrm>
          <a:prstGeom prst="rect">
            <a:avLst/>
          </a:prstGeom>
          <a:solidFill>
            <a:schemeClr val="bg2"/>
          </a:solidFill>
        </p:spPr>
        <p:txBody>
          <a:bodyPr wrap="square" rtlCol="0">
            <a:spAutoFit/>
          </a:bodyPr>
          <a:lstStyle/>
          <a:p>
            <a:pPr algn="ctr" fontAlgn="t"/>
            <a:r>
              <a:rPr lang="en-IE" sz="1600" b="1" i="1">
                <a:solidFill>
                  <a:srgbClr val="002060"/>
                </a:solidFill>
              </a:rPr>
              <a:t>“I am happy to pay to watch professional arts events online”</a:t>
            </a:r>
            <a:endParaRPr lang="en-IE" sz="1400" b="1" i="1">
              <a:solidFill>
                <a:srgbClr val="002060"/>
              </a:solidFill>
            </a:endParaRPr>
          </a:p>
        </p:txBody>
      </p:sp>
      <p:graphicFrame>
        <p:nvGraphicFramePr>
          <p:cNvPr id="5" name="Table 16">
            <a:extLst>
              <a:ext uri="{FF2B5EF4-FFF2-40B4-BE49-F238E27FC236}">
                <a16:creationId xmlns="" xmlns:a16="http://schemas.microsoft.com/office/drawing/2014/main" id="{F52FF797-6624-49EC-94A8-89EA4CBE9FC8}"/>
              </a:ext>
            </a:extLst>
          </p:cNvPr>
          <p:cNvGraphicFramePr>
            <a:graphicFrameLocks noGrp="1"/>
          </p:cNvGraphicFramePr>
          <p:nvPr>
            <p:extLst>
              <p:ext uri="{D42A27DB-BD31-4B8C-83A1-F6EECF244321}">
                <p14:modId xmlns:p14="http://schemas.microsoft.com/office/powerpoint/2010/main" val="113871397"/>
              </p:ext>
            </p:extLst>
          </p:nvPr>
        </p:nvGraphicFramePr>
        <p:xfrm>
          <a:off x="5379027" y="1554983"/>
          <a:ext cx="1357745" cy="370840"/>
        </p:xfrm>
        <a:graphic>
          <a:graphicData uri="http://schemas.openxmlformats.org/drawingml/2006/table">
            <a:tbl>
              <a:tblPr firstRow="1" bandRow="1">
                <a:tableStyleId>{5C22544A-7EE6-4342-B048-85BDC9FD1C3A}</a:tableStyleId>
              </a:tblPr>
              <a:tblGrid>
                <a:gridCol w="1357745">
                  <a:extLst>
                    <a:ext uri="{9D8B030D-6E8A-4147-A177-3AD203B41FA5}">
                      <a16:colId xmlns="" xmlns:a16="http://schemas.microsoft.com/office/drawing/2014/main" val="1268889397"/>
                    </a:ext>
                  </a:extLst>
                </a:gridCol>
              </a:tblGrid>
              <a:tr h="370840">
                <a:tc>
                  <a:txBody>
                    <a:bodyPr/>
                    <a:lstStyle/>
                    <a:p>
                      <a:pPr algn="ctr"/>
                      <a:r>
                        <a:rPr lang="en-IE" sz="1200">
                          <a:solidFill>
                            <a:schemeClr val="bg1">
                              <a:lumMod val="50000"/>
                            </a:schemeClr>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07943950"/>
                  </a:ext>
                </a:extLst>
              </a:tr>
            </a:tbl>
          </a:graphicData>
        </a:graphic>
      </p:graphicFrame>
      <p:sp>
        <p:nvSpPr>
          <p:cNvPr id="20" name="Rectangle 19">
            <a:extLst>
              <a:ext uri="{FF2B5EF4-FFF2-40B4-BE49-F238E27FC236}">
                <a16:creationId xmlns="" xmlns:a16="http://schemas.microsoft.com/office/drawing/2014/main" id="{060F7051-A794-4FCD-9779-DCA6C638E068}"/>
              </a:ext>
            </a:extLst>
          </p:cNvPr>
          <p:cNvSpPr/>
          <p:nvPr/>
        </p:nvSpPr>
        <p:spPr>
          <a:xfrm>
            <a:off x="4649714" y="4786378"/>
            <a:ext cx="756747" cy="283476"/>
          </a:xfrm>
          <a:prstGeom prst="rect">
            <a:avLst/>
          </a:prstGeom>
        </p:spPr>
        <p:txBody>
          <a:bodyPr wrap="none">
            <a:spAutoFit/>
          </a:bodyPr>
          <a:lstStyle/>
          <a:p>
            <a:pPr algn="r" defTabSz="462643">
              <a:defRPr/>
            </a:pPr>
            <a:r>
              <a:rPr lang="en-IE" sz="1242" b="1">
                <a:solidFill>
                  <a:srgbClr val="FBBF53"/>
                </a:solidFill>
              </a:rPr>
              <a:t>Disagree</a:t>
            </a:r>
            <a:endParaRPr lang="en-GB" sz="1242" b="1">
              <a:solidFill>
                <a:srgbClr val="FBBF53"/>
              </a:solidFill>
            </a:endParaRPr>
          </a:p>
        </p:txBody>
      </p:sp>
      <p:sp>
        <p:nvSpPr>
          <p:cNvPr id="21" name="Rectangle 20">
            <a:extLst>
              <a:ext uri="{FF2B5EF4-FFF2-40B4-BE49-F238E27FC236}">
                <a16:creationId xmlns="" xmlns:a16="http://schemas.microsoft.com/office/drawing/2014/main" id="{69C6DB49-C326-4124-B6AB-BA2D19AE78DA}"/>
              </a:ext>
            </a:extLst>
          </p:cNvPr>
          <p:cNvSpPr/>
          <p:nvPr/>
        </p:nvSpPr>
        <p:spPr>
          <a:xfrm>
            <a:off x="4078234" y="5208173"/>
            <a:ext cx="1335110" cy="283476"/>
          </a:xfrm>
          <a:prstGeom prst="rect">
            <a:avLst/>
          </a:prstGeom>
        </p:spPr>
        <p:txBody>
          <a:bodyPr wrap="none">
            <a:spAutoFit/>
          </a:bodyPr>
          <a:lstStyle/>
          <a:p>
            <a:pPr algn="r" defTabSz="462643">
              <a:defRPr/>
            </a:pPr>
            <a:r>
              <a:rPr lang="en-GB" sz="1242" b="1">
                <a:solidFill>
                  <a:srgbClr val="E09206"/>
                </a:solidFill>
              </a:rPr>
              <a:t>Strongly Disagree</a:t>
            </a:r>
          </a:p>
        </p:txBody>
      </p:sp>
      <p:sp>
        <p:nvSpPr>
          <p:cNvPr id="22" name="TextBox 21">
            <a:extLst>
              <a:ext uri="{FF2B5EF4-FFF2-40B4-BE49-F238E27FC236}">
                <a16:creationId xmlns="" xmlns:a16="http://schemas.microsoft.com/office/drawing/2014/main" id="{79C0B22A-164F-4ABB-B33B-880E1028269F}"/>
              </a:ext>
            </a:extLst>
          </p:cNvPr>
          <p:cNvSpPr txBox="1"/>
          <p:nvPr/>
        </p:nvSpPr>
        <p:spPr>
          <a:xfrm>
            <a:off x="678872" y="6543612"/>
            <a:ext cx="6096000" cy="246221"/>
          </a:xfrm>
          <a:prstGeom prst="rect">
            <a:avLst/>
          </a:prstGeom>
          <a:noFill/>
        </p:spPr>
        <p:txBody>
          <a:bodyPr wrap="square">
            <a:spAutoFit/>
          </a:bodyPr>
          <a:lstStyle/>
          <a:p>
            <a:pPr defTabSz="259396">
              <a:spcBef>
                <a:spcPts val="0"/>
              </a:spcBef>
            </a:pPr>
            <a:r>
              <a:rPr lang="en-IE" sz="1000" i="1">
                <a:solidFill>
                  <a:srgbClr val="666666"/>
                </a:solidFill>
              </a:rPr>
              <a:t>Q.30 How much do you agree or disagree with each of the following statements</a:t>
            </a:r>
          </a:p>
        </p:txBody>
      </p:sp>
      <p:sp>
        <p:nvSpPr>
          <p:cNvPr id="12" name="Right Brace 11">
            <a:extLst>
              <a:ext uri="{FF2B5EF4-FFF2-40B4-BE49-F238E27FC236}">
                <a16:creationId xmlns="" xmlns:a16="http://schemas.microsoft.com/office/drawing/2014/main" id="{A9544BD8-1565-4B31-88BC-D48DEFF1B88F}"/>
              </a:ext>
            </a:extLst>
          </p:cNvPr>
          <p:cNvSpPr/>
          <p:nvPr/>
        </p:nvSpPr>
        <p:spPr>
          <a:xfrm>
            <a:off x="6635304" y="1967346"/>
            <a:ext cx="556071" cy="1461654"/>
          </a:xfrm>
          <a:prstGeom prst="righ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5" name="Arrow: Right 14">
            <a:extLst>
              <a:ext uri="{FF2B5EF4-FFF2-40B4-BE49-F238E27FC236}">
                <a16:creationId xmlns="" xmlns:a16="http://schemas.microsoft.com/office/drawing/2014/main" id="{EB275940-223C-450B-954D-60E21CB29C97}"/>
              </a:ext>
            </a:extLst>
          </p:cNvPr>
          <p:cNvSpPr/>
          <p:nvPr/>
        </p:nvSpPr>
        <p:spPr>
          <a:xfrm>
            <a:off x="8116487" y="2550737"/>
            <a:ext cx="550840" cy="333161"/>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 xmlns:a16="http://schemas.microsoft.com/office/drawing/2014/main" id="{71F9E714-D4F8-4EA0-A4F2-4728119904B2}"/>
              </a:ext>
            </a:extLst>
          </p:cNvPr>
          <p:cNvSpPr txBox="1"/>
          <p:nvPr/>
        </p:nvSpPr>
        <p:spPr>
          <a:xfrm>
            <a:off x="7319975" y="2532652"/>
            <a:ext cx="661975" cy="369332"/>
          </a:xfrm>
          <a:prstGeom prst="rect">
            <a:avLst/>
          </a:prstGeom>
          <a:noFill/>
          <a:ln>
            <a:noFill/>
          </a:ln>
        </p:spPr>
        <p:txBody>
          <a:bodyPr wrap="square" rtlCol="0">
            <a:spAutoFit/>
          </a:bodyPr>
          <a:lstStyle/>
          <a:p>
            <a:r>
              <a:rPr lang="en-IE">
                <a:solidFill>
                  <a:srgbClr val="002060"/>
                </a:solidFill>
              </a:rPr>
              <a:t>41%</a:t>
            </a:r>
          </a:p>
        </p:txBody>
      </p:sp>
      <p:sp>
        <p:nvSpPr>
          <p:cNvPr id="18" name="Oval 17">
            <a:extLst>
              <a:ext uri="{FF2B5EF4-FFF2-40B4-BE49-F238E27FC236}">
                <a16:creationId xmlns="" xmlns:a16="http://schemas.microsoft.com/office/drawing/2014/main" id="{71ADD9C6-0E2D-4F8A-A784-46858CB61B76}"/>
              </a:ext>
            </a:extLst>
          </p:cNvPr>
          <p:cNvSpPr/>
          <p:nvPr/>
        </p:nvSpPr>
        <p:spPr>
          <a:xfrm>
            <a:off x="9062282" y="2153335"/>
            <a:ext cx="1996586" cy="12648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solidFill>
                  <a:schemeClr val="accent1"/>
                </a:solidFill>
              </a:rPr>
              <a:t>Rises to 54% among </a:t>
            </a:r>
            <a:r>
              <a:rPr lang="en-IE" b="1">
                <a:solidFill>
                  <a:schemeClr val="accent1"/>
                </a:solidFill>
              </a:rPr>
              <a:t>under 24 years.</a:t>
            </a:r>
          </a:p>
        </p:txBody>
      </p:sp>
      <p:sp>
        <p:nvSpPr>
          <p:cNvPr id="25" name="Oval 24">
            <a:extLst>
              <a:ext uri="{FF2B5EF4-FFF2-40B4-BE49-F238E27FC236}">
                <a16:creationId xmlns="" xmlns:a16="http://schemas.microsoft.com/office/drawing/2014/main" id="{A4B55D86-E9A3-47D9-8723-549C3E4424A2}"/>
              </a:ext>
            </a:extLst>
          </p:cNvPr>
          <p:cNvSpPr/>
          <p:nvPr/>
        </p:nvSpPr>
        <p:spPr>
          <a:xfrm>
            <a:off x="9062282" y="3334842"/>
            <a:ext cx="1996586" cy="12648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a:solidFill>
                  <a:schemeClr val="accent1"/>
                </a:solidFill>
              </a:rPr>
              <a:t>And peaks at 63% among </a:t>
            </a:r>
            <a:r>
              <a:rPr lang="en-IE" b="1">
                <a:solidFill>
                  <a:schemeClr val="accent1"/>
                </a:solidFill>
              </a:rPr>
              <a:t>Aficionados</a:t>
            </a:r>
            <a:r>
              <a:rPr lang="en-IE">
                <a:solidFill>
                  <a:schemeClr val="accent1"/>
                </a:solidFill>
              </a:rPr>
              <a:t> </a:t>
            </a:r>
          </a:p>
        </p:txBody>
      </p:sp>
    </p:spTree>
    <p:custDataLst>
      <p:tags r:id="rId1"/>
    </p:custDataLst>
    <p:extLst>
      <p:ext uri="{BB962C8B-B14F-4D97-AF65-F5344CB8AC3E}">
        <p14:creationId xmlns:p14="http://schemas.microsoft.com/office/powerpoint/2010/main" val="28428919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4" grpId="0" build="p"/>
      <p:bldP spid="7" grpId="0"/>
      <p:bldP spid="2" grpId="0"/>
      <p:bldP spid="6" grpId="0"/>
      <p:bldP spid="13" grpId="0"/>
      <p:bldP spid="19" grpId="0" animBg="1"/>
      <p:bldP spid="20" grpId="0"/>
      <p:bldP spid="21" grpId="0"/>
      <p:bldP spid="22" grpId="0"/>
      <p:bldP spid="12" grpId="0" animBg="1"/>
      <p:bldP spid="15" grpId="0" animBg="1"/>
      <p:bldP spid="16" grpId="0"/>
      <p:bldP spid="18"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CC215A91-AC11-430C-8F09-91C019503649}"/>
              </a:ext>
            </a:extLst>
          </p:cNvPr>
          <p:cNvSpPr>
            <a:spLocks noGrp="1"/>
          </p:cNvSpPr>
          <p:nvPr>
            <p:ph type="body" sz="quarter" idx="49"/>
          </p:nvPr>
        </p:nvSpPr>
        <p:spPr>
          <a:xfrm>
            <a:off x="292549" y="956371"/>
            <a:ext cx="5548676" cy="323941"/>
          </a:xfrm>
        </p:spPr>
        <p:txBody>
          <a:bodyPr/>
          <a:lstStyle/>
          <a:p>
            <a:r>
              <a:rPr lang="en-IE">
                <a:solidFill>
                  <a:prstClr val="white">
                    <a:lumMod val="50000"/>
                  </a:prstClr>
                </a:solidFill>
              </a:rPr>
              <a:t>Base : All adults 16+ n-1,262</a:t>
            </a:r>
            <a:endParaRPr lang="en-IE"/>
          </a:p>
        </p:txBody>
      </p:sp>
      <p:sp>
        <p:nvSpPr>
          <p:cNvPr id="2" name="Title 1">
            <a:extLst>
              <a:ext uri="{FF2B5EF4-FFF2-40B4-BE49-F238E27FC236}">
                <a16:creationId xmlns="" xmlns:a16="http://schemas.microsoft.com/office/drawing/2014/main" id="{73A4E6A3-C6F9-422C-ABBA-3A21C7FF6CF8}"/>
              </a:ext>
            </a:extLst>
          </p:cNvPr>
          <p:cNvSpPr>
            <a:spLocks noGrp="1"/>
          </p:cNvSpPr>
          <p:nvPr>
            <p:ph type="title"/>
          </p:nvPr>
        </p:nvSpPr>
        <p:spPr>
          <a:xfrm>
            <a:off x="292549" y="166013"/>
            <a:ext cx="8479976" cy="370620"/>
          </a:xfrm>
        </p:spPr>
        <p:txBody>
          <a:bodyPr>
            <a:noAutofit/>
          </a:bodyPr>
          <a:lstStyle/>
          <a:p>
            <a:r>
              <a:rPr lang="en-IE"/>
              <a:t>25% of Irish adults generally support the arts (donations, volunteering etc.) </a:t>
            </a:r>
          </a:p>
        </p:txBody>
      </p:sp>
      <p:sp>
        <p:nvSpPr>
          <p:cNvPr id="5" name="Text Placeholder 4">
            <a:extLst>
              <a:ext uri="{FF2B5EF4-FFF2-40B4-BE49-F238E27FC236}">
                <a16:creationId xmlns="" xmlns:a16="http://schemas.microsoft.com/office/drawing/2014/main" id="{2F16C4AF-11FF-4550-809C-DFC14AB1E65D}"/>
              </a:ext>
            </a:extLst>
          </p:cNvPr>
          <p:cNvSpPr>
            <a:spLocks noGrp="1"/>
          </p:cNvSpPr>
          <p:nvPr>
            <p:ph type="body" sz="quarter" idx="60"/>
          </p:nvPr>
        </p:nvSpPr>
        <p:spPr/>
        <p:txBody>
          <a:bodyPr/>
          <a:lstStyle/>
          <a:p>
            <a:pPr fontAlgn="t"/>
            <a:r>
              <a:rPr lang="en-IE" i="0"/>
              <a:t>Q.19 Which, if any, of the following have you personally done in the past 12 months?</a:t>
            </a:r>
          </a:p>
          <a:p>
            <a:endParaRPr lang="en-IE"/>
          </a:p>
        </p:txBody>
      </p:sp>
      <p:sp>
        <p:nvSpPr>
          <p:cNvPr id="6" name="Oval 5">
            <a:extLst>
              <a:ext uri="{FF2B5EF4-FFF2-40B4-BE49-F238E27FC236}">
                <a16:creationId xmlns="" xmlns:a16="http://schemas.microsoft.com/office/drawing/2014/main" id="{BA6D36FC-EBC9-4FCC-A700-7DCDA2F763C6}"/>
              </a:ext>
            </a:extLst>
          </p:cNvPr>
          <p:cNvSpPr/>
          <p:nvPr/>
        </p:nvSpPr>
        <p:spPr>
          <a:xfrm>
            <a:off x="6855417" y="3107531"/>
            <a:ext cx="1781686" cy="966788"/>
          </a:xfrm>
          <a:prstGeom prst="ellipse">
            <a:avLst/>
          </a:prstGeom>
          <a:solidFill>
            <a:schemeClr val="bg1">
              <a:lumMod val="95000"/>
            </a:schemeClr>
          </a:solidFill>
          <a:ln>
            <a:solidFill>
              <a:srgbClr val="54C0E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a:defRPr/>
            </a:pPr>
            <a:r>
              <a:rPr lang="en-IE" sz="1400" b="1" i="1">
                <a:solidFill>
                  <a:schemeClr val="bg1">
                    <a:lumMod val="50000"/>
                  </a:schemeClr>
                </a:solidFill>
              </a:rPr>
              <a:t>25%</a:t>
            </a:r>
            <a:endParaRPr lang="en-IE" sz="1200" i="1">
              <a:solidFill>
                <a:schemeClr val="bg1">
                  <a:lumMod val="50000"/>
                </a:schemeClr>
              </a:solidFill>
            </a:endParaRPr>
          </a:p>
        </p:txBody>
      </p:sp>
      <p:graphicFrame>
        <p:nvGraphicFramePr>
          <p:cNvPr id="12" name="Chart 11">
            <a:extLst>
              <a:ext uri="{FF2B5EF4-FFF2-40B4-BE49-F238E27FC236}">
                <a16:creationId xmlns="" xmlns:a16="http://schemas.microsoft.com/office/drawing/2014/main" id="{C9BDF83A-02D2-4D2D-B6A0-21AE2394A729}"/>
              </a:ext>
            </a:extLst>
          </p:cNvPr>
          <p:cNvGraphicFramePr/>
          <p:nvPr>
            <p:extLst>
              <p:ext uri="{D42A27DB-BD31-4B8C-83A1-F6EECF244321}">
                <p14:modId xmlns:p14="http://schemas.microsoft.com/office/powerpoint/2010/main" val="3815563563"/>
              </p:ext>
            </p:extLst>
          </p:nvPr>
        </p:nvGraphicFramePr>
        <p:xfrm>
          <a:off x="1620857" y="1522957"/>
          <a:ext cx="5529835" cy="460519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2">
            <a:extLst>
              <a:ext uri="{FF2B5EF4-FFF2-40B4-BE49-F238E27FC236}">
                <a16:creationId xmlns="" xmlns:a16="http://schemas.microsoft.com/office/drawing/2014/main" id="{60E16E3F-91A9-4B8F-A5EC-6FF68DD19829}"/>
              </a:ext>
            </a:extLst>
          </p:cNvPr>
          <p:cNvSpPr txBox="1">
            <a:spLocks/>
          </p:cNvSpPr>
          <p:nvPr/>
        </p:nvSpPr>
        <p:spPr>
          <a:xfrm>
            <a:off x="7203729" y="2654729"/>
            <a:ext cx="1085061" cy="323941"/>
          </a:xfrm>
          <a:prstGeom prst="rect">
            <a:avLst/>
          </a:prstGeom>
        </p:spPr>
        <p:txBody>
          <a:bodyPr/>
          <a:lstStyle>
            <a:lvl1pPr marL="0" indent="0" algn="l" rtl="0" fontAlgn="base">
              <a:lnSpc>
                <a:spcPct val="90000"/>
              </a:lnSpc>
              <a:spcBef>
                <a:spcPts val="1000"/>
              </a:spcBef>
              <a:spcAft>
                <a:spcPct val="0"/>
              </a:spcAft>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IE">
                <a:solidFill>
                  <a:prstClr val="white">
                    <a:lumMod val="50000"/>
                  </a:prstClr>
                </a:solidFill>
              </a:rPr>
              <a:t>Any Support</a:t>
            </a:r>
            <a:endParaRPr lang="en-IE"/>
          </a:p>
        </p:txBody>
      </p:sp>
      <p:sp>
        <p:nvSpPr>
          <p:cNvPr id="16" name="Oval 15">
            <a:extLst>
              <a:ext uri="{FF2B5EF4-FFF2-40B4-BE49-F238E27FC236}">
                <a16:creationId xmlns="" xmlns:a16="http://schemas.microsoft.com/office/drawing/2014/main" id="{93B745B3-8669-4DDF-8A6D-1160A3FE10C7}"/>
              </a:ext>
            </a:extLst>
          </p:cNvPr>
          <p:cNvSpPr/>
          <p:nvPr/>
        </p:nvSpPr>
        <p:spPr>
          <a:xfrm>
            <a:off x="9105389" y="3107531"/>
            <a:ext cx="1781686" cy="966788"/>
          </a:xfrm>
          <a:prstGeom prst="ellipse">
            <a:avLst/>
          </a:prstGeom>
          <a:solidFill>
            <a:schemeClr val="bg1">
              <a:lumMod val="95000"/>
            </a:schemeClr>
          </a:solidFill>
          <a:ln>
            <a:solidFill>
              <a:srgbClr val="54C0E8"/>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578">
              <a:defRPr/>
            </a:pPr>
            <a:r>
              <a:rPr lang="en-IE" sz="1400" b="1" i="1">
                <a:solidFill>
                  <a:schemeClr val="bg1">
                    <a:lumMod val="50000"/>
                  </a:schemeClr>
                </a:solidFill>
              </a:rPr>
              <a:t>Rising to 51% among Aficionados </a:t>
            </a:r>
            <a:endParaRPr lang="en-IE" sz="1200" i="1">
              <a:solidFill>
                <a:schemeClr val="bg1">
                  <a:lumMod val="50000"/>
                </a:schemeClr>
              </a:solidFill>
            </a:endParaRPr>
          </a:p>
        </p:txBody>
      </p:sp>
      <p:cxnSp>
        <p:nvCxnSpPr>
          <p:cNvPr id="7" name="Straight Connector 6">
            <a:extLst>
              <a:ext uri="{FF2B5EF4-FFF2-40B4-BE49-F238E27FC236}">
                <a16:creationId xmlns="" xmlns:a16="http://schemas.microsoft.com/office/drawing/2014/main" id="{FA9250F4-4AD5-4BFF-9F29-09CFB5ECAEAB}"/>
              </a:ext>
            </a:extLst>
          </p:cNvPr>
          <p:cNvCxnSpPr>
            <a:stCxn id="6" idx="6"/>
            <a:endCxn id="16" idx="2"/>
          </p:cNvCxnSpPr>
          <p:nvPr/>
        </p:nvCxnSpPr>
        <p:spPr>
          <a:xfrm>
            <a:off x="8637103" y="3590925"/>
            <a:ext cx="46828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8960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5" grpId="0" build="p"/>
      <p:bldP spid="6" grpId="0" animBg="1"/>
      <p:bldGraphic spid="12" grpId="0">
        <p:bldAsOne/>
      </p:bldGraphic>
      <p:bldP spid="13"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BD93A7-5032-488A-9EA0-116648222CD7}"/>
              </a:ext>
            </a:extLst>
          </p:cNvPr>
          <p:cNvPicPr>
            <a:picLocks noChangeAspect="1"/>
          </p:cNvPicPr>
          <p:nvPr/>
        </p:nvPicPr>
        <p:blipFill>
          <a:blip r:embed="rId3"/>
          <a:srcRect/>
          <a:stretch/>
        </p:blipFill>
        <p:spPr>
          <a:xfrm>
            <a:off x="210482" y="112405"/>
            <a:ext cx="1343112" cy="1343112"/>
          </a:xfrm>
          <a:prstGeom prst="rect">
            <a:avLst/>
          </a:prstGeom>
        </p:spPr>
      </p:pic>
      <p:sp>
        <p:nvSpPr>
          <p:cNvPr id="6" name="TextBox 5">
            <a:extLst>
              <a:ext uri="{FF2B5EF4-FFF2-40B4-BE49-F238E27FC236}">
                <a16:creationId xmlns="" xmlns:a16="http://schemas.microsoft.com/office/drawing/2014/main" id="{950307F1-68B0-484D-BBE5-9DB7832FFB46}"/>
              </a:ext>
            </a:extLst>
          </p:cNvPr>
          <p:cNvSpPr txBox="1"/>
          <p:nvPr/>
        </p:nvSpPr>
        <p:spPr>
          <a:xfrm>
            <a:off x="5797306" y="3579735"/>
            <a:ext cx="5208047" cy="1367234"/>
          </a:xfrm>
          <a:prstGeom prst="rect">
            <a:avLst/>
          </a:prstGeom>
          <a:noFill/>
        </p:spPr>
        <p:txBody>
          <a:bodyPr wrap="square">
            <a:spAutoFit/>
          </a:bodyPr>
          <a:lstStyle/>
          <a:p>
            <a:pPr algn="ctr">
              <a:lnSpc>
                <a:spcPct val="107000"/>
              </a:lnSpc>
              <a:spcAft>
                <a:spcPts val="800"/>
              </a:spcAft>
            </a:pPr>
            <a:r>
              <a:rPr lang="en-IE" sz="1800" b="1"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The indications are the key target market for paid online arts events exactly mirrors that of in person live events – Aficionados </a:t>
            </a:r>
          </a:p>
          <a:p>
            <a:pPr algn="ctr">
              <a:lnSpc>
                <a:spcPct val="107000"/>
              </a:lnSpc>
              <a:spcAft>
                <a:spcPts val="800"/>
              </a:spcAft>
            </a:pPr>
            <a:r>
              <a:rPr lang="en-IE" b="1" i="1">
                <a:solidFill>
                  <a:schemeClr val="accent6"/>
                </a:solidFill>
                <a:latin typeface="Calibri" panose="020F0502020204030204" pitchFamily="34" charset="0"/>
                <a:ea typeface="Calibri" panose="020F0502020204030204" pitchFamily="34" charset="0"/>
                <a:cs typeface="Times New Roman" panose="02020603050405020304" pitchFamily="18" charset="0"/>
              </a:rPr>
              <a:t>(but don’t forget </a:t>
            </a:r>
            <a:r>
              <a:rPr lang="en-IE" sz="1800" b="1"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young Regulars) </a:t>
            </a:r>
          </a:p>
        </p:txBody>
      </p:sp>
      <p:pic>
        <p:nvPicPr>
          <p:cNvPr id="5" name="Picture 4" descr="A picture containing skiing, people, toy, group&#10;&#10;Description automatically generated">
            <a:extLst>
              <a:ext uri="{FF2B5EF4-FFF2-40B4-BE49-F238E27FC236}">
                <a16:creationId xmlns="" xmlns:a16="http://schemas.microsoft.com/office/drawing/2014/main" id="{C75FD502-F2BA-4F1B-817A-9352C138CABD}"/>
              </a:ext>
            </a:extLst>
          </p:cNvPr>
          <p:cNvPicPr>
            <a:picLocks noChangeAspect="1"/>
          </p:cNvPicPr>
          <p:nvPr/>
        </p:nvPicPr>
        <p:blipFill rotWithShape="1">
          <a:blip r:embed="rId4">
            <a:clrChange>
              <a:clrFrom>
                <a:srgbClr val="FFFFFF"/>
              </a:clrFrom>
              <a:clrTo>
                <a:srgbClr val="FFFFFF">
                  <a:alpha val="0"/>
                </a:srgbClr>
              </a:clrTo>
            </a:clrChange>
          </a:blip>
          <a:srcRect l="49801" r="39839" b="86006"/>
          <a:stretch/>
        </p:blipFill>
        <p:spPr>
          <a:xfrm>
            <a:off x="1962238" y="480901"/>
            <a:ext cx="3160452" cy="4269175"/>
          </a:xfrm>
          <a:prstGeom prst="rect">
            <a:avLst/>
          </a:prstGeom>
        </p:spPr>
      </p:pic>
    </p:spTree>
    <p:extLst>
      <p:ext uri="{BB962C8B-B14F-4D97-AF65-F5344CB8AC3E}">
        <p14:creationId xmlns:p14="http://schemas.microsoft.com/office/powerpoint/2010/main" val="190370943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0CE85519-51D1-4549-9861-0BC1E6EE0D89}"/>
              </a:ext>
            </a:extLst>
          </p:cNvPr>
          <p:cNvSpPr/>
          <p:nvPr/>
        </p:nvSpPr>
        <p:spPr>
          <a:xfrm>
            <a:off x="9125234" y="1058779"/>
            <a:ext cx="2749908" cy="5291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Rectangle 29">
            <a:extLst>
              <a:ext uri="{FF2B5EF4-FFF2-40B4-BE49-F238E27FC236}">
                <a16:creationId xmlns="" xmlns:a16="http://schemas.microsoft.com/office/drawing/2014/main" id="{9520600F-B5C9-4A35-ADB0-731458D28A26}"/>
              </a:ext>
            </a:extLst>
          </p:cNvPr>
          <p:cNvSpPr/>
          <p:nvPr/>
        </p:nvSpPr>
        <p:spPr>
          <a:xfrm>
            <a:off x="6202426" y="1058779"/>
            <a:ext cx="2749908" cy="5291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Rectangle 28">
            <a:extLst>
              <a:ext uri="{FF2B5EF4-FFF2-40B4-BE49-F238E27FC236}">
                <a16:creationId xmlns="" xmlns:a16="http://schemas.microsoft.com/office/drawing/2014/main" id="{165C64BB-2C7F-43D3-9018-BDDE114116FD}"/>
              </a:ext>
            </a:extLst>
          </p:cNvPr>
          <p:cNvSpPr/>
          <p:nvPr/>
        </p:nvSpPr>
        <p:spPr>
          <a:xfrm>
            <a:off x="3250624" y="1058779"/>
            <a:ext cx="2749908" cy="5291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 xmlns:a16="http://schemas.microsoft.com/office/drawing/2014/main" id="{3447A65F-DADB-4B4E-891C-45DB69393933}"/>
              </a:ext>
            </a:extLst>
          </p:cNvPr>
          <p:cNvSpPr/>
          <p:nvPr/>
        </p:nvSpPr>
        <p:spPr>
          <a:xfrm>
            <a:off x="285553" y="1058779"/>
            <a:ext cx="2749908" cy="52915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 xmlns:a16="http://schemas.microsoft.com/office/drawing/2014/main" id="{B62EC6D8-6D61-45EB-B482-74D5C58BF814}"/>
              </a:ext>
            </a:extLst>
          </p:cNvPr>
          <p:cNvSpPr>
            <a:spLocks noGrp="1"/>
          </p:cNvSpPr>
          <p:nvPr>
            <p:ph type="title"/>
          </p:nvPr>
        </p:nvSpPr>
        <p:spPr/>
        <p:txBody>
          <a:bodyPr/>
          <a:lstStyle/>
          <a:p>
            <a:r>
              <a:rPr lang="en-IE"/>
              <a:t>Arts Insights 2020 Summary Findings </a:t>
            </a:r>
          </a:p>
        </p:txBody>
      </p:sp>
      <p:sp>
        <p:nvSpPr>
          <p:cNvPr id="8" name="TextBox 7">
            <a:extLst>
              <a:ext uri="{FF2B5EF4-FFF2-40B4-BE49-F238E27FC236}">
                <a16:creationId xmlns="" xmlns:a16="http://schemas.microsoft.com/office/drawing/2014/main" id="{9DDC08E0-6D75-4C07-BC52-46CA57ABD659}"/>
              </a:ext>
            </a:extLst>
          </p:cNvPr>
          <p:cNvSpPr txBox="1"/>
          <p:nvPr/>
        </p:nvSpPr>
        <p:spPr>
          <a:xfrm>
            <a:off x="495379" y="2957628"/>
            <a:ext cx="2491954" cy="370620"/>
          </a:xfrm>
          <a:prstGeom prst="rect">
            <a:avLst/>
          </a:prstGeom>
          <a:noFill/>
        </p:spPr>
        <p:txBody>
          <a:bodyPr wrap="square" rtlCol="0" anchor="ctr" anchorCtr="0">
            <a:noAutofit/>
          </a:bodyPr>
          <a:lstStyle/>
          <a:p>
            <a:r>
              <a:rPr lang="en-IE" sz="1400" b="1" u="sng">
                <a:solidFill>
                  <a:schemeClr val="tx1">
                    <a:lumMod val="75000"/>
                    <a:lumOff val="25000"/>
                  </a:schemeClr>
                </a:solidFill>
              </a:rPr>
              <a:t>ARTS ATTENDANCE</a:t>
            </a:r>
          </a:p>
        </p:txBody>
      </p:sp>
      <p:sp>
        <p:nvSpPr>
          <p:cNvPr id="9" name="TextBox 8">
            <a:extLst>
              <a:ext uri="{FF2B5EF4-FFF2-40B4-BE49-F238E27FC236}">
                <a16:creationId xmlns="" xmlns:a16="http://schemas.microsoft.com/office/drawing/2014/main" id="{C93F1C83-CD96-4B00-A363-609D1BEFC4E1}"/>
              </a:ext>
            </a:extLst>
          </p:cNvPr>
          <p:cNvSpPr txBox="1"/>
          <p:nvPr/>
        </p:nvSpPr>
        <p:spPr>
          <a:xfrm>
            <a:off x="3399234" y="2957628"/>
            <a:ext cx="2491954" cy="370620"/>
          </a:xfrm>
          <a:prstGeom prst="rect">
            <a:avLst/>
          </a:prstGeom>
          <a:noFill/>
        </p:spPr>
        <p:txBody>
          <a:bodyPr wrap="square" rtlCol="0" anchor="ctr" anchorCtr="0">
            <a:noAutofit/>
          </a:bodyPr>
          <a:lstStyle/>
          <a:p>
            <a:r>
              <a:rPr lang="en-IE" sz="1400" b="1" u="sng">
                <a:solidFill>
                  <a:schemeClr val="accent6"/>
                </a:solidFill>
              </a:rPr>
              <a:t>ARTS PARTICIPATION</a:t>
            </a:r>
          </a:p>
        </p:txBody>
      </p:sp>
      <p:sp>
        <p:nvSpPr>
          <p:cNvPr id="10" name="TextBox 9">
            <a:extLst>
              <a:ext uri="{FF2B5EF4-FFF2-40B4-BE49-F238E27FC236}">
                <a16:creationId xmlns="" xmlns:a16="http://schemas.microsoft.com/office/drawing/2014/main" id="{6FCD17F8-9B2E-4CFB-A62C-D37E94375939}"/>
              </a:ext>
            </a:extLst>
          </p:cNvPr>
          <p:cNvSpPr txBox="1"/>
          <p:nvPr/>
        </p:nvSpPr>
        <p:spPr>
          <a:xfrm>
            <a:off x="6377850" y="2957628"/>
            <a:ext cx="2491954" cy="370620"/>
          </a:xfrm>
          <a:prstGeom prst="rect">
            <a:avLst/>
          </a:prstGeom>
          <a:noFill/>
        </p:spPr>
        <p:txBody>
          <a:bodyPr wrap="square" rtlCol="0" anchor="ctr" anchorCtr="0">
            <a:noAutofit/>
          </a:bodyPr>
          <a:lstStyle/>
          <a:p>
            <a:r>
              <a:rPr lang="en-IE" sz="1400" b="1" u="sng">
                <a:solidFill>
                  <a:schemeClr val="accent5"/>
                </a:solidFill>
              </a:rPr>
              <a:t>ARTS SEGMENTATION</a:t>
            </a:r>
          </a:p>
        </p:txBody>
      </p:sp>
      <p:sp>
        <p:nvSpPr>
          <p:cNvPr id="12" name="TextBox 11">
            <a:extLst>
              <a:ext uri="{FF2B5EF4-FFF2-40B4-BE49-F238E27FC236}">
                <a16:creationId xmlns="" xmlns:a16="http://schemas.microsoft.com/office/drawing/2014/main" id="{28013302-6DE8-4CF9-ABCF-B0AB432E9000}"/>
              </a:ext>
            </a:extLst>
          </p:cNvPr>
          <p:cNvSpPr txBox="1"/>
          <p:nvPr/>
        </p:nvSpPr>
        <p:spPr>
          <a:xfrm>
            <a:off x="579871" y="3364926"/>
            <a:ext cx="2247549" cy="2985433"/>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IE" sz="1400">
                <a:solidFill>
                  <a:schemeClr val="tx1">
                    <a:lumMod val="65000"/>
                    <a:lumOff val="35000"/>
                  </a:schemeClr>
                </a:solidFill>
              </a:rPr>
              <a:t>The impact of Covid-19</a:t>
            </a:r>
          </a:p>
          <a:p>
            <a:pPr marL="171450" indent="-171450">
              <a:spcAft>
                <a:spcPts val="600"/>
              </a:spcAft>
              <a:buFont typeface="Arial" panose="020B0604020202020204" pitchFamily="34" charset="0"/>
              <a:buChar char="•"/>
            </a:pPr>
            <a:r>
              <a:rPr lang="en-IE" sz="1400">
                <a:solidFill>
                  <a:schemeClr val="tx1">
                    <a:lumMod val="65000"/>
                    <a:lumOff val="35000"/>
                  </a:schemeClr>
                </a:solidFill>
              </a:rPr>
              <a:t>What have we done instead?</a:t>
            </a:r>
          </a:p>
          <a:p>
            <a:pPr marL="171450" indent="-171450">
              <a:spcAft>
                <a:spcPts val="600"/>
              </a:spcAft>
              <a:buFont typeface="Arial" panose="020B0604020202020204" pitchFamily="34" charset="0"/>
              <a:buChar char="•"/>
            </a:pPr>
            <a:r>
              <a:rPr lang="en-IE" sz="1400">
                <a:solidFill>
                  <a:schemeClr val="tx1">
                    <a:lumMod val="65000"/>
                    <a:lumOff val="35000"/>
                  </a:schemeClr>
                </a:solidFill>
              </a:rPr>
              <a:t>Our alternate activities have not adequately filled the vacuum left by live arts events.</a:t>
            </a:r>
          </a:p>
          <a:p>
            <a:pPr marL="171450" indent="-171450">
              <a:spcAft>
                <a:spcPts val="600"/>
              </a:spcAft>
              <a:buFont typeface="Arial" panose="020B0604020202020204" pitchFamily="34" charset="0"/>
              <a:buChar char="•"/>
            </a:pPr>
            <a:r>
              <a:rPr lang="en-IE" sz="1400">
                <a:solidFill>
                  <a:schemeClr val="tx1">
                    <a:lumMod val="65000"/>
                    <a:lumOff val="35000"/>
                  </a:schemeClr>
                </a:solidFill>
              </a:rPr>
              <a:t>We clearly want to return to live events (and we can prioritise what we need for that return).</a:t>
            </a:r>
          </a:p>
          <a:p>
            <a:pPr marL="171450" lvl="0" indent="-171450">
              <a:spcAft>
                <a:spcPts val="600"/>
              </a:spcAft>
              <a:buFont typeface="Arial" panose="020B0604020202020204" pitchFamily="34" charset="0"/>
              <a:buChar char="•"/>
            </a:pPr>
            <a:endParaRPr lang="en-IE" sz="1400">
              <a:solidFill>
                <a:schemeClr val="tx1">
                  <a:lumMod val="65000"/>
                  <a:lumOff val="35000"/>
                </a:schemeClr>
              </a:solidFill>
            </a:endParaRPr>
          </a:p>
        </p:txBody>
      </p:sp>
      <p:sp>
        <p:nvSpPr>
          <p:cNvPr id="13" name="Rectangle 12">
            <a:extLst>
              <a:ext uri="{FF2B5EF4-FFF2-40B4-BE49-F238E27FC236}">
                <a16:creationId xmlns="" xmlns:a16="http://schemas.microsoft.com/office/drawing/2014/main" id="{495ED64C-1BFD-496F-8D39-144AC0AE4A38}"/>
              </a:ext>
            </a:extLst>
          </p:cNvPr>
          <p:cNvSpPr/>
          <p:nvPr/>
        </p:nvSpPr>
        <p:spPr>
          <a:xfrm>
            <a:off x="3464550" y="3364926"/>
            <a:ext cx="2491954" cy="2908489"/>
          </a:xfrm>
          <a:prstGeom prst="rect">
            <a:avLst/>
          </a:prstGeom>
        </p:spPr>
        <p:txBody>
          <a:bodyPr wrap="square">
            <a:spAutoFit/>
          </a:bodyPr>
          <a:lstStyle/>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Participation levels increase in 2020.</a:t>
            </a:r>
          </a:p>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The motivations of enjoyment, self-expression and wellbeing.</a:t>
            </a:r>
          </a:p>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We have adapted through switching to online and blended forms of participation.</a:t>
            </a:r>
          </a:p>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However, the new approach has compensated only in part.</a:t>
            </a:r>
          </a:p>
        </p:txBody>
      </p:sp>
      <p:sp>
        <p:nvSpPr>
          <p:cNvPr id="14" name="Rectangle 13">
            <a:extLst>
              <a:ext uri="{FF2B5EF4-FFF2-40B4-BE49-F238E27FC236}">
                <a16:creationId xmlns="" xmlns:a16="http://schemas.microsoft.com/office/drawing/2014/main" id="{D628C4FE-6BA1-4188-9A12-4350DB33E602}"/>
              </a:ext>
            </a:extLst>
          </p:cNvPr>
          <p:cNvSpPr/>
          <p:nvPr/>
        </p:nvSpPr>
        <p:spPr>
          <a:xfrm>
            <a:off x="6521711" y="3364926"/>
            <a:ext cx="2295062" cy="2477601"/>
          </a:xfrm>
          <a:prstGeom prst="rect">
            <a:avLst/>
          </a:prstGeom>
        </p:spPr>
        <p:txBody>
          <a:bodyPr wrap="square">
            <a:spAutoFit/>
          </a:bodyPr>
          <a:lstStyle/>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The importance of Aficionados. </a:t>
            </a:r>
          </a:p>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‘Regulars’ within the Arts Sector are not to be underestimated however.</a:t>
            </a:r>
          </a:p>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Age differences among Aficionados &amp; Regulars.</a:t>
            </a:r>
          </a:p>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Aficionados are the key target for paid online events.</a:t>
            </a:r>
          </a:p>
        </p:txBody>
      </p:sp>
      <p:sp>
        <p:nvSpPr>
          <p:cNvPr id="27" name="TextBox 26">
            <a:extLst>
              <a:ext uri="{FF2B5EF4-FFF2-40B4-BE49-F238E27FC236}">
                <a16:creationId xmlns="" xmlns:a16="http://schemas.microsoft.com/office/drawing/2014/main" id="{8D1D729E-CE47-4EA8-9AEC-3BA7D3AF6FBE}"/>
              </a:ext>
            </a:extLst>
          </p:cNvPr>
          <p:cNvSpPr txBox="1"/>
          <p:nvPr/>
        </p:nvSpPr>
        <p:spPr>
          <a:xfrm>
            <a:off x="9320765" y="2957628"/>
            <a:ext cx="2491954" cy="370620"/>
          </a:xfrm>
          <a:prstGeom prst="rect">
            <a:avLst/>
          </a:prstGeom>
          <a:noFill/>
        </p:spPr>
        <p:txBody>
          <a:bodyPr wrap="square" rtlCol="0" anchor="ctr" anchorCtr="0">
            <a:noAutofit/>
          </a:bodyPr>
          <a:lstStyle/>
          <a:p>
            <a:r>
              <a:rPr lang="en-IE" sz="1400" b="1" u="sng">
                <a:solidFill>
                  <a:srgbClr val="54C0E8"/>
                </a:solidFill>
              </a:rPr>
              <a:t>ATTITUDES TO THE ARTS</a:t>
            </a:r>
          </a:p>
        </p:txBody>
      </p:sp>
      <p:sp>
        <p:nvSpPr>
          <p:cNvPr id="28" name="Rectangle 27">
            <a:extLst>
              <a:ext uri="{FF2B5EF4-FFF2-40B4-BE49-F238E27FC236}">
                <a16:creationId xmlns="" xmlns:a16="http://schemas.microsoft.com/office/drawing/2014/main" id="{A9E55684-FA50-427C-B1CB-33C1EB1D821D}"/>
              </a:ext>
            </a:extLst>
          </p:cNvPr>
          <p:cNvSpPr/>
          <p:nvPr/>
        </p:nvSpPr>
        <p:spPr>
          <a:xfrm>
            <a:off x="9494170" y="3364926"/>
            <a:ext cx="2205025" cy="2693045"/>
          </a:xfrm>
          <a:prstGeom prst="rect">
            <a:avLst/>
          </a:prstGeom>
        </p:spPr>
        <p:txBody>
          <a:bodyPr wrap="square">
            <a:spAutoFit/>
          </a:bodyPr>
          <a:lstStyle/>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Soft National Support for the Arts.</a:t>
            </a:r>
          </a:p>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And support declines in 2020.</a:t>
            </a:r>
          </a:p>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The sharpest falls relate to the role of the arts in communities and society. </a:t>
            </a:r>
          </a:p>
          <a:p>
            <a:pPr marL="171450" indent="-171450">
              <a:spcAft>
                <a:spcPts val="600"/>
              </a:spcAft>
              <a:buFont typeface="Arial" panose="020B0604020202020204" pitchFamily="34" charset="0"/>
              <a:buChar char="•"/>
            </a:pPr>
            <a:r>
              <a:rPr lang="en-IE" sz="1400">
                <a:solidFill>
                  <a:schemeClr val="tx1">
                    <a:lumMod val="65000"/>
                    <a:lumOff val="35000"/>
                  </a:schemeClr>
                </a:solidFill>
                <a:ea typeface="Calibri" panose="020F0502020204030204" pitchFamily="34" charset="0"/>
                <a:cs typeface="Calibri" panose="020F0502020204030204" pitchFamily="34" charset="0"/>
              </a:rPr>
              <a:t>Mental Wellbeing Issues are significant and most closely associated with age.</a:t>
            </a:r>
          </a:p>
        </p:txBody>
      </p:sp>
      <p:pic>
        <p:nvPicPr>
          <p:cNvPr id="7" name="Picture 6" descr="A picture containing text&#10;&#10;Description automatically generated">
            <a:extLst>
              <a:ext uri="{FF2B5EF4-FFF2-40B4-BE49-F238E27FC236}">
                <a16:creationId xmlns="" xmlns:a16="http://schemas.microsoft.com/office/drawing/2014/main" id="{385676D3-A730-49A4-9C43-F2BDDD7C707F}"/>
              </a:ext>
            </a:extLst>
          </p:cNvPr>
          <p:cNvPicPr>
            <a:picLocks noChangeAspect="1"/>
          </p:cNvPicPr>
          <p:nvPr/>
        </p:nvPicPr>
        <p:blipFill>
          <a:blip r:embed="rId2"/>
          <a:stretch>
            <a:fillRect/>
          </a:stretch>
        </p:blipFill>
        <p:spPr>
          <a:xfrm>
            <a:off x="434221" y="1204164"/>
            <a:ext cx="2467838" cy="1645225"/>
          </a:xfrm>
          <a:prstGeom prst="rect">
            <a:avLst/>
          </a:prstGeom>
          <a:effectLst>
            <a:outerShdw blurRad="63500" sx="102000" sy="102000" algn="ctr" rotWithShape="0">
              <a:prstClr val="black">
                <a:alpha val="40000"/>
              </a:prstClr>
            </a:outerShdw>
          </a:effectLst>
        </p:spPr>
      </p:pic>
      <p:pic>
        <p:nvPicPr>
          <p:cNvPr id="19" name="Picture Placeholder 12" descr="A picture containing person, chain&#10;&#10;Description automatically generated">
            <a:extLst>
              <a:ext uri="{FF2B5EF4-FFF2-40B4-BE49-F238E27FC236}">
                <a16:creationId xmlns="" xmlns:a16="http://schemas.microsoft.com/office/drawing/2014/main" id="{E91CC64D-F5C0-4020-B4DB-626E3F791C53}"/>
              </a:ext>
            </a:extLst>
          </p:cNvPr>
          <p:cNvPicPr>
            <a:picLocks noChangeAspect="1"/>
          </p:cNvPicPr>
          <p:nvPr/>
        </p:nvPicPr>
        <p:blipFill rotWithShape="1">
          <a:blip r:embed="rId3"/>
          <a:srcRect l="17552" r="1519"/>
          <a:stretch/>
        </p:blipFill>
        <p:spPr>
          <a:xfrm flipH="1">
            <a:off x="9266507" y="1204164"/>
            <a:ext cx="2467838" cy="1672801"/>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 xmlns:a16="http://schemas.microsoft.com/office/drawing/2014/main" id="{1B24EECD-DF20-4F88-8E97-F86E401BAD4C}"/>
              </a:ext>
            </a:extLst>
          </p:cNvPr>
          <p:cNvPicPr>
            <a:picLocks noChangeAspect="1"/>
          </p:cNvPicPr>
          <p:nvPr/>
        </p:nvPicPr>
        <p:blipFill>
          <a:blip r:embed="rId4"/>
          <a:stretch>
            <a:fillRect/>
          </a:stretch>
        </p:blipFill>
        <p:spPr>
          <a:xfrm>
            <a:off x="3375857" y="1204164"/>
            <a:ext cx="2465511" cy="1645225"/>
          </a:xfrm>
          <a:prstGeom prst="rect">
            <a:avLst/>
          </a:prstGeom>
          <a:effectLst>
            <a:outerShdw blurRad="63500" sx="102000" sy="102000" algn="ctr" rotWithShape="0">
              <a:prstClr val="black">
                <a:alpha val="40000"/>
              </a:prstClr>
            </a:outerShdw>
          </a:effectLst>
        </p:spPr>
      </p:pic>
      <p:pic>
        <p:nvPicPr>
          <p:cNvPr id="24" name="Picture Placeholder 5">
            <a:extLst>
              <a:ext uri="{FF2B5EF4-FFF2-40B4-BE49-F238E27FC236}">
                <a16:creationId xmlns="" xmlns:a16="http://schemas.microsoft.com/office/drawing/2014/main" id="{3DFA9B91-8151-42AD-9FBA-458C982033BE}"/>
              </a:ext>
            </a:extLst>
          </p:cNvPr>
          <p:cNvPicPr>
            <a:picLocks noChangeAspect="1"/>
          </p:cNvPicPr>
          <p:nvPr/>
        </p:nvPicPr>
        <p:blipFill rotWithShape="1">
          <a:blip r:embed="rId5"/>
          <a:srcRect l="21085" t="10789" r="6362" b="14989"/>
          <a:stretch/>
        </p:blipFill>
        <p:spPr>
          <a:xfrm flipH="1">
            <a:off x="6351262" y="1204164"/>
            <a:ext cx="2452748" cy="16728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5670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par>
                                <p:cTn id="47" presetID="22" presetClass="entr" presetSubtype="8"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par>
                                <p:cTn id="61" presetID="22" presetClass="entr" presetSubtype="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29" grpId="0" animBg="1"/>
      <p:bldP spid="21" grpId="0" animBg="1"/>
      <p:bldP spid="2" grpId="0"/>
      <p:bldP spid="8" grpId="0"/>
      <p:bldP spid="9" grpId="0"/>
      <p:bldP spid="10" grpId="0"/>
      <p:bldP spid="12" grpId="0"/>
      <p:bldP spid="13" grpId="0"/>
      <p:bldP spid="14" grpId="0"/>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erson, chain&#10;&#10;Description automatically generated">
            <a:extLst>
              <a:ext uri="{FF2B5EF4-FFF2-40B4-BE49-F238E27FC236}">
                <a16:creationId xmlns="" xmlns:a16="http://schemas.microsoft.com/office/drawing/2014/main" id="{65DF09B5-E5E4-43C4-B2D6-7EB5DB9564E3}"/>
              </a:ext>
            </a:extLst>
          </p:cNvPr>
          <p:cNvPicPr>
            <a:picLocks noGrp="1" noChangeAspect="1"/>
          </p:cNvPicPr>
          <p:nvPr>
            <p:ph type="pic" sz="quarter" idx="10"/>
          </p:nvPr>
        </p:nvPicPr>
        <p:blipFill>
          <a:blip r:embed="rId2"/>
          <a:srcRect l="1519" r="1519"/>
          <a:stretch>
            <a:fillRect/>
          </a:stretch>
        </p:blipFill>
        <p:spPr>
          <a:xfrm flipH="1">
            <a:off x="-109415" y="1"/>
            <a:ext cx="12301415" cy="6959599"/>
          </a:xfrm>
        </p:spPr>
      </p:pic>
      <p:sp>
        <p:nvSpPr>
          <p:cNvPr id="2" name="Rectangle 1">
            <a:extLst>
              <a:ext uri="{FF2B5EF4-FFF2-40B4-BE49-F238E27FC236}">
                <a16:creationId xmlns="" xmlns:a16="http://schemas.microsoft.com/office/drawing/2014/main" id="{9F16128F-7B99-4C6B-9581-A6A31C76C409}"/>
              </a:ext>
            </a:extLst>
          </p:cNvPr>
          <p:cNvSpPr/>
          <p:nvPr/>
        </p:nvSpPr>
        <p:spPr>
          <a:xfrm>
            <a:off x="0" y="5437698"/>
            <a:ext cx="12267300" cy="1420303"/>
          </a:xfrm>
          <a:prstGeom prst="rect">
            <a:avLst/>
          </a:prstGeom>
          <a:solidFill>
            <a:srgbClr val="54565A">
              <a:alpha val="88000"/>
            </a:srgbClr>
          </a:solidFill>
        </p:spPr>
        <p:txBody>
          <a:bodyPr rtlCol="0" anchor="ctr"/>
          <a:lstStyle/>
          <a:p>
            <a:pPr algn="ctr"/>
            <a:endParaRPr lang="en-IE"/>
          </a:p>
        </p:txBody>
      </p:sp>
      <p:sp>
        <p:nvSpPr>
          <p:cNvPr id="4" name="Text Placeholder 3"/>
          <p:cNvSpPr>
            <a:spLocks noGrp="1"/>
          </p:cNvSpPr>
          <p:nvPr>
            <p:ph type="body" sz="quarter" idx="13"/>
          </p:nvPr>
        </p:nvSpPr>
        <p:spPr>
          <a:xfrm>
            <a:off x="584061" y="5907327"/>
            <a:ext cx="5511939" cy="481043"/>
          </a:xfrm>
        </p:spPr>
        <p:txBody>
          <a:bodyPr anchor="ctr"/>
          <a:lstStyle/>
          <a:p>
            <a:r>
              <a:rPr lang="en-US" sz="3200">
                <a:solidFill>
                  <a:schemeClr val="accent2"/>
                </a:solidFill>
              </a:rPr>
              <a:t>Attitudes to the Arts</a:t>
            </a:r>
          </a:p>
          <a:p>
            <a:r>
              <a:rPr lang="en-IE" sz="1400" b="0" i="1">
                <a:solidFill>
                  <a:schemeClr val="accent2"/>
                </a:solidFill>
              </a:rPr>
              <a:t>Arts Insight 2020</a:t>
            </a:r>
            <a:endParaRPr lang="en-US" sz="3200" b="0" i="1">
              <a:solidFill>
                <a:schemeClr val="accent2"/>
              </a:solidFill>
            </a:endParaRPr>
          </a:p>
        </p:txBody>
      </p:sp>
      <p:sp>
        <p:nvSpPr>
          <p:cNvPr id="8" name="Espaço Reservado para Imagem 5">
            <a:extLst>
              <a:ext uri="{FF2B5EF4-FFF2-40B4-BE49-F238E27FC236}">
                <a16:creationId xmlns="" xmlns:a16="http://schemas.microsoft.com/office/drawing/2014/main" id="{50D112A5-FD06-4D6C-B1BC-AB8DDE0DC778}"/>
              </a:ext>
            </a:extLst>
          </p:cNvPr>
          <p:cNvSpPr txBox="1">
            <a:spLocks/>
          </p:cNvSpPr>
          <p:nvPr/>
        </p:nvSpPr>
        <p:spPr>
          <a:xfrm>
            <a:off x="8370213" y="-84224"/>
            <a:ext cx="3897087" cy="6959600"/>
          </a:xfrm>
          <a:prstGeom prst="rect">
            <a:avLst/>
          </a:prstGeom>
          <a:blipFill>
            <a:blip r:embed="rId3" cstate="screen">
              <a:extLst>
                <a:ext uri="{28A0092B-C50C-407E-A947-70E740481C1C}">
                  <a14:useLocalDpi xmlns:a14="http://schemas.microsoft.com/office/drawing/2010/main"/>
                </a:ext>
              </a:extLst>
            </a:blip>
            <a:srcRect/>
            <a:stretch>
              <a:fillRect l="-96076"/>
            </a:stretch>
          </a:blipFill>
        </p:spPr>
        <p:txBody>
          <a:bodyPr/>
          <a:lstStyle>
            <a:lvl1pPr marL="0" indent="0" algn="l" rtl="0" fontAlgn="base">
              <a:lnSpc>
                <a:spcPct val="90000"/>
              </a:lnSpc>
              <a:spcBef>
                <a:spcPts val="1000"/>
              </a:spcBef>
              <a:spcAft>
                <a:spcPct val="0"/>
              </a:spcAft>
              <a:buFont typeface="Arial" panose="020B0604020202020204" pitchFamily="34" charset="0"/>
              <a:buNone/>
              <a:defRPr sz="1600" kern="1200">
                <a:noFill/>
                <a:latin typeface="Calibri" panose="020F0502020204030204" pitchFamily="34" charset="0"/>
                <a:ea typeface="+mn-ea"/>
                <a:cs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pt-BR"/>
              <a:t>a</a:t>
            </a:r>
          </a:p>
        </p:txBody>
      </p:sp>
    </p:spTree>
    <p:extLst>
      <p:ext uri="{BB962C8B-B14F-4D97-AF65-F5344CB8AC3E}">
        <p14:creationId xmlns:p14="http://schemas.microsoft.com/office/powerpoint/2010/main" val="705247313"/>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 xmlns:a16="http://schemas.microsoft.com/office/drawing/2014/main" id="{CF406FF7-E340-463C-8FED-BFC96FCA5633}"/>
              </a:ext>
            </a:extLst>
          </p:cNvPr>
          <p:cNvSpPr>
            <a:spLocks noGrp="1"/>
          </p:cNvSpPr>
          <p:nvPr>
            <p:ph type="body" sz="quarter" idx="49"/>
          </p:nvPr>
        </p:nvSpPr>
        <p:spPr>
          <a:xfrm>
            <a:off x="198601" y="690106"/>
            <a:ext cx="5548676" cy="323941"/>
          </a:xfrm>
        </p:spPr>
        <p:txBody>
          <a:bodyPr/>
          <a:lstStyle/>
          <a:p>
            <a:r>
              <a:rPr lang="en-IE">
                <a:solidFill>
                  <a:prstClr val="white">
                    <a:lumMod val="50000"/>
                  </a:prstClr>
                </a:solidFill>
              </a:rPr>
              <a:t>Base : All adults 16+ n-1,262</a:t>
            </a:r>
            <a:endParaRPr lang="en-IE"/>
          </a:p>
          <a:p>
            <a:endParaRPr lang="en-IE"/>
          </a:p>
        </p:txBody>
      </p:sp>
      <p:sp>
        <p:nvSpPr>
          <p:cNvPr id="2" name="Title 1">
            <a:extLst>
              <a:ext uri="{FF2B5EF4-FFF2-40B4-BE49-F238E27FC236}">
                <a16:creationId xmlns="" xmlns:a16="http://schemas.microsoft.com/office/drawing/2014/main" id="{EB931A80-C2B8-4333-92DC-D3A48F60F36B}"/>
              </a:ext>
            </a:extLst>
          </p:cNvPr>
          <p:cNvSpPr>
            <a:spLocks noGrp="1"/>
          </p:cNvSpPr>
          <p:nvPr>
            <p:ph type="title"/>
          </p:nvPr>
        </p:nvSpPr>
        <p:spPr>
          <a:xfrm>
            <a:off x="183112" y="237671"/>
            <a:ext cx="10446787" cy="370620"/>
          </a:xfrm>
        </p:spPr>
        <p:txBody>
          <a:bodyPr/>
          <a:lstStyle/>
          <a:p>
            <a:r>
              <a:rPr lang="en-IE"/>
              <a:t>While National Support for the Arts is well evident, is it ‘soft support’? </a:t>
            </a:r>
          </a:p>
        </p:txBody>
      </p:sp>
      <p:sp>
        <p:nvSpPr>
          <p:cNvPr id="14" name="Text Placeholder 13">
            <a:extLst>
              <a:ext uri="{FF2B5EF4-FFF2-40B4-BE49-F238E27FC236}">
                <a16:creationId xmlns="" xmlns:a16="http://schemas.microsoft.com/office/drawing/2014/main" id="{6A626AD3-2614-40F7-A1AB-BB0772CE46A3}"/>
              </a:ext>
            </a:extLst>
          </p:cNvPr>
          <p:cNvSpPr>
            <a:spLocks noGrp="1"/>
          </p:cNvSpPr>
          <p:nvPr>
            <p:ph type="body" sz="quarter" idx="60"/>
          </p:nvPr>
        </p:nvSpPr>
        <p:spPr>
          <a:xfrm>
            <a:off x="664969" y="6569926"/>
            <a:ext cx="8667522" cy="285204"/>
          </a:xfrm>
        </p:spPr>
        <p:txBody>
          <a:bodyPr/>
          <a:lstStyle/>
          <a:p>
            <a:pPr>
              <a:lnSpc>
                <a:spcPct val="40000"/>
              </a:lnSpc>
            </a:pPr>
            <a:r>
              <a:rPr lang="en-IE"/>
              <a:t>Q.30How much do you agree or disagree with each of the following statements</a:t>
            </a:r>
          </a:p>
        </p:txBody>
      </p:sp>
      <p:graphicFrame>
        <p:nvGraphicFramePr>
          <p:cNvPr id="4" name="Chart 3">
            <a:extLst>
              <a:ext uri="{FF2B5EF4-FFF2-40B4-BE49-F238E27FC236}">
                <a16:creationId xmlns="" xmlns:a16="http://schemas.microsoft.com/office/drawing/2014/main" id="{CD96CA3D-9D9D-4EB0-A674-F8F70A9BA970}"/>
              </a:ext>
            </a:extLst>
          </p:cNvPr>
          <p:cNvGraphicFramePr/>
          <p:nvPr>
            <p:custDataLst>
              <p:tags r:id="rId1"/>
            </p:custDataLst>
            <p:extLst>
              <p:ext uri="{D42A27DB-BD31-4B8C-83A1-F6EECF244321}">
                <p14:modId xmlns:p14="http://schemas.microsoft.com/office/powerpoint/2010/main" val="1434096807"/>
              </p:ext>
            </p:extLst>
          </p:nvPr>
        </p:nvGraphicFramePr>
        <p:xfrm>
          <a:off x="7115406" y="2047921"/>
          <a:ext cx="2193082" cy="3927005"/>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 xmlns:a16="http://schemas.microsoft.com/office/drawing/2014/main" id="{D09C7C8C-9AFC-4629-ABC7-EB090FE29E37}"/>
              </a:ext>
            </a:extLst>
          </p:cNvPr>
          <p:cNvSpPr txBox="1"/>
          <p:nvPr/>
        </p:nvSpPr>
        <p:spPr>
          <a:xfrm>
            <a:off x="7607120" y="1466021"/>
            <a:ext cx="1038204" cy="646331"/>
          </a:xfrm>
          <a:prstGeom prst="rect">
            <a:avLst/>
          </a:prstGeom>
          <a:noFill/>
        </p:spPr>
        <p:txBody>
          <a:bodyPr wrap="square" rtlCol="0">
            <a:spAutoFit/>
          </a:bodyPr>
          <a:lstStyle/>
          <a:p>
            <a:pPr algn="ctr"/>
            <a:r>
              <a:rPr lang="en-IE" sz="1200" b="1">
                <a:solidFill>
                  <a:schemeClr val="tx1">
                    <a:lumMod val="75000"/>
                    <a:lumOff val="25000"/>
                  </a:schemeClr>
                </a:solidFill>
              </a:rPr>
              <a:t>Total</a:t>
            </a:r>
          </a:p>
          <a:p>
            <a:pPr algn="ctr"/>
            <a:r>
              <a:rPr lang="en-IE" sz="1200" b="1">
                <a:solidFill>
                  <a:schemeClr val="tx1">
                    <a:lumMod val="75000"/>
                    <a:lumOff val="25000"/>
                  </a:schemeClr>
                </a:solidFill>
              </a:rPr>
              <a:t>2020</a:t>
            </a:r>
          </a:p>
          <a:p>
            <a:pPr algn="ctr"/>
            <a:r>
              <a:rPr lang="en-IE" sz="1200" b="1">
                <a:solidFill>
                  <a:schemeClr val="tx1">
                    <a:lumMod val="75000"/>
                    <a:lumOff val="25000"/>
                  </a:schemeClr>
                </a:solidFill>
              </a:rPr>
              <a:t> %</a:t>
            </a:r>
          </a:p>
        </p:txBody>
      </p:sp>
      <p:sp>
        <p:nvSpPr>
          <p:cNvPr id="15" name="Parallelogram 14">
            <a:extLst>
              <a:ext uri="{FF2B5EF4-FFF2-40B4-BE49-F238E27FC236}">
                <a16:creationId xmlns="" xmlns:a16="http://schemas.microsoft.com/office/drawing/2014/main" id="{ACA24CD3-4854-47E2-8FAB-B49F07205A7A}"/>
              </a:ext>
            </a:extLst>
          </p:cNvPr>
          <p:cNvSpPr/>
          <p:nvPr/>
        </p:nvSpPr>
        <p:spPr>
          <a:xfrm>
            <a:off x="966924" y="5974926"/>
            <a:ext cx="9620250" cy="454700"/>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Overall, national attitudes may suggest a somewhat gentle affinity </a:t>
            </a:r>
          </a:p>
          <a:p>
            <a:pPr algn="ctr"/>
            <a:r>
              <a:rPr lang="en-IE" sz="1400" b="1">
                <a:solidFill>
                  <a:prstClr val="white"/>
                </a:solidFill>
              </a:rPr>
              <a:t>to the role and importance of the arts in our lives </a:t>
            </a:r>
            <a:endParaRPr lang="en-US" sz="1400" b="1">
              <a:solidFill>
                <a:prstClr val="white"/>
              </a:solidFill>
            </a:endParaRPr>
          </a:p>
        </p:txBody>
      </p:sp>
      <p:graphicFrame>
        <p:nvGraphicFramePr>
          <p:cNvPr id="17" name="Table 16">
            <a:extLst>
              <a:ext uri="{FF2B5EF4-FFF2-40B4-BE49-F238E27FC236}">
                <a16:creationId xmlns="" xmlns:a16="http://schemas.microsoft.com/office/drawing/2014/main" id="{E1A2FFA0-E945-49B7-838C-F3AB557AB419}"/>
              </a:ext>
            </a:extLst>
          </p:cNvPr>
          <p:cNvGraphicFramePr>
            <a:graphicFrameLocks noGrp="1"/>
          </p:cNvGraphicFramePr>
          <p:nvPr>
            <p:extLst>
              <p:ext uri="{D42A27DB-BD31-4B8C-83A1-F6EECF244321}">
                <p14:modId xmlns:p14="http://schemas.microsoft.com/office/powerpoint/2010/main" val="584123352"/>
              </p:ext>
            </p:extLst>
          </p:nvPr>
        </p:nvGraphicFramePr>
        <p:xfrm>
          <a:off x="1673039" y="2389080"/>
          <a:ext cx="2045072" cy="3445546"/>
        </p:xfrm>
        <a:graphic>
          <a:graphicData uri="http://schemas.openxmlformats.org/drawingml/2006/table">
            <a:tbl>
              <a:tblPr>
                <a:tableStyleId>{5C22544A-7EE6-4342-B048-85BDC9FD1C3A}</a:tableStyleId>
              </a:tblPr>
              <a:tblGrid>
                <a:gridCol w="2045072">
                  <a:extLst>
                    <a:ext uri="{9D8B030D-6E8A-4147-A177-3AD203B41FA5}">
                      <a16:colId xmlns="" xmlns:a16="http://schemas.microsoft.com/office/drawing/2014/main" val="4069136833"/>
                    </a:ext>
                  </a:extLst>
                </a:gridCol>
              </a:tblGrid>
              <a:tr h="1184311">
                <a:tc>
                  <a:txBody>
                    <a:bodyPr/>
                    <a:lstStyle/>
                    <a:p>
                      <a:pPr algn="r" fontAlgn="t"/>
                      <a:r>
                        <a:rPr lang="en-IE" sz="1200" u="none" strike="noStrike" kern="1200">
                          <a:solidFill>
                            <a:schemeClr val="dk1"/>
                          </a:solidFill>
                          <a:effectLst/>
                          <a:latin typeface="+mn-lt"/>
                          <a:ea typeface="+mn-ea"/>
                          <a:cs typeface="+mn-cs"/>
                        </a:rPr>
                        <a:t>Strongly Agree</a:t>
                      </a:r>
                    </a:p>
                  </a:txBody>
                  <a:tcPr marL="9525" marR="9525" marT="9525" marB="0">
                    <a:noFill/>
                  </a:tcPr>
                </a:tc>
                <a:extLst>
                  <a:ext uri="{0D108BD9-81ED-4DB2-BD59-A6C34878D82A}">
                    <a16:rowId xmlns="" xmlns:a16="http://schemas.microsoft.com/office/drawing/2014/main" val="3915551213"/>
                  </a:ext>
                </a:extLst>
              </a:tr>
              <a:tr h="1228725">
                <a:tc>
                  <a:txBody>
                    <a:bodyPr/>
                    <a:lstStyle/>
                    <a:p>
                      <a:pPr algn="r" fontAlgn="t"/>
                      <a:r>
                        <a:rPr lang="en-IE" sz="1200" u="none" strike="noStrike" kern="1200">
                          <a:solidFill>
                            <a:schemeClr val="dk1"/>
                          </a:solidFill>
                          <a:effectLst/>
                          <a:latin typeface="+mn-lt"/>
                          <a:ea typeface="+mn-ea"/>
                          <a:cs typeface="+mn-cs"/>
                        </a:rPr>
                        <a:t>Agree</a:t>
                      </a:r>
                    </a:p>
                  </a:txBody>
                  <a:tcPr marL="9525" marR="9525" marT="9525" marB="0">
                    <a:noFill/>
                  </a:tcPr>
                </a:tc>
                <a:extLst>
                  <a:ext uri="{0D108BD9-81ED-4DB2-BD59-A6C34878D82A}">
                    <a16:rowId xmlns="" xmlns:a16="http://schemas.microsoft.com/office/drawing/2014/main" val="3064379676"/>
                  </a:ext>
                </a:extLst>
              </a:tr>
              <a:tr h="647700">
                <a:tc>
                  <a:txBody>
                    <a:bodyPr/>
                    <a:lstStyle/>
                    <a:p>
                      <a:pPr algn="r" fontAlgn="t"/>
                      <a:r>
                        <a:rPr lang="en-IE" sz="1200" u="none" strike="noStrike" kern="1200">
                          <a:solidFill>
                            <a:schemeClr val="dk1"/>
                          </a:solidFill>
                          <a:effectLst/>
                          <a:latin typeface="+mn-lt"/>
                          <a:ea typeface="+mn-ea"/>
                          <a:cs typeface="+mn-cs"/>
                        </a:rPr>
                        <a:t>Neither</a:t>
                      </a:r>
                    </a:p>
                  </a:txBody>
                  <a:tcPr marL="9525" marR="9525" marT="9525" marB="0">
                    <a:noFill/>
                  </a:tcPr>
                </a:tc>
                <a:extLst>
                  <a:ext uri="{0D108BD9-81ED-4DB2-BD59-A6C34878D82A}">
                    <a16:rowId xmlns="" xmlns:a16="http://schemas.microsoft.com/office/drawing/2014/main" val="3605180548"/>
                  </a:ext>
                </a:extLst>
              </a:tr>
              <a:tr h="135039">
                <a:tc>
                  <a:txBody>
                    <a:bodyPr/>
                    <a:lstStyle/>
                    <a:p>
                      <a:pPr algn="r" fontAlgn="t"/>
                      <a:r>
                        <a:rPr lang="en-IE" sz="1200" u="none" strike="noStrike" kern="1200">
                          <a:solidFill>
                            <a:schemeClr val="dk1"/>
                          </a:solidFill>
                          <a:effectLst/>
                          <a:latin typeface="+mn-lt"/>
                          <a:ea typeface="+mn-ea"/>
                          <a:cs typeface="+mn-cs"/>
                        </a:rPr>
                        <a:t>Disagree</a:t>
                      </a:r>
                    </a:p>
                  </a:txBody>
                  <a:tcPr marL="9525" marR="9525" marT="9525" marB="0">
                    <a:noFill/>
                  </a:tcPr>
                </a:tc>
                <a:extLst>
                  <a:ext uri="{0D108BD9-81ED-4DB2-BD59-A6C34878D82A}">
                    <a16:rowId xmlns="" xmlns:a16="http://schemas.microsoft.com/office/drawing/2014/main" val="3769756564"/>
                  </a:ext>
                </a:extLst>
              </a:tr>
              <a:tr h="109958">
                <a:tc>
                  <a:txBody>
                    <a:bodyPr/>
                    <a:lstStyle/>
                    <a:p>
                      <a:pPr algn="r" fontAlgn="t"/>
                      <a:r>
                        <a:rPr lang="en-IE" sz="1200" u="none" strike="noStrike" kern="1200">
                          <a:solidFill>
                            <a:schemeClr val="dk1"/>
                          </a:solidFill>
                          <a:effectLst/>
                          <a:latin typeface="+mn-lt"/>
                          <a:ea typeface="+mn-ea"/>
                          <a:cs typeface="+mn-cs"/>
                        </a:rPr>
                        <a:t>Strongly Disagree</a:t>
                      </a:r>
                    </a:p>
                  </a:txBody>
                  <a:tcPr marL="9525" marR="9525" marT="9525" marB="0">
                    <a:noFill/>
                  </a:tcPr>
                </a:tc>
                <a:extLst>
                  <a:ext uri="{0D108BD9-81ED-4DB2-BD59-A6C34878D82A}">
                    <a16:rowId xmlns="" xmlns:a16="http://schemas.microsoft.com/office/drawing/2014/main" val="951278641"/>
                  </a:ext>
                </a:extLst>
              </a:tr>
            </a:tbl>
          </a:graphicData>
        </a:graphic>
      </p:graphicFrame>
      <p:graphicFrame>
        <p:nvGraphicFramePr>
          <p:cNvPr id="11" name="Chart 10">
            <a:extLst>
              <a:ext uri="{FF2B5EF4-FFF2-40B4-BE49-F238E27FC236}">
                <a16:creationId xmlns="" xmlns:a16="http://schemas.microsoft.com/office/drawing/2014/main" id="{1E5E224A-A639-4FEA-91D9-031A0AB10E03}"/>
              </a:ext>
            </a:extLst>
          </p:cNvPr>
          <p:cNvGraphicFramePr/>
          <p:nvPr>
            <p:custDataLst>
              <p:tags r:id="rId2"/>
            </p:custDataLst>
            <p:extLst>
              <p:ext uri="{D42A27DB-BD31-4B8C-83A1-F6EECF244321}">
                <p14:modId xmlns:p14="http://schemas.microsoft.com/office/powerpoint/2010/main" val="1281766844"/>
              </p:ext>
            </p:extLst>
          </p:nvPr>
        </p:nvGraphicFramePr>
        <p:xfrm>
          <a:off x="3387839" y="2047921"/>
          <a:ext cx="2193082" cy="3927005"/>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 xmlns:a16="http://schemas.microsoft.com/office/drawing/2014/main" id="{09C641C8-040F-4BDF-BC7A-B6FD551C4D3C}"/>
              </a:ext>
            </a:extLst>
          </p:cNvPr>
          <p:cNvSpPr txBox="1"/>
          <p:nvPr/>
        </p:nvSpPr>
        <p:spPr>
          <a:xfrm>
            <a:off x="3640339" y="1281355"/>
            <a:ext cx="1546160" cy="830997"/>
          </a:xfrm>
          <a:prstGeom prst="rect">
            <a:avLst/>
          </a:prstGeom>
          <a:noFill/>
        </p:spPr>
        <p:txBody>
          <a:bodyPr wrap="square" rtlCol="0">
            <a:spAutoFit/>
          </a:bodyPr>
          <a:lstStyle/>
          <a:p>
            <a:pPr algn="ctr"/>
            <a:r>
              <a:rPr lang="en-IE" sz="1200" b="1">
                <a:solidFill>
                  <a:schemeClr val="tx1">
                    <a:lumMod val="75000"/>
                    <a:lumOff val="25000"/>
                  </a:schemeClr>
                </a:solidFill>
              </a:rPr>
              <a:t>Attitudes to The Arts (Summary)</a:t>
            </a:r>
          </a:p>
          <a:p>
            <a:pPr algn="ctr"/>
            <a:r>
              <a:rPr lang="en-IE" sz="1200" b="1">
                <a:solidFill>
                  <a:schemeClr val="tx1">
                    <a:lumMod val="75000"/>
                    <a:lumOff val="25000"/>
                  </a:schemeClr>
                </a:solidFill>
              </a:rPr>
              <a:t>2020</a:t>
            </a:r>
          </a:p>
          <a:p>
            <a:pPr algn="ctr"/>
            <a:r>
              <a:rPr lang="en-IE" sz="1200" b="1">
                <a:solidFill>
                  <a:schemeClr val="tx1">
                    <a:lumMod val="75000"/>
                    <a:lumOff val="25000"/>
                  </a:schemeClr>
                </a:solidFill>
              </a:rPr>
              <a:t>%</a:t>
            </a:r>
          </a:p>
        </p:txBody>
      </p:sp>
      <p:sp>
        <p:nvSpPr>
          <p:cNvPr id="5" name="Oval 4">
            <a:extLst>
              <a:ext uri="{FF2B5EF4-FFF2-40B4-BE49-F238E27FC236}">
                <a16:creationId xmlns="" xmlns:a16="http://schemas.microsoft.com/office/drawing/2014/main" id="{B5B91C0B-574E-4B39-88DC-6998C81216B7}"/>
              </a:ext>
            </a:extLst>
          </p:cNvPr>
          <p:cNvSpPr/>
          <p:nvPr/>
        </p:nvSpPr>
        <p:spPr>
          <a:xfrm>
            <a:off x="7445779" y="3767379"/>
            <a:ext cx="1396473" cy="111442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TextBox 19">
            <a:extLst>
              <a:ext uri="{FF2B5EF4-FFF2-40B4-BE49-F238E27FC236}">
                <a16:creationId xmlns="" xmlns:a16="http://schemas.microsoft.com/office/drawing/2014/main" id="{8C11BE28-F1D0-4A60-94AA-D6654300A1EF}"/>
              </a:ext>
            </a:extLst>
          </p:cNvPr>
          <p:cNvSpPr txBox="1"/>
          <p:nvPr/>
        </p:nvSpPr>
        <p:spPr>
          <a:xfrm>
            <a:off x="2972939" y="714074"/>
            <a:ext cx="2917437" cy="430887"/>
          </a:xfrm>
          <a:prstGeom prst="rect">
            <a:avLst/>
          </a:prstGeom>
          <a:noFill/>
        </p:spPr>
        <p:txBody>
          <a:bodyPr wrap="square">
            <a:spAutoFit/>
          </a:bodyPr>
          <a:lstStyle/>
          <a:p>
            <a:pPr algn="ctr"/>
            <a:r>
              <a:rPr lang="en-IE" sz="1100" b="1" i="0">
                <a:solidFill>
                  <a:srgbClr val="002060"/>
                </a:solidFill>
                <a:effectLst/>
                <a:latin typeface="Calibri" panose="020F0502020204030204" pitchFamily="34" charset="0"/>
              </a:rPr>
              <a:t>General attitudes indicate a considered rather than strong positivity towards the arts </a:t>
            </a:r>
            <a:endParaRPr lang="en-IE" sz="1100" b="1">
              <a:solidFill>
                <a:srgbClr val="002060"/>
              </a:solidFill>
            </a:endParaRPr>
          </a:p>
        </p:txBody>
      </p:sp>
      <p:sp>
        <p:nvSpPr>
          <p:cNvPr id="21" name="TextBox 20">
            <a:extLst>
              <a:ext uri="{FF2B5EF4-FFF2-40B4-BE49-F238E27FC236}">
                <a16:creationId xmlns="" xmlns:a16="http://schemas.microsoft.com/office/drawing/2014/main" id="{E50A4172-192E-4710-B1C8-6691FA291FE6}"/>
              </a:ext>
            </a:extLst>
          </p:cNvPr>
          <p:cNvSpPr txBox="1"/>
          <p:nvPr/>
        </p:nvSpPr>
        <p:spPr>
          <a:xfrm>
            <a:off x="6842166" y="737074"/>
            <a:ext cx="2606212" cy="600164"/>
          </a:xfrm>
          <a:prstGeom prst="rect">
            <a:avLst/>
          </a:prstGeom>
          <a:noFill/>
        </p:spPr>
        <p:txBody>
          <a:bodyPr wrap="square">
            <a:spAutoFit/>
          </a:bodyPr>
          <a:lstStyle/>
          <a:p>
            <a:pPr algn="ctr"/>
            <a:r>
              <a:rPr lang="en-IE" sz="1100" b="1">
                <a:solidFill>
                  <a:srgbClr val="002060"/>
                </a:solidFill>
                <a:latin typeface="Calibri" panose="020F0502020204030204" pitchFamily="34" charset="0"/>
              </a:rPr>
              <a:t>c. 1 in 3 adults are neither happy nor unhappy with their level of attendance at Arts Events in the past 12 months</a:t>
            </a:r>
          </a:p>
        </p:txBody>
      </p:sp>
      <p:graphicFrame>
        <p:nvGraphicFramePr>
          <p:cNvPr id="22" name="Table 21">
            <a:extLst>
              <a:ext uri="{FF2B5EF4-FFF2-40B4-BE49-F238E27FC236}">
                <a16:creationId xmlns="" xmlns:a16="http://schemas.microsoft.com/office/drawing/2014/main" id="{DCCA760B-88E7-4BF8-B433-78410C0D605D}"/>
              </a:ext>
            </a:extLst>
          </p:cNvPr>
          <p:cNvGraphicFramePr>
            <a:graphicFrameLocks noGrp="1"/>
          </p:cNvGraphicFramePr>
          <p:nvPr>
            <p:extLst>
              <p:ext uri="{D42A27DB-BD31-4B8C-83A1-F6EECF244321}">
                <p14:modId xmlns:p14="http://schemas.microsoft.com/office/powerpoint/2010/main" val="287796749"/>
              </p:ext>
            </p:extLst>
          </p:nvPr>
        </p:nvGraphicFramePr>
        <p:xfrm>
          <a:off x="5718933" y="2206189"/>
          <a:ext cx="1726846" cy="3634541"/>
        </p:xfrm>
        <a:graphic>
          <a:graphicData uri="http://schemas.openxmlformats.org/drawingml/2006/table">
            <a:tbl>
              <a:tblPr>
                <a:tableStyleId>{5C22544A-7EE6-4342-B048-85BDC9FD1C3A}</a:tableStyleId>
              </a:tblPr>
              <a:tblGrid>
                <a:gridCol w="1726846">
                  <a:extLst>
                    <a:ext uri="{9D8B030D-6E8A-4147-A177-3AD203B41FA5}">
                      <a16:colId xmlns="" xmlns:a16="http://schemas.microsoft.com/office/drawing/2014/main" val="4069136833"/>
                    </a:ext>
                  </a:extLst>
                </a:gridCol>
              </a:tblGrid>
              <a:tr h="946586">
                <a:tc>
                  <a:txBody>
                    <a:bodyPr/>
                    <a:lstStyle/>
                    <a:p>
                      <a:pPr algn="r" fontAlgn="t"/>
                      <a:r>
                        <a:rPr lang="en-IE" sz="1200" u="none" strike="noStrike">
                          <a:effectLst/>
                        </a:rPr>
                        <a:t>Very happy</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915551213"/>
                  </a:ext>
                </a:extLst>
              </a:tr>
              <a:tr h="1076325">
                <a:tc>
                  <a:txBody>
                    <a:bodyPr/>
                    <a:lstStyle/>
                    <a:p>
                      <a:pPr algn="r" fontAlgn="t"/>
                      <a:r>
                        <a:rPr lang="en-IE" sz="1200" u="none" strike="noStrike">
                          <a:effectLst/>
                        </a:rPr>
                        <a:t>Fairly happy</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064379676"/>
                  </a:ext>
                </a:extLst>
              </a:tr>
              <a:tr h="885825">
                <a:tc>
                  <a:txBody>
                    <a:bodyPr/>
                    <a:lstStyle/>
                    <a:p>
                      <a:pPr algn="r" fontAlgn="t"/>
                      <a:r>
                        <a:rPr lang="en-IE" sz="1200" u="none" strike="noStrike">
                          <a:effectLst/>
                        </a:rPr>
                        <a:t>Neither happy nor unhappy</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605180548"/>
                  </a:ext>
                </a:extLst>
              </a:tr>
              <a:tr h="533400">
                <a:tc>
                  <a:txBody>
                    <a:bodyPr/>
                    <a:lstStyle/>
                    <a:p>
                      <a:pPr algn="r" fontAlgn="t"/>
                      <a:r>
                        <a:rPr lang="en-IE" sz="1200" u="none" strike="noStrike">
                          <a:effectLst/>
                        </a:rPr>
                        <a:t>Not very happy</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3769756564"/>
                  </a:ext>
                </a:extLst>
              </a:tr>
              <a:tr h="109958">
                <a:tc>
                  <a:txBody>
                    <a:bodyPr/>
                    <a:lstStyle/>
                    <a:p>
                      <a:pPr algn="r" fontAlgn="t"/>
                      <a:r>
                        <a:rPr lang="en-IE" sz="1200" u="none" strike="noStrike">
                          <a:effectLst/>
                        </a:rPr>
                        <a:t>Not happy at all</a:t>
                      </a:r>
                      <a:endParaRPr lang="en-IE" sz="1200" b="0" i="0" u="none" strike="noStrike">
                        <a:solidFill>
                          <a:srgbClr val="000000"/>
                        </a:solidFill>
                        <a:effectLst/>
                        <a:latin typeface="Tahoma" panose="020B0604030504040204" pitchFamily="34" charset="0"/>
                      </a:endParaRPr>
                    </a:p>
                  </a:txBody>
                  <a:tcPr marL="9525" marR="9525" marT="9525" marB="0">
                    <a:noFill/>
                  </a:tcPr>
                </a:tc>
                <a:extLst>
                  <a:ext uri="{0D108BD9-81ED-4DB2-BD59-A6C34878D82A}">
                    <a16:rowId xmlns="" xmlns:a16="http://schemas.microsoft.com/office/drawing/2014/main" val="951278641"/>
                  </a:ext>
                </a:extLst>
              </a:tr>
            </a:tbl>
          </a:graphicData>
        </a:graphic>
      </p:graphicFrame>
      <p:sp>
        <p:nvSpPr>
          <p:cNvPr id="23" name="TextBox 22">
            <a:extLst>
              <a:ext uri="{FF2B5EF4-FFF2-40B4-BE49-F238E27FC236}">
                <a16:creationId xmlns="" xmlns:a16="http://schemas.microsoft.com/office/drawing/2014/main" id="{7625FA18-5FAC-4874-A7DC-8ACBF07542A5}"/>
              </a:ext>
            </a:extLst>
          </p:cNvPr>
          <p:cNvSpPr txBox="1"/>
          <p:nvPr/>
        </p:nvSpPr>
        <p:spPr>
          <a:xfrm>
            <a:off x="664969" y="6701028"/>
            <a:ext cx="6096000" cy="172355"/>
          </a:xfrm>
          <a:prstGeom prst="rect">
            <a:avLst/>
          </a:prstGeom>
          <a:noFill/>
        </p:spPr>
        <p:txBody>
          <a:bodyPr wrap="square">
            <a:spAutoFit/>
          </a:bodyPr>
          <a:lstStyle/>
          <a:p>
            <a:pPr>
              <a:lnSpc>
                <a:spcPct val="40000"/>
              </a:lnSpc>
            </a:pPr>
            <a:r>
              <a:rPr lang="en-IE" sz="1000" i="1">
                <a:solidFill>
                  <a:srgbClr val="666666"/>
                </a:solidFill>
              </a:rPr>
              <a:t>Q.5 Overall, how happy or not are you with how often you attend these types of events in your leisure time? </a:t>
            </a:r>
          </a:p>
        </p:txBody>
      </p:sp>
      <p:sp>
        <p:nvSpPr>
          <p:cNvPr id="24" name="Oval 23">
            <a:extLst>
              <a:ext uri="{FF2B5EF4-FFF2-40B4-BE49-F238E27FC236}">
                <a16:creationId xmlns="" xmlns:a16="http://schemas.microsoft.com/office/drawing/2014/main" id="{9AAA5E5E-1F82-4D86-804E-A749590AE315}"/>
              </a:ext>
            </a:extLst>
          </p:cNvPr>
          <p:cNvSpPr/>
          <p:nvPr/>
        </p:nvSpPr>
        <p:spPr>
          <a:xfrm>
            <a:off x="3718111" y="2047921"/>
            <a:ext cx="1396473" cy="242294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991882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left)">
                                      <p:cBhvr>
                                        <p:cTn id="10" dur="500"/>
                                        <p:tgtEl>
                                          <p:spTgt spid="1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par>
                                <p:cTn id="42" presetID="22" presetClass="entr" presetSubtype="8"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 grpId="0"/>
      <p:bldP spid="14" grpId="0" build="p"/>
      <p:bldGraphic spid="4" grpId="0">
        <p:bldAsOne/>
      </p:bldGraphic>
      <p:bldP spid="3" grpId="0"/>
      <p:bldP spid="15" grpId="0" animBg="1"/>
      <p:bldGraphic spid="11" grpId="0">
        <p:bldAsOne/>
      </p:bldGraphic>
      <p:bldP spid="12" grpId="0"/>
      <p:bldP spid="5" grpId="0" animBg="1"/>
      <p:bldP spid="20" grpId="0"/>
      <p:bldP spid="21" grpId="0"/>
      <p:bldP spid="23" grpId="0"/>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 xmlns:a16="http://schemas.microsoft.com/office/drawing/2014/main" id="{4129BBCF-0788-4469-BBB5-038D8F25D56C}"/>
              </a:ext>
            </a:extLst>
          </p:cNvPr>
          <p:cNvSpPr>
            <a:spLocks noGrp="1"/>
          </p:cNvSpPr>
          <p:nvPr>
            <p:ph type="body" sz="quarter" idx="49"/>
          </p:nvPr>
        </p:nvSpPr>
        <p:spPr>
          <a:xfrm>
            <a:off x="319067" y="509397"/>
            <a:ext cx="5548676" cy="323941"/>
          </a:xfrm>
        </p:spPr>
        <p:txBody>
          <a:bodyPr/>
          <a:lstStyle/>
          <a:p>
            <a:r>
              <a:rPr lang="en-IE"/>
              <a:t>Base : All Adults n - 1262</a:t>
            </a:r>
          </a:p>
          <a:p>
            <a:endParaRPr lang="en-IE"/>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a:xfrm>
            <a:off x="319067" y="86405"/>
            <a:ext cx="7952663" cy="370620"/>
          </a:xfrm>
        </p:spPr>
        <p:txBody>
          <a:bodyPr>
            <a:noAutofit/>
          </a:bodyPr>
          <a:lstStyle/>
          <a:p>
            <a:r>
              <a:rPr lang="en-IE"/>
              <a:t>Attitudinal support declines in 2020 </a:t>
            </a:r>
            <a:endParaRPr lang="en-IE" sz="1600">
              <a:solidFill>
                <a:schemeClr val="bg1">
                  <a:lumMod val="50000"/>
                </a:schemeClr>
              </a:solidFill>
            </a:endParaRPr>
          </a:p>
        </p:txBody>
      </p:sp>
      <p:sp>
        <p:nvSpPr>
          <p:cNvPr id="25" name="Text Placeholder 24">
            <a:extLst>
              <a:ext uri="{FF2B5EF4-FFF2-40B4-BE49-F238E27FC236}">
                <a16:creationId xmlns="" xmlns:a16="http://schemas.microsoft.com/office/drawing/2014/main" id="{8F63BF97-505D-4C30-AF84-3AE00F1EA1B4}"/>
              </a:ext>
            </a:extLst>
          </p:cNvPr>
          <p:cNvSpPr>
            <a:spLocks noGrp="1"/>
          </p:cNvSpPr>
          <p:nvPr>
            <p:ph type="body" sz="quarter" idx="60"/>
          </p:nvPr>
        </p:nvSpPr>
        <p:spPr/>
        <p:txBody>
          <a:bodyPr/>
          <a:lstStyle/>
          <a:p>
            <a:pPr fontAlgn="t"/>
            <a:r>
              <a:rPr lang="en-IE"/>
              <a:t>Q.30 How much do you agree or disagree with each of the following statements </a:t>
            </a:r>
          </a:p>
          <a:p>
            <a:endParaRPr lang="en-IE"/>
          </a:p>
        </p:txBody>
      </p:sp>
      <p:sp>
        <p:nvSpPr>
          <p:cNvPr id="22" name="TextBox 21">
            <a:extLst>
              <a:ext uri="{FF2B5EF4-FFF2-40B4-BE49-F238E27FC236}">
                <a16:creationId xmlns="" xmlns:a16="http://schemas.microsoft.com/office/drawing/2014/main" id="{8DD833A5-55D8-41B2-B884-373CF2A93BA4}"/>
              </a:ext>
            </a:extLst>
          </p:cNvPr>
          <p:cNvSpPr txBox="1"/>
          <p:nvPr/>
        </p:nvSpPr>
        <p:spPr>
          <a:xfrm>
            <a:off x="10065413" y="357677"/>
            <a:ext cx="745718" cy="449354"/>
          </a:xfrm>
          <a:prstGeom prst="rect">
            <a:avLst/>
          </a:prstGeom>
          <a:noFill/>
        </p:spPr>
        <p:txBody>
          <a:bodyPr wrap="none" rtlCol="0">
            <a:spAutoFit/>
          </a:bodyPr>
          <a:lstStyle/>
          <a:p>
            <a:pPr algn="ctr" defTabSz="450578">
              <a:defRPr/>
            </a:pPr>
            <a:r>
              <a:rPr lang="en-IE" sz="1270" b="1">
                <a:solidFill>
                  <a:prstClr val="black"/>
                </a:solidFill>
                <a:cs typeface="Arial" charset="0"/>
              </a:rPr>
              <a:t>2018/19</a:t>
            </a:r>
          </a:p>
          <a:p>
            <a:pPr algn="ctr" defTabSz="450578">
              <a:defRPr/>
            </a:pPr>
            <a:r>
              <a:rPr lang="en-IE" sz="1050" b="1" i="1">
                <a:solidFill>
                  <a:prstClr val="black"/>
                </a:solidFill>
                <a:cs typeface="Arial" charset="0"/>
              </a:rPr>
              <a:t>%</a:t>
            </a:r>
          </a:p>
        </p:txBody>
      </p:sp>
      <p:graphicFrame>
        <p:nvGraphicFramePr>
          <p:cNvPr id="3" name="Table 2">
            <a:extLst>
              <a:ext uri="{FF2B5EF4-FFF2-40B4-BE49-F238E27FC236}">
                <a16:creationId xmlns="" xmlns:a16="http://schemas.microsoft.com/office/drawing/2014/main" id="{F2D37262-FE76-40F3-BBDC-F70B9716CA13}"/>
              </a:ext>
            </a:extLst>
          </p:cNvPr>
          <p:cNvGraphicFramePr>
            <a:graphicFrameLocks noGrp="1"/>
          </p:cNvGraphicFramePr>
          <p:nvPr/>
        </p:nvGraphicFramePr>
        <p:xfrm>
          <a:off x="55488" y="883002"/>
          <a:ext cx="6803070" cy="5010881"/>
        </p:xfrm>
        <a:graphic>
          <a:graphicData uri="http://schemas.openxmlformats.org/drawingml/2006/table">
            <a:tbl>
              <a:tblPr>
                <a:tableStyleId>{5C22544A-7EE6-4342-B048-85BDC9FD1C3A}</a:tableStyleId>
              </a:tblPr>
              <a:tblGrid>
                <a:gridCol w="6803070">
                  <a:extLst>
                    <a:ext uri="{9D8B030D-6E8A-4147-A177-3AD203B41FA5}">
                      <a16:colId xmlns="" xmlns:a16="http://schemas.microsoft.com/office/drawing/2014/main" val="960856463"/>
                    </a:ext>
                  </a:extLst>
                </a:gridCol>
              </a:tblGrid>
              <a:tr h="311476">
                <a:tc>
                  <a:txBody>
                    <a:bodyPr/>
                    <a:lstStyle/>
                    <a:p>
                      <a:pPr algn="r" fontAlgn="t"/>
                      <a:r>
                        <a:rPr lang="en-IE" sz="1050" kern="1200">
                          <a:solidFill>
                            <a:schemeClr val="tx1">
                              <a:lumMod val="75000"/>
                              <a:lumOff val="25000"/>
                            </a:schemeClr>
                          </a:solidFill>
                          <a:latin typeface="+mn-lt"/>
                          <a:ea typeface="+mn-ea"/>
                          <a:cs typeface="+mn-cs"/>
                        </a:rPr>
                        <a:t>Ireland is a </a:t>
                      </a:r>
                      <a:r>
                        <a:rPr lang="en-IE" sz="1050" b="1" kern="1200">
                          <a:solidFill>
                            <a:schemeClr val="tx1">
                              <a:lumMod val="75000"/>
                              <a:lumOff val="25000"/>
                            </a:schemeClr>
                          </a:solidFill>
                          <a:latin typeface="+mn-lt"/>
                          <a:ea typeface="+mn-ea"/>
                          <a:cs typeface="+mn-cs"/>
                        </a:rPr>
                        <a:t>creative nation</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087824542"/>
                  </a:ext>
                </a:extLst>
              </a:tr>
              <a:tr h="274706">
                <a:tc>
                  <a:txBody>
                    <a:bodyPr/>
                    <a:lstStyle/>
                    <a:p>
                      <a:pPr algn="r" fontAlgn="t"/>
                      <a:r>
                        <a:rPr lang="en-IE" sz="1050" kern="1200">
                          <a:solidFill>
                            <a:schemeClr val="tx1">
                              <a:lumMod val="75000"/>
                              <a:lumOff val="25000"/>
                            </a:schemeClr>
                          </a:solidFill>
                          <a:latin typeface="+mn-lt"/>
                          <a:ea typeface="+mn-ea"/>
                          <a:cs typeface="+mn-cs"/>
                        </a:rPr>
                        <a:t>The arts in Ireland should receive </a:t>
                      </a:r>
                      <a:r>
                        <a:rPr lang="en-IE" sz="1050" b="1" kern="1200">
                          <a:solidFill>
                            <a:schemeClr val="tx1">
                              <a:lumMod val="75000"/>
                              <a:lumOff val="25000"/>
                            </a:schemeClr>
                          </a:solidFill>
                          <a:latin typeface="+mn-lt"/>
                          <a:ea typeface="+mn-ea"/>
                          <a:cs typeface="+mn-cs"/>
                        </a:rPr>
                        <a:t>public funding</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4371588"/>
                  </a:ext>
                </a:extLst>
              </a:tr>
              <a:tr h="274706">
                <a:tc>
                  <a:txBody>
                    <a:bodyPr/>
                    <a:lstStyle/>
                    <a:p>
                      <a:pPr algn="r" fontAlgn="t"/>
                      <a:r>
                        <a:rPr lang="en-IE" sz="1050" kern="1200">
                          <a:solidFill>
                            <a:schemeClr val="tx1">
                              <a:lumMod val="75000"/>
                              <a:lumOff val="25000"/>
                            </a:schemeClr>
                          </a:solidFill>
                          <a:latin typeface="+mn-lt"/>
                          <a:ea typeface="+mn-ea"/>
                          <a:cs typeface="+mn-cs"/>
                        </a:rPr>
                        <a:t>As much importance should be given to providing </a:t>
                      </a:r>
                      <a:r>
                        <a:rPr lang="en-IE" sz="1050" b="1" kern="1200">
                          <a:solidFill>
                            <a:schemeClr val="tx1">
                              <a:lumMod val="75000"/>
                              <a:lumOff val="25000"/>
                            </a:schemeClr>
                          </a:solidFill>
                          <a:latin typeface="+mn-lt"/>
                          <a:ea typeface="+mn-ea"/>
                          <a:cs typeface="+mn-cs"/>
                        </a:rPr>
                        <a:t>arts amenities </a:t>
                      </a:r>
                      <a:r>
                        <a:rPr lang="en-IE" sz="1050" kern="1200">
                          <a:solidFill>
                            <a:schemeClr val="tx1">
                              <a:lumMod val="75000"/>
                              <a:lumOff val="25000"/>
                            </a:schemeClr>
                          </a:solidFill>
                          <a:latin typeface="+mn-lt"/>
                          <a:ea typeface="+mn-ea"/>
                          <a:cs typeface="+mn-cs"/>
                        </a:rPr>
                        <a:t>as is given to providing sports amenities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31039044"/>
                  </a:ext>
                </a:extLst>
              </a:tr>
              <a:tr h="274706">
                <a:tc>
                  <a:txBody>
                    <a:bodyPr/>
                    <a:lstStyle/>
                    <a:p>
                      <a:pPr algn="r" fontAlgn="t"/>
                      <a:r>
                        <a:rPr lang="en-IE" sz="1050" b="1" kern="1200">
                          <a:solidFill>
                            <a:schemeClr val="tx1">
                              <a:lumMod val="75000"/>
                              <a:lumOff val="25000"/>
                            </a:schemeClr>
                          </a:solidFill>
                          <a:latin typeface="+mn-lt"/>
                          <a:ea typeface="+mn-ea"/>
                          <a:cs typeface="+mn-cs"/>
                        </a:rPr>
                        <a:t>Art education in schools </a:t>
                      </a:r>
                      <a:r>
                        <a:rPr lang="en-IE" sz="1050" kern="1200">
                          <a:solidFill>
                            <a:schemeClr val="tx1">
                              <a:lumMod val="75000"/>
                              <a:lumOff val="25000"/>
                            </a:schemeClr>
                          </a:solidFill>
                          <a:latin typeface="+mn-lt"/>
                          <a:ea typeface="+mn-ea"/>
                          <a:cs typeface="+mn-cs"/>
                        </a:rPr>
                        <a:t>(e.g. dance, drama, music, etc.) is as important as science education</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74576604"/>
                  </a:ext>
                </a:extLst>
              </a:tr>
              <a:tr h="274706">
                <a:tc>
                  <a:txBody>
                    <a:bodyPr/>
                    <a:lstStyle/>
                    <a:p>
                      <a:pPr algn="r" fontAlgn="t"/>
                      <a:r>
                        <a:rPr lang="en-IE" sz="1050" kern="1200">
                          <a:solidFill>
                            <a:schemeClr val="tx1">
                              <a:lumMod val="75000"/>
                              <a:lumOff val="25000"/>
                            </a:schemeClr>
                          </a:solidFill>
                          <a:latin typeface="+mn-lt"/>
                          <a:ea typeface="+mn-ea"/>
                          <a:cs typeface="+mn-cs"/>
                        </a:rPr>
                        <a:t>The arts from different cultures give us an insight into the lives of people from </a:t>
                      </a:r>
                      <a:r>
                        <a:rPr lang="en-IE" sz="1050" b="1" kern="1200">
                          <a:solidFill>
                            <a:schemeClr val="tx1">
                              <a:lumMod val="75000"/>
                              <a:lumOff val="25000"/>
                            </a:schemeClr>
                          </a:solidFill>
                          <a:latin typeface="+mn-lt"/>
                          <a:ea typeface="+mn-ea"/>
                          <a:cs typeface="+mn-cs"/>
                        </a:rPr>
                        <a:t>different cultures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50139075"/>
                  </a:ext>
                </a:extLst>
              </a:tr>
              <a:tr h="274706">
                <a:tc>
                  <a:txBody>
                    <a:bodyPr/>
                    <a:lstStyle/>
                    <a:p>
                      <a:pPr algn="r" fontAlgn="t"/>
                      <a:r>
                        <a:rPr lang="en-IE" sz="1050" kern="1200">
                          <a:solidFill>
                            <a:schemeClr val="tx1">
                              <a:lumMod val="75000"/>
                              <a:lumOff val="25000"/>
                            </a:schemeClr>
                          </a:solidFill>
                          <a:latin typeface="+mn-lt"/>
                          <a:ea typeface="+mn-ea"/>
                          <a:cs typeface="+mn-cs"/>
                        </a:rPr>
                        <a:t>The arts play an important and valuable </a:t>
                      </a:r>
                      <a:r>
                        <a:rPr lang="en-IE" sz="1050" b="1" kern="1200">
                          <a:solidFill>
                            <a:schemeClr val="tx1">
                              <a:lumMod val="75000"/>
                              <a:lumOff val="25000"/>
                            </a:schemeClr>
                          </a:solidFill>
                          <a:latin typeface="+mn-lt"/>
                          <a:ea typeface="+mn-ea"/>
                          <a:cs typeface="+mn-cs"/>
                        </a:rPr>
                        <a:t>role in Irish society</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75993456"/>
                  </a:ext>
                </a:extLst>
              </a:tr>
              <a:tr h="274706">
                <a:tc>
                  <a:txBody>
                    <a:bodyPr/>
                    <a:lstStyle/>
                    <a:p>
                      <a:pPr algn="r" fontAlgn="t"/>
                      <a:r>
                        <a:rPr lang="en-IE" sz="1050" kern="1200">
                          <a:solidFill>
                            <a:schemeClr val="tx1">
                              <a:lumMod val="75000"/>
                              <a:lumOff val="25000"/>
                            </a:schemeClr>
                          </a:solidFill>
                          <a:latin typeface="+mn-lt"/>
                          <a:ea typeface="+mn-ea"/>
                          <a:cs typeface="+mn-cs"/>
                        </a:rPr>
                        <a:t>Ireland’s reputation for the arts helps bring </a:t>
                      </a:r>
                      <a:r>
                        <a:rPr lang="en-IE" sz="1050" b="1" kern="1200">
                          <a:solidFill>
                            <a:schemeClr val="tx1">
                              <a:lumMod val="75000"/>
                              <a:lumOff val="25000"/>
                            </a:schemeClr>
                          </a:solidFill>
                          <a:latin typeface="+mn-lt"/>
                          <a:ea typeface="+mn-ea"/>
                          <a:cs typeface="+mn-cs"/>
                        </a:rPr>
                        <a:t>visitors and tourists to Ireland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29480534"/>
                  </a:ext>
                </a:extLst>
              </a:tr>
              <a:tr h="272027">
                <a:tc>
                  <a:txBody>
                    <a:bodyPr/>
                    <a:lstStyle/>
                    <a:p>
                      <a:pPr algn="r" fontAlgn="t"/>
                      <a:r>
                        <a:rPr lang="en-IE" sz="1050" kern="1200">
                          <a:solidFill>
                            <a:schemeClr val="tx1">
                              <a:lumMod val="75000"/>
                              <a:lumOff val="25000"/>
                            </a:schemeClr>
                          </a:solidFill>
                          <a:latin typeface="+mn-lt"/>
                          <a:ea typeface="+mn-ea"/>
                          <a:cs typeface="+mn-cs"/>
                        </a:rPr>
                        <a:t>The arts make for a richer and </a:t>
                      </a:r>
                      <a:r>
                        <a:rPr lang="en-IE" sz="1050" b="1" kern="1200">
                          <a:solidFill>
                            <a:schemeClr val="tx1">
                              <a:lumMod val="75000"/>
                              <a:lumOff val="25000"/>
                            </a:schemeClr>
                          </a:solidFill>
                          <a:latin typeface="+mn-lt"/>
                          <a:ea typeface="+mn-ea"/>
                          <a:cs typeface="+mn-cs"/>
                        </a:rPr>
                        <a:t>more meaningful life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2448114"/>
                  </a:ext>
                </a:extLst>
              </a:tr>
              <a:tr h="274706">
                <a:tc>
                  <a:txBody>
                    <a:bodyPr/>
                    <a:lstStyle/>
                    <a:p>
                      <a:pPr algn="r" fontAlgn="t"/>
                      <a:r>
                        <a:rPr lang="en-IE" sz="1050" kern="1200">
                          <a:solidFill>
                            <a:schemeClr val="tx1">
                              <a:lumMod val="75000"/>
                              <a:lumOff val="25000"/>
                            </a:schemeClr>
                          </a:solidFill>
                          <a:latin typeface="+mn-lt"/>
                          <a:ea typeface="+mn-ea"/>
                          <a:cs typeface="+mn-cs"/>
                        </a:rPr>
                        <a:t>The arts in Ireland are </a:t>
                      </a:r>
                      <a:r>
                        <a:rPr lang="en-IE" sz="1050" b="1" kern="1200">
                          <a:solidFill>
                            <a:schemeClr val="tx1">
                              <a:lumMod val="75000"/>
                              <a:lumOff val="25000"/>
                            </a:schemeClr>
                          </a:solidFill>
                          <a:latin typeface="+mn-lt"/>
                          <a:ea typeface="+mn-ea"/>
                          <a:cs typeface="+mn-cs"/>
                        </a:rPr>
                        <a:t>underfunded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04863873"/>
                  </a:ext>
                </a:extLst>
              </a:tr>
              <a:tr h="249003">
                <a:tc>
                  <a:txBody>
                    <a:bodyPr/>
                    <a:lstStyle/>
                    <a:p>
                      <a:pPr algn="r" fontAlgn="t"/>
                      <a:r>
                        <a:rPr lang="en-IE" sz="1050" kern="1200">
                          <a:solidFill>
                            <a:schemeClr val="tx1">
                              <a:lumMod val="75000"/>
                              <a:lumOff val="25000"/>
                            </a:schemeClr>
                          </a:solidFill>
                          <a:latin typeface="+mn-lt"/>
                          <a:ea typeface="+mn-ea"/>
                          <a:cs typeface="+mn-cs"/>
                        </a:rPr>
                        <a:t>The arts help us express and define </a:t>
                      </a:r>
                      <a:r>
                        <a:rPr lang="en-IE" sz="1050" b="1" kern="1200">
                          <a:solidFill>
                            <a:schemeClr val="tx1">
                              <a:lumMod val="75000"/>
                              <a:lumOff val="25000"/>
                            </a:schemeClr>
                          </a:solidFill>
                          <a:latin typeface="+mn-lt"/>
                          <a:ea typeface="+mn-ea"/>
                          <a:cs typeface="+mn-cs"/>
                        </a:rPr>
                        <a:t>what it means to be Irish</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68412940"/>
                  </a:ext>
                </a:extLst>
              </a:tr>
              <a:tr h="325334">
                <a:tc>
                  <a:txBody>
                    <a:bodyPr/>
                    <a:lstStyle/>
                    <a:p>
                      <a:pPr algn="r" fontAlgn="t"/>
                      <a:r>
                        <a:rPr lang="en-IE" sz="1050" kern="1200">
                          <a:solidFill>
                            <a:schemeClr val="tx1">
                              <a:lumMod val="75000"/>
                              <a:lumOff val="25000"/>
                            </a:schemeClr>
                          </a:solidFill>
                          <a:latin typeface="+mn-lt"/>
                          <a:ea typeface="+mn-ea"/>
                          <a:cs typeface="+mn-cs"/>
                        </a:rPr>
                        <a:t>The </a:t>
                      </a:r>
                      <a:r>
                        <a:rPr lang="en-IE" sz="1050" b="1" kern="1200">
                          <a:solidFill>
                            <a:schemeClr val="tx1">
                              <a:lumMod val="75000"/>
                              <a:lumOff val="25000"/>
                            </a:schemeClr>
                          </a:solidFill>
                          <a:latin typeface="+mn-lt"/>
                          <a:ea typeface="+mn-ea"/>
                          <a:cs typeface="+mn-cs"/>
                        </a:rPr>
                        <a:t>quality</a:t>
                      </a:r>
                      <a:r>
                        <a:rPr lang="en-IE" sz="1050" kern="1200">
                          <a:solidFill>
                            <a:schemeClr val="tx1">
                              <a:lumMod val="75000"/>
                              <a:lumOff val="25000"/>
                            </a:schemeClr>
                          </a:solidFill>
                          <a:latin typeface="+mn-lt"/>
                          <a:ea typeface="+mn-ea"/>
                          <a:cs typeface="+mn-cs"/>
                        </a:rPr>
                        <a:t> of professional arts presented in Ireland are on a par with those you would experience in any European country</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9356020"/>
                  </a:ext>
                </a:extLst>
              </a:tr>
              <a:tr h="274706">
                <a:tc>
                  <a:txBody>
                    <a:bodyPr/>
                    <a:lstStyle/>
                    <a:p>
                      <a:pPr algn="r" fontAlgn="t"/>
                      <a:r>
                        <a:rPr lang="en-IE" sz="1050" kern="1200">
                          <a:solidFill>
                            <a:schemeClr val="tx1">
                              <a:lumMod val="75000"/>
                              <a:lumOff val="25000"/>
                            </a:schemeClr>
                          </a:solidFill>
                          <a:latin typeface="+mn-lt"/>
                          <a:ea typeface="+mn-ea"/>
                          <a:cs typeface="+mn-cs"/>
                        </a:rPr>
                        <a:t>The arts locally help give my county or region a </a:t>
                      </a:r>
                      <a:r>
                        <a:rPr lang="en-IE" sz="1050" b="1" kern="1200">
                          <a:solidFill>
                            <a:schemeClr val="tx1">
                              <a:lumMod val="75000"/>
                              <a:lumOff val="25000"/>
                            </a:schemeClr>
                          </a:solidFill>
                          <a:latin typeface="+mn-lt"/>
                          <a:ea typeface="+mn-ea"/>
                          <a:cs typeface="+mn-cs"/>
                        </a:rPr>
                        <a:t>distinctive identity</a:t>
                      </a:r>
                      <a:endParaRPr lang="en-IE" sz="1050" kern="1200">
                        <a:solidFill>
                          <a:schemeClr val="tx1">
                            <a:lumMod val="75000"/>
                            <a:lumOff val="25000"/>
                          </a:schemeClr>
                        </a:solidFill>
                        <a:latin typeface="+mn-lt"/>
                        <a:ea typeface="+mn-ea"/>
                        <a:cs typeface="+mn-cs"/>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39585791"/>
                  </a:ext>
                </a:extLst>
              </a:tr>
              <a:tr h="274706">
                <a:tc>
                  <a:txBody>
                    <a:bodyPr/>
                    <a:lstStyle/>
                    <a:p>
                      <a:pPr algn="r" fontAlgn="t"/>
                      <a:r>
                        <a:rPr lang="en-IE" sz="1050" b="1" kern="1200">
                          <a:solidFill>
                            <a:schemeClr val="tx1">
                              <a:lumMod val="75000"/>
                              <a:lumOff val="25000"/>
                            </a:schemeClr>
                          </a:solidFill>
                          <a:latin typeface="+mn-lt"/>
                          <a:ea typeface="+mn-ea"/>
                          <a:cs typeface="+mn-cs"/>
                        </a:rPr>
                        <a:t>I am happy to pay to attend Professional Arts events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13475256"/>
                  </a:ext>
                </a:extLst>
              </a:tr>
              <a:tr h="204410">
                <a:tc>
                  <a:txBody>
                    <a:bodyPr/>
                    <a:lstStyle/>
                    <a:p>
                      <a:pPr algn="r" fontAlgn="t"/>
                      <a:r>
                        <a:rPr lang="en-IE" sz="1050" b="1" kern="1200">
                          <a:solidFill>
                            <a:schemeClr val="tx1">
                              <a:lumMod val="75000"/>
                              <a:lumOff val="25000"/>
                            </a:schemeClr>
                          </a:solidFill>
                          <a:latin typeface="+mn-lt"/>
                          <a:ea typeface="+mn-ea"/>
                          <a:cs typeface="+mn-cs"/>
                        </a:rPr>
                        <a:t>I cannot afford to attend </a:t>
                      </a:r>
                      <a:r>
                        <a:rPr lang="en-IE" sz="1050" kern="1200">
                          <a:solidFill>
                            <a:schemeClr val="tx1">
                              <a:lumMod val="75000"/>
                              <a:lumOff val="25000"/>
                            </a:schemeClr>
                          </a:solidFill>
                          <a:latin typeface="+mn-lt"/>
                          <a:ea typeface="+mn-ea"/>
                          <a:cs typeface="+mn-cs"/>
                        </a:rPr>
                        <a:t>as many arts events as I might wish</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85903332"/>
                  </a:ext>
                </a:extLst>
              </a:tr>
              <a:tr h="333270">
                <a:tc>
                  <a:txBody>
                    <a:bodyPr/>
                    <a:lstStyle/>
                    <a:p>
                      <a:pPr algn="r" fontAlgn="t">
                        <a:lnSpc>
                          <a:spcPct val="90000"/>
                        </a:lnSpc>
                      </a:pPr>
                      <a:r>
                        <a:rPr lang="en-IE" sz="1050" kern="1200">
                          <a:solidFill>
                            <a:schemeClr val="tx1">
                              <a:lumMod val="75000"/>
                              <a:lumOff val="25000"/>
                            </a:schemeClr>
                          </a:solidFill>
                          <a:latin typeface="+mn-lt"/>
                          <a:ea typeface="+mn-ea"/>
                          <a:cs typeface="+mn-cs"/>
                        </a:rPr>
                        <a:t>There are </a:t>
                      </a:r>
                      <a:r>
                        <a:rPr lang="en-IE" sz="1050" b="1" kern="1200">
                          <a:solidFill>
                            <a:schemeClr val="tx1">
                              <a:lumMod val="75000"/>
                              <a:lumOff val="25000"/>
                            </a:schemeClr>
                          </a:solidFill>
                          <a:latin typeface="+mn-lt"/>
                          <a:ea typeface="+mn-ea"/>
                          <a:cs typeface="+mn-cs"/>
                        </a:rPr>
                        <a:t>equal opportunities for everyone </a:t>
                      </a:r>
                      <a:r>
                        <a:rPr lang="en-IE" sz="1050" kern="1200">
                          <a:solidFill>
                            <a:schemeClr val="tx1">
                              <a:lumMod val="75000"/>
                              <a:lumOff val="25000"/>
                            </a:schemeClr>
                          </a:solidFill>
                          <a:latin typeface="+mn-lt"/>
                          <a:ea typeface="+mn-ea"/>
                          <a:cs typeface="+mn-cs"/>
                        </a:rPr>
                        <a:t>living in Ireland to attend and participate in the arts, (regardless of class, age, ethnicity, disability etc)</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609342806"/>
                  </a:ext>
                </a:extLst>
              </a:tr>
              <a:tr h="293595">
                <a:tc>
                  <a:txBody>
                    <a:bodyPr/>
                    <a:lstStyle/>
                    <a:p>
                      <a:pPr algn="r" fontAlgn="t"/>
                      <a:r>
                        <a:rPr lang="en-IE" sz="1050" kern="1200">
                          <a:solidFill>
                            <a:schemeClr val="tx1">
                              <a:lumMod val="75000"/>
                              <a:lumOff val="25000"/>
                            </a:schemeClr>
                          </a:solidFill>
                          <a:latin typeface="+mn-lt"/>
                          <a:ea typeface="+mn-ea"/>
                          <a:cs typeface="+mn-cs"/>
                        </a:rPr>
                        <a:t>The arts play a </a:t>
                      </a:r>
                      <a:r>
                        <a:rPr lang="en-IE" sz="1050" b="1" kern="1200">
                          <a:solidFill>
                            <a:schemeClr val="tx1">
                              <a:lumMod val="75000"/>
                              <a:lumOff val="25000"/>
                            </a:schemeClr>
                          </a:solidFill>
                          <a:latin typeface="+mn-lt"/>
                          <a:ea typeface="+mn-ea"/>
                          <a:cs typeface="+mn-cs"/>
                        </a:rPr>
                        <a:t>significant part in my life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907465950"/>
                  </a:ext>
                </a:extLst>
              </a:tr>
              <a:tr h="274706">
                <a:tc>
                  <a:txBody>
                    <a:bodyPr/>
                    <a:lstStyle/>
                    <a:p>
                      <a:pPr algn="r" fontAlgn="t"/>
                      <a:r>
                        <a:rPr lang="en-IE" sz="1050" kern="1200">
                          <a:solidFill>
                            <a:schemeClr val="tx1">
                              <a:lumMod val="75000"/>
                              <a:lumOff val="25000"/>
                            </a:schemeClr>
                          </a:solidFill>
                          <a:latin typeface="+mn-lt"/>
                          <a:ea typeface="+mn-ea"/>
                          <a:cs typeface="+mn-cs"/>
                        </a:rPr>
                        <a:t>Involvement in the arts makes me feel a </a:t>
                      </a:r>
                      <a:r>
                        <a:rPr lang="en-IE" sz="1050" b="1" kern="1200">
                          <a:solidFill>
                            <a:schemeClr val="tx1">
                              <a:lumMod val="75000"/>
                              <a:lumOff val="25000"/>
                            </a:schemeClr>
                          </a:solidFill>
                          <a:latin typeface="+mn-lt"/>
                          <a:ea typeface="+mn-ea"/>
                          <a:cs typeface="+mn-cs"/>
                        </a:rPr>
                        <a:t>stronger connection to where I live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98969787"/>
                  </a:ext>
                </a:extLst>
              </a:tr>
              <a:tr h="274706">
                <a:tc>
                  <a:txBody>
                    <a:bodyPr/>
                    <a:lstStyle/>
                    <a:p>
                      <a:pPr algn="r" fontAlgn="t"/>
                      <a:r>
                        <a:rPr lang="en-IE" sz="1050" b="1" kern="1200">
                          <a:solidFill>
                            <a:schemeClr val="tx1">
                              <a:lumMod val="75000"/>
                              <a:lumOff val="25000"/>
                            </a:schemeClr>
                          </a:solidFill>
                          <a:latin typeface="+mn-lt"/>
                          <a:ea typeface="+mn-ea"/>
                          <a:cs typeface="+mn-cs"/>
                        </a:rPr>
                        <a:t>I am happy to pay to watch Professional Arts events online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00081858"/>
                  </a:ext>
                </a:extLst>
              </a:tr>
            </a:tbl>
          </a:graphicData>
        </a:graphic>
      </p:graphicFrame>
      <p:graphicFrame>
        <p:nvGraphicFramePr>
          <p:cNvPr id="4" name="Chart 3">
            <a:extLst>
              <a:ext uri="{FF2B5EF4-FFF2-40B4-BE49-F238E27FC236}">
                <a16:creationId xmlns="" xmlns:a16="http://schemas.microsoft.com/office/drawing/2014/main" id="{7F0C1C7B-EAF4-40DA-875B-CBB6404AC646}"/>
              </a:ext>
            </a:extLst>
          </p:cNvPr>
          <p:cNvGraphicFramePr/>
          <p:nvPr>
            <p:custDataLst>
              <p:tags r:id="rId1"/>
            </p:custDataLst>
          </p:nvPr>
        </p:nvGraphicFramePr>
        <p:xfrm>
          <a:off x="3847736" y="557613"/>
          <a:ext cx="6546267" cy="5573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Table 26">
            <a:extLst>
              <a:ext uri="{FF2B5EF4-FFF2-40B4-BE49-F238E27FC236}">
                <a16:creationId xmlns="" xmlns:a16="http://schemas.microsoft.com/office/drawing/2014/main" id="{A5C8EF36-8D63-4CAA-967E-E36E209FB700}"/>
              </a:ext>
            </a:extLst>
          </p:cNvPr>
          <p:cNvGraphicFramePr>
            <a:graphicFrameLocks noGrp="1"/>
          </p:cNvGraphicFramePr>
          <p:nvPr/>
        </p:nvGraphicFramePr>
        <p:xfrm>
          <a:off x="10103621" y="840737"/>
          <a:ext cx="684883" cy="4902840"/>
        </p:xfrm>
        <a:graphic>
          <a:graphicData uri="http://schemas.openxmlformats.org/drawingml/2006/table">
            <a:tbl>
              <a:tblPr firstRow="1" bandRow="1">
                <a:tableStyleId>{5C22544A-7EE6-4342-B048-85BDC9FD1C3A}</a:tableStyleId>
              </a:tblPr>
              <a:tblGrid>
                <a:gridCol w="684883">
                  <a:extLst>
                    <a:ext uri="{9D8B030D-6E8A-4147-A177-3AD203B41FA5}">
                      <a16:colId xmlns="" xmlns:a16="http://schemas.microsoft.com/office/drawing/2014/main" val="916783956"/>
                    </a:ext>
                  </a:extLst>
                </a:gridCol>
              </a:tblGrid>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6766501"/>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1529680"/>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61094442"/>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11654513"/>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2672375"/>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35</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466499377"/>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42435259"/>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41748108"/>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36888898"/>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31</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68083497"/>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N/a</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99809544"/>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841861644"/>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N/a</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62638526"/>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861439016"/>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72378675"/>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19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168643460"/>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54996083"/>
                  </a:ext>
                </a:extLst>
              </a:tr>
              <a:tr h="272380">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N/a</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51628558"/>
                  </a:ext>
                </a:extLst>
              </a:tr>
            </a:tbl>
          </a:graphicData>
        </a:graphic>
      </p:graphicFrame>
      <p:sp>
        <p:nvSpPr>
          <p:cNvPr id="16" name="TextBox 15">
            <a:extLst>
              <a:ext uri="{FF2B5EF4-FFF2-40B4-BE49-F238E27FC236}">
                <a16:creationId xmlns="" xmlns:a16="http://schemas.microsoft.com/office/drawing/2014/main" id="{F040B8ED-D95C-494C-8512-060A25D7DA97}"/>
              </a:ext>
            </a:extLst>
          </p:cNvPr>
          <p:cNvSpPr txBox="1"/>
          <p:nvPr/>
        </p:nvSpPr>
        <p:spPr>
          <a:xfrm>
            <a:off x="7392711" y="461688"/>
            <a:ext cx="1176284" cy="287771"/>
          </a:xfrm>
          <a:prstGeom prst="rect">
            <a:avLst/>
          </a:prstGeom>
          <a:noFill/>
        </p:spPr>
        <p:txBody>
          <a:bodyPr wrap="none" rtlCol="0">
            <a:spAutoFit/>
          </a:bodyPr>
          <a:lstStyle/>
          <a:p>
            <a:pPr algn="ctr" defTabSz="450578">
              <a:defRPr/>
            </a:pPr>
            <a:r>
              <a:rPr lang="en-IE" sz="1270" b="1">
                <a:solidFill>
                  <a:prstClr val="black"/>
                </a:solidFill>
                <a:cs typeface="Arial" charset="0"/>
              </a:rPr>
              <a:t>Strongly Agree</a:t>
            </a:r>
          </a:p>
        </p:txBody>
      </p:sp>
      <p:sp>
        <p:nvSpPr>
          <p:cNvPr id="5" name="Rectangle 4">
            <a:extLst>
              <a:ext uri="{FF2B5EF4-FFF2-40B4-BE49-F238E27FC236}">
                <a16:creationId xmlns="" xmlns:a16="http://schemas.microsoft.com/office/drawing/2014/main" id="{4A404410-A94A-45EF-972C-336D3465E412}"/>
              </a:ext>
            </a:extLst>
          </p:cNvPr>
          <p:cNvSpPr/>
          <p:nvPr/>
        </p:nvSpPr>
        <p:spPr>
          <a:xfrm>
            <a:off x="9094642" y="457025"/>
            <a:ext cx="316112" cy="307777"/>
          </a:xfrm>
          <a:prstGeom prst="rect">
            <a:avLst/>
          </a:prstGeom>
        </p:spPr>
        <p:txBody>
          <a:bodyPr wrap="none">
            <a:spAutoFit/>
          </a:bodyPr>
          <a:lstStyle/>
          <a:p>
            <a:pPr algn="ctr" defTabSz="450578">
              <a:defRPr/>
            </a:pPr>
            <a:r>
              <a:rPr lang="en-IE" sz="1400" b="1">
                <a:solidFill>
                  <a:prstClr val="black"/>
                </a:solidFill>
                <a:cs typeface="Arial" charset="0"/>
              </a:rPr>
              <a:t>%</a:t>
            </a:r>
          </a:p>
        </p:txBody>
      </p:sp>
      <p:sp>
        <p:nvSpPr>
          <p:cNvPr id="17" name="Parallelogram 16">
            <a:extLst>
              <a:ext uri="{FF2B5EF4-FFF2-40B4-BE49-F238E27FC236}">
                <a16:creationId xmlns="" xmlns:a16="http://schemas.microsoft.com/office/drawing/2014/main" id="{BF0BDF34-764B-4BEE-BE42-37D83AE55EB5}"/>
              </a:ext>
            </a:extLst>
          </p:cNvPr>
          <p:cNvSpPr/>
          <p:nvPr/>
        </p:nvSpPr>
        <p:spPr>
          <a:xfrm>
            <a:off x="1026318" y="5836733"/>
            <a:ext cx="10139363" cy="661521"/>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In this exceptional year, positive attitudes towards the arts have declined: from a ‘strongly agree’ average of 31% previously to 24% in 2020. This weaker attitude shows a strong consistency across all demographic groups </a:t>
            </a:r>
            <a:endParaRPr lang="en-US" sz="1400" b="1">
              <a:solidFill>
                <a:prstClr val="white"/>
              </a:solidFill>
            </a:endParaRPr>
          </a:p>
        </p:txBody>
      </p:sp>
    </p:spTree>
    <p:extLst>
      <p:ext uri="{BB962C8B-B14F-4D97-AF65-F5344CB8AC3E}">
        <p14:creationId xmlns:p14="http://schemas.microsoft.com/office/powerpoint/2010/main" val="3130867152"/>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FAD28F7B-D1B3-4457-99E7-AC6CBC43EBFF}"/>
              </a:ext>
            </a:extLst>
          </p:cNvPr>
          <p:cNvSpPr/>
          <p:nvPr/>
        </p:nvSpPr>
        <p:spPr>
          <a:xfrm>
            <a:off x="3547628" y="2270882"/>
            <a:ext cx="5496756" cy="285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 xmlns:a16="http://schemas.microsoft.com/office/drawing/2014/main" id="{DBCB65B4-1ABC-4F93-B2D0-FBF5268589A6}"/>
              </a:ext>
            </a:extLst>
          </p:cNvPr>
          <p:cNvSpPr/>
          <p:nvPr/>
        </p:nvSpPr>
        <p:spPr>
          <a:xfrm>
            <a:off x="3425077" y="3435584"/>
            <a:ext cx="5437203" cy="285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a:extLst>
              <a:ext uri="{FF2B5EF4-FFF2-40B4-BE49-F238E27FC236}">
                <a16:creationId xmlns="" xmlns:a16="http://schemas.microsoft.com/office/drawing/2014/main" id="{C2856447-E881-4065-9C90-66FA15740B62}"/>
              </a:ext>
            </a:extLst>
          </p:cNvPr>
          <p:cNvSpPr/>
          <p:nvPr/>
        </p:nvSpPr>
        <p:spPr>
          <a:xfrm>
            <a:off x="3086100" y="4031148"/>
            <a:ext cx="5274826" cy="285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Rectangle 27">
            <a:extLst>
              <a:ext uri="{FF2B5EF4-FFF2-40B4-BE49-F238E27FC236}">
                <a16:creationId xmlns="" xmlns:a16="http://schemas.microsoft.com/office/drawing/2014/main" id="{84E4ED17-410A-46AF-A517-6C34D36065FB}"/>
              </a:ext>
            </a:extLst>
          </p:cNvPr>
          <p:cNvSpPr/>
          <p:nvPr/>
        </p:nvSpPr>
        <p:spPr>
          <a:xfrm>
            <a:off x="238125" y="4880616"/>
            <a:ext cx="7853983" cy="285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Rectangle 28">
            <a:extLst>
              <a:ext uri="{FF2B5EF4-FFF2-40B4-BE49-F238E27FC236}">
                <a16:creationId xmlns="" xmlns:a16="http://schemas.microsoft.com/office/drawing/2014/main" id="{36ADE52C-0D6A-4A7E-9CAC-308BC8D881DA}"/>
              </a:ext>
            </a:extLst>
          </p:cNvPr>
          <p:cNvSpPr/>
          <p:nvPr/>
        </p:nvSpPr>
        <p:spPr>
          <a:xfrm>
            <a:off x="4572000" y="5193440"/>
            <a:ext cx="3501754" cy="285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Rectangle 29">
            <a:extLst>
              <a:ext uri="{FF2B5EF4-FFF2-40B4-BE49-F238E27FC236}">
                <a16:creationId xmlns="" xmlns:a16="http://schemas.microsoft.com/office/drawing/2014/main" id="{21CE353D-2CA4-46E2-9D93-E37747D60B4D}"/>
              </a:ext>
            </a:extLst>
          </p:cNvPr>
          <p:cNvSpPr/>
          <p:nvPr/>
        </p:nvSpPr>
        <p:spPr>
          <a:xfrm>
            <a:off x="2619375" y="5509486"/>
            <a:ext cx="5347780" cy="285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Text Placeholder 23">
            <a:extLst>
              <a:ext uri="{FF2B5EF4-FFF2-40B4-BE49-F238E27FC236}">
                <a16:creationId xmlns="" xmlns:a16="http://schemas.microsoft.com/office/drawing/2014/main" id="{4129BBCF-0788-4469-BBB5-038D8F25D56C}"/>
              </a:ext>
            </a:extLst>
          </p:cNvPr>
          <p:cNvSpPr>
            <a:spLocks noGrp="1"/>
          </p:cNvSpPr>
          <p:nvPr>
            <p:ph type="body" sz="quarter" idx="49"/>
          </p:nvPr>
        </p:nvSpPr>
        <p:spPr>
          <a:xfrm>
            <a:off x="319067" y="814725"/>
            <a:ext cx="5548676" cy="323941"/>
          </a:xfrm>
        </p:spPr>
        <p:txBody>
          <a:bodyPr/>
          <a:lstStyle/>
          <a:p>
            <a:r>
              <a:rPr lang="en-IE"/>
              <a:t>Base : All Adults n - 1262</a:t>
            </a:r>
          </a:p>
          <a:p>
            <a:endParaRPr lang="en-IE"/>
          </a:p>
        </p:txBody>
      </p:sp>
      <p:sp>
        <p:nvSpPr>
          <p:cNvPr id="2" name="Title 1">
            <a:extLst>
              <a:ext uri="{FF2B5EF4-FFF2-40B4-BE49-F238E27FC236}">
                <a16:creationId xmlns="" xmlns:a16="http://schemas.microsoft.com/office/drawing/2014/main" id="{9B67E307-3389-49D6-A438-9CEA8926AE69}"/>
              </a:ext>
            </a:extLst>
          </p:cNvPr>
          <p:cNvSpPr>
            <a:spLocks noGrp="1"/>
          </p:cNvSpPr>
          <p:nvPr>
            <p:ph type="title"/>
          </p:nvPr>
        </p:nvSpPr>
        <p:spPr>
          <a:xfrm>
            <a:off x="319067" y="86405"/>
            <a:ext cx="7952663" cy="370620"/>
          </a:xfrm>
        </p:spPr>
        <p:txBody>
          <a:bodyPr>
            <a:noAutofit/>
          </a:bodyPr>
          <a:lstStyle/>
          <a:p>
            <a:r>
              <a:rPr lang="en-IE"/>
              <a:t>The sharpest falls relate to the role of the arts in communities and society </a:t>
            </a:r>
            <a:endParaRPr lang="en-IE" sz="1600">
              <a:solidFill>
                <a:schemeClr val="bg1">
                  <a:lumMod val="50000"/>
                </a:schemeClr>
              </a:solidFill>
            </a:endParaRPr>
          </a:p>
        </p:txBody>
      </p:sp>
      <p:sp>
        <p:nvSpPr>
          <p:cNvPr id="25" name="Text Placeholder 24">
            <a:extLst>
              <a:ext uri="{FF2B5EF4-FFF2-40B4-BE49-F238E27FC236}">
                <a16:creationId xmlns="" xmlns:a16="http://schemas.microsoft.com/office/drawing/2014/main" id="{8F63BF97-505D-4C30-AF84-3AE00F1EA1B4}"/>
              </a:ext>
            </a:extLst>
          </p:cNvPr>
          <p:cNvSpPr>
            <a:spLocks noGrp="1"/>
          </p:cNvSpPr>
          <p:nvPr>
            <p:ph type="body" sz="quarter" idx="60"/>
          </p:nvPr>
        </p:nvSpPr>
        <p:spPr/>
        <p:txBody>
          <a:bodyPr/>
          <a:lstStyle/>
          <a:p>
            <a:pPr fontAlgn="t"/>
            <a:r>
              <a:rPr lang="en-IE"/>
              <a:t>Q.30 How much do you agree or disagree with each of the following statements </a:t>
            </a:r>
          </a:p>
          <a:p>
            <a:endParaRPr lang="en-IE"/>
          </a:p>
        </p:txBody>
      </p:sp>
      <p:sp>
        <p:nvSpPr>
          <p:cNvPr id="22" name="TextBox 21">
            <a:extLst>
              <a:ext uri="{FF2B5EF4-FFF2-40B4-BE49-F238E27FC236}">
                <a16:creationId xmlns="" xmlns:a16="http://schemas.microsoft.com/office/drawing/2014/main" id="{8DD833A5-55D8-41B2-B884-373CF2A93BA4}"/>
              </a:ext>
            </a:extLst>
          </p:cNvPr>
          <p:cNvSpPr txBox="1"/>
          <p:nvPr/>
        </p:nvSpPr>
        <p:spPr>
          <a:xfrm>
            <a:off x="10182432" y="357677"/>
            <a:ext cx="511679" cy="457048"/>
          </a:xfrm>
          <a:prstGeom prst="rect">
            <a:avLst/>
          </a:prstGeom>
          <a:noFill/>
        </p:spPr>
        <p:txBody>
          <a:bodyPr wrap="none" rtlCol="0">
            <a:spAutoFit/>
          </a:bodyPr>
          <a:lstStyle/>
          <a:p>
            <a:pPr algn="ctr" defTabSz="450578">
              <a:defRPr/>
            </a:pPr>
            <a:r>
              <a:rPr lang="en-IE" sz="1270" b="1">
                <a:solidFill>
                  <a:prstClr val="black"/>
                </a:solidFill>
                <a:cs typeface="Arial" charset="0"/>
              </a:rPr>
              <a:t>2018</a:t>
            </a:r>
          </a:p>
          <a:p>
            <a:pPr algn="ctr" defTabSz="450578">
              <a:defRPr/>
            </a:pPr>
            <a:r>
              <a:rPr lang="en-IE" sz="1050" b="1" i="1">
                <a:solidFill>
                  <a:prstClr val="black"/>
                </a:solidFill>
                <a:cs typeface="Arial" charset="0"/>
              </a:rPr>
              <a:t>%</a:t>
            </a:r>
          </a:p>
        </p:txBody>
      </p:sp>
      <p:graphicFrame>
        <p:nvGraphicFramePr>
          <p:cNvPr id="3" name="Table 2">
            <a:extLst>
              <a:ext uri="{FF2B5EF4-FFF2-40B4-BE49-F238E27FC236}">
                <a16:creationId xmlns="" xmlns:a16="http://schemas.microsoft.com/office/drawing/2014/main" id="{F2D37262-FE76-40F3-BBDC-F70B9716CA13}"/>
              </a:ext>
            </a:extLst>
          </p:cNvPr>
          <p:cNvGraphicFramePr>
            <a:graphicFrameLocks noGrp="1"/>
          </p:cNvGraphicFramePr>
          <p:nvPr/>
        </p:nvGraphicFramePr>
        <p:xfrm>
          <a:off x="55488" y="825851"/>
          <a:ext cx="6803070" cy="5297587"/>
        </p:xfrm>
        <a:graphic>
          <a:graphicData uri="http://schemas.openxmlformats.org/drawingml/2006/table">
            <a:tbl>
              <a:tblPr>
                <a:tableStyleId>{5C22544A-7EE6-4342-B048-85BDC9FD1C3A}</a:tableStyleId>
              </a:tblPr>
              <a:tblGrid>
                <a:gridCol w="6803070">
                  <a:extLst>
                    <a:ext uri="{9D8B030D-6E8A-4147-A177-3AD203B41FA5}">
                      <a16:colId xmlns="" xmlns:a16="http://schemas.microsoft.com/office/drawing/2014/main" val="960856463"/>
                    </a:ext>
                  </a:extLst>
                </a:gridCol>
              </a:tblGrid>
              <a:tr h="329297">
                <a:tc>
                  <a:txBody>
                    <a:bodyPr/>
                    <a:lstStyle/>
                    <a:p>
                      <a:pPr algn="r" fontAlgn="t"/>
                      <a:r>
                        <a:rPr lang="en-IE" sz="1050" kern="1200">
                          <a:solidFill>
                            <a:schemeClr val="tx1">
                              <a:lumMod val="75000"/>
                              <a:lumOff val="25000"/>
                            </a:schemeClr>
                          </a:solidFill>
                          <a:latin typeface="+mn-lt"/>
                          <a:ea typeface="+mn-ea"/>
                          <a:cs typeface="+mn-cs"/>
                        </a:rPr>
                        <a:t>Ireland is a </a:t>
                      </a:r>
                      <a:r>
                        <a:rPr lang="en-IE" sz="1050" b="1" kern="1200">
                          <a:solidFill>
                            <a:schemeClr val="tx1">
                              <a:lumMod val="75000"/>
                              <a:lumOff val="25000"/>
                            </a:schemeClr>
                          </a:solidFill>
                          <a:latin typeface="+mn-lt"/>
                          <a:ea typeface="+mn-ea"/>
                          <a:cs typeface="+mn-cs"/>
                        </a:rPr>
                        <a:t>creative nation</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087824542"/>
                  </a:ext>
                </a:extLst>
              </a:tr>
              <a:tr h="290424">
                <a:tc>
                  <a:txBody>
                    <a:bodyPr/>
                    <a:lstStyle/>
                    <a:p>
                      <a:pPr algn="r" fontAlgn="t"/>
                      <a:r>
                        <a:rPr lang="en-IE" sz="1050" kern="1200">
                          <a:solidFill>
                            <a:schemeClr val="tx1">
                              <a:lumMod val="75000"/>
                              <a:lumOff val="25000"/>
                            </a:schemeClr>
                          </a:solidFill>
                          <a:latin typeface="+mn-lt"/>
                          <a:ea typeface="+mn-ea"/>
                          <a:cs typeface="+mn-cs"/>
                        </a:rPr>
                        <a:t>The arts in Ireland should receive </a:t>
                      </a:r>
                      <a:r>
                        <a:rPr lang="en-IE" sz="1050" b="1" kern="1200">
                          <a:solidFill>
                            <a:schemeClr val="tx1">
                              <a:lumMod val="75000"/>
                              <a:lumOff val="25000"/>
                            </a:schemeClr>
                          </a:solidFill>
                          <a:latin typeface="+mn-lt"/>
                          <a:ea typeface="+mn-ea"/>
                          <a:cs typeface="+mn-cs"/>
                        </a:rPr>
                        <a:t>public funding</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84371588"/>
                  </a:ext>
                </a:extLst>
              </a:tr>
              <a:tr h="290424">
                <a:tc>
                  <a:txBody>
                    <a:bodyPr/>
                    <a:lstStyle/>
                    <a:p>
                      <a:pPr algn="r" fontAlgn="t"/>
                      <a:r>
                        <a:rPr lang="en-IE" sz="1050" kern="1200">
                          <a:solidFill>
                            <a:schemeClr val="tx1">
                              <a:lumMod val="75000"/>
                              <a:lumOff val="25000"/>
                            </a:schemeClr>
                          </a:solidFill>
                          <a:latin typeface="+mn-lt"/>
                          <a:ea typeface="+mn-ea"/>
                          <a:cs typeface="+mn-cs"/>
                        </a:rPr>
                        <a:t>As much importance should be given to providing </a:t>
                      </a:r>
                      <a:r>
                        <a:rPr lang="en-IE" sz="1050" b="1" kern="1200">
                          <a:solidFill>
                            <a:schemeClr val="tx1">
                              <a:lumMod val="75000"/>
                              <a:lumOff val="25000"/>
                            </a:schemeClr>
                          </a:solidFill>
                          <a:latin typeface="+mn-lt"/>
                          <a:ea typeface="+mn-ea"/>
                          <a:cs typeface="+mn-cs"/>
                        </a:rPr>
                        <a:t>arts amenities </a:t>
                      </a:r>
                      <a:r>
                        <a:rPr lang="en-IE" sz="1050" kern="1200">
                          <a:solidFill>
                            <a:schemeClr val="tx1">
                              <a:lumMod val="75000"/>
                              <a:lumOff val="25000"/>
                            </a:schemeClr>
                          </a:solidFill>
                          <a:latin typeface="+mn-lt"/>
                          <a:ea typeface="+mn-ea"/>
                          <a:cs typeface="+mn-cs"/>
                        </a:rPr>
                        <a:t>as is given to providing sports amenities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31039044"/>
                  </a:ext>
                </a:extLst>
              </a:tr>
              <a:tr h="290424">
                <a:tc>
                  <a:txBody>
                    <a:bodyPr/>
                    <a:lstStyle/>
                    <a:p>
                      <a:pPr algn="r" fontAlgn="t"/>
                      <a:r>
                        <a:rPr lang="en-IE" sz="1050" b="1" kern="1200">
                          <a:solidFill>
                            <a:schemeClr val="tx1">
                              <a:lumMod val="75000"/>
                              <a:lumOff val="25000"/>
                            </a:schemeClr>
                          </a:solidFill>
                          <a:latin typeface="+mn-lt"/>
                          <a:ea typeface="+mn-ea"/>
                          <a:cs typeface="+mn-cs"/>
                        </a:rPr>
                        <a:t>Art education in schools </a:t>
                      </a:r>
                      <a:r>
                        <a:rPr lang="en-IE" sz="1050" kern="1200">
                          <a:solidFill>
                            <a:schemeClr val="tx1">
                              <a:lumMod val="75000"/>
                              <a:lumOff val="25000"/>
                            </a:schemeClr>
                          </a:solidFill>
                          <a:latin typeface="+mn-lt"/>
                          <a:ea typeface="+mn-ea"/>
                          <a:cs typeface="+mn-cs"/>
                        </a:rPr>
                        <a:t>(e.g. dance, drama, music, etc.) is as important as science education</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74576604"/>
                  </a:ext>
                </a:extLst>
              </a:tr>
              <a:tr h="290424">
                <a:tc>
                  <a:txBody>
                    <a:bodyPr/>
                    <a:lstStyle/>
                    <a:p>
                      <a:pPr algn="r" fontAlgn="t"/>
                      <a:r>
                        <a:rPr lang="en-IE" sz="1050" kern="1200">
                          <a:solidFill>
                            <a:schemeClr val="tx1">
                              <a:lumMod val="75000"/>
                              <a:lumOff val="25000"/>
                            </a:schemeClr>
                          </a:solidFill>
                          <a:latin typeface="+mn-lt"/>
                          <a:ea typeface="+mn-ea"/>
                          <a:cs typeface="+mn-cs"/>
                        </a:rPr>
                        <a:t>The arts from different cultures give us an insight into the lives of people from </a:t>
                      </a:r>
                      <a:r>
                        <a:rPr lang="en-IE" sz="1050" b="1" kern="1200">
                          <a:solidFill>
                            <a:schemeClr val="tx1">
                              <a:lumMod val="75000"/>
                              <a:lumOff val="25000"/>
                            </a:schemeClr>
                          </a:solidFill>
                          <a:latin typeface="+mn-lt"/>
                          <a:ea typeface="+mn-ea"/>
                          <a:cs typeface="+mn-cs"/>
                        </a:rPr>
                        <a:t>different cultures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50139075"/>
                  </a:ext>
                </a:extLst>
              </a:tr>
              <a:tr h="290424">
                <a:tc>
                  <a:txBody>
                    <a:bodyPr/>
                    <a:lstStyle/>
                    <a:p>
                      <a:pPr algn="r" fontAlgn="t"/>
                      <a:r>
                        <a:rPr lang="en-IE" sz="1050" kern="1200">
                          <a:solidFill>
                            <a:schemeClr val="tx1">
                              <a:lumMod val="75000"/>
                              <a:lumOff val="25000"/>
                            </a:schemeClr>
                          </a:solidFill>
                          <a:latin typeface="+mn-lt"/>
                          <a:ea typeface="+mn-ea"/>
                          <a:cs typeface="+mn-cs"/>
                        </a:rPr>
                        <a:t>The arts play an important and valuable </a:t>
                      </a:r>
                      <a:r>
                        <a:rPr lang="en-IE" sz="1050" b="1" kern="1200">
                          <a:solidFill>
                            <a:schemeClr val="tx1">
                              <a:lumMod val="75000"/>
                              <a:lumOff val="25000"/>
                            </a:schemeClr>
                          </a:solidFill>
                          <a:latin typeface="+mn-lt"/>
                          <a:ea typeface="+mn-ea"/>
                          <a:cs typeface="+mn-cs"/>
                        </a:rPr>
                        <a:t>role in Irish society</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75993456"/>
                  </a:ext>
                </a:extLst>
              </a:tr>
              <a:tr h="290424">
                <a:tc>
                  <a:txBody>
                    <a:bodyPr/>
                    <a:lstStyle/>
                    <a:p>
                      <a:pPr algn="r" fontAlgn="t"/>
                      <a:r>
                        <a:rPr lang="en-IE" sz="1050" kern="1200">
                          <a:solidFill>
                            <a:schemeClr val="tx1">
                              <a:lumMod val="75000"/>
                              <a:lumOff val="25000"/>
                            </a:schemeClr>
                          </a:solidFill>
                          <a:latin typeface="+mn-lt"/>
                          <a:ea typeface="+mn-ea"/>
                          <a:cs typeface="+mn-cs"/>
                        </a:rPr>
                        <a:t>Ireland’s reputation for the arts helps bring </a:t>
                      </a:r>
                      <a:r>
                        <a:rPr lang="en-IE" sz="1050" b="1" kern="1200">
                          <a:solidFill>
                            <a:schemeClr val="tx1">
                              <a:lumMod val="75000"/>
                              <a:lumOff val="25000"/>
                            </a:schemeClr>
                          </a:solidFill>
                          <a:latin typeface="+mn-lt"/>
                          <a:ea typeface="+mn-ea"/>
                          <a:cs typeface="+mn-cs"/>
                        </a:rPr>
                        <a:t>visitors and tourists to Ireland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29480534"/>
                  </a:ext>
                </a:extLst>
              </a:tr>
              <a:tr h="287591">
                <a:tc>
                  <a:txBody>
                    <a:bodyPr/>
                    <a:lstStyle/>
                    <a:p>
                      <a:pPr algn="r" fontAlgn="t"/>
                      <a:r>
                        <a:rPr lang="en-IE" sz="1050" kern="1200">
                          <a:solidFill>
                            <a:schemeClr val="tx1">
                              <a:lumMod val="75000"/>
                              <a:lumOff val="25000"/>
                            </a:schemeClr>
                          </a:solidFill>
                          <a:latin typeface="+mn-lt"/>
                          <a:ea typeface="+mn-ea"/>
                          <a:cs typeface="+mn-cs"/>
                        </a:rPr>
                        <a:t>The arts make for a richer and </a:t>
                      </a:r>
                      <a:r>
                        <a:rPr lang="en-IE" sz="1050" b="1" kern="1200">
                          <a:solidFill>
                            <a:schemeClr val="tx1">
                              <a:lumMod val="75000"/>
                              <a:lumOff val="25000"/>
                            </a:schemeClr>
                          </a:solidFill>
                          <a:latin typeface="+mn-lt"/>
                          <a:ea typeface="+mn-ea"/>
                          <a:cs typeface="+mn-cs"/>
                        </a:rPr>
                        <a:t>more meaningful life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2448114"/>
                  </a:ext>
                </a:extLst>
              </a:tr>
              <a:tr h="290424">
                <a:tc>
                  <a:txBody>
                    <a:bodyPr/>
                    <a:lstStyle/>
                    <a:p>
                      <a:pPr algn="r" fontAlgn="t"/>
                      <a:r>
                        <a:rPr lang="en-IE" sz="1050" kern="1200">
                          <a:solidFill>
                            <a:schemeClr val="tx1">
                              <a:lumMod val="75000"/>
                              <a:lumOff val="25000"/>
                            </a:schemeClr>
                          </a:solidFill>
                          <a:latin typeface="+mn-lt"/>
                          <a:ea typeface="+mn-ea"/>
                          <a:cs typeface="+mn-cs"/>
                        </a:rPr>
                        <a:t>The arts in Ireland are </a:t>
                      </a:r>
                      <a:r>
                        <a:rPr lang="en-IE" sz="1050" b="1" kern="1200">
                          <a:solidFill>
                            <a:schemeClr val="tx1">
                              <a:lumMod val="75000"/>
                              <a:lumOff val="25000"/>
                            </a:schemeClr>
                          </a:solidFill>
                          <a:latin typeface="+mn-lt"/>
                          <a:ea typeface="+mn-ea"/>
                          <a:cs typeface="+mn-cs"/>
                        </a:rPr>
                        <a:t>underfunded</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304863873"/>
                  </a:ext>
                </a:extLst>
              </a:tr>
              <a:tr h="263250">
                <a:tc>
                  <a:txBody>
                    <a:bodyPr/>
                    <a:lstStyle/>
                    <a:p>
                      <a:pPr algn="r" fontAlgn="t"/>
                      <a:r>
                        <a:rPr lang="en-IE" sz="1050" kern="1200">
                          <a:solidFill>
                            <a:schemeClr val="tx1">
                              <a:lumMod val="75000"/>
                              <a:lumOff val="25000"/>
                            </a:schemeClr>
                          </a:solidFill>
                          <a:latin typeface="+mn-lt"/>
                          <a:ea typeface="+mn-ea"/>
                          <a:cs typeface="+mn-cs"/>
                        </a:rPr>
                        <a:t>The arts help us express and define </a:t>
                      </a:r>
                      <a:r>
                        <a:rPr lang="en-IE" sz="1050" b="1" kern="1200">
                          <a:solidFill>
                            <a:schemeClr val="tx1">
                              <a:lumMod val="75000"/>
                              <a:lumOff val="25000"/>
                            </a:schemeClr>
                          </a:solidFill>
                          <a:latin typeface="+mn-lt"/>
                          <a:ea typeface="+mn-ea"/>
                          <a:cs typeface="+mn-cs"/>
                        </a:rPr>
                        <a:t>what it means to be Irish</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68412940"/>
                  </a:ext>
                </a:extLst>
              </a:tr>
              <a:tr h="343948">
                <a:tc>
                  <a:txBody>
                    <a:bodyPr/>
                    <a:lstStyle/>
                    <a:p>
                      <a:pPr algn="r" fontAlgn="t"/>
                      <a:r>
                        <a:rPr lang="en-IE" sz="1050" kern="1200">
                          <a:solidFill>
                            <a:schemeClr val="tx1">
                              <a:lumMod val="75000"/>
                              <a:lumOff val="25000"/>
                            </a:schemeClr>
                          </a:solidFill>
                          <a:latin typeface="+mn-lt"/>
                          <a:ea typeface="+mn-ea"/>
                          <a:cs typeface="+mn-cs"/>
                        </a:rPr>
                        <a:t>The </a:t>
                      </a:r>
                      <a:r>
                        <a:rPr lang="en-IE" sz="1050" b="1" kern="1200">
                          <a:solidFill>
                            <a:schemeClr val="tx1">
                              <a:lumMod val="75000"/>
                              <a:lumOff val="25000"/>
                            </a:schemeClr>
                          </a:solidFill>
                          <a:latin typeface="+mn-lt"/>
                          <a:ea typeface="+mn-ea"/>
                          <a:cs typeface="+mn-cs"/>
                        </a:rPr>
                        <a:t>quality</a:t>
                      </a:r>
                      <a:r>
                        <a:rPr lang="en-IE" sz="1050" kern="1200">
                          <a:solidFill>
                            <a:schemeClr val="tx1">
                              <a:lumMod val="75000"/>
                              <a:lumOff val="25000"/>
                            </a:schemeClr>
                          </a:solidFill>
                          <a:latin typeface="+mn-lt"/>
                          <a:ea typeface="+mn-ea"/>
                          <a:cs typeface="+mn-cs"/>
                        </a:rPr>
                        <a:t> of professional arts presented in Ireland are on a par with those you would experience in any European country</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9356020"/>
                  </a:ext>
                </a:extLst>
              </a:tr>
              <a:tr h="290424">
                <a:tc>
                  <a:txBody>
                    <a:bodyPr/>
                    <a:lstStyle/>
                    <a:p>
                      <a:pPr algn="r" fontAlgn="t"/>
                      <a:r>
                        <a:rPr lang="en-IE" sz="1050" kern="1200">
                          <a:solidFill>
                            <a:schemeClr val="tx1">
                              <a:lumMod val="75000"/>
                              <a:lumOff val="25000"/>
                            </a:schemeClr>
                          </a:solidFill>
                          <a:latin typeface="+mn-lt"/>
                          <a:ea typeface="+mn-ea"/>
                          <a:cs typeface="+mn-cs"/>
                        </a:rPr>
                        <a:t>The arts locally help give my county or region a </a:t>
                      </a:r>
                      <a:r>
                        <a:rPr lang="en-IE" sz="1050" b="1" kern="1200">
                          <a:solidFill>
                            <a:schemeClr val="tx1">
                              <a:lumMod val="75000"/>
                              <a:lumOff val="25000"/>
                            </a:schemeClr>
                          </a:solidFill>
                          <a:latin typeface="+mn-lt"/>
                          <a:ea typeface="+mn-ea"/>
                          <a:cs typeface="+mn-cs"/>
                        </a:rPr>
                        <a:t>distinctive identity</a:t>
                      </a:r>
                      <a:endParaRPr lang="en-IE" sz="1050" kern="1200">
                        <a:solidFill>
                          <a:schemeClr val="tx1">
                            <a:lumMod val="75000"/>
                            <a:lumOff val="25000"/>
                          </a:schemeClr>
                        </a:solidFill>
                        <a:latin typeface="+mn-lt"/>
                        <a:ea typeface="+mn-ea"/>
                        <a:cs typeface="+mn-cs"/>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839585791"/>
                  </a:ext>
                </a:extLst>
              </a:tr>
              <a:tr h="290424">
                <a:tc>
                  <a:txBody>
                    <a:bodyPr/>
                    <a:lstStyle/>
                    <a:p>
                      <a:pPr algn="r" fontAlgn="t"/>
                      <a:r>
                        <a:rPr lang="en-IE" sz="1050" b="1" kern="1200">
                          <a:solidFill>
                            <a:schemeClr val="tx1">
                              <a:lumMod val="75000"/>
                              <a:lumOff val="25000"/>
                            </a:schemeClr>
                          </a:solidFill>
                          <a:latin typeface="+mn-lt"/>
                          <a:ea typeface="+mn-ea"/>
                          <a:cs typeface="+mn-cs"/>
                        </a:rPr>
                        <a:t>I am happy to pay to attend Professional Arts events</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113475256"/>
                  </a:ext>
                </a:extLst>
              </a:tr>
              <a:tr h="216106">
                <a:tc>
                  <a:txBody>
                    <a:bodyPr/>
                    <a:lstStyle/>
                    <a:p>
                      <a:pPr algn="r" fontAlgn="t"/>
                      <a:r>
                        <a:rPr lang="en-IE" sz="1050" b="1" kern="1200">
                          <a:solidFill>
                            <a:schemeClr val="tx1">
                              <a:lumMod val="75000"/>
                              <a:lumOff val="25000"/>
                            </a:schemeClr>
                          </a:solidFill>
                          <a:latin typeface="+mn-lt"/>
                          <a:ea typeface="+mn-ea"/>
                          <a:cs typeface="+mn-cs"/>
                        </a:rPr>
                        <a:t>I cannot afford to attend </a:t>
                      </a:r>
                      <a:r>
                        <a:rPr lang="en-IE" sz="1050" kern="1200">
                          <a:solidFill>
                            <a:schemeClr val="tx1">
                              <a:lumMod val="75000"/>
                              <a:lumOff val="25000"/>
                            </a:schemeClr>
                          </a:solidFill>
                          <a:latin typeface="+mn-lt"/>
                          <a:ea typeface="+mn-ea"/>
                          <a:cs typeface="+mn-cs"/>
                        </a:rPr>
                        <a:t>as many arts events as I might wish</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85903332"/>
                  </a:ext>
                </a:extLst>
              </a:tr>
              <a:tr h="352338">
                <a:tc>
                  <a:txBody>
                    <a:bodyPr/>
                    <a:lstStyle/>
                    <a:p>
                      <a:pPr algn="r" fontAlgn="t">
                        <a:lnSpc>
                          <a:spcPct val="90000"/>
                        </a:lnSpc>
                      </a:pPr>
                      <a:r>
                        <a:rPr lang="en-IE" sz="1050" kern="1200">
                          <a:solidFill>
                            <a:schemeClr val="tx1">
                              <a:lumMod val="75000"/>
                              <a:lumOff val="25000"/>
                            </a:schemeClr>
                          </a:solidFill>
                          <a:latin typeface="+mn-lt"/>
                          <a:ea typeface="+mn-ea"/>
                          <a:cs typeface="+mn-cs"/>
                        </a:rPr>
                        <a:t>There are </a:t>
                      </a:r>
                      <a:r>
                        <a:rPr lang="en-IE" sz="1050" b="1" kern="1200">
                          <a:solidFill>
                            <a:schemeClr val="tx1">
                              <a:lumMod val="75000"/>
                              <a:lumOff val="25000"/>
                            </a:schemeClr>
                          </a:solidFill>
                          <a:latin typeface="+mn-lt"/>
                          <a:ea typeface="+mn-ea"/>
                          <a:cs typeface="+mn-cs"/>
                        </a:rPr>
                        <a:t>equal opportunities for everyone </a:t>
                      </a:r>
                      <a:r>
                        <a:rPr lang="en-IE" sz="1050" kern="1200">
                          <a:solidFill>
                            <a:schemeClr val="tx1">
                              <a:lumMod val="75000"/>
                              <a:lumOff val="25000"/>
                            </a:schemeClr>
                          </a:solidFill>
                          <a:latin typeface="+mn-lt"/>
                          <a:ea typeface="+mn-ea"/>
                          <a:cs typeface="+mn-cs"/>
                        </a:rPr>
                        <a:t>living in Ireland to attend and participate in the arts, (regardless of class, age, ethnicity, disability etc)</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609342806"/>
                  </a:ext>
                </a:extLst>
              </a:tr>
              <a:tr h="310393">
                <a:tc>
                  <a:txBody>
                    <a:bodyPr/>
                    <a:lstStyle/>
                    <a:p>
                      <a:pPr algn="r" fontAlgn="t"/>
                      <a:r>
                        <a:rPr lang="en-IE" sz="1050" kern="1200">
                          <a:solidFill>
                            <a:schemeClr val="tx1">
                              <a:lumMod val="75000"/>
                              <a:lumOff val="25000"/>
                            </a:schemeClr>
                          </a:solidFill>
                          <a:latin typeface="+mn-lt"/>
                          <a:ea typeface="+mn-ea"/>
                          <a:cs typeface="+mn-cs"/>
                        </a:rPr>
                        <a:t>The arts play a </a:t>
                      </a:r>
                      <a:r>
                        <a:rPr lang="en-IE" sz="1050" b="1" kern="1200">
                          <a:solidFill>
                            <a:schemeClr val="tx1">
                              <a:lumMod val="75000"/>
                              <a:lumOff val="25000"/>
                            </a:schemeClr>
                          </a:solidFill>
                          <a:latin typeface="+mn-lt"/>
                          <a:ea typeface="+mn-ea"/>
                          <a:cs typeface="+mn-cs"/>
                        </a:rPr>
                        <a:t>significant part in my life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907465950"/>
                  </a:ext>
                </a:extLst>
              </a:tr>
              <a:tr h="290424">
                <a:tc>
                  <a:txBody>
                    <a:bodyPr/>
                    <a:lstStyle/>
                    <a:p>
                      <a:pPr algn="r" fontAlgn="t"/>
                      <a:r>
                        <a:rPr lang="en-IE" sz="1050" kern="1200">
                          <a:solidFill>
                            <a:schemeClr val="tx1">
                              <a:lumMod val="75000"/>
                              <a:lumOff val="25000"/>
                            </a:schemeClr>
                          </a:solidFill>
                          <a:latin typeface="+mn-lt"/>
                          <a:ea typeface="+mn-ea"/>
                          <a:cs typeface="+mn-cs"/>
                        </a:rPr>
                        <a:t>Involvement in the arts makes me feel a </a:t>
                      </a:r>
                      <a:r>
                        <a:rPr lang="en-IE" sz="1050" b="1" kern="1200">
                          <a:solidFill>
                            <a:schemeClr val="tx1">
                              <a:lumMod val="75000"/>
                              <a:lumOff val="25000"/>
                            </a:schemeClr>
                          </a:solidFill>
                          <a:latin typeface="+mn-lt"/>
                          <a:ea typeface="+mn-ea"/>
                          <a:cs typeface="+mn-cs"/>
                        </a:rPr>
                        <a:t>stronger connection to where I live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98969787"/>
                  </a:ext>
                </a:extLst>
              </a:tr>
              <a:tr h="290424">
                <a:tc>
                  <a:txBody>
                    <a:bodyPr/>
                    <a:lstStyle/>
                    <a:p>
                      <a:pPr algn="r" fontAlgn="t"/>
                      <a:r>
                        <a:rPr lang="en-IE" sz="1050" b="1" kern="1200">
                          <a:solidFill>
                            <a:schemeClr val="tx1">
                              <a:lumMod val="75000"/>
                              <a:lumOff val="25000"/>
                            </a:schemeClr>
                          </a:solidFill>
                          <a:latin typeface="+mn-lt"/>
                          <a:ea typeface="+mn-ea"/>
                          <a:cs typeface="+mn-cs"/>
                        </a:rPr>
                        <a:t>I am happy to pay to watch Professional Arts events online</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00081858"/>
                  </a:ext>
                </a:extLst>
              </a:tr>
            </a:tbl>
          </a:graphicData>
        </a:graphic>
      </p:graphicFrame>
      <p:graphicFrame>
        <p:nvGraphicFramePr>
          <p:cNvPr id="4" name="Chart 3">
            <a:extLst>
              <a:ext uri="{FF2B5EF4-FFF2-40B4-BE49-F238E27FC236}">
                <a16:creationId xmlns="" xmlns:a16="http://schemas.microsoft.com/office/drawing/2014/main" id="{7F0C1C7B-EAF4-40DA-875B-CBB6404AC646}"/>
              </a:ext>
            </a:extLst>
          </p:cNvPr>
          <p:cNvGraphicFramePr/>
          <p:nvPr>
            <p:custDataLst>
              <p:tags r:id="rId1"/>
            </p:custDataLst>
          </p:nvPr>
        </p:nvGraphicFramePr>
        <p:xfrm>
          <a:off x="3847736" y="500462"/>
          <a:ext cx="6546267" cy="58895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Table 26">
            <a:extLst>
              <a:ext uri="{FF2B5EF4-FFF2-40B4-BE49-F238E27FC236}">
                <a16:creationId xmlns="" xmlns:a16="http://schemas.microsoft.com/office/drawing/2014/main" id="{A5C8EF36-8D63-4CAA-967E-E36E209FB700}"/>
              </a:ext>
            </a:extLst>
          </p:cNvPr>
          <p:cNvGraphicFramePr>
            <a:graphicFrameLocks noGrp="1"/>
          </p:cNvGraphicFramePr>
          <p:nvPr/>
        </p:nvGraphicFramePr>
        <p:xfrm>
          <a:off x="10095831" y="783588"/>
          <a:ext cx="684883" cy="5235858"/>
        </p:xfrm>
        <a:graphic>
          <a:graphicData uri="http://schemas.openxmlformats.org/drawingml/2006/table">
            <a:tbl>
              <a:tblPr firstRow="1" bandRow="1">
                <a:tableStyleId>{5C22544A-7EE6-4342-B048-85BDC9FD1C3A}</a:tableStyleId>
              </a:tblPr>
              <a:tblGrid>
                <a:gridCol w="684883">
                  <a:extLst>
                    <a:ext uri="{9D8B030D-6E8A-4147-A177-3AD203B41FA5}">
                      <a16:colId xmlns="" xmlns:a16="http://schemas.microsoft.com/office/drawing/2014/main" val="916783956"/>
                    </a:ext>
                  </a:extLst>
                </a:gridCol>
              </a:tblGrid>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6766501"/>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1529680"/>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61094442"/>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11654513"/>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2672375"/>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35</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466499377"/>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42435259"/>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41748108"/>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36888898"/>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31</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68083497"/>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N/a</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499809544"/>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841861644"/>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N/a</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62638526"/>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861439016"/>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72378675"/>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19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168643460"/>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23</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754996083"/>
                  </a:ext>
                </a:extLst>
              </a:tr>
              <a:tr h="290881">
                <a:tc>
                  <a:txBody>
                    <a:bodyPr/>
                    <a:lstStyle/>
                    <a:p>
                      <a:pPr algn="ctr" rtl="0" fontAlgn="ctr"/>
                      <a:r>
                        <a:rPr lang="en-IE" sz="1100" b="0" i="0" u="none" strike="noStrike">
                          <a:solidFill>
                            <a:schemeClr val="tx1">
                              <a:lumMod val="75000"/>
                              <a:lumOff val="25000"/>
                            </a:schemeClr>
                          </a:solidFill>
                          <a:effectLst/>
                          <a:latin typeface="Calibri" panose="020F0502020204030204" pitchFamily="34" charset="0"/>
                        </a:rPr>
                        <a:t>N/a</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51628558"/>
                  </a:ext>
                </a:extLst>
              </a:tr>
            </a:tbl>
          </a:graphicData>
        </a:graphic>
      </p:graphicFrame>
      <p:sp>
        <p:nvSpPr>
          <p:cNvPr id="16" name="TextBox 15">
            <a:extLst>
              <a:ext uri="{FF2B5EF4-FFF2-40B4-BE49-F238E27FC236}">
                <a16:creationId xmlns="" xmlns:a16="http://schemas.microsoft.com/office/drawing/2014/main" id="{F040B8ED-D95C-494C-8512-060A25D7DA97}"/>
              </a:ext>
            </a:extLst>
          </p:cNvPr>
          <p:cNvSpPr txBox="1"/>
          <p:nvPr/>
        </p:nvSpPr>
        <p:spPr>
          <a:xfrm>
            <a:off x="7379013" y="556574"/>
            <a:ext cx="1176284" cy="287771"/>
          </a:xfrm>
          <a:prstGeom prst="rect">
            <a:avLst/>
          </a:prstGeom>
          <a:noFill/>
        </p:spPr>
        <p:txBody>
          <a:bodyPr wrap="none" rtlCol="0">
            <a:spAutoFit/>
          </a:bodyPr>
          <a:lstStyle/>
          <a:p>
            <a:pPr algn="ctr" defTabSz="450578">
              <a:defRPr/>
            </a:pPr>
            <a:r>
              <a:rPr lang="en-IE" sz="1270" b="1">
                <a:solidFill>
                  <a:prstClr val="black"/>
                </a:solidFill>
                <a:cs typeface="Arial" charset="0"/>
              </a:rPr>
              <a:t>Strongly Agree</a:t>
            </a:r>
          </a:p>
        </p:txBody>
      </p:sp>
      <p:sp>
        <p:nvSpPr>
          <p:cNvPr id="5" name="Rectangle 4">
            <a:extLst>
              <a:ext uri="{FF2B5EF4-FFF2-40B4-BE49-F238E27FC236}">
                <a16:creationId xmlns="" xmlns:a16="http://schemas.microsoft.com/office/drawing/2014/main" id="{4A404410-A94A-45EF-972C-336D3465E412}"/>
              </a:ext>
            </a:extLst>
          </p:cNvPr>
          <p:cNvSpPr/>
          <p:nvPr/>
        </p:nvSpPr>
        <p:spPr>
          <a:xfrm>
            <a:off x="9124208" y="586201"/>
            <a:ext cx="316112" cy="307777"/>
          </a:xfrm>
          <a:prstGeom prst="rect">
            <a:avLst/>
          </a:prstGeom>
        </p:spPr>
        <p:txBody>
          <a:bodyPr wrap="none">
            <a:spAutoFit/>
          </a:bodyPr>
          <a:lstStyle/>
          <a:p>
            <a:pPr algn="ctr" defTabSz="450578">
              <a:defRPr/>
            </a:pPr>
            <a:r>
              <a:rPr lang="en-IE" sz="1400" b="1">
                <a:solidFill>
                  <a:prstClr val="black"/>
                </a:solidFill>
                <a:cs typeface="Arial" charset="0"/>
              </a:rPr>
              <a:t>%</a:t>
            </a:r>
          </a:p>
        </p:txBody>
      </p:sp>
      <p:sp>
        <p:nvSpPr>
          <p:cNvPr id="17" name="Parallelogram 16">
            <a:extLst>
              <a:ext uri="{FF2B5EF4-FFF2-40B4-BE49-F238E27FC236}">
                <a16:creationId xmlns="" xmlns:a16="http://schemas.microsoft.com/office/drawing/2014/main" id="{BF0BDF34-764B-4BEE-BE42-37D83AE55EB5}"/>
              </a:ext>
            </a:extLst>
          </p:cNvPr>
          <p:cNvSpPr/>
          <p:nvPr/>
        </p:nvSpPr>
        <p:spPr>
          <a:xfrm>
            <a:off x="1519237" y="6213049"/>
            <a:ext cx="9153525" cy="285205"/>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This may reflect the very absence of the arts from our ‘out of home’ lives in the past 9 months. </a:t>
            </a:r>
            <a:endParaRPr lang="en-US" sz="1400" b="1">
              <a:solidFill>
                <a:prstClr val="white"/>
              </a:solidFill>
            </a:endParaRPr>
          </a:p>
        </p:txBody>
      </p:sp>
    </p:spTree>
    <p:extLst>
      <p:ext uri="{BB962C8B-B14F-4D97-AF65-F5344CB8AC3E}">
        <p14:creationId xmlns:p14="http://schemas.microsoft.com/office/powerpoint/2010/main" val="36008661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3" grpId="0" animBg="1"/>
      <p:bldP spid="28" grpId="0" animBg="1"/>
      <p:bldP spid="29"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530541" y="-31737"/>
            <a:ext cx="9207844" cy="1143000"/>
          </a:xfrm>
          <a:prstGeom prst="rect">
            <a:avLst/>
          </a:prstGeom>
          <a:noFill/>
          <a:ln w="9525">
            <a:noFill/>
            <a:miter lim="800000"/>
            <a:headEnd/>
            <a:tailEnd/>
          </a:ln>
        </p:spPr>
        <p:txBody>
          <a:bodyPr vert="horz" wrap="square" lIns="82907" tIns="41454" rIns="82907" bIns="41454" numCol="1" anchor="ctr" anchorCtr="0" compatLnSpc="1">
            <a:prstTxWarp prst="textNoShape">
              <a:avLst/>
            </a:prstTxWarp>
            <a:normAutofit/>
          </a:bodyPr>
          <a:lstStyle>
            <a:lvl1pPr algn="l" defTabSz="496888" rtl="0" fontAlgn="base">
              <a:spcBef>
                <a:spcPct val="0"/>
              </a:spcBef>
              <a:spcAft>
                <a:spcPct val="0"/>
              </a:spcAft>
              <a:defRPr sz="2800" b="1" kern="1200">
                <a:solidFill>
                  <a:srgbClr val="0092D2"/>
                </a:solidFill>
                <a:latin typeface="Verdana" pitchFamily="34" charset="0"/>
                <a:ea typeface="Verdana" pitchFamily="34" charset="0"/>
                <a:cs typeface="Verdana" pitchFamily="34" charset="0"/>
              </a:defRPr>
            </a:lvl1pPr>
            <a:lvl2pPr algn="l" defTabSz="496888" rtl="0" fontAlgn="base">
              <a:spcBef>
                <a:spcPct val="0"/>
              </a:spcBef>
              <a:spcAft>
                <a:spcPct val="0"/>
              </a:spcAft>
              <a:defRPr sz="2400" b="1">
                <a:solidFill>
                  <a:srgbClr val="068FC4"/>
                </a:solidFill>
                <a:latin typeface="Verdana" pitchFamily="34" charset="0"/>
              </a:defRPr>
            </a:lvl2pPr>
            <a:lvl3pPr algn="l" defTabSz="496888" rtl="0" fontAlgn="base">
              <a:spcBef>
                <a:spcPct val="0"/>
              </a:spcBef>
              <a:spcAft>
                <a:spcPct val="0"/>
              </a:spcAft>
              <a:defRPr sz="2400" b="1">
                <a:solidFill>
                  <a:srgbClr val="068FC4"/>
                </a:solidFill>
                <a:latin typeface="Verdana" pitchFamily="34" charset="0"/>
              </a:defRPr>
            </a:lvl3pPr>
            <a:lvl4pPr algn="l" defTabSz="496888" rtl="0" fontAlgn="base">
              <a:spcBef>
                <a:spcPct val="0"/>
              </a:spcBef>
              <a:spcAft>
                <a:spcPct val="0"/>
              </a:spcAft>
              <a:defRPr sz="2400" b="1">
                <a:solidFill>
                  <a:srgbClr val="068FC4"/>
                </a:solidFill>
                <a:latin typeface="Verdana" pitchFamily="34" charset="0"/>
              </a:defRPr>
            </a:lvl4pPr>
            <a:lvl5pPr algn="l" defTabSz="496888" rtl="0" fontAlgn="base">
              <a:spcBef>
                <a:spcPct val="0"/>
              </a:spcBef>
              <a:spcAft>
                <a:spcPct val="0"/>
              </a:spcAft>
              <a:defRPr sz="2400" b="1">
                <a:solidFill>
                  <a:srgbClr val="068FC4"/>
                </a:solidFill>
                <a:latin typeface="Verdana" pitchFamily="34" charset="0"/>
              </a:defRPr>
            </a:lvl5pPr>
            <a:lvl6pPr marL="457200" algn="l" defTabSz="496888" rtl="0" fontAlgn="base">
              <a:spcBef>
                <a:spcPct val="0"/>
              </a:spcBef>
              <a:spcAft>
                <a:spcPct val="0"/>
              </a:spcAft>
              <a:defRPr sz="2400" b="1">
                <a:solidFill>
                  <a:srgbClr val="068FC4"/>
                </a:solidFill>
                <a:latin typeface="Verdana" pitchFamily="34" charset="0"/>
              </a:defRPr>
            </a:lvl6pPr>
            <a:lvl7pPr marL="914400" algn="l" defTabSz="496888" rtl="0" fontAlgn="base">
              <a:spcBef>
                <a:spcPct val="0"/>
              </a:spcBef>
              <a:spcAft>
                <a:spcPct val="0"/>
              </a:spcAft>
              <a:defRPr sz="2400" b="1">
                <a:solidFill>
                  <a:srgbClr val="068FC4"/>
                </a:solidFill>
                <a:latin typeface="Verdana" pitchFamily="34" charset="0"/>
              </a:defRPr>
            </a:lvl7pPr>
            <a:lvl8pPr marL="1371600" algn="l" defTabSz="496888" rtl="0" fontAlgn="base">
              <a:spcBef>
                <a:spcPct val="0"/>
              </a:spcBef>
              <a:spcAft>
                <a:spcPct val="0"/>
              </a:spcAft>
              <a:defRPr sz="2400" b="1">
                <a:solidFill>
                  <a:srgbClr val="068FC4"/>
                </a:solidFill>
                <a:latin typeface="Verdana" pitchFamily="34" charset="0"/>
              </a:defRPr>
            </a:lvl8pPr>
            <a:lvl9pPr marL="1828800" algn="l" defTabSz="496888" rtl="0" fontAlgn="base">
              <a:spcBef>
                <a:spcPct val="0"/>
              </a:spcBef>
              <a:spcAft>
                <a:spcPct val="0"/>
              </a:spcAft>
              <a:defRPr sz="2400" b="1">
                <a:solidFill>
                  <a:srgbClr val="068FC4"/>
                </a:solidFill>
                <a:latin typeface="Verdana" pitchFamily="34" charset="0"/>
              </a:defRPr>
            </a:lvl9pPr>
          </a:lstStyle>
          <a:p>
            <a:r>
              <a:rPr lang="en-IE" sz="2902">
                <a:solidFill>
                  <a:srgbClr val="54C0E8"/>
                </a:solidFill>
                <a:latin typeface="Trebuchet MS" panose="020B0603020202020204" pitchFamily="34" charset="0"/>
              </a:rPr>
              <a:t>Mental Wellbeing Scale (MWS) </a:t>
            </a:r>
            <a:endParaRPr lang="en-GB" sz="2902">
              <a:solidFill>
                <a:srgbClr val="54C0E8"/>
              </a:solidFill>
              <a:latin typeface="Trebuchet MS" panose="020B0603020202020204" pitchFamily="34" charset="0"/>
            </a:endParaRPr>
          </a:p>
        </p:txBody>
      </p:sp>
      <p:sp>
        <p:nvSpPr>
          <p:cNvPr id="6" name="Content Placeholder 2"/>
          <p:cNvSpPr>
            <a:spLocks noGrp="1"/>
          </p:cNvSpPr>
          <p:nvPr>
            <p:ph idx="1"/>
          </p:nvPr>
        </p:nvSpPr>
        <p:spPr>
          <a:xfrm>
            <a:off x="381000" y="1022923"/>
            <a:ext cx="11153775" cy="2210186"/>
          </a:xfrm>
        </p:spPr>
        <p:txBody>
          <a:bodyPr/>
          <a:lstStyle/>
          <a:p>
            <a:pPr lvl="0">
              <a:buClr>
                <a:srgbClr val="54C0E8"/>
              </a:buClr>
            </a:pPr>
            <a:r>
              <a:rPr lang="en-IE"/>
              <a:t>The WEMWBS, developed by Warwick and Edinburgh Universities, uses a set of 14 positively worded statements about specific thoughts and feelings, with five response categories to determine how often an individual has experienced them; this is used to assess mental wellbeing. A shortened version of the tool, called SWEMWBS</a:t>
            </a:r>
            <a:r>
              <a:rPr lang="en-IE" baseline="30000"/>
              <a:t>3</a:t>
            </a:r>
            <a:r>
              <a:rPr lang="en-IE"/>
              <a:t>, with 7 items, was used in the survey, to allow for analysis of any difference in response patterns according to mental wellbeing. Each of the 7 items carried a score between 1 and 7, giving individual participants an overall score between 7 and 35, with a lower score denoting a lower level of mental wellbeing. For the purpose of analysis in this report the level of mental wellbeing has been assessed as either low, medium or high.</a:t>
            </a:r>
          </a:p>
        </p:txBody>
      </p:sp>
      <p:sp>
        <p:nvSpPr>
          <p:cNvPr id="8" name="Rectangle 7"/>
          <p:cNvSpPr/>
          <p:nvPr/>
        </p:nvSpPr>
        <p:spPr>
          <a:xfrm>
            <a:off x="4985954" y="6174107"/>
            <a:ext cx="5629077" cy="427040"/>
          </a:xfrm>
          <a:prstGeom prst="rect">
            <a:avLst/>
          </a:prstGeom>
        </p:spPr>
        <p:txBody>
          <a:bodyPr wrap="square">
            <a:spAutoFit/>
          </a:bodyPr>
          <a:lstStyle/>
          <a:p>
            <a:r>
              <a:rPr lang="en-IE" sz="725" baseline="30000">
                <a:solidFill>
                  <a:srgbClr val="000000"/>
                </a:solidFill>
                <a:latin typeface="+mj-lt"/>
              </a:rPr>
              <a:t>3 </a:t>
            </a:r>
            <a:r>
              <a:rPr lang="en-IE" sz="725" err="1">
                <a:solidFill>
                  <a:srgbClr val="000000"/>
                </a:solidFill>
                <a:latin typeface="+mj-lt"/>
              </a:rPr>
              <a:t>Stewert</a:t>
            </a:r>
            <a:r>
              <a:rPr lang="en-IE" sz="725">
                <a:solidFill>
                  <a:srgbClr val="000000"/>
                </a:solidFill>
                <a:latin typeface="+mj-lt"/>
              </a:rPr>
              <a:t>-Brown, S. Tennant, A, Tennent, R. Platt, S., Parkinson, J. and </a:t>
            </a:r>
            <a:r>
              <a:rPr lang="en-IE" sz="725" err="1">
                <a:solidFill>
                  <a:srgbClr val="000000"/>
                </a:solidFill>
                <a:latin typeface="+mj-lt"/>
              </a:rPr>
              <a:t>Weich</a:t>
            </a:r>
            <a:r>
              <a:rPr lang="en-IE" sz="725">
                <a:solidFill>
                  <a:srgbClr val="000000"/>
                </a:solidFill>
                <a:latin typeface="+mj-lt"/>
              </a:rPr>
              <a:t>, S. (2009) Internal construct validity of the Warwick-Edinburgh Mental Well-being Scale (WEMWBS): a Rasch analysis using data from the Scottish Health Education Population </a:t>
            </a:r>
            <a:r>
              <a:rPr lang="en-IE" sz="725" err="1">
                <a:solidFill>
                  <a:srgbClr val="000000"/>
                </a:solidFill>
                <a:latin typeface="+mj-lt"/>
              </a:rPr>
              <a:t>Surve</a:t>
            </a:r>
            <a:r>
              <a:rPr lang="en-IE" sz="725">
                <a:solidFill>
                  <a:srgbClr val="000000"/>
                </a:solidFill>
                <a:latin typeface="+mj-lt"/>
              </a:rPr>
              <a:t>. Health and Quality of Life Outcome. 7:15 doi:10.1186/1477-7525-7-15</a:t>
            </a:r>
            <a:endParaRPr lang="en-IE" sz="725">
              <a:latin typeface="+mj-lt"/>
            </a:endParaRPr>
          </a:p>
        </p:txBody>
      </p:sp>
      <p:graphicFrame>
        <p:nvGraphicFramePr>
          <p:cNvPr id="7" name="Table 6">
            <a:extLst>
              <a:ext uri="{FF2B5EF4-FFF2-40B4-BE49-F238E27FC236}">
                <a16:creationId xmlns="" xmlns:a16="http://schemas.microsoft.com/office/drawing/2014/main" id="{3F6F0D00-AD80-4D01-9A71-8DE6CBB0DE33}"/>
              </a:ext>
            </a:extLst>
          </p:cNvPr>
          <p:cNvGraphicFramePr>
            <a:graphicFrameLocks noGrp="1"/>
          </p:cNvGraphicFramePr>
          <p:nvPr>
            <p:extLst>
              <p:ext uri="{D42A27DB-BD31-4B8C-83A1-F6EECF244321}">
                <p14:modId xmlns:p14="http://schemas.microsoft.com/office/powerpoint/2010/main" val="633535605"/>
              </p:ext>
            </p:extLst>
          </p:nvPr>
        </p:nvGraphicFramePr>
        <p:xfrm>
          <a:off x="1803601" y="2652373"/>
          <a:ext cx="8308571" cy="3218876"/>
        </p:xfrm>
        <a:graphic>
          <a:graphicData uri="http://schemas.openxmlformats.org/drawingml/2006/table">
            <a:tbl>
              <a:tblPr firstRow="1" bandRow="1">
                <a:tableStyleId>{69012ECD-51FC-41F1-AA8D-1B2483CD663E}</a:tableStyleId>
              </a:tblPr>
              <a:tblGrid>
                <a:gridCol w="4384451">
                  <a:extLst>
                    <a:ext uri="{9D8B030D-6E8A-4147-A177-3AD203B41FA5}">
                      <a16:colId xmlns="" xmlns:a16="http://schemas.microsoft.com/office/drawing/2014/main" val="20000"/>
                    </a:ext>
                  </a:extLst>
                </a:gridCol>
                <a:gridCol w="784824">
                  <a:extLst>
                    <a:ext uri="{9D8B030D-6E8A-4147-A177-3AD203B41FA5}">
                      <a16:colId xmlns="" xmlns:a16="http://schemas.microsoft.com/office/drawing/2014/main" val="20001"/>
                    </a:ext>
                  </a:extLst>
                </a:gridCol>
                <a:gridCol w="784824">
                  <a:extLst>
                    <a:ext uri="{9D8B030D-6E8A-4147-A177-3AD203B41FA5}">
                      <a16:colId xmlns="" xmlns:a16="http://schemas.microsoft.com/office/drawing/2014/main" val="20002"/>
                    </a:ext>
                  </a:extLst>
                </a:gridCol>
                <a:gridCol w="784824">
                  <a:extLst>
                    <a:ext uri="{9D8B030D-6E8A-4147-A177-3AD203B41FA5}">
                      <a16:colId xmlns="" xmlns:a16="http://schemas.microsoft.com/office/drawing/2014/main" val="20003"/>
                    </a:ext>
                  </a:extLst>
                </a:gridCol>
                <a:gridCol w="784824">
                  <a:extLst>
                    <a:ext uri="{9D8B030D-6E8A-4147-A177-3AD203B41FA5}">
                      <a16:colId xmlns="" xmlns:a16="http://schemas.microsoft.com/office/drawing/2014/main" val="20004"/>
                    </a:ext>
                  </a:extLst>
                </a:gridCol>
                <a:gridCol w="784824">
                  <a:extLst>
                    <a:ext uri="{9D8B030D-6E8A-4147-A177-3AD203B41FA5}">
                      <a16:colId xmlns="" xmlns:a16="http://schemas.microsoft.com/office/drawing/2014/main" val="20005"/>
                    </a:ext>
                  </a:extLst>
                </a:gridCol>
              </a:tblGrid>
              <a:tr h="298052">
                <a:tc rowSpan="2">
                  <a:txBody>
                    <a:bodyPr/>
                    <a:lstStyle/>
                    <a:p>
                      <a:pPr>
                        <a:lnSpc>
                          <a:spcPct val="107000"/>
                        </a:lnSpc>
                        <a:spcBef>
                          <a:spcPts val="300"/>
                        </a:spcBef>
                        <a:spcAft>
                          <a:spcPts val="300"/>
                        </a:spcAft>
                      </a:pPr>
                      <a:r>
                        <a:rPr lang="en-IE" sz="1400">
                          <a:solidFill>
                            <a:schemeClr val="tx1">
                              <a:lumMod val="75000"/>
                              <a:lumOff val="25000"/>
                            </a:schemeClr>
                          </a:solidFill>
                          <a:effectLst/>
                          <a:latin typeface="+mn-lt"/>
                          <a:ea typeface="Calibri" panose="020F0502020204030204" pitchFamily="34" charset="0"/>
                          <a:cs typeface="Times New Roman" panose="02020603050405020304" pitchFamily="18" charset="0"/>
                        </a:rPr>
                        <a:t> Questions</a:t>
                      </a: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gridSpan="5">
                  <a:txBody>
                    <a:bodyPr/>
                    <a:lstStyle/>
                    <a:p>
                      <a:pPr algn="ctr">
                        <a:lnSpc>
                          <a:spcPct val="100000"/>
                        </a:lnSpc>
                        <a:spcBef>
                          <a:spcPts val="600"/>
                        </a:spcBef>
                        <a:spcAft>
                          <a:spcPts val="300"/>
                        </a:spcAft>
                      </a:pPr>
                      <a:r>
                        <a:rPr lang="en-IE" sz="1400" b="1" kern="1200">
                          <a:solidFill>
                            <a:schemeClr val="tx1">
                              <a:lumMod val="75000"/>
                              <a:lumOff val="25000"/>
                            </a:schemeClr>
                          </a:solidFill>
                          <a:effectLst/>
                          <a:latin typeface="+mn-lt"/>
                          <a:ea typeface="Calibri" panose="020F0502020204030204" pitchFamily="34" charset="0"/>
                          <a:cs typeface="Times New Roman" panose="02020603050405020304" pitchFamily="18" charset="0"/>
                        </a:rPr>
                        <a:t>Score</a:t>
                      </a: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pPr algn="ctr">
                        <a:lnSpc>
                          <a:spcPct val="100000"/>
                        </a:lnSpc>
                        <a:spcBef>
                          <a:spcPts val="600"/>
                        </a:spcBef>
                        <a:spcAft>
                          <a:spcPts val="300"/>
                        </a:spcAft>
                      </a:pPr>
                      <a:endParaRPr lang="en-IE" sz="110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0000"/>
                        </a:lnSpc>
                        <a:spcBef>
                          <a:spcPts val="600"/>
                        </a:spcBef>
                        <a:spcAft>
                          <a:spcPts val="300"/>
                        </a:spcAft>
                      </a:pPr>
                      <a:endParaRPr lang="en-IE" sz="110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0000"/>
                        </a:lnSpc>
                        <a:spcBef>
                          <a:spcPts val="600"/>
                        </a:spcBef>
                        <a:spcAft>
                          <a:spcPts val="300"/>
                        </a:spcAft>
                      </a:pPr>
                      <a:endParaRPr lang="en-IE" sz="110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00000"/>
                        </a:lnSpc>
                        <a:spcBef>
                          <a:spcPts val="600"/>
                        </a:spcBef>
                        <a:spcAft>
                          <a:spcPts val="300"/>
                        </a:spcAft>
                      </a:pPr>
                      <a:endParaRPr lang="en-IE" sz="11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417190">
                <a:tc vMerge="1">
                  <a:txBody>
                    <a:bodyPr/>
                    <a:lstStyle/>
                    <a:p>
                      <a:pPr>
                        <a:lnSpc>
                          <a:spcPct val="107000"/>
                        </a:lnSpc>
                        <a:spcBef>
                          <a:spcPts val="300"/>
                        </a:spcBef>
                        <a:spcAft>
                          <a:spcPts val="300"/>
                        </a:spcAft>
                      </a:pPr>
                      <a:endParaRPr lang="en-IE"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6350" cap="flat" cmpd="sng" algn="ctr">
                      <a:solidFill>
                        <a:schemeClr val="bg1"/>
                      </a:solidFill>
                      <a:prstDash val="solid"/>
                      <a:round/>
                      <a:headEnd type="none" w="med" len="med"/>
                      <a:tailEnd type="none" w="med" len="med"/>
                    </a:lnR>
                    <a:solidFill>
                      <a:schemeClr val="accent1"/>
                    </a:solidFill>
                  </a:tcPr>
                </a:tc>
                <a:tc>
                  <a:txBody>
                    <a:bodyPr/>
                    <a:lstStyle/>
                    <a:p>
                      <a:pPr algn="ctr">
                        <a:lnSpc>
                          <a:spcPct val="107000"/>
                        </a:lnSpc>
                        <a:spcBef>
                          <a:spcPts val="400"/>
                        </a:spcBef>
                        <a:spcAft>
                          <a:spcPts val="400"/>
                        </a:spcAft>
                      </a:pPr>
                      <a:r>
                        <a:rPr lang="en-US" sz="1100" b="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None of the time</a:t>
                      </a:r>
                      <a:endParaRPr lang="en-IE" sz="1100" b="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lnSpc>
                          <a:spcPct val="107000"/>
                        </a:lnSpc>
                        <a:spcBef>
                          <a:spcPts val="400"/>
                        </a:spcBef>
                        <a:spcAft>
                          <a:spcPts val="400"/>
                        </a:spcAft>
                      </a:pPr>
                      <a:r>
                        <a:rPr lang="en-US" sz="1100" b="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Rarely</a:t>
                      </a:r>
                      <a:endParaRPr lang="en-IE" sz="1100" b="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lnSpc>
                          <a:spcPct val="107000"/>
                        </a:lnSpc>
                        <a:spcBef>
                          <a:spcPts val="400"/>
                        </a:spcBef>
                        <a:spcAft>
                          <a:spcPts val="400"/>
                        </a:spcAft>
                      </a:pPr>
                      <a:r>
                        <a:rPr lang="en-US" sz="1100" b="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Some of the time</a:t>
                      </a:r>
                      <a:endParaRPr lang="en-IE" sz="1100" b="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lnSpc>
                          <a:spcPct val="107000"/>
                        </a:lnSpc>
                        <a:spcBef>
                          <a:spcPts val="400"/>
                        </a:spcBef>
                        <a:spcAft>
                          <a:spcPts val="400"/>
                        </a:spcAft>
                      </a:pPr>
                      <a:r>
                        <a:rPr lang="en-US" sz="1100" b="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Often</a:t>
                      </a:r>
                      <a:endParaRPr lang="en-IE" sz="1100" b="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lnSpc>
                          <a:spcPct val="107000"/>
                        </a:lnSpc>
                        <a:spcBef>
                          <a:spcPts val="400"/>
                        </a:spcBef>
                        <a:spcAft>
                          <a:spcPts val="400"/>
                        </a:spcAft>
                      </a:pPr>
                      <a:r>
                        <a:rPr lang="en-US" sz="1100" b="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All of the time</a:t>
                      </a:r>
                      <a:endParaRPr lang="en-IE" sz="1100" b="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 xmlns:a16="http://schemas.microsoft.com/office/drawing/2014/main" val="10001"/>
                  </a:ext>
                </a:extLst>
              </a:tr>
              <a:tr h="357662">
                <a:tc>
                  <a:txBody>
                    <a:bodyPr/>
                    <a:lstStyle/>
                    <a:p>
                      <a:pP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I’ve been feeling optimistic about the future</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1 =1</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2=2 </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3=3</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4=4</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5=5</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2"/>
                  </a:ext>
                </a:extLst>
              </a:tr>
              <a:tr h="357662">
                <a:tc>
                  <a:txBody>
                    <a:bodyPr/>
                    <a:lstStyle/>
                    <a:p>
                      <a:pPr>
                        <a:lnSpc>
                          <a:spcPct val="107000"/>
                        </a:lnSpc>
                        <a:spcAft>
                          <a:spcPts val="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I’ve been feeling useful</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1</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2</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3</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4</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5</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3"/>
                  </a:ext>
                </a:extLst>
              </a:tr>
              <a:tr h="357662">
                <a:tc>
                  <a:txBody>
                    <a:bodyPr/>
                    <a:lstStyle/>
                    <a:p>
                      <a:pPr>
                        <a:lnSpc>
                          <a:spcPct val="107000"/>
                        </a:lnSpc>
                        <a:spcAft>
                          <a:spcPts val="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I’ve been feeling relaxed</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1</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2</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3</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4</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5</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4"/>
                  </a:ext>
                </a:extLst>
              </a:tr>
              <a:tr h="357662">
                <a:tc>
                  <a:txBody>
                    <a:bodyPr/>
                    <a:lstStyle/>
                    <a:p>
                      <a:pPr>
                        <a:lnSpc>
                          <a:spcPct val="107000"/>
                        </a:lnSpc>
                        <a:spcAft>
                          <a:spcPts val="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I’ve been dealing with problems well</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1</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2</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3</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4</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5</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5"/>
                  </a:ext>
                </a:extLst>
              </a:tr>
              <a:tr h="357662">
                <a:tc>
                  <a:txBody>
                    <a:bodyPr/>
                    <a:lstStyle/>
                    <a:p>
                      <a:pPr>
                        <a:lnSpc>
                          <a:spcPct val="107000"/>
                        </a:lnSpc>
                        <a:spcAft>
                          <a:spcPts val="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I’ve been thinking clearly</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1</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2</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3</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4</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5</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6"/>
                  </a:ext>
                </a:extLst>
              </a:tr>
              <a:tr h="357662">
                <a:tc>
                  <a:txBody>
                    <a:bodyPr/>
                    <a:lstStyle/>
                    <a:p>
                      <a:pPr>
                        <a:lnSpc>
                          <a:spcPct val="107000"/>
                        </a:lnSpc>
                        <a:spcAft>
                          <a:spcPts val="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I’ve been feeling close to other people</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1</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2</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3</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4</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5</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7"/>
                  </a:ext>
                </a:extLst>
              </a:tr>
              <a:tr h="357662">
                <a:tc>
                  <a:txBody>
                    <a:bodyPr/>
                    <a:lstStyle/>
                    <a:p>
                      <a:pPr>
                        <a:lnSpc>
                          <a:spcPct val="107000"/>
                        </a:lnSpc>
                        <a:spcAft>
                          <a:spcPts val="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I’ve been able to make up my own mind about things</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1</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2</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3</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4</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07000"/>
                        </a:lnSpc>
                        <a:spcBef>
                          <a:spcPts val="300"/>
                        </a:spcBef>
                        <a:spcAft>
                          <a:spcPts val="300"/>
                        </a:spcAft>
                      </a:pPr>
                      <a:r>
                        <a:rPr lang="en-US" sz="1100">
                          <a:solidFill>
                            <a:schemeClr val="tx1">
                              <a:lumMod val="75000"/>
                              <a:lumOff val="25000"/>
                            </a:schemeClr>
                          </a:solidFill>
                          <a:effectLst/>
                          <a:latin typeface="+mn-lt"/>
                          <a:ea typeface="Times New Roman" panose="02020603050405020304" pitchFamily="18" charset="0"/>
                          <a:cs typeface="Times New Roman" panose="02020603050405020304" pitchFamily="18" charset="0"/>
                        </a:rPr>
                        <a:t>5</a:t>
                      </a:r>
                      <a:endParaRPr lang="en-IE" sz="110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2188" marR="6218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647517048"/>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95587" y="204081"/>
            <a:ext cx="10724838" cy="686529"/>
          </a:xfrm>
        </p:spPr>
        <p:txBody>
          <a:bodyPr anchor="t">
            <a:noAutofit/>
          </a:bodyPr>
          <a:lstStyle/>
          <a:p>
            <a:r>
              <a:rPr lang="en-IE"/>
              <a:t>In this broader measure, the Mental Wellbeing Scale (MWS) indicates that 40% of Irish adults are currently classified in the ‘Low’ group </a:t>
            </a:r>
            <a:r>
              <a:rPr lang="en-US"/>
              <a:t/>
            </a:r>
            <a:br>
              <a:rPr lang="en-US"/>
            </a:br>
            <a:endParaRPr lang="en-IE" b="0">
              <a:latin typeface="Calibri" panose="020F0502020204030204" pitchFamily="34" charset="0"/>
              <a:cs typeface="Calibri" panose="020F0502020204030204" pitchFamily="34" charset="0"/>
            </a:endParaRPr>
          </a:p>
        </p:txBody>
      </p:sp>
      <p:graphicFrame>
        <p:nvGraphicFramePr>
          <p:cNvPr id="10" name="Table 9">
            <a:extLst>
              <a:ext uri="{FF2B5EF4-FFF2-40B4-BE49-F238E27FC236}">
                <a16:creationId xmlns="" xmlns:a16="http://schemas.microsoft.com/office/drawing/2014/main" id="{4AC9F237-278E-4746-92E6-6900181FC9D5}"/>
              </a:ext>
            </a:extLst>
          </p:cNvPr>
          <p:cNvGraphicFramePr>
            <a:graphicFrameLocks noGrp="1"/>
          </p:cNvGraphicFramePr>
          <p:nvPr>
            <p:extLst>
              <p:ext uri="{D42A27DB-BD31-4B8C-83A1-F6EECF244321}">
                <p14:modId xmlns:p14="http://schemas.microsoft.com/office/powerpoint/2010/main" val="3382903867"/>
              </p:ext>
            </p:extLst>
          </p:nvPr>
        </p:nvGraphicFramePr>
        <p:xfrm>
          <a:off x="2079748" y="2387595"/>
          <a:ext cx="1359726" cy="2954851"/>
        </p:xfrm>
        <a:graphic>
          <a:graphicData uri="http://schemas.openxmlformats.org/drawingml/2006/table">
            <a:tbl>
              <a:tblPr>
                <a:tableStyleId>{5C22544A-7EE6-4342-B048-85BDC9FD1C3A}</a:tableStyleId>
              </a:tblPr>
              <a:tblGrid>
                <a:gridCol w="1359726">
                  <a:extLst>
                    <a:ext uri="{9D8B030D-6E8A-4147-A177-3AD203B41FA5}">
                      <a16:colId xmlns="" xmlns:a16="http://schemas.microsoft.com/office/drawing/2014/main" val="3542595871"/>
                    </a:ext>
                  </a:extLst>
                </a:gridCol>
              </a:tblGrid>
              <a:tr h="1093925">
                <a:tc>
                  <a:txBody>
                    <a:bodyPr/>
                    <a:lstStyle/>
                    <a:p>
                      <a:pPr algn="r" fontAlgn="t"/>
                      <a:r>
                        <a:rPr lang="en-IE" sz="1200" u="none" strike="noStrike">
                          <a:solidFill>
                            <a:schemeClr val="tx1">
                              <a:lumMod val="75000"/>
                              <a:lumOff val="25000"/>
                            </a:schemeClr>
                          </a:solidFill>
                          <a:effectLst/>
                          <a:latin typeface="Calibri" panose="020F0502020204030204" pitchFamily="34" charset="0"/>
                          <a:cs typeface="Calibri" panose="020F0502020204030204" pitchFamily="34" charset="0"/>
                        </a:rPr>
                        <a:t>High</a:t>
                      </a:r>
                      <a:endParaRPr lang="en-IE" sz="1200" b="0" i="0" u="none" strike="noStrike">
                        <a:solidFill>
                          <a:schemeClr val="tx1">
                            <a:lumMod val="75000"/>
                            <a:lumOff val="25000"/>
                          </a:schemeClr>
                        </a:solidFill>
                        <a:effectLst/>
                        <a:latin typeface="Calibri" panose="020F0502020204030204" pitchFamily="34" charset="0"/>
                        <a:cs typeface="Calibri" panose="020F0502020204030204" pitchFamily="34" charset="0"/>
                      </a:endParaRPr>
                    </a:p>
                  </a:txBody>
                  <a:tcPr marL="8637" marR="8637" marT="8637" marB="0">
                    <a:noFill/>
                  </a:tcPr>
                </a:tc>
                <a:extLst>
                  <a:ext uri="{0D108BD9-81ED-4DB2-BD59-A6C34878D82A}">
                    <a16:rowId xmlns="" xmlns:a16="http://schemas.microsoft.com/office/drawing/2014/main" val="2009839339"/>
                  </a:ext>
                </a:extLst>
              </a:tr>
              <a:tr h="1669409">
                <a:tc>
                  <a:txBody>
                    <a:bodyPr/>
                    <a:lstStyle/>
                    <a:p>
                      <a:pPr algn="r" fontAlgn="t"/>
                      <a:r>
                        <a:rPr lang="en-IE" sz="1200" b="0" i="0" u="none" strike="noStrike">
                          <a:solidFill>
                            <a:schemeClr val="tx1">
                              <a:lumMod val="75000"/>
                              <a:lumOff val="25000"/>
                            </a:schemeClr>
                          </a:solidFill>
                          <a:effectLst/>
                          <a:latin typeface="Calibri" panose="020F0502020204030204" pitchFamily="34" charset="0"/>
                          <a:cs typeface="Calibri" panose="020F0502020204030204" pitchFamily="34" charset="0"/>
                        </a:rPr>
                        <a:t>Medium</a:t>
                      </a:r>
                    </a:p>
                  </a:txBody>
                  <a:tcPr marL="8637" marR="8637" marT="8637" marB="0">
                    <a:noFill/>
                  </a:tcPr>
                </a:tc>
                <a:extLst>
                  <a:ext uri="{0D108BD9-81ED-4DB2-BD59-A6C34878D82A}">
                    <a16:rowId xmlns="" xmlns:a16="http://schemas.microsoft.com/office/drawing/2014/main" val="72650665"/>
                  </a:ext>
                </a:extLst>
              </a:tr>
              <a:tr h="139736">
                <a:tc>
                  <a:txBody>
                    <a:bodyPr/>
                    <a:lstStyle/>
                    <a:p>
                      <a:pPr algn="r" fontAlgn="t"/>
                      <a:r>
                        <a:rPr lang="en-IE" sz="1200" u="none" strike="noStrike">
                          <a:solidFill>
                            <a:schemeClr val="tx1">
                              <a:lumMod val="75000"/>
                              <a:lumOff val="25000"/>
                            </a:schemeClr>
                          </a:solidFill>
                          <a:effectLst/>
                          <a:latin typeface="Calibri" panose="020F0502020204030204" pitchFamily="34" charset="0"/>
                          <a:cs typeface="Calibri" panose="020F0502020204030204" pitchFamily="34" charset="0"/>
                        </a:rPr>
                        <a:t>Low</a:t>
                      </a:r>
                    </a:p>
                  </a:txBody>
                  <a:tcPr marL="8637" marR="8637" marT="8637" marB="0">
                    <a:noFill/>
                  </a:tcPr>
                </a:tc>
                <a:extLst>
                  <a:ext uri="{0D108BD9-81ED-4DB2-BD59-A6C34878D82A}">
                    <a16:rowId xmlns="" xmlns:a16="http://schemas.microsoft.com/office/drawing/2014/main" val="1741518227"/>
                  </a:ext>
                </a:extLst>
              </a:tr>
            </a:tbl>
          </a:graphicData>
        </a:graphic>
      </p:graphicFrame>
      <p:graphicFrame>
        <p:nvGraphicFramePr>
          <p:cNvPr id="18" name="Chart 17">
            <a:extLst>
              <a:ext uri="{FF2B5EF4-FFF2-40B4-BE49-F238E27FC236}">
                <a16:creationId xmlns="" xmlns:a16="http://schemas.microsoft.com/office/drawing/2014/main" id="{B77C0DDB-B003-490D-A800-C30A62CE8B2A}"/>
              </a:ext>
            </a:extLst>
          </p:cNvPr>
          <p:cNvGraphicFramePr/>
          <p:nvPr>
            <p:custDataLst>
              <p:tags r:id="rId1"/>
            </p:custDataLst>
            <p:extLst>
              <p:ext uri="{D42A27DB-BD31-4B8C-83A1-F6EECF244321}">
                <p14:modId xmlns:p14="http://schemas.microsoft.com/office/powerpoint/2010/main" val="2494149919"/>
              </p:ext>
            </p:extLst>
          </p:nvPr>
        </p:nvGraphicFramePr>
        <p:xfrm>
          <a:off x="3270321" y="2002384"/>
          <a:ext cx="2282754" cy="418488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 xmlns:a16="http://schemas.microsoft.com/office/drawing/2014/main" id="{A658B994-8FE3-4D9D-99F0-5A7335472FFA}"/>
              </a:ext>
            </a:extLst>
          </p:cNvPr>
          <p:cNvSpPr txBox="1"/>
          <p:nvPr/>
        </p:nvSpPr>
        <p:spPr>
          <a:xfrm>
            <a:off x="3637383" y="1459773"/>
            <a:ext cx="1548630" cy="692497"/>
          </a:xfrm>
          <a:prstGeom prst="rect">
            <a:avLst/>
          </a:prstGeom>
          <a:noFill/>
        </p:spPr>
        <p:txBody>
          <a:bodyPr wrap="none" rtlCol="0">
            <a:spAutoFit/>
          </a:bodyPr>
          <a:lstStyle/>
          <a:p>
            <a:pPr algn="ctr"/>
            <a:r>
              <a:rPr lang="en-IE" sz="1400" b="1">
                <a:solidFill>
                  <a:schemeClr val="tx1">
                    <a:lumMod val="75000"/>
                    <a:lumOff val="25000"/>
                  </a:schemeClr>
                </a:solidFill>
                <a:cs typeface="Calibri" panose="020F0502020204030204" pitchFamily="34" charset="0"/>
              </a:rPr>
              <a:t>Mental Wellbeing </a:t>
            </a:r>
          </a:p>
          <a:p>
            <a:pPr algn="ctr"/>
            <a:r>
              <a:rPr lang="en-IE" sz="1400" b="1">
                <a:solidFill>
                  <a:schemeClr val="tx1">
                    <a:lumMod val="75000"/>
                    <a:lumOff val="25000"/>
                  </a:schemeClr>
                </a:solidFill>
                <a:cs typeface="Calibri" panose="020F0502020204030204" pitchFamily="34" charset="0"/>
              </a:rPr>
              <a:t>2020</a:t>
            </a:r>
          </a:p>
          <a:p>
            <a:pPr algn="ctr"/>
            <a:r>
              <a:rPr lang="en-IE" sz="1100">
                <a:solidFill>
                  <a:schemeClr val="tx1">
                    <a:lumMod val="75000"/>
                    <a:lumOff val="25000"/>
                  </a:schemeClr>
                </a:solidFill>
                <a:cs typeface="Calibri" panose="020F0502020204030204" pitchFamily="34" charset="0"/>
              </a:rPr>
              <a:t>%</a:t>
            </a:r>
          </a:p>
        </p:txBody>
      </p:sp>
      <p:sp>
        <p:nvSpPr>
          <p:cNvPr id="13" name="TextBox 12">
            <a:extLst>
              <a:ext uri="{FF2B5EF4-FFF2-40B4-BE49-F238E27FC236}">
                <a16:creationId xmlns="" xmlns:a16="http://schemas.microsoft.com/office/drawing/2014/main" id="{21BA4068-6E27-449C-BC57-A8D42202D307}"/>
              </a:ext>
            </a:extLst>
          </p:cNvPr>
          <p:cNvSpPr txBox="1"/>
          <p:nvPr/>
        </p:nvSpPr>
        <p:spPr>
          <a:xfrm>
            <a:off x="714300" y="6472638"/>
            <a:ext cx="8933188" cy="385362"/>
          </a:xfrm>
          <a:prstGeom prst="rect">
            <a:avLst/>
          </a:prstGeom>
          <a:noFill/>
        </p:spPr>
        <p:txBody>
          <a:bodyPr wrap="square" rtlCol="0">
            <a:spAutoFit/>
          </a:bodyPr>
          <a:lstStyle/>
          <a:p>
            <a:r>
              <a:rPr lang="en-IE" sz="952" i="1">
                <a:solidFill>
                  <a:prstClr val="black">
                    <a:lumMod val="65000"/>
                    <a:lumOff val="35000"/>
                  </a:prstClr>
                </a:solidFill>
                <a:cs typeface="Calibri" panose="020F0502020204030204" pitchFamily="34" charset="0"/>
              </a:rPr>
              <a:t>Q.16 Below are some statements about feelings and thoughts related to general wellbeing. </a:t>
            </a:r>
          </a:p>
          <a:p>
            <a:r>
              <a:rPr lang="en-IE" sz="952" i="1">
                <a:solidFill>
                  <a:prstClr val="black">
                    <a:lumMod val="65000"/>
                    <a:lumOff val="35000"/>
                  </a:prstClr>
                </a:solidFill>
                <a:cs typeface="Calibri" panose="020F0502020204030204" pitchFamily="34" charset="0"/>
              </a:rPr>
              <a:t>Please indicate for each of the following statements which is closest to how you have been feeling over the last two weeks.</a:t>
            </a:r>
          </a:p>
        </p:txBody>
      </p:sp>
      <p:pic>
        <p:nvPicPr>
          <p:cNvPr id="11" name="Imagem 2">
            <a:extLst>
              <a:ext uri="{FF2B5EF4-FFF2-40B4-BE49-F238E27FC236}">
                <a16:creationId xmlns="" xmlns:a16="http://schemas.microsoft.com/office/drawing/2014/main" id="{3F665B70-3D05-41DC-96ED-8704E6DE5179}"/>
              </a:ext>
            </a:extLst>
          </p:cNvPr>
          <p:cNvPicPr>
            <a:picLocks noChangeAspect="1"/>
          </p:cNvPicPr>
          <p:nvPr/>
        </p:nvPicPr>
        <p:blipFill>
          <a:blip r:embed="rId4"/>
          <a:stretch>
            <a:fillRect/>
          </a:stretch>
        </p:blipFill>
        <p:spPr>
          <a:xfrm>
            <a:off x="483855" y="6568060"/>
            <a:ext cx="230445" cy="226971"/>
          </a:xfrm>
          <a:prstGeom prst="rect">
            <a:avLst/>
          </a:prstGeom>
        </p:spPr>
      </p:pic>
      <p:pic>
        <p:nvPicPr>
          <p:cNvPr id="3" name="Picture 2">
            <a:extLst>
              <a:ext uri="{FF2B5EF4-FFF2-40B4-BE49-F238E27FC236}">
                <a16:creationId xmlns="" xmlns:a16="http://schemas.microsoft.com/office/drawing/2014/main" id="{8AB4FD0C-795E-42EA-983D-FF6C1837FB03}"/>
              </a:ext>
            </a:extLst>
          </p:cNvPr>
          <p:cNvPicPr>
            <a:picLocks noChangeAspect="1"/>
          </p:cNvPicPr>
          <p:nvPr/>
        </p:nvPicPr>
        <p:blipFill>
          <a:blip r:embed="rId5"/>
          <a:srcRect/>
          <a:stretch/>
        </p:blipFill>
        <p:spPr>
          <a:xfrm>
            <a:off x="6222533" y="1042056"/>
            <a:ext cx="5279136" cy="5279136"/>
          </a:xfrm>
          <a:prstGeom prst="rect">
            <a:avLst/>
          </a:prstGeom>
        </p:spPr>
      </p:pic>
      <p:sp>
        <p:nvSpPr>
          <p:cNvPr id="9" name="Text Placeholder 23">
            <a:extLst>
              <a:ext uri="{FF2B5EF4-FFF2-40B4-BE49-F238E27FC236}">
                <a16:creationId xmlns="" xmlns:a16="http://schemas.microsoft.com/office/drawing/2014/main" id="{EAB3959D-C4A4-4548-897E-280A2CF3C17B}"/>
              </a:ext>
            </a:extLst>
          </p:cNvPr>
          <p:cNvSpPr txBox="1">
            <a:spLocks/>
          </p:cNvSpPr>
          <p:nvPr/>
        </p:nvSpPr>
        <p:spPr>
          <a:xfrm>
            <a:off x="295587" y="919215"/>
            <a:ext cx="5548676" cy="3239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Base: Adults aged 16+ n – 1,262</a:t>
            </a:r>
          </a:p>
        </p:txBody>
      </p:sp>
    </p:spTree>
    <p:extLst>
      <p:ext uri="{BB962C8B-B14F-4D97-AF65-F5344CB8AC3E}">
        <p14:creationId xmlns:p14="http://schemas.microsoft.com/office/powerpoint/2010/main" val="1069763469"/>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7C1F460B-5B6C-46D5-97B5-89708BAE6D47}"/>
              </a:ext>
            </a:extLst>
          </p:cNvPr>
          <p:cNvSpPr>
            <a:spLocks noGrp="1"/>
          </p:cNvSpPr>
          <p:nvPr>
            <p:ph type="body" sz="quarter" idx="49"/>
          </p:nvPr>
        </p:nvSpPr>
        <p:spPr>
          <a:xfrm>
            <a:off x="270112" y="901815"/>
            <a:ext cx="5548676" cy="323941"/>
          </a:xfrm>
        </p:spPr>
        <p:txBody>
          <a:bodyPr/>
          <a:lstStyle/>
          <a:p>
            <a:r>
              <a:rPr lang="en-GB">
                <a:solidFill>
                  <a:schemeClr val="tx1">
                    <a:lumMod val="50000"/>
                    <a:lumOff val="50000"/>
                  </a:schemeClr>
                </a:solidFill>
                <a:latin typeface="Calibri" panose="020F0502020204030204" pitchFamily="34" charset="0"/>
                <a:cs typeface="Calibri" panose="020F0502020204030204" pitchFamily="34" charset="0"/>
              </a:rPr>
              <a:t>Base: Adults aged 16+ n – 1,262</a:t>
            </a:r>
            <a:endParaRPr lang="en-IE"/>
          </a:p>
        </p:txBody>
      </p:sp>
      <p:sp>
        <p:nvSpPr>
          <p:cNvPr id="7" name="Title 1"/>
          <p:cNvSpPr>
            <a:spLocks noGrp="1"/>
          </p:cNvSpPr>
          <p:nvPr>
            <p:ph type="title"/>
          </p:nvPr>
        </p:nvSpPr>
        <p:spPr>
          <a:xfrm>
            <a:off x="270112" y="159460"/>
            <a:ext cx="10445513" cy="370620"/>
          </a:xfrm>
        </p:spPr>
        <p:txBody>
          <a:bodyPr anchor="t">
            <a:noAutofit/>
          </a:bodyPr>
          <a:lstStyle/>
          <a:p>
            <a:r>
              <a:rPr lang="en-IE"/>
              <a:t>Mental Wellbeing Issues are most closely associated with age - the ‘Low’ group rising to 50% of those aged under 35 years </a:t>
            </a:r>
            <a:endParaRPr lang="en-IE" b="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 xmlns:a16="http://schemas.microsoft.com/office/drawing/2014/main" id="{6A4997CC-E491-4F5A-9CAC-533134AF8DA6}"/>
              </a:ext>
            </a:extLst>
          </p:cNvPr>
          <p:cNvSpPr>
            <a:spLocks noGrp="1"/>
          </p:cNvSpPr>
          <p:nvPr>
            <p:ph type="body" sz="quarter" idx="60"/>
          </p:nvPr>
        </p:nvSpPr>
        <p:spPr>
          <a:xfrm>
            <a:off x="768842" y="6572796"/>
            <a:ext cx="7042362" cy="285204"/>
          </a:xfrm>
        </p:spPr>
        <p:txBody>
          <a:bodyPr/>
          <a:lstStyle/>
          <a:p>
            <a:r>
              <a:rPr lang="en-IE"/>
              <a:t>Q.33 Please indicate for each of the following statements which is closest to how you have been feeling over the last two weeks ...</a:t>
            </a:r>
          </a:p>
          <a:p>
            <a:endParaRPr lang="en-IE"/>
          </a:p>
        </p:txBody>
      </p:sp>
      <p:sp>
        <p:nvSpPr>
          <p:cNvPr id="9" name="Parallelogram 8">
            <a:extLst>
              <a:ext uri="{FF2B5EF4-FFF2-40B4-BE49-F238E27FC236}">
                <a16:creationId xmlns="" xmlns:a16="http://schemas.microsoft.com/office/drawing/2014/main" id="{9F9F556E-030F-4E31-86DD-5FAB3419B132}"/>
              </a:ext>
            </a:extLst>
          </p:cNvPr>
          <p:cNvSpPr/>
          <p:nvPr/>
        </p:nvSpPr>
        <p:spPr>
          <a:xfrm>
            <a:off x="1900236" y="5709830"/>
            <a:ext cx="8391525" cy="439510"/>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The unsettling incidence of the ‘low’ group does not peak further among Arts Goers </a:t>
            </a:r>
            <a:endParaRPr lang="en-US" sz="1400" b="1">
              <a:solidFill>
                <a:prstClr val="white"/>
              </a:solidFill>
            </a:endParaRPr>
          </a:p>
        </p:txBody>
      </p:sp>
      <p:graphicFrame>
        <p:nvGraphicFramePr>
          <p:cNvPr id="11" name="Table 10">
            <a:extLst>
              <a:ext uri="{FF2B5EF4-FFF2-40B4-BE49-F238E27FC236}">
                <a16:creationId xmlns="" xmlns:a16="http://schemas.microsoft.com/office/drawing/2014/main" id="{051C74EE-7400-4370-BA23-925862F44480}"/>
              </a:ext>
            </a:extLst>
          </p:cNvPr>
          <p:cNvGraphicFramePr>
            <a:graphicFrameLocks noGrp="1"/>
          </p:cNvGraphicFramePr>
          <p:nvPr>
            <p:extLst>
              <p:ext uri="{D42A27DB-BD31-4B8C-83A1-F6EECF244321}">
                <p14:modId xmlns:p14="http://schemas.microsoft.com/office/powerpoint/2010/main" val="3304476013"/>
              </p:ext>
            </p:extLst>
          </p:nvPr>
        </p:nvGraphicFramePr>
        <p:xfrm>
          <a:off x="932108" y="1571625"/>
          <a:ext cx="10327783" cy="3714749"/>
        </p:xfrm>
        <a:graphic>
          <a:graphicData uri="http://schemas.openxmlformats.org/drawingml/2006/table">
            <a:tbl>
              <a:tblPr>
                <a:tableStyleId>{5C22544A-7EE6-4342-B048-85BDC9FD1C3A}</a:tableStyleId>
              </a:tblPr>
              <a:tblGrid>
                <a:gridCol w="1196131">
                  <a:extLst>
                    <a:ext uri="{9D8B030D-6E8A-4147-A177-3AD203B41FA5}">
                      <a16:colId xmlns="" xmlns:a16="http://schemas.microsoft.com/office/drawing/2014/main" val="402038361"/>
                    </a:ext>
                  </a:extLst>
                </a:gridCol>
                <a:gridCol w="760971">
                  <a:extLst>
                    <a:ext uri="{9D8B030D-6E8A-4147-A177-3AD203B41FA5}">
                      <a16:colId xmlns="" xmlns:a16="http://schemas.microsoft.com/office/drawing/2014/main" val="2444655939"/>
                    </a:ext>
                  </a:extLst>
                </a:gridCol>
                <a:gridCol w="760971">
                  <a:extLst>
                    <a:ext uri="{9D8B030D-6E8A-4147-A177-3AD203B41FA5}">
                      <a16:colId xmlns="" xmlns:a16="http://schemas.microsoft.com/office/drawing/2014/main" val="3517836786"/>
                    </a:ext>
                  </a:extLst>
                </a:gridCol>
                <a:gridCol w="760971">
                  <a:extLst>
                    <a:ext uri="{9D8B030D-6E8A-4147-A177-3AD203B41FA5}">
                      <a16:colId xmlns="" xmlns:a16="http://schemas.microsoft.com/office/drawing/2014/main" val="1771095740"/>
                    </a:ext>
                  </a:extLst>
                </a:gridCol>
                <a:gridCol w="760971">
                  <a:extLst>
                    <a:ext uri="{9D8B030D-6E8A-4147-A177-3AD203B41FA5}">
                      <a16:colId xmlns="" xmlns:a16="http://schemas.microsoft.com/office/drawing/2014/main" val="3468696075"/>
                    </a:ext>
                  </a:extLst>
                </a:gridCol>
                <a:gridCol w="760971">
                  <a:extLst>
                    <a:ext uri="{9D8B030D-6E8A-4147-A177-3AD203B41FA5}">
                      <a16:colId xmlns="" xmlns:a16="http://schemas.microsoft.com/office/drawing/2014/main" val="1115719390"/>
                    </a:ext>
                  </a:extLst>
                </a:gridCol>
                <a:gridCol w="760971">
                  <a:extLst>
                    <a:ext uri="{9D8B030D-6E8A-4147-A177-3AD203B41FA5}">
                      <a16:colId xmlns="" xmlns:a16="http://schemas.microsoft.com/office/drawing/2014/main" val="1294802982"/>
                    </a:ext>
                  </a:extLst>
                </a:gridCol>
                <a:gridCol w="760971">
                  <a:extLst>
                    <a:ext uri="{9D8B030D-6E8A-4147-A177-3AD203B41FA5}">
                      <a16:colId xmlns="" xmlns:a16="http://schemas.microsoft.com/office/drawing/2014/main" val="1197611693"/>
                    </a:ext>
                  </a:extLst>
                </a:gridCol>
                <a:gridCol w="760971">
                  <a:extLst>
                    <a:ext uri="{9D8B030D-6E8A-4147-A177-3AD203B41FA5}">
                      <a16:colId xmlns="" xmlns:a16="http://schemas.microsoft.com/office/drawing/2014/main" val="3029041555"/>
                    </a:ext>
                  </a:extLst>
                </a:gridCol>
                <a:gridCol w="760971">
                  <a:extLst>
                    <a:ext uri="{9D8B030D-6E8A-4147-A177-3AD203B41FA5}">
                      <a16:colId xmlns="" xmlns:a16="http://schemas.microsoft.com/office/drawing/2014/main" val="3401566120"/>
                    </a:ext>
                  </a:extLst>
                </a:gridCol>
                <a:gridCol w="760971">
                  <a:extLst>
                    <a:ext uri="{9D8B030D-6E8A-4147-A177-3AD203B41FA5}">
                      <a16:colId xmlns="" xmlns:a16="http://schemas.microsoft.com/office/drawing/2014/main" val="1020989414"/>
                    </a:ext>
                  </a:extLst>
                </a:gridCol>
                <a:gridCol w="760971">
                  <a:extLst>
                    <a:ext uri="{9D8B030D-6E8A-4147-A177-3AD203B41FA5}">
                      <a16:colId xmlns="" xmlns:a16="http://schemas.microsoft.com/office/drawing/2014/main" val="1986611128"/>
                    </a:ext>
                  </a:extLst>
                </a:gridCol>
                <a:gridCol w="760971">
                  <a:extLst>
                    <a:ext uri="{9D8B030D-6E8A-4147-A177-3AD203B41FA5}">
                      <a16:colId xmlns="" xmlns:a16="http://schemas.microsoft.com/office/drawing/2014/main" val="1760656492"/>
                    </a:ext>
                  </a:extLst>
                </a:gridCol>
              </a:tblGrid>
              <a:tr h="449424">
                <a:tc rowSpan="2">
                  <a:txBody>
                    <a:bodyPr/>
                    <a:lstStyle/>
                    <a:p>
                      <a:pPr algn="l" fontAlgn="t"/>
                      <a:r>
                        <a:rPr lang="en-IE" sz="1200" b="1" u="none" strike="noStrike">
                          <a:solidFill>
                            <a:schemeClr val="tx1">
                              <a:lumMod val="75000"/>
                              <a:lumOff val="25000"/>
                            </a:schemeClr>
                          </a:solidFill>
                          <a:effectLst/>
                        </a:rPr>
                        <a:t> </a:t>
                      </a:r>
                    </a:p>
                    <a:p>
                      <a:pPr algn="l" fontAlgn="t"/>
                      <a:r>
                        <a:rPr lang="en-IE" sz="1200" u="none" strike="noStrike">
                          <a:solidFill>
                            <a:schemeClr val="tx1">
                              <a:lumMod val="75000"/>
                              <a:lumOff val="25000"/>
                            </a:schemeClr>
                          </a:solidFill>
                          <a:effectLst/>
                        </a:rPr>
                        <a:t> </a:t>
                      </a:r>
                    </a:p>
                    <a:p>
                      <a:pPr algn="l" fontAlgn="t"/>
                      <a:r>
                        <a:rPr lang="en-IE" sz="1200" i="1" u="none" strike="noStrike">
                          <a:solidFill>
                            <a:schemeClr val="tx1">
                              <a:lumMod val="75000"/>
                              <a:lumOff val="25000"/>
                            </a:schemeClr>
                          </a:solidFill>
                          <a:effectLst/>
                        </a:rPr>
                        <a:t> (MWS)</a:t>
                      </a:r>
                      <a:endParaRPr lang="en-IE" sz="1200" b="0" i="1" u="none" strike="noStrike">
                        <a:solidFill>
                          <a:schemeClr val="tx1">
                            <a:lumMod val="75000"/>
                            <a:lumOff val="25000"/>
                          </a:schemeClr>
                        </a:solidFill>
                        <a:effectLst/>
                        <a:latin typeface="Tahoma" panose="020B0604030504040204" pitchFamily="34" charset="0"/>
                      </a:endParaRPr>
                    </a:p>
                  </a:txBody>
                  <a:tcPr marL="72000" marR="9525" marT="9525" marB="0">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rowSpan="2">
                  <a:txBody>
                    <a:bodyPr/>
                    <a:lstStyle/>
                    <a:p>
                      <a:pPr algn="ctr" fontAlgn="t"/>
                      <a:r>
                        <a:rPr lang="en-IE" sz="1400" b="1" u="none" strike="noStrike">
                          <a:solidFill>
                            <a:schemeClr val="tx1">
                              <a:lumMod val="75000"/>
                              <a:lumOff val="25000"/>
                            </a:schemeClr>
                          </a:solidFill>
                          <a:effectLst/>
                        </a:rPr>
                        <a:t>Total</a:t>
                      </a:r>
                      <a:endParaRPr lang="en-IE" sz="1400" b="1"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gridSpan="3">
                  <a:txBody>
                    <a:bodyPr/>
                    <a:lstStyle/>
                    <a:p>
                      <a:pPr algn="ctr" fontAlgn="t"/>
                      <a:r>
                        <a:rPr lang="en-IE" sz="1200" b="1" u="none" strike="noStrike">
                          <a:solidFill>
                            <a:schemeClr val="tx1">
                              <a:lumMod val="75000"/>
                              <a:lumOff val="25000"/>
                            </a:schemeClr>
                          </a:solidFill>
                          <a:effectLst/>
                        </a:rPr>
                        <a:t>Age</a:t>
                      </a:r>
                      <a:endParaRPr lang="en-IE" sz="1200" b="1"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endParaRPr lang="en-IE"/>
                    </a:p>
                  </a:txBody>
                  <a:tcPr/>
                </a:tc>
                <a:tc hMerge="1">
                  <a:txBody>
                    <a:bodyPr/>
                    <a:lstStyle/>
                    <a:p>
                      <a:endParaRPr lang="en-IE"/>
                    </a:p>
                  </a:txBody>
                  <a:tcPr/>
                </a:tc>
                <a:tc gridSpan="6">
                  <a:txBody>
                    <a:bodyPr/>
                    <a:lstStyle/>
                    <a:p>
                      <a:pPr algn="ctr" fontAlgn="t"/>
                      <a:r>
                        <a:rPr lang="en-IE" sz="1200" b="1" u="none" strike="noStrike">
                          <a:solidFill>
                            <a:schemeClr val="tx1">
                              <a:lumMod val="75000"/>
                              <a:lumOff val="25000"/>
                            </a:schemeClr>
                          </a:solidFill>
                          <a:effectLst/>
                        </a:rPr>
                        <a:t>Arts Goers</a:t>
                      </a:r>
                      <a:endParaRPr lang="en-IE" sz="1200" b="1"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gridSpan="2">
                  <a:txBody>
                    <a:bodyPr/>
                    <a:lstStyle/>
                    <a:p>
                      <a:pPr algn="ctr" fontAlgn="t"/>
                      <a:r>
                        <a:rPr lang="en-IE" sz="1200" b="1" u="none" strike="noStrike">
                          <a:solidFill>
                            <a:schemeClr val="tx1">
                              <a:lumMod val="75000"/>
                              <a:lumOff val="25000"/>
                            </a:schemeClr>
                          </a:solidFill>
                          <a:effectLst/>
                        </a:rPr>
                        <a:t>Participation</a:t>
                      </a:r>
                      <a:endParaRPr lang="en-IE" sz="1200" b="1"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endParaRPr lang="en-IE"/>
                    </a:p>
                  </a:txBody>
                  <a:tcPr/>
                </a:tc>
                <a:extLst>
                  <a:ext uri="{0D108BD9-81ED-4DB2-BD59-A6C34878D82A}">
                    <a16:rowId xmlns="" xmlns:a16="http://schemas.microsoft.com/office/drawing/2014/main" val="3856241819"/>
                  </a:ext>
                </a:extLst>
              </a:tr>
              <a:tr h="715310">
                <a:tc vMerge="1">
                  <a:txBody>
                    <a:bodyPr/>
                    <a:lstStyle/>
                    <a:p>
                      <a:endParaRPr lang="en-IE"/>
                    </a:p>
                  </a:txBody>
                  <a:tcPr/>
                </a:tc>
                <a:tc vMerge="1">
                  <a:txBody>
                    <a:bodyPr/>
                    <a:lstStyle/>
                    <a:p>
                      <a:endParaRPr lang="en-IE"/>
                    </a:p>
                  </a:txBody>
                  <a:tcPr/>
                </a:tc>
                <a:tc>
                  <a:txBody>
                    <a:bodyPr/>
                    <a:lstStyle/>
                    <a:p>
                      <a:pPr algn="ctr" fontAlgn="t"/>
                      <a:r>
                        <a:rPr lang="en-IE" sz="1000" b="1" u="none" strike="noStrike">
                          <a:solidFill>
                            <a:schemeClr val="tx1">
                              <a:lumMod val="75000"/>
                              <a:lumOff val="25000"/>
                            </a:schemeClr>
                          </a:solidFill>
                          <a:effectLst/>
                        </a:rPr>
                        <a:t>&gt;34</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35-49</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50+</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Any arts goers</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Occasional</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Regular</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Aficionados</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Films at a cinema or other venue (ONLY)</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None</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Participants</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fontAlgn="t"/>
                      <a:r>
                        <a:rPr lang="en-IE" sz="1000" b="1" u="none" strike="noStrike">
                          <a:solidFill>
                            <a:schemeClr val="tx1">
                              <a:lumMod val="75000"/>
                              <a:lumOff val="25000"/>
                            </a:schemeClr>
                          </a:solidFill>
                          <a:effectLst/>
                        </a:rPr>
                        <a:t>Non-Participants</a:t>
                      </a:r>
                      <a:endParaRPr lang="en-IE" sz="1000" b="1"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 xmlns:a16="http://schemas.microsoft.com/office/drawing/2014/main" val="2702643873"/>
                  </a:ext>
                </a:extLst>
              </a:tr>
              <a:tr h="341132">
                <a:tc>
                  <a:txBody>
                    <a:bodyPr/>
                    <a:lstStyle/>
                    <a:p>
                      <a:pPr algn="l" fontAlgn="t"/>
                      <a:endParaRPr lang="en-IE" sz="1200" b="0" i="0" u="none" strike="noStrike">
                        <a:solidFill>
                          <a:srgbClr val="000000"/>
                        </a:solidFill>
                        <a:effectLst/>
                        <a:latin typeface="Tahoma" panose="020B0604030504040204" pitchFamily="34" charset="0"/>
                      </a:endParaRPr>
                    </a:p>
                  </a:txBody>
                  <a:tcPr marL="72000" marR="9525" marT="9525" marB="0">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1262</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364</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402</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496</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671</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282</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213</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176</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174</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417</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450</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812</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3814979248"/>
                  </a:ext>
                </a:extLst>
              </a:tr>
              <a:tr h="353194">
                <a:tc>
                  <a:txBody>
                    <a:bodyPr/>
                    <a:lstStyle/>
                    <a:p>
                      <a:pPr algn="l" fontAlgn="t"/>
                      <a:endParaRPr lang="en-IE" sz="1200" b="0" i="0" u="none" strike="noStrike">
                        <a:solidFill>
                          <a:srgbClr val="000000"/>
                        </a:solidFill>
                        <a:effectLst/>
                        <a:latin typeface="Tahoma" panose="020B0604030504040204" pitchFamily="34" charset="0"/>
                      </a:endParaRPr>
                    </a:p>
                  </a:txBody>
                  <a:tcPr marL="72000" marR="9525" marT="9525" marB="0">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t"/>
                      <a:r>
                        <a:rPr lang="en-IE" sz="1050" i="1" u="none" strike="noStrike">
                          <a:solidFill>
                            <a:schemeClr val="tx1">
                              <a:lumMod val="75000"/>
                              <a:lumOff val="25000"/>
                            </a:schemeClr>
                          </a:solidFill>
                          <a:effectLst/>
                        </a:rPr>
                        <a:t>%</a:t>
                      </a:r>
                      <a:endParaRPr lang="en-IE" sz="1050" b="0" i="1"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3837352354"/>
                  </a:ext>
                </a:extLst>
              </a:tr>
              <a:tr h="618563">
                <a:tc>
                  <a:txBody>
                    <a:bodyPr/>
                    <a:lstStyle/>
                    <a:p>
                      <a:pPr algn="l" fontAlgn="t"/>
                      <a:r>
                        <a:rPr lang="en-IE" sz="1400" u="none" strike="noStrike">
                          <a:solidFill>
                            <a:schemeClr val="tx1">
                              <a:lumMod val="75000"/>
                              <a:lumOff val="25000"/>
                            </a:schemeClr>
                          </a:solidFill>
                          <a:effectLst/>
                        </a:rPr>
                        <a:t>Low</a:t>
                      </a:r>
                      <a:endParaRPr lang="en-IE" sz="1400" b="0" i="0" u="none" strike="noStrike">
                        <a:solidFill>
                          <a:schemeClr val="tx1">
                            <a:lumMod val="75000"/>
                            <a:lumOff val="25000"/>
                          </a:schemeClr>
                        </a:solidFill>
                        <a:effectLst/>
                        <a:latin typeface="Tahoma" panose="020B0604030504040204" pitchFamily="34" charset="0"/>
                      </a:endParaRPr>
                    </a:p>
                  </a:txBody>
                  <a:tcPr marL="72000"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40</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b="1" u="none" strike="noStrike">
                          <a:solidFill>
                            <a:schemeClr val="bg1"/>
                          </a:solidFill>
                          <a:effectLst/>
                        </a:rPr>
                        <a:t>50</a:t>
                      </a:r>
                      <a:endParaRPr lang="en-IE" sz="1400" b="1" i="0" u="none" strike="noStrike">
                        <a:solidFill>
                          <a:schemeClr val="bg1"/>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61D6E"/>
                    </a:solidFill>
                  </a:tcPr>
                </a:tc>
                <a:tc>
                  <a:txBody>
                    <a:bodyPr/>
                    <a:lstStyle/>
                    <a:p>
                      <a:pPr algn="ctr" fontAlgn="t"/>
                      <a:r>
                        <a:rPr lang="en-IE" sz="1400" u="none" strike="noStrike">
                          <a:solidFill>
                            <a:schemeClr val="tx1">
                              <a:lumMod val="75000"/>
                              <a:lumOff val="25000"/>
                            </a:schemeClr>
                          </a:solidFill>
                          <a:effectLst/>
                        </a:rPr>
                        <a:t>44</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29</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FFD4"/>
                    </a:solidFill>
                  </a:tcPr>
                </a:tc>
                <a:tc>
                  <a:txBody>
                    <a:bodyPr/>
                    <a:lstStyle/>
                    <a:p>
                      <a:pPr algn="ctr" fontAlgn="t"/>
                      <a:r>
                        <a:rPr lang="en-IE" sz="1400" u="none" strike="noStrike">
                          <a:solidFill>
                            <a:schemeClr val="tx1">
                              <a:lumMod val="75000"/>
                              <a:lumOff val="25000"/>
                            </a:schemeClr>
                          </a:solidFill>
                          <a:effectLst/>
                        </a:rPr>
                        <a:t>39</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36</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43</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39</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39</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41</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38</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40</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751381693"/>
                  </a:ext>
                </a:extLst>
              </a:tr>
              <a:tr h="618563">
                <a:tc>
                  <a:txBody>
                    <a:bodyPr/>
                    <a:lstStyle/>
                    <a:p>
                      <a:pPr algn="l" fontAlgn="t"/>
                      <a:r>
                        <a:rPr lang="en-IE" sz="1400" u="none" strike="noStrike">
                          <a:solidFill>
                            <a:schemeClr val="tx1">
                              <a:lumMod val="75000"/>
                              <a:lumOff val="25000"/>
                            </a:schemeClr>
                          </a:solidFill>
                          <a:effectLst/>
                        </a:rPr>
                        <a:t>Medium</a:t>
                      </a:r>
                      <a:endParaRPr lang="en-IE" sz="1400" b="0" i="0" u="none" strike="noStrike">
                        <a:solidFill>
                          <a:schemeClr val="tx1">
                            <a:lumMod val="75000"/>
                            <a:lumOff val="25000"/>
                          </a:schemeClr>
                        </a:solidFill>
                        <a:effectLst/>
                        <a:latin typeface="Tahoma" panose="020B0604030504040204" pitchFamily="34" charset="0"/>
                      </a:endParaRPr>
                    </a:p>
                  </a:txBody>
                  <a:tcPr marL="72000"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43</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38</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42</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47</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44</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46</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42</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43</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45</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40</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42</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43</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751026583"/>
                  </a:ext>
                </a:extLst>
              </a:tr>
              <a:tr h="618563">
                <a:tc>
                  <a:txBody>
                    <a:bodyPr/>
                    <a:lstStyle/>
                    <a:p>
                      <a:pPr algn="l" fontAlgn="t"/>
                      <a:r>
                        <a:rPr lang="en-IE" sz="1400" u="none" strike="noStrike">
                          <a:solidFill>
                            <a:schemeClr val="tx1">
                              <a:lumMod val="75000"/>
                              <a:lumOff val="25000"/>
                            </a:schemeClr>
                          </a:solidFill>
                          <a:effectLst/>
                        </a:rPr>
                        <a:t>High</a:t>
                      </a:r>
                      <a:endParaRPr lang="en-IE" sz="1400" b="0" i="0" u="none" strike="noStrike">
                        <a:solidFill>
                          <a:schemeClr val="tx1">
                            <a:lumMod val="75000"/>
                            <a:lumOff val="25000"/>
                          </a:schemeClr>
                        </a:solidFill>
                        <a:effectLst/>
                        <a:latin typeface="Tahoma" panose="020B0604030504040204" pitchFamily="34" charset="0"/>
                      </a:endParaRPr>
                    </a:p>
                  </a:txBody>
                  <a:tcPr marL="72000"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18</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13</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14</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24</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FFFD4"/>
                    </a:solidFill>
                  </a:tcPr>
                </a:tc>
                <a:tc>
                  <a:txBody>
                    <a:bodyPr/>
                    <a:lstStyle/>
                    <a:p>
                      <a:pPr algn="ctr" fontAlgn="t"/>
                      <a:r>
                        <a:rPr lang="en-IE" sz="1400" u="none" strike="noStrike">
                          <a:solidFill>
                            <a:schemeClr val="tx1">
                              <a:lumMod val="75000"/>
                              <a:lumOff val="25000"/>
                            </a:schemeClr>
                          </a:solidFill>
                          <a:effectLst/>
                        </a:rPr>
                        <a:t>17</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17</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15</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18</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17</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20</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20</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t"/>
                      <a:r>
                        <a:rPr lang="en-IE" sz="1400" u="none" strike="noStrike">
                          <a:solidFill>
                            <a:schemeClr val="tx1">
                              <a:lumMod val="75000"/>
                              <a:lumOff val="25000"/>
                            </a:schemeClr>
                          </a:solidFill>
                          <a:effectLst/>
                        </a:rPr>
                        <a:t>17</a:t>
                      </a:r>
                      <a:endParaRPr lang="en-IE" sz="1400" b="0" i="0" u="none" strike="noStrike">
                        <a:solidFill>
                          <a:schemeClr val="tx1">
                            <a:lumMod val="75000"/>
                            <a:lumOff val="25000"/>
                          </a:schemeClr>
                        </a:solidFill>
                        <a:effectLst/>
                        <a:latin typeface="Tahoma" panose="020B060403050404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004656414"/>
                  </a:ext>
                </a:extLst>
              </a:tr>
            </a:tbl>
          </a:graphicData>
        </a:graphic>
      </p:graphicFrame>
    </p:spTree>
    <p:extLst>
      <p:ext uri="{BB962C8B-B14F-4D97-AF65-F5344CB8AC3E}">
        <p14:creationId xmlns:p14="http://schemas.microsoft.com/office/powerpoint/2010/main" val="836962945"/>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 xmlns:a16="http://schemas.microsoft.com/office/drawing/2014/main" id="{620A3B9F-E161-48EC-9A5B-5674288E0EC3}"/>
              </a:ext>
            </a:extLst>
          </p:cNvPr>
          <p:cNvGraphicFramePr/>
          <p:nvPr>
            <p:custDataLst>
              <p:tags r:id="rId1"/>
            </p:custDataLst>
            <p:extLst>
              <p:ext uri="{D42A27DB-BD31-4B8C-83A1-F6EECF244321}">
                <p14:modId xmlns:p14="http://schemas.microsoft.com/office/powerpoint/2010/main" val="3695478423"/>
              </p:ext>
            </p:extLst>
          </p:nvPr>
        </p:nvGraphicFramePr>
        <p:xfrm>
          <a:off x="7437629" y="1225643"/>
          <a:ext cx="1856741" cy="40534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 xmlns:a16="http://schemas.microsoft.com/office/drawing/2014/main" id="{79F7FE09-A949-4C07-8F7A-E98FF6D64767}"/>
              </a:ext>
            </a:extLst>
          </p:cNvPr>
          <p:cNvGraphicFramePr/>
          <p:nvPr>
            <p:custDataLst>
              <p:tags r:id="rId2"/>
            </p:custDataLst>
            <p:extLst>
              <p:ext uri="{D42A27DB-BD31-4B8C-83A1-F6EECF244321}">
                <p14:modId xmlns:p14="http://schemas.microsoft.com/office/powerpoint/2010/main" val="176704485"/>
              </p:ext>
            </p:extLst>
          </p:nvPr>
        </p:nvGraphicFramePr>
        <p:xfrm>
          <a:off x="3876076" y="1225643"/>
          <a:ext cx="1899232" cy="4053464"/>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 Placeholder 1">
            <a:extLst>
              <a:ext uri="{FF2B5EF4-FFF2-40B4-BE49-F238E27FC236}">
                <a16:creationId xmlns="" xmlns:a16="http://schemas.microsoft.com/office/drawing/2014/main" id="{289CC0D6-8EBE-43D8-87D2-0BA1C47000CD}"/>
              </a:ext>
            </a:extLst>
          </p:cNvPr>
          <p:cNvSpPr>
            <a:spLocks noGrp="1"/>
          </p:cNvSpPr>
          <p:nvPr>
            <p:ph type="body" sz="quarter" idx="49"/>
          </p:nvPr>
        </p:nvSpPr>
        <p:spPr>
          <a:xfrm>
            <a:off x="285552" y="590433"/>
            <a:ext cx="6829140" cy="323941"/>
          </a:xfrm>
        </p:spPr>
        <p:txBody>
          <a:bodyPr/>
          <a:lstStyle/>
          <a:p>
            <a:r>
              <a:rPr lang="en-IE"/>
              <a:t>Base : All Adults n - 1262</a:t>
            </a:r>
          </a:p>
          <a:p>
            <a:endParaRPr lang="en-IE" b="1"/>
          </a:p>
        </p:txBody>
      </p:sp>
      <p:sp>
        <p:nvSpPr>
          <p:cNvPr id="3" name="Title 2">
            <a:extLst>
              <a:ext uri="{FF2B5EF4-FFF2-40B4-BE49-F238E27FC236}">
                <a16:creationId xmlns="" xmlns:a16="http://schemas.microsoft.com/office/drawing/2014/main" id="{D205AACC-58FD-4F09-9B9F-87656561F016}"/>
              </a:ext>
            </a:extLst>
          </p:cNvPr>
          <p:cNvSpPr>
            <a:spLocks noGrp="1"/>
          </p:cNvSpPr>
          <p:nvPr>
            <p:ph type="title"/>
          </p:nvPr>
        </p:nvSpPr>
        <p:spPr>
          <a:xfrm>
            <a:off x="285553" y="178261"/>
            <a:ext cx="9787893" cy="370620"/>
          </a:xfrm>
        </p:spPr>
        <p:txBody>
          <a:bodyPr/>
          <a:lstStyle/>
          <a:p>
            <a:r>
              <a:rPr lang="en-IE"/>
              <a:t>The Arts + COVID 19: Attitudes</a:t>
            </a:r>
          </a:p>
        </p:txBody>
      </p:sp>
      <p:sp>
        <p:nvSpPr>
          <p:cNvPr id="4" name="Text Placeholder 3">
            <a:extLst>
              <a:ext uri="{FF2B5EF4-FFF2-40B4-BE49-F238E27FC236}">
                <a16:creationId xmlns="" xmlns:a16="http://schemas.microsoft.com/office/drawing/2014/main" id="{410081DC-A6CA-4810-BA77-7A5408F096B1}"/>
              </a:ext>
            </a:extLst>
          </p:cNvPr>
          <p:cNvSpPr>
            <a:spLocks noGrp="1"/>
          </p:cNvSpPr>
          <p:nvPr>
            <p:ph type="body" sz="quarter" idx="60"/>
          </p:nvPr>
        </p:nvSpPr>
        <p:spPr>
          <a:xfrm>
            <a:off x="790265" y="6553179"/>
            <a:ext cx="7042362" cy="285204"/>
          </a:xfrm>
        </p:spPr>
        <p:txBody>
          <a:bodyPr/>
          <a:lstStyle/>
          <a:p>
            <a:r>
              <a:rPr lang="en-IE" err="1"/>
              <a:t>Q.34</a:t>
            </a:r>
            <a:r>
              <a:rPr lang="en-IE"/>
              <a:t> How much do you agree or disagree with each of the following statements: ...</a:t>
            </a:r>
          </a:p>
          <a:p>
            <a:endParaRPr lang="en-IE"/>
          </a:p>
        </p:txBody>
      </p:sp>
      <p:graphicFrame>
        <p:nvGraphicFramePr>
          <p:cNvPr id="6" name="Table 6">
            <a:extLst>
              <a:ext uri="{FF2B5EF4-FFF2-40B4-BE49-F238E27FC236}">
                <a16:creationId xmlns="" xmlns:a16="http://schemas.microsoft.com/office/drawing/2014/main" id="{85D53354-A473-4C99-BB47-FB48FC12CC09}"/>
              </a:ext>
            </a:extLst>
          </p:cNvPr>
          <p:cNvGraphicFramePr>
            <a:graphicFrameLocks noGrp="1"/>
          </p:cNvGraphicFramePr>
          <p:nvPr>
            <p:extLst>
              <p:ext uri="{D42A27DB-BD31-4B8C-83A1-F6EECF244321}">
                <p14:modId xmlns:p14="http://schemas.microsoft.com/office/powerpoint/2010/main" val="3809433027"/>
              </p:ext>
            </p:extLst>
          </p:nvPr>
        </p:nvGraphicFramePr>
        <p:xfrm>
          <a:off x="7128864" y="586156"/>
          <a:ext cx="2474272" cy="741045"/>
        </p:xfrm>
        <a:graphic>
          <a:graphicData uri="http://schemas.openxmlformats.org/drawingml/2006/table">
            <a:tbl>
              <a:tblPr firstRow="1" bandRow="1">
                <a:tableStyleId>{5C22544A-7EE6-4342-B048-85BDC9FD1C3A}</a:tableStyleId>
              </a:tblPr>
              <a:tblGrid>
                <a:gridCol w="2474272">
                  <a:extLst>
                    <a:ext uri="{9D8B030D-6E8A-4147-A177-3AD203B41FA5}">
                      <a16:colId xmlns="" xmlns:a16="http://schemas.microsoft.com/office/drawing/2014/main" val="1092028795"/>
                    </a:ext>
                  </a:extLst>
                </a:gridCol>
              </a:tblGrid>
              <a:tr h="353915">
                <a:tc>
                  <a:txBody>
                    <a:bodyPr/>
                    <a:lstStyle/>
                    <a:p>
                      <a:pPr algn="ctr" fontAlgn="t"/>
                      <a:r>
                        <a:rPr lang="en-IE" sz="1100" b="1" i="0" u="none" strike="noStrike">
                          <a:solidFill>
                            <a:schemeClr val="tx1">
                              <a:lumMod val="75000"/>
                              <a:lumOff val="25000"/>
                            </a:schemeClr>
                          </a:solidFill>
                          <a:effectLst/>
                          <a:latin typeface="+mn-lt"/>
                        </a:rPr>
                        <a:t>Not being able to participate in the arts during the Covid-19 crisis has been difficult for me</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823820416"/>
                  </a:ext>
                </a:extLst>
              </a:tr>
              <a:tr h="0">
                <a:tc>
                  <a:txBody>
                    <a:bodyPr/>
                    <a:lstStyle/>
                    <a:p>
                      <a:pPr algn="ctr"/>
                      <a:r>
                        <a:rPr lang="en-IE" sz="900" b="1">
                          <a:solidFill>
                            <a:schemeClr val="tx1">
                              <a:lumMod val="75000"/>
                              <a:lumOff val="25000"/>
                            </a:schemeClr>
                          </a:solidFill>
                          <a:latin typeface="+mn-lt"/>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478388189"/>
                  </a:ext>
                </a:extLst>
              </a:tr>
            </a:tbl>
          </a:graphicData>
        </a:graphic>
      </p:graphicFrame>
      <p:graphicFrame>
        <p:nvGraphicFramePr>
          <p:cNvPr id="7" name="Table 6">
            <a:extLst>
              <a:ext uri="{FF2B5EF4-FFF2-40B4-BE49-F238E27FC236}">
                <a16:creationId xmlns="" xmlns:a16="http://schemas.microsoft.com/office/drawing/2014/main" id="{8DEE6D6D-97C3-44E1-BEB6-79DC0C712117}"/>
              </a:ext>
            </a:extLst>
          </p:cNvPr>
          <p:cNvGraphicFramePr>
            <a:graphicFrameLocks noGrp="1"/>
          </p:cNvGraphicFramePr>
          <p:nvPr>
            <p:extLst>
              <p:ext uri="{D42A27DB-BD31-4B8C-83A1-F6EECF244321}">
                <p14:modId xmlns:p14="http://schemas.microsoft.com/office/powerpoint/2010/main" val="4116716873"/>
              </p:ext>
            </p:extLst>
          </p:nvPr>
        </p:nvGraphicFramePr>
        <p:xfrm>
          <a:off x="2691801" y="1525828"/>
          <a:ext cx="1397000" cy="3508323"/>
        </p:xfrm>
        <a:graphic>
          <a:graphicData uri="http://schemas.openxmlformats.org/drawingml/2006/table">
            <a:tbl>
              <a:tblPr>
                <a:tableStyleId>{5C22544A-7EE6-4342-B048-85BDC9FD1C3A}</a:tableStyleId>
              </a:tblPr>
              <a:tblGrid>
                <a:gridCol w="1397000">
                  <a:extLst>
                    <a:ext uri="{9D8B030D-6E8A-4147-A177-3AD203B41FA5}">
                      <a16:colId xmlns="" xmlns:a16="http://schemas.microsoft.com/office/drawing/2014/main" val="2803514592"/>
                    </a:ext>
                  </a:extLst>
                </a:gridCol>
              </a:tblGrid>
              <a:tr h="931906">
                <a:tc>
                  <a:txBody>
                    <a:bodyPr/>
                    <a:lstStyle/>
                    <a:p>
                      <a:pPr algn="r" fontAlgn="t"/>
                      <a:r>
                        <a:rPr lang="en-IE" sz="1100" u="none" strike="noStrike">
                          <a:solidFill>
                            <a:schemeClr val="tx1">
                              <a:lumMod val="75000"/>
                              <a:lumOff val="25000"/>
                            </a:schemeClr>
                          </a:solidFill>
                          <a:effectLst/>
                        </a:rPr>
                        <a:t>Strongly Agree</a:t>
                      </a:r>
                      <a:endParaRPr lang="en-IE" sz="1100" b="0" i="0" u="none" strike="noStrike">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319108275"/>
                  </a:ext>
                </a:extLst>
              </a:tr>
              <a:tr h="1199626">
                <a:tc>
                  <a:txBody>
                    <a:bodyPr/>
                    <a:lstStyle/>
                    <a:p>
                      <a:pPr algn="r" fontAlgn="t"/>
                      <a:r>
                        <a:rPr lang="en-IE" sz="1100" u="none" strike="noStrike">
                          <a:solidFill>
                            <a:schemeClr val="tx1">
                              <a:lumMod val="75000"/>
                              <a:lumOff val="25000"/>
                            </a:schemeClr>
                          </a:solidFill>
                          <a:effectLst/>
                        </a:rPr>
                        <a:t>Agree</a:t>
                      </a:r>
                      <a:endParaRPr lang="en-IE" sz="1100" b="0" i="0" u="none" strike="noStrike">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52774354"/>
                  </a:ext>
                </a:extLst>
              </a:tr>
              <a:tr h="914400">
                <a:tc>
                  <a:txBody>
                    <a:bodyPr/>
                    <a:lstStyle/>
                    <a:p>
                      <a:pPr algn="r" fontAlgn="t"/>
                      <a:r>
                        <a:rPr lang="en-IE" sz="1100" u="none" strike="noStrike">
                          <a:solidFill>
                            <a:schemeClr val="tx1">
                              <a:lumMod val="75000"/>
                              <a:lumOff val="25000"/>
                            </a:schemeClr>
                          </a:solidFill>
                          <a:effectLst/>
                        </a:rPr>
                        <a:t>Neither agree nor disagreed</a:t>
                      </a:r>
                      <a:endParaRPr lang="en-IE" sz="1100" b="0" i="0" u="none" strike="noStrike">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11750148"/>
                  </a:ext>
                </a:extLst>
              </a:tr>
              <a:tr h="285226">
                <a:tc>
                  <a:txBody>
                    <a:bodyPr/>
                    <a:lstStyle/>
                    <a:p>
                      <a:pPr algn="r" fontAlgn="t"/>
                      <a:r>
                        <a:rPr lang="en-IE" sz="1100" u="none" strike="noStrike">
                          <a:solidFill>
                            <a:schemeClr val="tx1">
                              <a:lumMod val="75000"/>
                              <a:lumOff val="25000"/>
                            </a:schemeClr>
                          </a:solidFill>
                          <a:effectLst/>
                        </a:rPr>
                        <a:t>Disagree</a:t>
                      </a:r>
                      <a:endParaRPr lang="en-IE" sz="1100" b="0" i="0" u="none" strike="noStrike">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293738853"/>
                  </a:ext>
                </a:extLst>
              </a:tr>
              <a:tr h="164465">
                <a:tc>
                  <a:txBody>
                    <a:bodyPr/>
                    <a:lstStyle/>
                    <a:p>
                      <a:pPr algn="r" fontAlgn="t"/>
                      <a:r>
                        <a:rPr lang="en-IE" sz="1100" u="none" strike="noStrike">
                          <a:solidFill>
                            <a:schemeClr val="tx1">
                              <a:lumMod val="75000"/>
                              <a:lumOff val="25000"/>
                            </a:schemeClr>
                          </a:solidFill>
                          <a:effectLst/>
                        </a:rPr>
                        <a:t>Strongly disagree</a:t>
                      </a:r>
                      <a:endParaRPr lang="en-IE" sz="1100" b="0" i="0" u="none" strike="noStrike">
                        <a:solidFill>
                          <a:schemeClr val="tx1">
                            <a:lumMod val="75000"/>
                            <a:lumOff val="25000"/>
                          </a:schemeClr>
                        </a:solidFill>
                        <a:effectLst/>
                        <a:latin typeface="Tahoma" panose="020B060403050404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692529589"/>
                  </a:ext>
                </a:extLst>
              </a:tr>
            </a:tbl>
          </a:graphicData>
        </a:graphic>
      </p:graphicFrame>
      <p:graphicFrame>
        <p:nvGraphicFramePr>
          <p:cNvPr id="10" name="Table 10">
            <a:extLst>
              <a:ext uri="{FF2B5EF4-FFF2-40B4-BE49-F238E27FC236}">
                <a16:creationId xmlns="" xmlns:a16="http://schemas.microsoft.com/office/drawing/2014/main" id="{49A2A324-46AC-452F-AEC3-6ABD8C09BE55}"/>
              </a:ext>
            </a:extLst>
          </p:cNvPr>
          <p:cNvGraphicFramePr>
            <a:graphicFrameLocks noGrp="1"/>
          </p:cNvGraphicFramePr>
          <p:nvPr>
            <p:extLst>
              <p:ext uri="{D42A27DB-BD31-4B8C-83A1-F6EECF244321}">
                <p14:modId xmlns:p14="http://schemas.microsoft.com/office/powerpoint/2010/main" val="1720168109"/>
              </p:ext>
            </p:extLst>
          </p:nvPr>
        </p:nvGraphicFramePr>
        <p:xfrm>
          <a:off x="2440527" y="5229982"/>
          <a:ext cx="3223003" cy="370840"/>
        </p:xfrm>
        <a:graphic>
          <a:graphicData uri="http://schemas.openxmlformats.org/drawingml/2006/table">
            <a:tbl>
              <a:tblPr firstRow="1" bandRow="1">
                <a:tableStyleId>{5C22544A-7EE6-4342-B048-85BDC9FD1C3A}</a:tableStyleId>
              </a:tblPr>
              <a:tblGrid>
                <a:gridCol w="1651000">
                  <a:extLst>
                    <a:ext uri="{9D8B030D-6E8A-4147-A177-3AD203B41FA5}">
                      <a16:colId xmlns="" xmlns:a16="http://schemas.microsoft.com/office/drawing/2014/main" val="781940907"/>
                    </a:ext>
                  </a:extLst>
                </a:gridCol>
                <a:gridCol w="1572003">
                  <a:extLst>
                    <a:ext uri="{9D8B030D-6E8A-4147-A177-3AD203B41FA5}">
                      <a16:colId xmlns="" xmlns:a16="http://schemas.microsoft.com/office/drawing/2014/main" val="2434901100"/>
                    </a:ext>
                  </a:extLst>
                </a:gridCol>
              </a:tblGrid>
              <a:tr h="370840">
                <a:tc>
                  <a:txBody>
                    <a:bodyPr/>
                    <a:lstStyle/>
                    <a:p>
                      <a:pPr algn="ctr" fontAlgn="t"/>
                      <a:r>
                        <a:rPr lang="en-IE" sz="1100" b="1" i="0" u="none" strike="noStrike">
                          <a:solidFill>
                            <a:schemeClr val="accent1">
                              <a:lumMod val="50000"/>
                            </a:schemeClr>
                          </a:solidFill>
                          <a:effectLst/>
                          <a:latin typeface="+mn-lt"/>
                        </a:rPr>
                        <a:t>NET (Agree)</a:t>
                      </a:r>
                    </a:p>
                  </a:txBody>
                  <a:tcPr marL="9525" marR="9525" marT="9525" marB="0" anchor="ctr">
                    <a:noFill/>
                  </a:tcPr>
                </a:tc>
                <a:tc>
                  <a:txBody>
                    <a:bodyPr/>
                    <a:lstStyle/>
                    <a:p>
                      <a:pPr algn="ctr" fontAlgn="t"/>
                      <a:r>
                        <a:rPr lang="en-IE" sz="1100" b="1" i="0" u="none" strike="noStrike">
                          <a:solidFill>
                            <a:schemeClr val="accent1">
                              <a:lumMod val="50000"/>
                            </a:schemeClr>
                          </a:solidFill>
                          <a:effectLst/>
                          <a:latin typeface="+mn-lt"/>
                        </a:rPr>
                        <a:t>51</a:t>
                      </a:r>
                    </a:p>
                  </a:txBody>
                  <a:tcPr marL="9525" marR="9525" marT="9525" marB="0" anchor="ctr">
                    <a:noFill/>
                  </a:tcPr>
                </a:tc>
                <a:extLst>
                  <a:ext uri="{0D108BD9-81ED-4DB2-BD59-A6C34878D82A}">
                    <a16:rowId xmlns="" xmlns:a16="http://schemas.microsoft.com/office/drawing/2014/main" val="1014202028"/>
                  </a:ext>
                </a:extLst>
              </a:tr>
            </a:tbl>
          </a:graphicData>
        </a:graphic>
      </p:graphicFrame>
      <p:sp>
        <p:nvSpPr>
          <p:cNvPr id="11" name="Oval 10">
            <a:extLst>
              <a:ext uri="{FF2B5EF4-FFF2-40B4-BE49-F238E27FC236}">
                <a16:creationId xmlns="" xmlns:a16="http://schemas.microsoft.com/office/drawing/2014/main" id="{933F3CA6-925F-4A16-867A-753042CC515F}"/>
              </a:ext>
            </a:extLst>
          </p:cNvPr>
          <p:cNvSpPr/>
          <p:nvPr/>
        </p:nvSpPr>
        <p:spPr>
          <a:xfrm>
            <a:off x="4564572" y="5281663"/>
            <a:ext cx="637564" cy="32025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3" name="Straight Connector 12">
            <a:extLst>
              <a:ext uri="{FF2B5EF4-FFF2-40B4-BE49-F238E27FC236}">
                <a16:creationId xmlns="" xmlns:a16="http://schemas.microsoft.com/office/drawing/2014/main" id="{A8211992-25C6-4163-A9DE-880E379E857B}"/>
              </a:ext>
            </a:extLst>
          </p:cNvPr>
          <p:cNvCxnSpPr>
            <a:cxnSpLocks/>
          </p:cNvCxnSpPr>
          <p:nvPr/>
        </p:nvCxnSpPr>
        <p:spPr>
          <a:xfrm flipV="1">
            <a:off x="5108768" y="4581214"/>
            <a:ext cx="772877" cy="71877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50D4D1DF-3877-4F83-9952-FFC6697ED352}"/>
              </a:ext>
            </a:extLst>
          </p:cNvPr>
          <p:cNvSpPr/>
          <p:nvPr/>
        </p:nvSpPr>
        <p:spPr>
          <a:xfrm>
            <a:off x="5881645" y="3692817"/>
            <a:ext cx="1501629" cy="88328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15" name="Table 15">
            <a:extLst>
              <a:ext uri="{FF2B5EF4-FFF2-40B4-BE49-F238E27FC236}">
                <a16:creationId xmlns="" xmlns:a16="http://schemas.microsoft.com/office/drawing/2014/main" id="{6D63BC1B-80D1-4E38-B25A-AC615D2F8B46}"/>
              </a:ext>
            </a:extLst>
          </p:cNvPr>
          <p:cNvGraphicFramePr>
            <a:graphicFrameLocks noGrp="1"/>
          </p:cNvGraphicFramePr>
          <p:nvPr>
            <p:extLst>
              <p:ext uri="{D42A27DB-BD31-4B8C-83A1-F6EECF244321}">
                <p14:modId xmlns:p14="http://schemas.microsoft.com/office/powerpoint/2010/main" val="825616966"/>
              </p:ext>
            </p:extLst>
          </p:nvPr>
        </p:nvGraphicFramePr>
        <p:xfrm>
          <a:off x="5978187" y="3890618"/>
          <a:ext cx="1327092" cy="487680"/>
        </p:xfrm>
        <a:graphic>
          <a:graphicData uri="http://schemas.openxmlformats.org/drawingml/2006/table">
            <a:tbl>
              <a:tblPr firstRow="1" bandRow="1">
                <a:tableStyleId>{5C22544A-7EE6-4342-B048-85BDC9FD1C3A}</a:tableStyleId>
              </a:tblPr>
              <a:tblGrid>
                <a:gridCol w="857308">
                  <a:extLst>
                    <a:ext uri="{9D8B030D-6E8A-4147-A177-3AD203B41FA5}">
                      <a16:colId xmlns="" xmlns:a16="http://schemas.microsoft.com/office/drawing/2014/main" val="3728635060"/>
                    </a:ext>
                  </a:extLst>
                </a:gridCol>
                <a:gridCol w="469784">
                  <a:extLst>
                    <a:ext uri="{9D8B030D-6E8A-4147-A177-3AD203B41FA5}">
                      <a16:colId xmlns="" xmlns:a16="http://schemas.microsoft.com/office/drawing/2014/main" val="2799226811"/>
                    </a:ext>
                  </a:extLst>
                </a:gridCol>
              </a:tblGrid>
              <a:tr h="0">
                <a:tc>
                  <a:txBody>
                    <a:bodyPr/>
                    <a:lstStyle/>
                    <a:p>
                      <a:pPr algn="l"/>
                      <a:r>
                        <a:rPr lang="en-IE" sz="1000" b="0">
                          <a:solidFill>
                            <a:srgbClr val="00B050"/>
                          </a:solidFill>
                          <a:latin typeface="+mn-lt"/>
                        </a:rPr>
                        <a:t>Art Goers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00" b="0">
                          <a:solidFill>
                            <a:srgbClr val="00B050"/>
                          </a:solidFill>
                          <a:latin typeface="+mn-lt"/>
                        </a:rPr>
                        <a:t>61%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64906765"/>
                  </a:ext>
                </a:extLst>
              </a:tr>
              <a:tr h="0">
                <a:tc>
                  <a:txBody>
                    <a:bodyPr/>
                    <a:lstStyle/>
                    <a:p>
                      <a:pPr algn="l" fontAlgn="t"/>
                      <a:r>
                        <a:rPr lang="en-IE" sz="1000" b="0" i="0" u="none" strike="noStrike">
                          <a:solidFill>
                            <a:srgbClr val="00B050"/>
                          </a:solidFill>
                          <a:effectLst/>
                          <a:latin typeface="+mn-lt"/>
                        </a:rPr>
                        <a:t>Aficionados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00" b="0">
                          <a:solidFill>
                            <a:srgbClr val="00B050"/>
                          </a:solidFill>
                          <a:latin typeface="+mn-lt"/>
                        </a:rPr>
                        <a:t>77%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78886100"/>
                  </a:ext>
                </a:extLst>
              </a:tr>
            </a:tbl>
          </a:graphicData>
        </a:graphic>
      </p:graphicFrame>
      <p:sp>
        <p:nvSpPr>
          <p:cNvPr id="17" name="Oval 16">
            <a:extLst>
              <a:ext uri="{FF2B5EF4-FFF2-40B4-BE49-F238E27FC236}">
                <a16:creationId xmlns="" xmlns:a16="http://schemas.microsoft.com/office/drawing/2014/main" id="{7BAF8469-55A1-4C18-B850-946FBB1008D5}"/>
              </a:ext>
            </a:extLst>
          </p:cNvPr>
          <p:cNvSpPr/>
          <p:nvPr/>
        </p:nvSpPr>
        <p:spPr>
          <a:xfrm>
            <a:off x="8113893" y="5301701"/>
            <a:ext cx="637564" cy="32025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8" name="Straight Connector 17">
            <a:extLst>
              <a:ext uri="{FF2B5EF4-FFF2-40B4-BE49-F238E27FC236}">
                <a16:creationId xmlns="" xmlns:a16="http://schemas.microsoft.com/office/drawing/2014/main" id="{6675A0B3-CD4E-4328-90F8-EC161697C20D}"/>
              </a:ext>
            </a:extLst>
          </p:cNvPr>
          <p:cNvCxnSpPr>
            <a:cxnSpLocks/>
          </p:cNvCxnSpPr>
          <p:nvPr/>
        </p:nvCxnSpPr>
        <p:spPr>
          <a:xfrm flipV="1">
            <a:off x="8658089" y="4581214"/>
            <a:ext cx="772877" cy="71877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 xmlns:a16="http://schemas.microsoft.com/office/drawing/2014/main" id="{BA5A9F69-F6AE-4E8A-8F5B-0305340CBAEA}"/>
              </a:ext>
            </a:extLst>
          </p:cNvPr>
          <p:cNvSpPr/>
          <p:nvPr/>
        </p:nvSpPr>
        <p:spPr>
          <a:xfrm>
            <a:off x="9430966" y="3692817"/>
            <a:ext cx="1501629" cy="88328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aphicFrame>
        <p:nvGraphicFramePr>
          <p:cNvPr id="20" name="Table 15">
            <a:extLst>
              <a:ext uri="{FF2B5EF4-FFF2-40B4-BE49-F238E27FC236}">
                <a16:creationId xmlns="" xmlns:a16="http://schemas.microsoft.com/office/drawing/2014/main" id="{2F59F049-CDDC-4FED-949E-96CF153BE21E}"/>
              </a:ext>
            </a:extLst>
          </p:cNvPr>
          <p:cNvGraphicFramePr>
            <a:graphicFrameLocks noGrp="1"/>
          </p:cNvGraphicFramePr>
          <p:nvPr>
            <p:extLst>
              <p:ext uri="{D42A27DB-BD31-4B8C-83A1-F6EECF244321}">
                <p14:modId xmlns:p14="http://schemas.microsoft.com/office/powerpoint/2010/main" val="3300242052"/>
              </p:ext>
            </p:extLst>
          </p:nvPr>
        </p:nvGraphicFramePr>
        <p:xfrm>
          <a:off x="9518233" y="3768698"/>
          <a:ext cx="1327092" cy="731520"/>
        </p:xfrm>
        <a:graphic>
          <a:graphicData uri="http://schemas.openxmlformats.org/drawingml/2006/table">
            <a:tbl>
              <a:tblPr firstRow="1" bandRow="1">
                <a:tableStyleId>{5C22544A-7EE6-4342-B048-85BDC9FD1C3A}</a:tableStyleId>
              </a:tblPr>
              <a:tblGrid>
                <a:gridCol w="857308">
                  <a:extLst>
                    <a:ext uri="{9D8B030D-6E8A-4147-A177-3AD203B41FA5}">
                      <a16:colId xmlns="" xmlns:a16="http://schemas.microsoft.com/office/drawing/2014/main" val="3728635060"/>
                    </a:ext>
                  </a:extLst>
                </a:gridCol>
                <a:gridCol w="469784">
                  <a:extLst>
                    <a:ext uri="{9D8B030D-6E8A-4147-A177-3AD203B41FA5}">
                      <a16:colId xmlns="" xmlns:a16="http://schemas.microsoft.com/office/drawing/2014/main" val="2799226811"/>
                    </a:ext>
                  </a:extLst>
                </a:gridCol>
              </a:tblGrid>
              <a:tr h="0">
                <a:tc>
                  <a:txBody>
                    <a:bodyPr/>
                    <a:lstStyle/>
                    <a:p>
                      <a:pPr algn="l"/>
                      <a:r>
                        <a:rPr lang="en-IE" sz="1000" b="0">
                          <a:solidFill>
                            <a:srgbClr val="00B050"/>
                          </a:solidFill>
                          <a:latin typeface="+mn-lt"/>
                        </a:rPr>
                        <a:t>Art Goers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00" b="0">
                          <a:solidFill>
                            <a:srgbClr val="00B050"/>
                          </a:solidFill>
                          <a:latin typeface="+mn-lt"/>
                        </a:rPr>
                        <a:t>46%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464906765"/>
                  </a:ext>
                </a:extLst>
              </a:tr>
              <a:tr h="0">
                <a:tc>
                  <a:txBody>
                    <a:bodyPr/>
                    <a:lstStyle/>
                    <a:p>
                      <a:pPr algn="l"/>
                      <a:r>
                        <a:rPr lang="en-IE" sz="1000" b="0">
                          <a:solidFill>
                            <a:srgbClr val="00B050"/>
                          </a:solidFill>
                          <a:latin typeface="+mn-lt"/>
                        </a:rPr>
                        <a:t>Participants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IE" sz="1000" b="0">
                          <a:solidFill>
                            <a:srgbClr val="00B050"/>
                          </a:solidFill>
                          <a:latin typeface="+mn-lt"/>
                        </a:rPr>
                        <a:t>51%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272468699"/>
                  </a:ext>
                </a:extLst>
              </a:tr>
              <a:tr h="0">
                <a:tc>
                  <a:txBody>
                    <a:bodyPr/>
                    <a:lstStyle/>
                    <a:p>
                      <a:pPr algn="l" fontAlgn="t"/>
                      <a:r>
                        <a:rPr lang="en-IE" sz="1000" b="0" i="0" u="none" strike="noStrike">
                          <a:solidFill>
                            <a:srgbClr val="00B050"/>
                          </a:solidFill>
                          <a:effectLst/>
                          <a:latin typeface="+mn-lt"/>
                        </a:rPr>
                        <a:t>   Aficionados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000" b="0">
                          <a:solidFill>
                            <a:srgbClr val="00B050"/>
                          </a:solidFill>
                          <a:latin typeface="+mn-lt"/>
                        </a:rPr>
                        <a:t>77%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178886100"/>
                  </a:ext>
                </a:extLst>
              </a:tr>
            </a:tbl>
          </a:graphicData>
        </a:graphic>
      </p:graphicFrame>
      <p:sp>
        <p:nvSpPr>
          <p:cNvPr id="21" name="Parallelogram 20">
            <a:extLst>
              <a:ext uri="{FF2B5EF4-FFF2-40B4-BE49-F238E27FC236}">
                <a16:creationId xmlns="" xmlns:a16="http://schemas.microsoft.com/office/drawing/2014/main" id="{21DAE05E-202F-4EC2-8967-8824AF18AA06}"/>
              </a:ext>
            </a:extLst>
          </p:cNvPr>
          <p:cNvSpPr/>
          <p:nvPr/>
        </p:nvSpPr>
        <p:spPr>
          <a:xfrm>
            <a:off x="1700734" y="5786286"/>
            <a:ext cx="9330049" cy="61340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E" sz="1400" b="1">
                <a:solidFill>
                  <a:prstClr val="white"/>
                </a:solidFill>
              </a:rPr>
              <a:t>61% of Arts Goers agree that The Arts more than ever are important for my mental health; and 46% agree that Not being able to participate in the arts during the Covid 19 crisis has been difficult for me</a:t>
            </a:r>
            <a:endParaRPr lang="en-US" sz="1400" b="1">
              <a:solidFill>
                <a:prstClr val="white"/>
              </a:solidFill>
            </a:endParaRPr>
          </a:p>
        </p:txBody>
      </p:sp>
      <p:graphicFrame>
        <p:nvGraphicFramePr>
          <p:cNvPr id="8" name="Table 7">
            <a:extLst>
              <a:ext uri="{FF2B5EF4-FFF2-40B4-BE49-F238E27FC236}">
                <a16:creationId xmlns="" xmlns:a16="http://schemas.microsoft.com/office/drawing/2014/main" id="{2D1193A9-8C23-4125-A6DB-EFFEDA65E152}"/>
              </a:ext>
            </a:extLst>
          </p:cNvPr>
          <p:cNvGraphicFramePr>
            <a:graphicFrameLocks noGrp="1"/>
          </p:cNvGraphicFramePr>
          <p:nvPr>
            <p:extLst>
              <p:ext uri="{D42A27DB-BD31-4B8C-83A1-F6EECF244321}">
                <p14:modId xmlns:p14="http://schemas.microsoft.com/office/powerpoint/2010/main" val="3836100428"/>
              </p:ext>
            </p:extLst>
          </p:nvPr>
        </p:nvGraphicFramePr>
        <p:xfrm>
          <a:off x="3834324" y="744686"/>
          <a:ext cx="2009221" cy="582515"/>
        </p:xfrm>
        <a:graphic>
          <a:graphicData uri="http://schemas.openxmlformats.org/drawingml/2006/table">
            <a:tbl>
              <a:tblPr firstRow="1" bandRow="1">
                <a:tableStyleId>{5C22544A-7EE6-4342-B048-85BDC9FD1C3A}</a:tableStyleId>
              </a:tblPr>
              <a:tblGrid>
                <a:gridCol w="2009221">
                  <a:extLst>
                    <a:ext uri="{9D8B030D-6E8A-4147-A177-3AD203B41FA5}">
                      <a16:colId xmlns="" xmlns:a16="http://schemas.microsoft.com/office/drawing/2014/main" val="3529842514"/>
                    </a:ext>
                  </a:extLst>
                </a:gridCol>
              </a:tblGrid>
              <a:tr h="353915">
                <a:tc>
                  <a:txBody>
                    <a:bodyPr/>
                    <a:lstStyle/>
                    <a:p>
                      <a:pPr algn="ctr" fontAlgn="t"/>
                      <a:r>
                        <a:rPr lang="en-IE" sz="1100" b="1" i="0" u="none" strike="noStrike">
                          <a:solidFill>
                            <a:schemeClr val="tx1">
                              <a:lumMod val="75000"/>
                              <a:lumOff val="25000"/>
                            </a:schemeClr>
                          </a:solidFill>
                          <a:effectLst/>
                          <a:latin typeface="+mn-lt"/>
                        </a:rPr>
                        <a:t>The Arts more than ever are important for my mental health</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90818833"/>
                  </a:ext>
                </a:extLst>
              </a:tr>
              <a:tr h="0">
                <a:tc>
                  <a:txBody>
                    <a:bodyPr/>
                    <a:lstStyle/>
                    <a:p>
                      <a:pPr algn="ctr"/>
                      <a:r>
                        <a:rPr lang="en-IE" sz="900" b="1">
                          <a:solidFill>
                            <a:schemeClr val="tx1">
                              <a:lumMod val="75000"/>
                              <a:lumOff val="25000"/>
                            </a:schemeClr>
                          </a:solidFill>
                          <a:latin typeface="+mn-lt"/>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784130652"/>
                  </a:ext>
                </a:extLst>
              </a:tr>
            </a:tbl>
          </a:graphicData>
        </a:graphic>
      </p:graphicFrame>
      <p:sp>
        <p:nvSpPr>
          <p:cNvPr id="23" name="TextBox 22">
            <a:extLst>
              <a:ext uri="{FF2B5EF4-FFF2-40B4-BE49-F238E27FC236}">
                <a16:creationId xmlns="" xmlns:a16="http://schemas.microsoft.com/office/drawing/2014/main" id="{37A06481-62C2-4D1A-9193-01B42A4080C2}"/>
              </a:ext>
            </a:extLst>
          </p:cNvPr>
          <p:cNvSpPr txBox="1"/>
          <p:nvPr/>
        </p:nvSpPr>
        <p:spPr>
          <a:xfrm>
            <a:off x="7540692" y="5299269"/>
            <a:ext cx="1760726" cy="261610"/>
          </a:xfrm>
          <a:prstGeom prst="rect">
            <a:avLst/>
          </a:prstGeom>
          <a:noFill/>
        </p:spPr>
        <p:txBody>
          <a:bodyPr wrap="square">
            <a:spAutoFit/>
          </a:bodyPr>
          <a:lstStyle/>
          <a:p>
            <a:pPr algn="ctr" fontAlgn="t"/>
            <a:r>
              <a:rPr lang="en-IE" sz="1100" b="1">
                <a:solidFill>
                  <a:schemeClr val="accent1">
                    <a:lumMod val="50000"/>
                  </a:schemeClr>
                </a:solidFill>
              </a:rPr>
              <a:t>33</a:t>
            </a:r>
          </a:p>
        </p:txBody>
      </p:sp>
    </p:spTree>
    <p:extLst>
      <p:ext uri="{BB962C8B-B14F-4D97-AF65-F5344CB8AC3E}">
        <p14:creationId xmlns:p14="http://schemas.microsoft.com/office/powerpoint/2010/main" val="202622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22" presetClass="entr" presetSubtype="8"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par>
                                <p:cTn id="58" presetID="22" presetClass="entr" presetSubtype="8"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par>
                                <p:cTn id="61" presetID="22" presetClass="entr" presetSubtype="8"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left)">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22" grpId="0">
        <p:bldAsOne/>
      </p:bldGraphic>
      <p:bldP spid="2" grpId="0" build="p"/>
      <p:bldP spid="3" grpId="0"/>
      <p:bldP spid="4" grpId="0" build="p"/>
      <p:bldP spid="11" grpId="0" animBg="1"/>
      <p:bldP spid="14" grpId="0" animBg="1"/>
      <p:bldP spid="17" grpId="0" animBg="1"/>
      <p:bldP spid="19" grpId="0" animBg="1"/>
      <p:bldP spid="21" grpId="0" animBg="1"/>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 xmlns:a16="http://schemas.microsoft.com/office/drawing/2014/main" id="{7C25745B-58ED-457A-95B3-30674E546B20}"/>
              </a:ext>
            </a:extLst>
          </p:cNvPr>
          <p:cNvPicPr>
            <a:picLocks noGrp="1" noChangeAspect="1"/>
          </p:cNvPicPr>
          <p:nvPr>
            <p:ph type="pic" sz="quarter" idx="10"/>
          </p:nvPr>
        </p:nvPicPr>
        <p:blipFill rotWithShape="1">
          <a:blip r:embed="rId2"/>
          <a:srcRect l="20794" t="14377" r="3394" b="4918"/>
          <a:stretch/>
        </p:blipFill>
        <p:spPr>
          <a:xfrm>
            <a:off x="0" y="1"/>
            <a:ext cx="12192000" cy="6844524"/>
          </a:xfrm>
        </p:spPr>
      </p:pic>
      <p:sp>
        <p:nvSpPr>
          <p:cNvPr id="2" name="Rectangle 1">
            <a:extLst>
              <a:ext uri="{FF2B5EF4-FFF2-40B4-BE49-F238E27FC236}">
                <a16:creationId xmlns="" xmlns:a16="http://schemas.microsoft.com/office/drawing/2014/main" id="{A30CB5C9-4BF9-4C6B-9B7A-35D4900BB2AB}"/>
              </a:ext>
            </a:extLst>
          </p:cNvPr>
          <p:cNvSpPr/>
          <p:nvPr/>
        </p:nvSpPr>
        <p:spPr>
          <a:xfrm>
            <a:off x="0" y="5424221"/>
            <a:ext cx="12192000" cy="1420303"/>
          </a:xfrm>
          <a:prstGeom prst="rect">
            <a:avLst/>
          </a:prstGeom>
          <a:solidFill>
            <a:srgbClr val="54565A">
              <a:alpha val="88000"/>
            </a:srgbClr>
          </a:solidFill>
        </p:spPr>
        <p:txBody>
          <a:bodyPr rtlCol="0" anchor="ctr"/>
          <a:lstStyle/>
          <a:p>
            <a:pPr algn="ctr"/>
            <a:endParaRPr lang="en-IE"/>
          </a:p>
        </p:txBody>
      </p:sp>
      <p:sp>
        <p:nvSpPr>
          <p:cNvPr id="4" name="Text Placeholder 3"/>
          <p:cNvSpPr>
            <a:spLocks noGrp="1"/>
          </p:cNvSpPr>
          <p:nvPr>
            <p:ph type="body" sz="quarter" idx="13"/>
          </p:nvPr>
        </p:nvSpPr>
        <p:spPr>
          <a:xfrm>
            <a:off x="584061" y="5893850"/>
            <a:ext cx="5511939" cy="481043"/>
          </a:xfrm>
        </p:spPr>
        <p:txBody>
          <a:bodyPr anchor="ctr"/>
          <a:lstStyle/>
          <a:p>
            <a:r>
              <a:rPr lang="en-US" sz="3200">
                <a:solidFill>
                  <a:schemeClr val="accent2"/>
                </a:solidFill>
              </a:rPr>
              <a:t>Summary and Conclusions</a:t>
            </a:r>
          </a:p>
          <a:p>
            <a:r>
              <a:rPr lang="en-IE" sz="1400" b="0" i="1">
                <a:solidFill>
                  <a:schemeClr val="accent2"/>
                </a:solidFill>
              </a:rPr>
              <a:t>Arts Insight 2020</a:t>
            </a:r>
            <a:endParaRPr lang="en-US" sz="3200" b="0" i="1">
              <a:solidFill>
                <a:schemeClr val="accent2"/>
              </a:solidFill>
            </a:endParaRPr>
          </a:p>
        </p:txBody>
      </p:sp>
      <p:sp>
        <p:nvSpPr>
          <p:cNvPr id="7" name="Espaço Reservado para Imagem 5">
            <a:extLst>
              <a:ext uri="{FF2B5EF4-FFF2-40B4-BE49-F238E27FC236}">
                <a16:creationId xmlns="" xmlns:a16="http://schemas.microsoft.com/office/drawing/2014/main" id="{47F28579-8CC2-4D23-B326-694C80F8F147}"/>
              </a:ext>
            </a:extLst>
          </p:cNvPr>
          <p:cNvSpPr txBox="1">
            <a:spLocks/>
          </p:cNvSpPr>
          <p:nvPr/>
        </p:nvSpPr>
        <p:spPr>
          <a:xfrm>
            <a:off x="8370213" y="-84224"/>
            <a:ext cx="3897087" cy="6959600"/>
          </a:xfrm>
          <a:prstGeom prst="rect">
            <a:avLst/>
          </a:prstGeom>
          <a:blipFill>
            <a:blip r:embed="rId3" cstate="screen">
              <a:extLst>
                <a:ext uri="{28A0092B-C50C-407E-A947-70E740481C1C}">
                  <a14:useLocalDpi xmlns:a14="http://schemas.microsoft.com/office/drawing/2010/main"/>
                </a:ext>
              </a:extLst>
            </a:blip>
            <a:srcRect/>
            <a:stretch>
              <a:fillRect l="-96076"/>
            </a:stretch>
          </a:blipFill>
        </p:spPr>
        <p:txBody>
          <a:bodyPr/>
          <a:lstStyle>
            <a:lvl1pPr marL="0" indent="0" algn="l" rtl="0" fontAlgn="base">
              <a:lnSpc>
                <a:spcPct val="90000"/>
              </a:lnSpc>
              <a:spcBef>
                <a:spcPts val="1000"/>
              </a:spcBef>
              <a:spcAft>
                <a:spcPct val="0"/>
              </a:spcAft>
              <a:buFont typeface="Arial" panose="020B0604020202020204" pitchFamily="34" charset="0"/>
              <a:buNone/>
              <a:defRPr sz="1600" kern="1200">
                <a:noFill/>
                <a:latin typeface="Calibri" panose="020F0502020204030204" pitchFamily="34" charset="0"/>
                <a:ea typeface="+mn-ea"/>
                <a:cs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pt-BR"/>
              <a:t>a</a:t>
            </a:r>
          </a:p>
        </p:txBody>
      </p:sp>
    </p:spTree>
    <p:extLst>
      <p:ext uri="{BB962C8B-B14F-4D97-AF65-F5344CB8AC3E}">
        <p14:creationId xmlns:p14="http://schemas.microsoft.com/office/powerpoint/2010/main" val="2528419744"/>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1B19E69-EDC1-4CEC-AB46-2292225FB086}"/>
              </a:ext>
            </a:extLst>
          </p:cNvPr>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 xmlns:a16="http://schemas.microsoft.com/office/drawing/2014/main" id="{CCDB7EA5-0D2A-4A9A-B759-4AB68A803E8C}"/>
              </a:ext>
            </a:extLst>
          </p:cNvPr>
          <p:cNvSpPr>
            <a:spLocks noGrp="1"/>
          </p:cNvSpPr>
          <p:nvPr>
            <p:ph type="body" sz="quarter" idx="16"/>
          </p:nvPr>
        </p:nvSpPr>
        <p:spPr>
          <a:xfrm>
            <a:off x="427137" y="16116"/>
            <a:ext cx="7410531" cy="663575"/>
          </a:xfrm>
        </p:spPr>
        <p:txBody>
          <a:bodyPr/>
          <a:lstStyle/>
          <a:p>
            <a:r>
              <a:rPr lang="en-GB" sz="2400">
                <a:solidFill>
                  <a:schemeClr val="accent2"/>
                </a:solidFill>
              </a:rPr>
              <a:t>ARTS INSIGHTS 2020 KEY LEARNINGS</a:t>
            </a:r>
            <a:endParaRPr lang="en-IE" sz="2400">
              <a:solidFill>
                <a:schemeClr val="accent2"/>
              </a:solidFill>
            </a:endParaRPr>
          </a:p>
        </p:txBody>
      </p:sp>
      <p:sp>
        <p:nvSpPr>
          <p:cNvPr id="9" name="Rectangle 8">
            <a:extLst>
              <a:ext uri="{FF2B5EF4-FFF2-40B4-BE49-F238E27FC236}">
                <a16:creationId xmlns="" xmlns:a16="http://schemas.microsoft.com/office/drawing/2014/main" id="{94A625EA-928C-43F2-8EBC-40F8D7AB4AE1}"/>
              </a:ext>
            </a:extLst>
          </p:cNvPr>
          <p:cNvSpPr/>
          <p:nvPr/>
        </p:nvSpPr>
        <p:spPr>
          <a:xfrm>
            <a:off x="2743133" y="1994592"/>
            <a:ext cx="6728248" cy="383605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Content Placeholder 1">
            <a:extLst>
              <a:ext uri="{FF2B5EF4-FFF2-40B4-BE49-F238E27FC236}">
                <a16:creationId xmlns="" xmlns:a16="http://schemas.microsoft.com/office/drawing/2014/main" id="{B39E245C-7E07-4FCC-BA13-DE680F9ED175}"/>
              </a:ext>
            </a:extLst>
          </p:cNvPr>
          <p:cNvSpPr txBox="1">
            <a:spLocks/>
          </p:cNvSpPr>
          <p:nvPr/>
        </p:nvSpPr>
        <p:spPr>
          <a:xfrm>
            <a:off x="742535" y="4590706"/>
            <a:ext cx="1983941" cy="720031"/>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42950">
              <a:spcBef>
                <a:spcPts val="975"/>
              </a:spcBef>
              <a:defRPr/>
            </a:pPr>
            <a:r>
              <a:rPr lang="en-IE" sz="2925" b="1" kern="0">
                <a:ln w="25400">
                  <a:solidFill>
                    <a:srgbClr val="000000"/>
                  </a:solidFill>
                </a:ln>
                <a:solidFill>
                  <a:schemeClr val="accent2"/>
                </a:solidFill>
                <a:latin typeface="Trebuchet MS" panose="020B0603020202020204" pitchFamily="34" charset="0"/>
              </a:rPr>
              <a:t>4</a:t>
            </a:r>
            <a:r>
              <a:rPr lang="en-IE" sz="2925" b="1" kern="0">
                <a:ln w="25400">
                  <a:solidFill>
                    <a:srgbClr val="000000"/>
                  </a:solidFill>
                </a:ln>
                <a:solidFill>
                  <a:srgbClr val="FED402"/>
                </a:solidFill>
                <a:latin typeface="Trebuchet MS" panose="020B0603020202020204" pitchFamily="34" charset="0"/>
              </a:rPr>
              <a:t>.</a:t>
            </a:r>
          </a:p>
        </p:txBody>
      </p:sp>
      <p:sp>
        <p:nvSpPr>
          <p:cNvPr id="11" name="Content Placeholder 1">
            <a:extLst>
              <a:ext uri="{FF2B5EF4-FFF2-40B4-BE49-F238E27FC236}">
                <a16:creationId xmlns="" xmlns:a16="http://schemas.microsoft.com/office/drawing/2014/main" id="{2ED70822-F29E-42FD-A591-4ABE056A38B7}"/>
              </a:ext>
            </a:extLst>
          </p:cNvPr>
          <p:cNvSpPr txBox="1">
            <a:spLocks/>
          </p:cNvSpPr>
          <p:nvPr/>
        </p:nvSpPr>
        <p:spPr>
          <a:xfrm>
            <a:off x="709904" y="5052093"/>
            <a:ext cx="2205450" cy="1199316"/>
          </a:xfrm>
          <a:prstGeom prst="rect">
            <a:avLst/>
          </a:prstGeom>
        </p:spPr>
        <p:txBody>
          <a:bodyPr/>
          <a:lstStyle>
            <a:lvl1pPr marL="0" indent="-228600" algn="l" defTabSz="914400" rtl="0" eaLnBrk="1" latinLnBrk="0" hangingPunct="1">
              <a:lnSpc>
                <a:spcPct val="100000"/>
              </a:lnSpc>
              <a:spcBef>
                <a:spcPts val="0"/>
              </a:spcBef>
              <a:spcAft>
                <a:spcPts val="1200"/>
              </a:spcAft>
              <a:buFont typeface="Arial"/>
              <a:buChar char="•"/>
              <a:defRPr sz="2400" kern="1200">
                <a:solidFill>
                  <a:schemeClr val="tx1"/>
                </a:solidFill>
                <a:latin typeface="+mn-lt"/>
                <a:ea typeface="+mn-ea"/>
                <a:cs typeface="+mn-cs"/>
              </a:defRPr>
            </a:lvl1pPr>
            <a:lvl2pPr marL="0" indent="-228600" algn="l" defTabSz="914400" rtl="0" eaLnBrk="1" latinLnBrk="0" hangingPunct="1">
              <a:lnSpc>
                <a:spcPct val="100000"/>
              </a:lnSpc>
              <a:spcBef>
                <a:spcPts val="0"/>
              </a:spcBef>
              <a:spcAft>
                <a:spcPts val="1200"/>
              </a:spcAft>
              <a:buFont typeface="Arial"/>
              <a:buChar char="•"/>
              <a:defRPr sz="2000" kern="1200">
                <a:solidFill>
                  <a:schemeClr val="tx1"/>
                </a:solidFill>
                <a:latin typeface="+mn-lt"/>
                <a:ea typeface="+mn-ea"/>
                <a:cs typeface="+mn-cs"/>
              </a:defRPr>
            </a:lvl2pPr>
            <a:lvl3pPr marL="0" indent="-228600" algn="l" defTabSz="914400" rtl="0" eaLnBrk="1" latinLnBrk="0" hangingPunct="1">
              <a:lnSpc>
                <a:spcPct val="100000"/>
              </a:lnSpc>
              <a:spcBef>
                <a:spcPts val="0"/>
              </a:spcBef>
              <a:spcAft>
                <a:spcPts val="1200"/>
              </a:spcAft>
              <a:buFont typeface="Arial"/>
              <a:buChar char="•"/>
              <a:defRPr sz="1800" kern="1200">
                <a:solidFill>
                  <a:schemeClr val="tx1"/>
                </a:solidFill>
                <a:latin typeface="+mn-lt"/>
                <a:ea typeface="+mn-ea"/>
                <a:cs typeface="+mn-cs"/>
              </a:defRPr>
            </a:lvl3pPr>
            <a:lvl4pPr marL="0" indent="-228600" algn="l" defTabSz="914400" rtl="0" eaLnBrk="1" latinLnBrk="0" hangingPunct="1">
              <a:lnSpc>
                <a:spcPct val="100000"/>
              </a:lnSpc>
              <a:spcBef>
                <a:spcPts val="0"/>
              </a:spcBef>
              <a:spcAft>
                <a:spcPts val="1200"/>
              </a:spcAft>
              <a:buFont typeface="Arial"/>
              <a:buChar char="•"/>
              <a:defRPr sz="1600" kern="1200">
                <a:solidFill>
                  <a:schemeClr val="tx1"/>
                </a:solidFill>
                <a:latin typeface="+mn-lt"/>
                <a:ea typeface="+mn-ea"/>
                <a:cs typeface="+mn-cs"/>
              </a:defRPr>
            </a:lvl4pPr>
            <a:lvl5pPr marL="0" indent="-228600" algn="l" defTabSz="914400" rtl="0" eaLnBrk="1" latinLnBrk="0" hangingPunct="1">
              <a:lnSpc>
                <a:spcPct val="100000"/>
              </a:lnSpc>
              <a:spcBef>
                <a:spcPts val="0"/>
              </a:spcBef>
              <a:spcAft>
                <a:spcPts val="1200"/>
              </a:spcAft>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IE" sz="1138">
                <a:solidFill>
                  <a:srgbClr val="000000"/>
                </a:solidFill>
              </a:rPr>
              <a:t>However, our adapted forms of consumption and participation have only compensated in part – satisfaction with the online arts offering to date is modest and we clearly very much miss live in person engagement.</a:t>
            </a:r>
          </a:p>
        </p:txBody>
      </p:sp>
      <p:sp>
        <p:nvSpPr>
          <p:cNvPr id="12" name="Content Placeholder 1">
            <a:extLst>
              <a:ext uri="{FF2B5EF4-FFF2-40B4-BE49-F238E27FC236}">
                <a16:creationId xmlns="" xmlns:a16="http://schemas.microsoft.com/office/drawing/2014/main" id="{621214EB-2A47-4BAA-92AC-E3AE3C9FDD6D}"/>
              </a:ext>
            </a:extLst>
          </p:cNvPr>
          <p:cNvSpPr txBox="1">
            <a:spLocks/>
          </p:cNvSpPr>
          <p:nvPr/>
        </p:nvSpPr>
        <p:spPr>
          <a:xfrm>
            <a:off x="3403686" y="4590706"/>
            <a:ext cx="1983941" cy="720031"/>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42950">
              <a:spcBef>
                <a:spcPts val="975"/>
              </a:spcBef>
              <a:defRPr/>
            </a:pPr>
            <a:r>
              <a:rPr lang="en-IE" sz="2925" b="1" kern="0">
                <a:ln w="25400">
                  <a:solidFill>
                    <a:srgbClr val="000000"/>
                  </a:solidFill>
                </a:ln>
                <a:solidFill>
                  <a:schemeClr val="accent2"/>
                </a:solidFill>
                <a:latin typeface="Trebuchet MS" panose="020B0603020202020204" pitchFamily="34" charset="0"/>
              </a:rPr>
              <a:t>5</a:t>
            </a:r>
            <a:r>
              <a:rPr lang="en-IE" sz="2925" b="1" kern="0">
                <a:ln w="25400">
                  <a:solidFill>
                    <a:srgbClr val="000000"/>
                  </a:solidFill>
                </a:ln>
                <a:solidFill>
                  <a:srgbClr val="FED402"/>
                </a:solidFill>
                <a:latin typeface="Trebuchet MS" panose="020B0603020202020204" pitchFamily="34" charset="0"/>
              </a:rPr>
              <a:t>.</a:t>
            </a:r>
          </a:p>
        </p:txBody>
      </p:sp>
      <p:sp>
        <p:nvSpPr>
          <p:cNvPr id="13" name="Content Placeholder 1">
            <a:extLst>
              <a:ext uri="{FF2B5EF4-FFF2-40B4-BE49-F238E27FC236}">
                <a16:creationId xmlns="" xmlns:a16="http://schemas.microsoft.com/office/drawing/2014/main" id="{08AE76EA-542D-4FF3-9C8B-14472C3362B8}"/>
              </a:ext>
            </a:extLst>
          </p:cNvPr>
          <p:cNvSpPr txBox="1">
            <a:spLocks/>
          </p:cNvSpPr>
          <p:nvPr/>
        </p:nvSpPr>
        <p:spPr>
          <a:xfrm>
            <a:off x="3379042" y="5052093"/>
            <a:ext cx="2205450" cy="119931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IE" sz="1138">
                <a:solidFill>
                  <a:srgbClr val="000000"/>
                </a:solidFill>
              </a:rPr>
              <a:t>The sector faces the twin challenges and opportunities of offering quality online alternatives while preparing for an audience highly motivated to return to the ‘real thing’.</a:t>
            </a:r>
          </a:p>
          <a:p>
            <a:endParaRPr lang="en-IE" sz="1138">
              <a:solidFill>
                <a:srgbClr val="000000"/>
              </a:solidFill>
            </a:endParaRPr>
          </a:p>
        </p:txBody>
      </p:sp>
      <p:sp>
        <p:nvSpPr>
          <p:cNvPr id="14" name="Content Placeholder 1">
            <a:extLst>
              <a:ext uri="{FF2B5EF4-FFF2-40B4-BE49-F238E27FC236}">
                <a16:creationId xmlns="" xmlns:a16="http://schemas.microsoft.com/office/drawing/2014/main" id="{E99D0E9E-7C40-441C-8529-1689F8DF3DF7}"/>
              </a:ext>
            </a:extLst>
          </p:cNvPr>
          <p:cNvSpPr txBox="1">
            <a:spLocks/>
          </p:cNvSpPr>
          <p:nvPr/>
        </p:nvSpPr>
        <p:spPr>
          <a:xfrm>
            <a:off x="6060251" y="4590706"/>
            <a:ext cx="1983941" cy="720031"/>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IE" sz="2925" b="1" kern="0">
                <a:ln w="25400">
                  <a:solidFill>
                    <a:srgbClr val="000000"/>
                  </a:solidFill>
                </a:ln>
                <a:solidFill>
                  <a:schemeClr val="accent2"/>
                </a:solidFill>
                <a:latin typeface="Trebuchet MS" panose="020B0603020202020204" pitchFamily="34" charset="0"/>
              </a:rPr>
              <a:t>6</a:t>
            </a:r>
            <a:r>
              <a:rPr lang="en-IE" sz="2925" b="1" kern="0">
                <a:ln w="25400">
                  <a:solidFill>
                    <a:srgbClr val="000000"/>
                  </a:solidFill>
                </a:ln>
                <a:solidFill>
                  <a:srgbClr val="FED402"/>
                </a:solidFill>
                <a:latin typeface="Trebuchet MS" panose="020B0603020202020204" pitchFamily="34" charset="0"/>
              </a:rPr>
              <a:t>.</a:t>
            </a:r>
          </a:p>
        </p:txBody>
      </p:sp>
      <p:sp>
        <p:nvSpPr>
          <p:cNvPr id="15" name="Content Placeholder 1">
            <a:extLst>
              <a:ext uri="{FF2B5EF4-FFF2-40B4-BE49-F238E27FC236}">
                <a16:creationId xmlns="" xmlns:a16="http://schemas.microsoft.com/office/drawing/2014/main" id="{BA4C93F6-34F6-4527-A46D-CB6B1539ABB4}"/>
              </a:ext>
            </a:extLst>
          </p:cNvPr>
          <p:cNvSpPr txBox="1">
            <a:spLocks/>
          </p:cNvSpPr>
          <p:nvPr/>
        </p:nvSpPr>
        <p:spPr>
          <a:xfrm>
            <a:off x="6048180" y="5017006"/>
            <a:ext cx="2205450" cy="119931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138">
                <a:solidFill>
                  <a:srgbClr val="000000"/>
                </a:solidFill>
              </a:rPr>
              <a:t>Irrespective of the form of engagement, Aficionados remain the cornerstone of public support for the arts and present the core target for paid online offerings. Notwithstanding this, ‘Regulars’, especially those under 35 years, present a further important target.</a:t>
            </a:r>
          </a:p>
          <a:p>
            <a:endParaRPr lang="en-IE" sz="1138">
              <a:solidFill>
                <a:srgbClr val="000000"/>
              </a:solidFill>
            </a:endParaRPr>
          </a:p>
        </p:txBody>
      </p:sp>
      <p:sp>
        <p:nvSpPr>
          <p:cNvPr id="16" name="Content Placeholder 1">
            <a:extLst>
              <a:ext uri="{FF2B5EF4-FFF2-40B4-BE49-F238E27FC236}">
                <a16:creationId xmlns="" xmlns:a16="http://schemas.microsoft.com/office/drawing/2014/main" id="{D910BB16-D92C-43F6-94A9-39B0DC783608}"/>
              </a:ext>
            </a:extLst>
          </p:cNvPr>
          <p:cNvSpPr txBox="1">
            <a:spLocks/>
          </p:cNvSpPr>
          <p:nvPr/>
        </p:nvSpPr>
        <p:spPr>
          <a:xfrm>
            <a:off x="8749949" y="4590706"/>
            <a:ext cx="1983941" cy="720031"/>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IE" sz="2925" b="1" kern="0">
                <a:ln w="25400">
                  <a:solidFill>
                    <a:srgbClr val="000000"/>
                  </a:solidFill>
                </a:ln>
                <a:solidFill>
                  <a:schemeClr val="accent2"/>
                </a:solidFill>
                <a:latin typeface="Trebuchet MS" panose="020B0603020202020204" pitchFamily="34" charset="0"/>
              </a:rPr>
              <a:t>7</a:t>
            </a:r>
            <a:r>
              <a:rPr lang="en-IE" sz="2925" b="1" kern="0">
                <a:ln w="25400">
                  <a:solidFill>
                    <a:srgbClr val="000000"/>
                  </a:solidFill>
                </a:ln>
                <a:solidFill>
                  <a:srgbClr val="FED402"/>
                </a:solidFill>
                <a:latin typeface="Trebuchet MS" panose="020B0603020202020204" pitchFamily="34" charset="0"/>
              </a:rPr>
              <a:t>.</a:t>
            </a:r>
          </a:p>
        </p:txBody>
      </p:sp>
      <p:sp>
        <p:nvSpPr>
          <p:cNvPr id="17" name="Content Placeholder 1">
            <a:extLst>
              <a:ext uri="{FF2B5EF4-FFF2-40B4-BE49-F238E27FC236}">
                <a16:creationId xmlns="" xmlns:a16="http://schemas.microsoft.com/office/drawing/2014/main" id="{A87C4B62-B1A8-4164-99C8-31CFDDE669E9}"/>
              </a:ext>
            </a:extLst>
          </p:cNvPr>
          <p:cNvSpPr txBox="1">
            <a:spLocks/>
          </p:cNvSpPr>
          <p:nvPr/>
        </p:nvSpPr>
        <p:spPr>
          <a:xfrm>
            <a:off x="8717318" y="5014568"/>
            <a:ext cx="3274986" cy="119931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138">
                <a:solidFill>
                  <a:srgbClr val="000000"/>
                </a:solidFill>
              </a:rPr>
              <a:t>The national mood can be characterised as ‘depressed’ with concerning indications of mental wellbeing generally and especially among younger adults. Overall, positive attitudes towards the arts have declined, with the sharpest falls relating to their role in communities and society; likely of course reflecting the very absence of the arts from our ‘out of home’ lives in the past 9 months of this horrid year.</a:t>
            </a:r>
          </a:p>
          <a:p>
            <a:endParaRPr lang="en-IE" sz="1138">
              <a:solidFill>
                <a:srgbClr val="000000"/>
              </a:solidFill>
            </a:endParaRPr>
          </a:p>
          <a:p>
            <a:endParaRPr lang="en-IE" sz="1138">
              <a:solidFill>
                <a:srgbClr val="000000"/>
              </a:solidFill>
            </a:endParaRPr>
          </a:p>
        </p:txBody>
      </p:sp>
      <p:sp>
        <p:nvSpPr>
          <p:cNvPr id="2" name="Rectangle 1">
            <a:extLst>
              <a:ext uri="{FF2B5EF4-FFF2-40B4-BE49-F238E27FC236}">
                <a16:creationId xmlns="" xmlns:a16="http://schemas.microsoft.com/office/drawing/2014/main" id="{C63CCC91-AD93-413C-9552-BC8C1733D2DA}"/>
              </a:ext>
            </a:extLst>
          </p:cNvPr>
          <p:cNvSpPr/>
          <p:nvPr/>
        </p:nvSpPr>
        <p:spPr>
          <a:xfrm>
            <a:off x="1142999" y="2277613"/>
            <a:ext cx="9906000" cy="18162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Content Placeholder 1">
            <a:extLst>
              <a:ext uri="{FF2B5EF4-FFF2-40B4-BE49-F238E27FC236}">
                <a16:creationId xmlns="" xmlns:a16="http://schemas.microsoft.com/office/drawing/2014/main" id="{91E1B95F-6C68-4607-913E-0E1EFBB34891}"/>
              </a:ext>
            </a:extLst>
          </p:cNvPr>
          <p:cNvSpPr txBox="1">
            <a:spLocks/>
          </p:cNvSpPr>
          <p:nvPr/>
        </p:nvSpPr>
        <p:spPr>
          <a:xfrm>
            <a:off x="1246938" y="630223"/>
            <a:ext cx="1983941" cy="720031"/>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42950">
              <a:spcBef>
                <a:spcPts val="975"/>
              </a:spcBef>
              <a:defRPr/>
            </a:pPr>
            <a:r>
              <a:rPr lang="en-IE" sz="2925" b="1" kern="0">
                <a:ln w="25400">
                  <a:solidFill>
                    <a:srgbClr val="000000"/>
                  </a:solidFill>
                </a:ln>
                <a:solidFill>
                  <a:schemeClr val="accent2"/>
                </a:solidFill>
                <a:latin typeface="Trebuchet MS" panose="020B0603020202020204" pitchFamily="34" charset="0"/>
              </a:rPr>
              <a:t>1</a:t>
            </a:r>
            <a:r>
              <a:rPr lang="en-IE" sz="2925" b="1" kern="0">
                <a:ln w="25400">
                  <a:solidFill>
                    <a:srgbClr val="000000"/>
                  </a:solidFill>
                </a:ln>
                <a:solidFill>
                  <a:srgbClr val="FED402"/>
                </a:solidFill>
                <a:latin typeface="Trebuchet MS" panose="020B0603020202020204" pitchFamily="34" charset="0"/>
              </a:rPr>
              <a:t>.</a:t>
            </a:r>
          </a:p>
        </p:txBody>
      </p:sp>
      <p:sp>
        <p:nvSpPr>
          <p:cNvPr id="19" name="Content Placeholder 1">
            <a:extLst>
              <a:ext uri="{FF2B5EF4-FFF2-40B4-BE49-F238E27FC236}">
                <a16:creationId xmlns="" xmlns:a16="http://schemas.microsoft.com/office/drawing/2014/main" id="{5C43793C-5DB2-40EC-971C-172966075ED0}"/>
              </a:ext>
            </a:extLst>
          </p:cNvPr>
          <p:cNvSpPr txBox="1">
            <a:spLocks/>
          </p:cNvSpPr>
          <p:nvPr/>
        </p:nvSpPr>
        <p:spPr>
          <a:xfrm>
            <a:off x="1246937" y="1090534"/>
            <a:ext cx="2541316" cy="1199316"/>
          </a:xfrm>
          <a:prstGeom prst="rect">
            <a:avLst/>
          </a:prstGeom>
        </p:spPr>
        <p:txBody>
          <a:bodyPr/>
          <a:lstStyle>
            <a:lvl1pPr marL="0" indent="-228600" algn="l" defTabSz="914400" rtl="0" eaLnBrk="1" latinLnBrk="0" hangingPunct="1">
              <a:lnSpc>
                <a:spcPct val="100000"/>
              </a:lnSpc>
              <a:spcBef>
                <a:spcPts val="0"/>
              </a:spcBef>
              <a:spcAft>
                <a:spcPts val="1200"/>
              </a:spcAft>
              <a:buFont typeface="Arial"/>
              <a:buChar char="•"/>
              <a:defRPr sz="2400" kern="1200">
                <a:solidFill>
                  <a:schemeClr val="tx1"/>
                </a:solidFill>
                <a:latin typeface="+mn-lt"/>
                <a:ea typeface="+mn-ea"/>
                <a:cs typeface="+mn-cs"/>
              </a:defRPr>
            </a:lvl1pPr>
            <a:lvl2pPr marL="0" indent="-228600" algn="l" defTabSz="914400" rtl="0" eaLnBrk="1" latinLnBrk="0" hangingPunct="1">
              <a:lnSpc>
                <a:spcPct val="100000"/>
              </a:lnSpc>
              <a:spcBef>
                <a:spcPts val="0"/>
              </a:spcBef>
              <a:spcAft>
                <a:spcPts val="1200"/>
              </a:spcAft>
              <a:buFont typeface="Arial"/>
              <a:buChar char="•"/>
              <a:defRPr sz="2000" kern="1200">
                <a:solidFill>
                  <a:schemeClr val="tx1"/>
                </a:solidFill>
                <a:latin typeface="+mn-lt"/>
                <a:ea typeface="+mn-ea"/>
                <a:cs typeface="+mn-cs"/>
              </a:defRPr>
            </a:lvl2pPr>
            <a:lvl3pPr marL="0" indent="-228600" algn="l" defTabSz="914400" rtl="0" eaLnBrk="1" latinLnBrk="0" hangingPunct="1">
              <a:lnSpc>
                <a:spcPct val="100000"/>
              </a:lnSpc>
              <a:spcBef>
                <a:spcPts val="0"/>
              </a:spcBef>
              <a:spcAft>
                <a:spcPts val="1200"/>
              </a:spcAft>
              <a:buFont typeface="Arial"/>
              <a:buChar char="•"/>
              <a:defRPr sz="1800" kern="1200">
                <a:solidFill>
                  <a:schemeClr val="tx1"/>
                </a:solidFill>
                <a:latin typeface="+mn-lt"/>
                <a:ea typeface="+mn-ea"/>
                <a:cs typeface="+mn-cs"/>
              </a:defRPr>
            </a:lvl3pPr>
            <a:lvl4pPr marL="0" indent="-228600" algn="l" defTabSz="914400" rtl="0" eaLnBrk="1" latinLnBrk="0" hangingPunct="1">
              <a:lnSpc>
                <a:spcPct val="100000"/>
              </a:lnSpc>
              <a:spcBef>
                <a:spcPts val="0"/>
              </a:spcBef>
              <a:spcAft>
                <a:spcPts val="1200"/>
              </a:spcAft>
              <a:buFont typeface="Arial"/>
              <a:buChar char="•"/>
              <a:defRPr sz="1600" kern="1200">
                <a:solidFill>
                  <a:schemeClr val="tx1"/>
                </a:solidFill>
                <a:latin typeface="+mn-lt"/>
                <a:ea typeface="+mn-ea"/>
                <a:cs typeface="+mn-cs"/>
              </a:defRPr>
            </a:lvl4pPr>
            <a:lvl5pPr marL="0" indent="-228600" algn="l" defTabSz="914400" rtl="0" eaLnBrk="1" latinLnBrk="0" hangingPunct="1">
              <a:lnSpc>
                <a:spcPct val="100000"/>
              </a:lnSpc>
              <a:spcBef>
                <a:spcPts val="0"/>
              </a:spcBef>
              <a:spcAft>
                <a:spcPts val="1200"/>
              </a:spcAft>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0">
              <a:buNone/>
            </a:pPr>
            <a:r>
              <a:rPr lang="en-IE" sz="1138">
                <a:solidFill>
                  <a:srgbClr val="000000"/>
                </a:solidFill>
              </a:rPr>
              <a:t>The survey results confirm the severe impact of the global pandemic on the Irish Arts Sector.</a:t>
            </a:r>
          </a:p>
          <a:p>
            <a:pPr indent="0">
              <a:buNone/>
            </a:pPr>
            <a:endParaRPr lang="en-IE" sz="1138">
              <a:solidFill>
                <a:srgbClr val="000000"/>
              </a:solidFill>
            </a:endParaRPr>
          </a:p>
        </p:txBody>
      </p:sp>
      <p:sp>
        <p:nvSpPr>
          <p:cNvPr id="20" name="Content Placeholder 1">
            <a:extLst>
              <a:ext uri="{FF2B5EF4-FFF2-40B4-BE49-F238E27FC236}">
                <a16:creationId xmlns="" xmlns:a16="http://schemas.microsoft.com/office/drawing/2014/main" id="{81F4BCA0-CF31-4CB9-84B3-A142058F916D}"/>
              </a:ext>
            </a:extLst>
          </p:cNvPr>
          <p:cNvSpPr txBox="1">
            <a:spLocks/>
          </p:cNvSpPr>
          <p:nvPr/>
        </p:nvSpPr>
        <p:spPr>
          <a:xfrm>
            <a:off x="4608054" y="647344"/>
            <a:ext cx="1983941" cy="720031"/>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42950">
              <a:spcBef>
                <a:spcPts val="975"/>
              </a:spcBef>
              <a:defRPr/>
            </a:pPr>
            <a:r>
              <a:rPr lang="en-IE" sz="2925" b="1" kern="0">
                <a:ln w="25400">
                  <a:solidFill>
                    <a:srgbClr val="000000"/>
                  </a:solidFill>
                </a:ln>
                <a:solidFill>
                  <a:schemeClr val="accent2"/>
                </a:solidFill>
                <a:latin typeface="Trebuchet MS" panose="020B0603020202020204" pitchFamily="34" charset="0"/>
              </a:rPr>
              <a:t>2</a:t>
            </a:r>
            <a:r>
              <a:rPr lang="en-IE" sz="2925" b="1" kern="0">
                <a:ln w="25400">
                  <a:solidFill>
                    <a:srgbClr val="000000"/>
                  </a:solidFill>
                </a:ln>
                <a:solidFill>
                  <a:srgbClr val="FED402"/>
                </a:solidFill>
                <a:latin typeface="Trebuchet MS" panose="020B0603020202020204" pitchFamily="34" charset="0"/>
              </a:rPr>
              <a:t>.</a:t>
            </a:r>
          </a:p>
        </p:txBody>
      </p:sp>
      <p:sp>
        <p:nvSpPr>
          <p:cNvPr id="21" name="Content Placeholder 1">
            <a:extLst>
              <a:ext uri="{FF2B5EF4-FFF2-40B4-BE49-F238E27FC236}">
                <a16:creationId xmlns="" xmlns:a16="http://schemas.microsoft.com/office/drawing/2014/main" id="{1FAC2B0C-D4B2-4FA7-8614-3E822DBE790C}"/>
              </a:ext>
            </a:extLst>
          </p:cNvPr>
          <p:cNvSpPr txBox="1">
            <a:spLocks/>
          </p:cNvSpPr>
          <p:nvPr/>
        </p:nvSpPr>
        <p:spPr>
          <a:xfrm>
            <a:off x="4587430" y="1098606"/>
            <a:ext cx="2775498" cy="119931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138">
                <a:solidFill>
                  <a:srgbClr val="000000"/>
                </a:solidFill>
              </a:rPr>
              <a:t>Irish adults have tried to compensate for the absence of live events through consuming arts online as well as an increase in on demand media use generally; there has also been a rise in reading, especially fiction.</a:t>
            </a:r>
          </a:p>
          <a:p>
            <a:endParaRPr lang="en-IE" sz="1138">
              <a:solidFill>
                <a:srgbClr val="000000"/>
              </a:solidFill>
            </a:endParaRPr>
          </a:p>
        </p:txBody>
      </p:sp>
      <p:sp>
        <p:nvSpPr>
          <p:cNvPr id="23" name="Content Placeholder 1">
            <a:extLst>
              <a:ext uri="{FF2B5EF4-FFF2-40B4-BE49-F238E27FC236}">
                <a16:creationId xmlns="" xmlns:a16="http://schemas.microsoft.com/office/drawing/2014/main" id="{114F2501-B3AC-4E8D-85FB-DED30960B303}"/>
              </a:ext>
            </a:extLst>
          </p:cNvPr>
          <p:cNvSpPr txBox="1">
            <a:spLocks/>
          </p:cNvSpPr>
          <p:nvPr/>
        </p:nvSpPr>
        <p:spPr>
          <a:xfrm>
            <a:off x="8146315" y="630223"/>
            <a:ext cx="1983941" cy="720031"/>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42950">
              <a:spcBef>
                <a:spcPts val="975"/>
              </a:spcBef>
              <a:defRPr/>
            </a:pPr>
            <a:r>
              <a:rPr lang="en-IE" sz="2925" b="1" kern="0">
                <a:ln w="25400">
                  <a:solidFill>
                    <a:srgbClr val="000000"/>
                  </a:solidFill>
                </a:ln>
                <a:solidFill>
                  <a:schemeClr val="accent2"/>
                </a:solidFill>
                <a:latin typeface="Trebuchet MS" panose="020B0603020202020204" pitchFamily="34" charset="0"/>
              </a:rPr>
              <a:t>3</a:t>
            </a:r>
            <a:r>
              <a:rPr lang="en-IE" sz="2925" b="1" kern="0">
                <a:ln w="25400">
                  <a:solidFill>
                    <a:srgbClr val="000000"/>
                  </a:solidFill>
                </a:ln>
                <a:solidFill>
                  <a:srgbClr val="FED402"/>
                </a:solidFill>
                <a:latin typeface="Trebuchet MS" panose="020B0603020202020204" pitchFamily="34" charset="0"/>
              </a:rPr>
              <a:t>.</a:t>
            </a:r>
          </a:p>
        </p:txBody>
      </p:sp>
      <p:sp>
        <p:nvSpPr>
          <p:cNvPr id="24" name="Content Placeholder 1">
            <a:extLst>
              <a:ext uri="{FF2B5EF4-FFF2-40B4-BE49-F238E27FC236}">
                <a16:creationId xmlns="" xmlns:a16="http://schemas.microsoft.com/office/drawing/2014/main" id="{CB7CF798-3ECA-4EDC-8D61-F1FCA83E2216}"/>
              </a:ext>
            </a:extLst>
          </p:cNvPr>
          <p:cNvSpPr txBox="1">
            <a:spLocks/>
          </p:cNvSpPr>
          <p:nvPr/>
        </p:nvSpPr>
        <p:spPr>
          <a:xfrm>
            <a:off x="8162104" y="1090534"/>
            <a:ext cx="2845984" cy="1199316"/>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138">
                <a:solidFill>
                  <a:srgbClr val="000000"/>
                </a:solidFill>
              </a:rPr>
              <a:t>Participation levels in the arts have actually increased in 2020, facilitated through switching to online and blended forms of participation; and motivated by the enjoyment, self-expression and wellbeing derived from engaging in the arts.</a:t>
            </a:r>
          </a:p>
          <a:p>
            <a:endParaRPr lang="en-IE" sz="1138">
              <a:solidFill>
                <a:srgbClr val="000000"/>
              </a:solidFill>
            </a:endParaRPr>
          </a:p>
        </p:txBody>
      </p:sp>
      <p:pic>
        <p:nvPicPr>
          <p:cNvPr id="8" name="Picture 7">
            <a:extLst>
              <a:ext uri="{FF2B5EF4-FFF2-40B4-BE49-F238E27FC236}">
                <a16:creationId xmlns="" xmlns:a16="http://schemas.microsoft.com/office/drawing/2014/main" id="{1E83C31C-0E53-488D-A0CD-E7D160259DE2}"/>
              </a:ext>
            </a:extLst>
          </p:cNvPr>
          <p:cNvPicPr>
            <a:picLocks noChangeAspect="1"/>
          </p:cNvPicPr>
          <p:nvPr/>
        </p:nvPicPr>
        <p:blipFill>
          <a:blip r:embed="rId3"/>
          <a:stretch>
            <a:fillRect/>
          </a:stretch>
        </p:blipFill>
        <p:spPr>
          <a:xfrm>
            <a:off x="10518358" y="205496"/>
            <a:ext cx="1011950" cy="411866"/>
          </a:xfrm>
          <a:prstGeom prst="rect">
            <a:avLst/>
          </a:prstGeom>
        </p:spPr>
      </p:pic>
      <p:pic>
        <p:nvPicPr>
          <p:cNvPr id="28" name="Picture Placeholder 12" descr="A picture containing text&#10;&#10;Description automatically generated">
            <a:extLst>
              <a:ext uri="{FF2B5EF4-FFF2-40B4-BE49-F238E27FC236}">
                <a16:creationId xmlns="" xmlns:a16="http://schemas.microsoft.com/office/drawing/2014/main" id="{4C7D9BCB-9F30-43FD-86A1-7A22862301B4}"/>
              </a:ext>
            </a:extLst>
          </p:cNvPr>
          <p:cNvPicPr>
            <a:picLocks noChangeAspect="1"/>
          </p:cNvPicPr>
          <p:nvPr/>
        </p:nvPicPr>
        <p:blipFill>
          <a:blip r:embed="rId4"/>
          <a:srcRect t="6379" b="6379"/>
          <a:stretch>
            <a:fillRect/>
          </a:stretch>
        </p:blipFill>
        <p:spPr>
          <a:xfrm>
            <a:off x="3266653" y="2934188"/>
            <a:ext cx="1711011" cy="995158"/>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 xmlns:a16="http://schemas.microsoft.com/office/drawing/2014/main" id="{DFFEAC39-4A56-4F05-8728-3FD7A2F23263}"/>
              </a:ext>
            </a:extLst>
          </p:cNvPr>
          <p:cNvPicPr>
            <a:picLocks noChangeAspect="1"/>
          </p:cNvPicPr>
          <p:nvPr/>
        </p:nvPicPr>
        <p:blipFill rotWithShape="1">
          <a:blip r:embed="rId5"/>
          <a:srcRect l="9461" t="11363" b="12397"/>
          <a:stretch/>
        </p:blipFill>
        <p:spPr>
          <a:xfrm>
            <a:off x="1321866" y="2470825"/>
            <a:ext cx="1649277" cy="926725"/>
          </a:xfrm>
          <a:prstGeom prst="rect">
            <a:avLst/>
          </a:prstGeom>
          <a:effectLst/>
        </p:spPr>
      </p:pic>
      <p:pic>
        <p:nvPicPr>
          <p:cNvPr id="30" name="Picture Placeholder 5">
            <a:extLst>
              <a:ext uri="{FF2B5EF4-FFF2-40B4-BE49-F238E27FC236}">
                <a16:creationId xmlns="" xmlns:a16="http://schemas.microsoft.com/office/drawing/2014/main" id="{5F30788E-8923-46D9-85D4-A9DB8AA680E9}"/>
              </a:ext>
            </a:extLst>
          </p:cNvPr>
          <p:cNvPicPr>
            <a:picLocks noChangeAspect="1"/>
          </p:cNvPicPr>
          <p:nvPr/>
        </p:nvPicPr>
        <p:blipFill rotWithShape="1">
          <a:blip r:embed="rId6"/>
          <a:srcRect l="5351" t="10789" r="6362" b="14989"/>
          <a:stretch/>
        </p:blipFill>
        <p:spPr>
          <a:xfrm flipH="1">
            <a:off x="9174002" y="2499927"/>
            <a:ext cx="1657688" cy="929073"/>
          </a:xfrm>
          <a:prstGeom prst="rect">
            <a:avLst/>
          </a:prstGeom>
        </p:spPr>
      </p:pic>
      <p:pic>
        <p:nvPicPr>
          <p:cNvPr id="32" name="Picture Placeholder 12" descr="A picture containing person, chain&#10;&#10;Description automatically generated">
            <a:extLst>
              <a:ext uri="{FF2B5EF4-FFF2-40B4-BE49-F238E27FC236}">
                <a16:creationId xmlns="" xmlns:a16="http://schemas.microsoft.com/office/drawing/2014/main" id="{5F69B2EF-5140-4007-8FDD-B5E9A169822A}"/>
              </a:ext>
            </a:extLst>
          </p:cNvPr>
          <p:cNvPicPr>
            <a:picLocks noChangeAspect="1"/>
          </p:cNvPicPr>
          <p:nvPr/>
        </p:nvPicPr>
        <p:blipFill>
          <a:blip r:embed="rId7"/>
          <a:srcRect l="1519" r="1519"/>
          <a:stretch>
            <a:fillRect/>
          </a:stretch>
        </p:blipFill>
        <p:spPr>
          <a:xfrm flipH="1">
            <a:off x="7216197" y="2964463"/>
            <a:ext cx="1662296" cy="940455"/>
          </a:xfrm>
          <a:prstGeom prst="rect">
            <a:avLst/>
          </a:prstGeom>
        </p:spPr>
      </p:pic>
      <p:pic>
        <p:nvPicPr>
          <p:cNvPr id="34" name="Picture Placeholder 9">
            <a:extLst>
              <a:ext uri="{FF2B5EF4-FFF2-40B4-BE49-F238E27FC236}">
                <a16:creationId xmlns="" xmlns:a16="http://schemas.microsoft.com/office/drawing/2014/main" id="{4A2C0EED-60D1-4A4F-9E56-3AB61BBA52AF}"/>
              </a:ext>
            </a:extLst>
          </p:cNvPr>
          <p:cNvPicPr>
            <a:picLocks noChangeAspect="1"/>
          </p:cNvPicPr>
          <p:nvPr/>
        </p:nvPicPr>
        <p:blipFill rotWithShape="1">
          <a:blip r:embed="rId8"/>
          <a:srcRect l="20794" t="14377" r="3394" b="4918"/>
          <a:stretch/>
        </p:blipFill>
        <p:spPr>
          <a:xfrm>
            <a:off x="5273174" y="2441616"/>
            <a:ext cx="1647513" cy="924905"/>
          </a:xfrm>
          <a:prstGeom prst="rect">
            <a:avLst/>
          </a:prstGeom>
        </p:spPr>
      </p:pic>
    </p:spTree>
    <p:extLst>
      <p:ext uri="{BB962C8B-B14F-4D97-AF65-F5344CB8AC3E}">
        <p14:creationId xmlns:p14="http://schemas.microsoft.com/office/powerpoint/2010/main" val="3348949593"/>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text&#10;&#10;Description automatically generated">
            <a:extLst>
              <a:ext uri="{FF2B5EF4-FFF2-40B4-BE49-F238E27FC236}">
                <a16:creationId xmlns="" xmlns:a16="http://schemas.microsoft.com/office/drawing/2014/main" id="{73605B22-5E9D-4E59-BFB8-4F45F41B1DAD}"/>
              </a:ext>
            </a:extLst>
          </p:cNvPr>
          <p:cNvPicPr>
            <a:picLocks noGrp="1" noChangeAspect="1"/>
          </p:cNvPicPr>
          <p:nvPr>
            <p:ph type="pic" sz="quarter" idx="10"/>
          </p:nvPr>
        </p:nvPicPr>
        <p:blipFill>
          <a:blip r:embed="rId3"/>
          <a:srcRect t="6379" b="6379"/>
          <a:stretch>
            <a:fillRect/>
          </a:stretch>
        </p:blipFill>
        <p:spPr>
          <a:xfrm>
            <a:off x="-469900" y="0"/>
            <a:ext cx="12661900" cy="7364413"/>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 xmlns:a16="http://schemas.microsoft.com/office/drawing/2014/main" id="{E7042E0F-812A-4E60-84CC-3C62E71387BD}"/>
              </a:ext>
            </a:extLst>
          </p:cNvPr>
          <p:cNvSpPr/>
          <p:nvPr/>
        </p:nvSpPr>
        <p:spPr>
          <a:xfrm>
            <a:off x="0" y="5261811"/>
            <a:ext cx="12267300" cy="1596189"/>
          </a:xfrm>
          <a:prstGeom prst="rect">
            <a:avLst/>
          </a:prstGeom>
          <a:solidFill>
            <a:srgbClr val="3B383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 Placeholder 10">
            <a:extLst>
              <a:ext uri="{FF2B5EF4-FFF2-40B4-BE49-F238E27FC236}">
                <a16:creationId xmlns="" xmlns:a16="http://schemas.microsoft.com/office/drawing/2014/main" id="{F8536905-8696-495F-A43F-174B377307C4}"/>
              </a:ext>
            </a:extLst>
          </p:cNvPr>
          <p:cNvSpPr>
            <a:spLocks noGrp="1"/>
          </p:cNvSpPr>
          <p:nvPr>
            <p:ph type="body" sz="quarter" idx="13"/>
          </p:nvPr>
        </p:nvSpPr>
        <p:spPr>
          <a:xfrm>
            <a:off x="730052" y="5578862"/>
            <a:ext cx="7453465" cy="481043"/>
          </a:xfrm>
        </p:spPr>
        <p:txBody>
          <a:bodyPr/>
          <a:lstStyle/>
          <a:p>
            <a:pPr>
              <a:lnSpc>
                <a:spcPct val="100000"/>
              </a:lnSpc>
              <a:spcBef>
                <a:spcPts val="0"/>
              </a:spcBef>
            </a:pPr>
            <a:r>
              <a:rPr lang="en-IE" sz="3600">
                <a:solidFill>
                  <a:schemeClr val="accent2"/>
                </a:solidFill>
              </a:rPr>
              <a:t>Arts </a:t>
            </a:r>
            <a:r>
              <a:rPr lang="en-IE">
                <a:solidFill>
                  <a:schemeClr val="accent2"/>
                </a:solidFill>
              </a:rPr>
              <a:t>A</a:t>
            </a:r>
            <a:r>
              <a:rPr lang="en-IE" sz="3600">
                <a:solidFill>
                  <a:schemeClr val="accent2"/>
                </a:solidFill>
              </a:rPr>
              <a:t>ttendance</a:t>
            </a:r>
            <a:br>
              <a:rPr lang="en-IE" sz="3600">
                <a:solidFill>
                  <a:schemeClr val="accent2"/>
                </a:solidFill>
              </a:rPr>
            </a:br>
            <a:r>
              <a:rPr lang="en-IE" sz="1800" b="0" i="1">
                <a:solidFill>
                  <a:schemeClr val="accent2"/>
                </a:solidFill>
              </a:rPr>
              <a:t>Arts Insight 2020</a:t>
            </a:r>
            <a:endParaRPr lang="en-IE" sz="3600" b="0" i="1">
              <a:solidFill>
                <a:schemeClr val="accent2"/>
              </a:solidFill>
            </a:endParaRPr>
          </a:p>
        </p:txBody>
      </p:sp>
      <p:sp>
        <p:nvSpPr>
          <p:cNvPr id="6" name="Espaço Reservado para Imagem 5">
            <a:extLst>
              <a:ext uri="{FF2B5EF4-FFF2-40B4-BE49-F238E27FC236}">
                <a16:creationId xmlns="" xmlns:a16="http://schemas.microsoft.com/office/drawing/2014/main" id="{B2F086BB-9C7E-4D50-B354-A28882F5F5DE}"/>
              </a:ext>
            </a:extLst>
          </p:cNvPr>
          <p:cNvSpPr txBox="1">
            <a:spLocks/>
          </p:cNvSpPr>
          <p:nvPr/>
        </p:nvSpPr>
        <p:spPr>
          <a:xfrm>
            <a:off x="8258817" y="-84224"/>
            <a:ext cx="3897087" cy="6959600"/>
          </a:xfrm>
          <a:prstGeom prst="rect">
            <a:avLst/>
          </a:prstGeom>
          <a:blipFill>
            <a:blip r:embed="rId4" cstate="screen">
              <a:extLst>
                <a:ext uri="{28A0092B-C50C-407E-A947-70E740481C1C}">
                  <a14:useLocalDpi xmlns:a14="http://schemas.microsoft.com/office/drawing/2010/main"/>
                </a:ext>
              </a:extLst>
            </a:blip>
            <a:srcRect/>
            <a:stretch>
              <a:fillRect l="-96076"/>
            </a:stretch>
          </a:blipFill>
        </p:spPr>
        <p:txBody>
          <a:bodyPr/>
          <a:lstStyle>
            <a:lvl1pPr marL="0" indent="0" algn="l" rtl="0" fontAlgn="base">
              <a:lnSpc>
                <a:spcPct val="90000"/>
              </a:lnSpc>
              <a:spcBef>
                <a:spcPts val="1000"/>
              </a:spcBef>
              <a:spcAft>
                <a:spcPct val="0"/>
              </a:spcAft>
              <a:buFont typeface="Arial" panose="020B0604020202020204" pitchFamily="34" charset="0"/>
              <a:buNone/>
              <a:defRPr sz="1600" kern="1200">
                <a:noFill/>
                <a:latin typeface="Calibri" panose="020F0502020204030204" pitchFamily="34" charset="0"/>
                <a:ea typeface="+mn-ea"/>
                <a:cs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pt-BR"/>
              <a:t>a</a:t>
            </a:r>
          </a:p>
        </p:txBody>
      </p:sp>
    </p:spTree>
    <p:extLst>
      <p:ext uri="{BB962C8B-B14F-4D97-AF65-F5344CB8AC3E}">
        <p14:creationId xmlns:p14="http://schemas.microsoft.com/office/powerpoint/2010/main" val="779442906"/>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F96492B-5206-4F9A-BA6A-56B7C7B2F1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6" y="0"/>
            <a:ext cx="12193116" cy="6858000"/>
          </a:xfrm>
          <a:prstGeom prst="rect">
            <a:avLst/>
          </a:prstGeom>
        </p:spPr>
      </p:pic>
      <p:sp>
        <p:nvSpPr>
          <p:cNvPr id="8" name="Título 7">
            <a:extLst>
              <a:ext uri="{FF2B5EF4-FFF2-40B4-BE49-F238E27FC236}">
                <a16:creationId xmlns="" xmlns:a16="http://schemas.microsoft.com/office/drawing/2014/main" id="{60F3BA62-6DC8-449A-8799-4720FFDBB1FE}"/>
              </a:ext>
            </a:extLst>
          </p:cNvPr>
          <p:cNvSpPr txBox="1">
            <a:spLocks/>
          </p:cNvSpPr>
          <p:nvPr/>
        </p:nvSpPr>
        <p:spPr>
          <a:xfrm>
            <a:off x="1950200" y="1707885"/>
            <a:ext cx="4037174" cy="741345"/>
          </a:xfrm>
          <a:prstGeom prst="rect">
            <a:avLst/>
          </a:prstGeom>
        </p:spPr>
        <p:txBody>
          <a:bodyPr/>
          <a:lstStyle>
            <a:lvl1pPr algn="ctr" rtl="0" fontAlgn="base">
              <a:lnSpc>
                <a:spcPct val="90000"/>
              </a:lnSpc>
              <a:spcBef>
                <a:spcPct val="0"/>
              </a:spcBef>
              <a:spcAft>
                <a:spcPct val="0"/>
              </a:spcAft>
              <a:tabLst/>
              <a:defRPr sz="4000" b="1" kern="1200">
                <a:solidFill>
                  <a:schemeClr val="bg1"/>
                </a:solidFill>
                <a:latin typeface="Trebuchet MS" panose="020B0603020202020204" pitchFamily="34" charset="0"/>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a:defRPr/>
            </a:pPr>
            <a:r>
              <a:rPr lang="en-US" altLang="en-US" sz="5400">
                <a:solidFill>
                  <a:sysClr val="windowText" lastClr="000000">
                    <a:lumMod val="75000"/>
                    <a:lumOff val="25000"/>
                  </a:sysClr>
                </a:solidFill>
              </a:rPr>
              <a:t>Thank you</a:t>
            </a:r>
            <a:r>
              <a:rPr lang="en-US" altLang="en-US" sz="5400">
                <a:solidFill>
                  <a:srgbClr val="54C0E8"/>
                </a:solidFill>
              </a:rPr>
              <a:t>.</a:t>
            </a:r>
            <a:endParaRPr lang="en-US" sz="5400">
              <a:solidFill>
                <a:srgbClr val="54C0E8"/>
              </a:solidFill>
            </a:endParaRPr>
          </a:p>
        </p:txBody>
      </p:sp>
      <p:sp>
        <p:nvSpPr>
          <p:cNvPr id="9" name="Espaço Reservado para Texto 6">
            <a:extLst>
              <a:ext uri="{FF2B5EF4-FFF2-40B4-BE49-F238E27FC236}">
                <a16:creationId xmlns="" xmlns:a16="http://schemas.microsoft.com/office/drawing/2014/main" id="{191AD102-6030-47DC-9D3D-6C1AEC86EF36}"/>
              </a:ext>
            </a:extLst>
          </p:cNvPr>
          <p:cNvSpPr txBox="1">
            <a:spLocks/>
          </p:cNvSpPr>
          <p:nvPr/>
        </p:nvSpPr>
        <p:spPr>
          <a:xfrm>
            <a:off x="1272304" y="5796519"/>
            <a:ext cx="2613897" cy="596433"/>
          </a:xfrm>
          <a:prstGeom prst="rect">
            <a:avLst/>
          </a:prstGeom>
        </p:spPr>
        <p:txBody>
          <a:bodyPr/>
          <a:lstStyle>
            <a:lvl1pPr marL="0" indent="0" algn="ctr" rtl="0" fontAlgn="base">
              <a:lnSpc>
                <a:spcPct val="90000"/>
              </a:lnSpc>
              <a:spcBef>
                <a:spcPts val="1000"/>
              </a:spcBef>
              <a:spcAft>
                <a:spcPct val="0"/>
              </a:spcAft>
              <a:buFontTx/>
              <a:buNone/>
              <a:defRPr sz="2000" b="1" i="1" u="none" kern="1200">
                <a:solidFill>
                  <a:schemeClr val="bg1"/>
                </a:solidFill>
                <a:latin typeface="Calibri" panose="020F0502020204030204" pitchFamily="34" charset="0"/>
                <a:ea typeface="+mn-ea"/>
                <a:cs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400">
              <a:spcBef>
                <a:spcPts val="0"/>
              </a:spcBef>
              <a:defRPr/>
            </a:pPr>
            <a:r>
              <a:rPr lang="en-US" sz="1200">
                <a:solidFill>
                  <a:sysClr val="windowText" lastClr="000000">
                    <a:lumMod val="75000"/>
                    <a:lumOff val="25000"/>
                  </a:sysClr>
                </a:solidFill>
              </a:rPr>
              <a:t>Milltown House </a:t>
            </a:r>
          </a:p>
          <a:p>
            <a:pPr algn="l" defTabSz="914400">
              <a:spcBef>
                <a:spcPts val="0"/>
              </a:spcBef>
              <a:defRPr/>
            </a:pPr>
            <a:r>
              <a:rPr lang="en-US" sz="1200">
                <a:solidFill>
                  <a:sysClr val="windowText" lastClr="000000">
                    <a:lumMod val="75000"/>
                    <a:lumOff val="25000"/>
                  </a:sysClr>
                </a:solidFill>
              </a:rPr>
              <a:t>Mount Saint Annes</a:t>
            </a:r>
          </a:p>
          <a:p>
            <a:pPr algn="l" defTabSz="914400">
              <a:spcBef>
                <a:spcPts val="0"/>
              </a:spcBef>
              <a:defRPr/>
            </a:pPr>
            <a:r>
              <a:rPr lang="en-US" sz="1200">
                <a:solidFill>
                  <a:sysClr val="windowText" lastClr="000000">
                    <a:lumMod val="75000"/>
                    <a:lumOff val="25000"/>
                  </a:sysClr>
                </a:solidFill>
              </a:rPr>
              <a:t>Milltown, Dublin 6  -  D06 Y822 </a:t>
            </a:r>
          </a:p>
          <a:p>
            <a:pPr algn="l" defTabSz="914400">
              <a:spcBef>
                <a:spcPts val="0"/>
              </a:spcBef>
              <a:defRPr/>
            </a:pPr>
            <a:r>
              <a:rPr lang="en-US" sz="1200">
                <a:solidFill>
                  <a:sysClr val="windowText" lastClr="000000">
                    <a:lumMod val="75000"/>
                    <a:lumOff val="25000"/>
                  </a:sysClr>
                </a:solidFill>
              </a:rPr>
              <a:t>+353 1 205 7500  |  www.banda.ie</a:t>
            </a:r>
          </a:p>
          <a:p>
            <a:pPr algn="l" defTabSz="914400">
              <a:spcBef>
                <a:spcPts val="0"/>
              </a:spcBef>
              <a:defRPr/>
            </a:pPr>
            <a:endParaRPr lang="en-US" sz="1200">
              <a:solidFill>
                <a:sysClr val="windowText" lastClr="000000">
                  <a:lumMod val="75000"/>
                  <a:lumOff val="25000"/>
                </a:sysClr>
              </a:solidFill>
            </a:endParaRPr>
          </a:p>
        </p:txBody>
      </p:sp>
    </p:spTree>
    <p:extLst>
      <p:ext uri="{BB962C8B-B14F-4D97-AF65-F5344CB8AC3E}">
        <p14:creationId xmlns:p14="http://schemas.microsoft.com/office/powerpoint/2010/main" val="77342256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Chart 8">
            <a:extLst>
              <a:ext uri="{FF2B5EF4-FFF2-40B4-BE49-F238E27FC236}">
                <a16:creationId xmlns="" xmlns:a16="http://schemas.microsoft.com/office/drawing/2014/main" id="{31C9C0DE-4CF0-41B9-9B1B-12A58FA15F65}"/>
              </a:ext>
            </a:extLst>
          </p:cNvPr>
          <p:cNvGraphicFramePr/>
          <p:nvPr>
            <p:custDataLst>
              <p:tags r:id="rId1"/>
            </p:custDataLst>
            <p:extLst>
              <p:ext uri="{D42A27DB-BD31-4B8C-83A1-F6EECF244321}">
                <p14:modId xmlns:p14="http://schemas.microsoft.com/office/powerpoint/2010/main" val="214365699"/>
              </p:ext>
            </p:extLst>
          </p:nvPr>
        </p:nvGraphicFramePr>
        <p:xfrm>
          <a:off x="876300" y="875838"/>
          <a:ext cx="8724467" cy="494485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Placeholder 5">
            <a:extLst>
              <a:ext uri="{FF2B5EF4-FFF2-40B4-BE49-F238E27FC236}">
                <a16:creationId xmlns="" xmlns:a16="http://schemas.microsoft.com/office/drawing/2014/main" id="{1AC5BA30-FE62-4545-81B5-45DD3F9B894A}"/>
              </a:ext>
            </a:extLst>
          </p:cNvPr>
          <p:cNvSpPr>
            <a:spLocks noGrp="1"/>
          </p:cNvSpPr>
          <p:nvPr>
            <p:ph type="body" sz="quarter" idx="49"/>
          </p:nvPr>
        </p:nvSpPr>
        <p:spPr>
          <a:xfrm>
            <a:off x="197827" y="499185"/>
            <a:ext cx="5548676" cy="323941"/>
          </a:xfrm>
        </p:spPr>
        <p:txBody>
          <a:bodyPr/>
          <a:lstStyle/>
          <a:p>
            <a:r>
              <a:rPr lang="en-GB">
                <a:solidFill>
                  <a:schemeClr val="tx1">
                    <a:lumMod val="50000"/>
                    <a:lumOff val="50000"/>
                  </a:schemeClr>
                </a:solidFill>
              </a:rPr>
              <a:t>Base: Adults aged 16+ n – 1,262</a:t>
            </a:r>
            <a:endParaRPr lang="en-IE"/>
          </a:p>
        </p:txBody>
      </p:sp>
      <p:sp>
        <p:nvSpPr>
          <p:cNvPr id="371714" name="Rectangle 2"/>
          <p:cNvSpPr>
            <a:spLocks noGrp="1" noChangeArrowheads="1"/>
          </p:cNvSpPr>
          <p:nvPr>
            <p:ph type="title"/>
          </p:nvPr>
        </p:nvSpPr>
        <p:spPr>
          <a:xfrm>
            <a:off x="197828" y="74628"/>
            <a:ext cx="7952663" cy="370620"/>
          </a:xfrm>
        </p:spPr>
        <p:txBody>
          <a:bodyPr/>
          <a:lstStyle/>
          <a:p>
            <a:r>
              <a:rPr lang="en-IE"/>
              <a:t>Arts attendance past 12 months 2020</a:t>
            </a:r>
            <a:endParaRPr lang="en-GB"/>
          </a:p>
        </p:txBody>
      </p:sp>
      <p:sp>
        <p:nvSpPr>
          <p:cNvPr id="7" name="Text Placeholder 6">
            <a:extLst>
              <a:ext uri="{FF2B5EF4-FFF2-40B4-BE49-F238E27FC236}">
                <a16:creationId xmlns="" xmlns:a16="http://schemas.microsoft.com/office/drawing/2014/main" id="{277212C7-FEC9-482B-9B9F-C9499C977C12}"/>
              </a:ext>
            </a:extLst>
          </p:cNvPr>
          <p:cNvSpPr>
            <a:spLocks noGrp="1"/>
          </p:cNvSpPr>
          <p:nvPr>
            <p:ph type="body" sz="quarter" idx="60"/>
          </p:nvPr>
        </p:nvSpPr>
        <p:spPr>
          <a:xfrm>
            <a:off x="754161" y="6576879"/>
            <a:ext cx="6911567" cy="285204"/>
          </a:xfrm>
          <a:prstGeom prst="rect">
            <a:avLst/>
          </a:prstGeom>
        </p:spPr>
        <p:txBody>
          <a:bodyPr/>
          <a:lstStyle/>
          <a:p>
            <a:pPr defTabSz="265113">
              <a:spcBef>
                <a:spcPts val="0"/>
              </a:spcBef>
            </a:pPr>
            <a:r>
              <a:rPr lang="en-IE"/>
              <a:t>Q.2	</a:t>
            </a:r>
            <a:r>
              <a:rPr lang="en-IE" u="sng"/>
              <a:t>In the past 12 months</a:t>
            </a:r>
            <a:r>
              <a:rPr lang="en-IE"/>
              <a:t>, have you been to any of these events? </a:t>
            </a:r>
          </a:p>
        </p:txBody>
      </p:sp>
      <p:graphicFrame>
        <p:nvGraphicFramePr>
          <p:cNvPr id="19" name="Table 18">
            <a:extLst>
              <a:ext uri="{FF2B5EF4-FFF2-40B4-BE49-F238E27FC236}">
                <a16:creationId xmlns="" xmlns:a16="http://schemas.microsoft.com/office/drawing/2014/main" id="{894D3DC3-EC1A-4FB4-84BB-9D681E23ECDC}"/>
              </a:ext>
            </a:extLst>
          </p:cNvPr>
          <p:cNvGraphicFramePr>
            <a:graphicFrameLocks noGrp="1"/>
          </p:cNvGraphicFramePr>
          <p:nvPr>
            <p:extLst>
              <p:ext uri="{D42A27DB-BD31-4B8C-83A1-F6EECF244321}">
                <p14:modId xmlns:p14="http://schemas.microsoft.com/office/powerpoint/2010/main" val="3561874451"/>
              </p:ext>
            </p:extLst>
          </p:nvPr>
        </p:nvGraphicFramePr>
        <p:xfrm>
          <a:off x="7888376" y="945323"/>
          <a:ext cx="504056" cy="167640"/>
        </p:xfrm>
        <a:graphic>
          <a:graphicData uri="http://schemas.openxmlformats.org/drawingml/2006/table">
            <a:tbl>
              <a:tblPr firstRow="1" bandRow="1">
                <a:tableStyleId>{5C22544A-7EE6-4342-B048-85BDC9FD1C3A}</a:tableStyleId>
              </a:tblPr>
              <a:tblGrid>
                <a:gridCol w="29483">
                  <a:extLst>
                    <a:ext uri="{9D8B030D-6E8A-4147-A177-3AD203B41FA5}">
                      <a16:colId xmlns="" xmlns:a16="http://schemas.microsoft.com/office/drawing/2014/main" val="20001"/>
                    </a:ext>
                  </a:extLst>
                </a:gridCol>
                <a:gridCol w="474573">
                  <a:extLst>
                    <a:ext uri="{9D8B030D-6E8A-4147-A177-3AD203B41FA5}">
                      <a16:colId xmlns="" xmlns:a16="http://schemas.microsoft.com/office/drawing/2014/main" val="20002"/>
                    </a:ext>
                  </a:extLst>
                </a:gridCol>
              </a:tblGrid>
              <a:tr h="0">
                <a:tc>
                  <a:txBody>
                    <a:bodyPr/>
                    <a:lstStyle/>
                    <a:p>
                      <a:pPr algn="ctr"/>
                      <a:endParaRPr lang="en-IE" sz="1100">
                        <a:solidFill>
                          <a:schemeClr val="accent3">
                            <a:lumMod val="60000"/>
                            <a:lumOff val="40000"/>
                          </a:schemeClr>
                        </a:solidFill>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IE" sz="1100">
                          <a:solidFill>
                            <a:schemeClr val="tx1">
                              <a:lumMod val="65000"/>
                              <a:lumOff val="35000"/>
                            </a:schemeClr>
                          </a:solidFill>
                        </a:rPr>
                        <a:t>%</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8" name="Parallelogram 7">
            <a:extLst>
              <a:ext uri="{FF2B5EF4-FFF2-40B4-BE49-F238E27FC236}">
                <a16:creationId xmlns="" xmlns:a16="http://schemas.microsoft.com/office/drawing/2014/main" id="{D7414C8C-6B91-4E97-820E-A475A9E74536}"/>
              </a:ext>
            </a:extLst>
          </p:cNvPr>
          <p:cNvSpPr/>
          <p:nvPr/>
        </p:nvSpPr>
        <p:spPr>
          <a:xfrm>
            <a:off x="752475" y="5919957"/>
            <a:ext cx="10725150" cy="472074"/>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IE" sz="1400" b="1">
                <a:solidFill>
                  <a:prstClr val="white"/>
                </a:solidFill>
              </a:rPr>
              <a:t>Understandably Arts attendance  has declined in past 12 months with the overall incidence declining to 64%; and 42% for Arts Council funded events*. </a:t>
            </a:r>
            <a:endParaRPr lang="en-IE" sz="1400" b="1">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 xmlns:a16="http://schemas.microsoft.com/office/drawing/2014/main" id="{6E01AEDC-3BF8-44D3-AE4A-35C155941541}"/>
              </a:ext>
            </a:extLst>
          </p:cNvPr>
          <p:cNvGraphicFramePr>
            <a:graphicFrameLocks noGrp="1"/>
          </p:cNvGraphicFramePr>
          <p:nvPr>
            <p:extLst>
              <p:ext uri="{D42A27DB-BD31-4B8C-83A1-F6EECF244321}">
                <p14:modId xmlns:p14="http://schemas.microsoft.com/office/powerpoint/2010/main" val="2497195947"/>
              </p:ext>
            </p:extLst>
          </p:nvPr>
        </p:nvGraphicFramePr>
        <p:xfrm>
          <a:off x="9836091" y="444631"/>
          <a:ext cx="579076" cy="5384941"/>
        </p:xfrm>
        <a:graphic>
          <a:graphicData uri="http://schemas.openxmlformats.org/drawingml/2006/table">
            <a:tbl>
              <a:tblPr>
                <a:tableStyleId>{5C22544A-7EE6-4342-B048-85BDC9FD1C3A}</a:tableStyleId>
              </a:tblPr>
              <a:tblGrid>
                <a:gridCol w="579076">
                  <a:extLst>
                    <a:ext uri="{9D8B030D-6E8A-4147-A177-3AD203B41FA5}">
                      <a16:colId xmlns="" xmlns:a16="http://schemas.microsoft.com/office/drawing/2014/main" val="644364944"/>
                    </a:ext>
                  </a:extLst>
                </a:gridCol>
              </a:tblGrid>
              <a:tr h="360163">
                <a:tc>
                  <a:txBody>
                    <a:bodyPr/>
                    <a:lstStyle/>
                    <a:p>
                      <a:pPr algn="ctr" fontAlgn="t"/>
                      <a:r>
                        <a:rPr lang="en-IE" sz="1100" b="1" i="1" u="none" strike="noStrike">
                          <a:solidFill>
                            <a:schemeClr val="accent6">
                              <a:lumMod val="60000"/>
                              <a:lumOff val="40000"/>
                            </a:schemeClr>
                          </a:solidFill>
                          <a:effectLst/>
                          <a:latin typeface="+mn-lt"/>
                        </a:rPr>
                        <a:t>2018/19</a:t>
                      </a:r>
                    </a:p>
                    <a:p>
                      <a:pPr algn="ctr" fontAlgn="t"/>
                      <a:r>
                        <a:rPr lang="en-IE" sz="1100" b="1" i="1" u="none" strike="noStrike">
                          <a:solidFill>
                            <a:schemeClr val="accent6">
                              <a:lumMod val="60000"/>
                              <a:lumOff val="40000"/>
                            </a:schemeClr>
                          </a:solidFill>
                          <a:effectLst/>
                          <a:latin typeface="+mn-lt"/>
                        </a:rPr>
                        <a:t>Average</a:t>
                      </a:r>
                    </a:p>
                  </a:txBody>
                  <a:tcPr marL="10278" marR="10278" marT="10278" marB="0" anchor="ctr">
                    <a:noFill/>
                  </a:tcPr>
                </a:tc>
                <a:extLst>
                  <a:ext uri="{0D108BD9-81ED-4DB2-BD59-A6C34878D82A}">
                    <a16:rowId xmlns="" xmlns:a16="http://schemas.microsoft.com/office/drawing/2014/main" val="3543469446"/>
                  </a:ext>
                </a:extLst>
              </a:tr>
              <a:tr h="20410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noProof="0">
                          <a:ln>
                            <a:noFill/>
                          </a:ln>
                          <a:solidFill>
                            <a:schemeClr val="accent6">
                              <a:lumMod val="60000"/>
                              <a:lumOff val="40000"/>
                            </a:schemeClr>
                          </a:solidFill>
                          <a:effectLst/>
                          <a:uLnTx/>
                          <a:uFillTx/>
                          <a:latin typeface="+mn-lt"/>
                          <a:ea typeface="+mn-ea"/>
                          <a:cs typeface="+mn-cs"/>
                        </a:rPr>
                        <a:t>%</a:t>
                      </a:r>
                    </a:p>
                  </a:txBody>
                  <a:tcPr marL="10278" marR="10278" marT="10278" marB="0" anchor="ctr">
                    <a:lnB w="12700" cmpd="sng">
                      <a:noFill/>
                    </a:lnB>
                    <a:noFill/>
                  </a:tcPr>
                </a:tc>
                <a:extLst>
                  <a:ext uri="{0D108BD9-81ED-4DB2-BD59-A6C34878D82A}">
                    <a16:rowId xmlns="" xmlns:a16="http://schemas.microsoft.com/office/drawing/2014/main" val="3539004018"/>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809009"/>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80570842"/>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441110628"/>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19</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14116229"/>
                  </a:ext>
                </a:extLst>
              </a:tr>
              <a:tr h="20410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20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67432485"/>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788927115"/>
                  </a:ext>
                </a:extLst>
              </a:tr>
              <a:tr h="191140">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969282030"/>
                  </a:ext>
                </a:extLst>
              </a:tr>
              <a:tr h="191140">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86804083"/>
                  </a:ext>
                </a:extLst>
              </a:tr>
              <a:tr h="1911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8</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86969506"/>
                  </a:ext>
                </a:extLst>
              </a:tr>
              <a:tr h="191140">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983162526"/>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810917755"/>
                  </a:ext>
                </a:extLst>
              </a:tr>
              <a:tr h="20410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120843086"/>
                  </a:ext>
                </a:extLst>
              </a:tr>
              <a:tr h="1911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6</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12471891"/>
                  </a:ext>
                </a:extLst>
              </a:tr>
              <a:tr h="20410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14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82145000"/>
                  </a:ext>
                </a:extLst>
              </a:tr>
              <a:tr h="20410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5</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480362572"/>
                  </a:ext>
                </a:extLst>
              </a:tr>
              <a:tr h="20410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749338143"/>
                  </a:ext>
                </a:extLst>
              </a:tr>
              <a:tr h="20410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9670008"/>
                  </a:ext>
                </a:extLst>
              </a:tr>
              <a:tr h="204102">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528345646"/>
                  </a:ext>
                </a:extLst>
              </a:tr>
              <a:tr h="191140">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7</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120274332"/>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4</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321612454"/>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2</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964514515"/>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6</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67203502"/>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79</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095382218"/>
                  </a:ext>
                </a:extLst>
              </a:tr>
              <a:tr h="204102">
                <a:tc>
                  <a:txBody>
                    <a:bodyPr/>
                    <a:lstStyle/>
                    <a:p>
                      <a:pPr algn="ctr" rtl="0" fontAlgn="t"/>
                      <a:r>
                        <a:rPr kumimoji="0" lang="en-IE" sz="1100" b="1" i="1" u="none" strike="noStrike" kern="1200" cap="none" spc="0" normalizeH="0" baseline="0">
                          <a:ln>
                            <a:noFill/>
                          </a:ln>
                          <a:solidFill>
                            <a:schemeClr val="accent6">
                              <a:lumMod val="60000"/>
                              <a:lumOff val="40000"/>
                            </a:schemeClr>
                          </a:solidFill>
                          <a:effectLst/>
                          <a:uLnTx/>
                          <a:uFillTx/>
                          <a:latin typeface="+mn-lt"/>
                          <a:ea typeface="+mn-ea"/>
                          <a:cs typeface="+mn-cs"/>
                        </a:rPr>
                        <a:t>60</a:t>
                      </a: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2696940453"/>
                  </a:ext>
                </a:extLst>
              </a:tr>
            </a:tbl>
          </a:graphicData>
        </a:graphic>
      </p:graphicFrame>
      <p:sp>
        <p:nvSpPr>
          <p:cNvPr id="3" name="TextBox 2">
            <a:extLst>
              <a:ext uri="{FF2B5EF4-FFF2-40B4-BE49-F238E27FC236}">
                <a16:creationId xmlns="" xmlns:a16="http://schemas.microsoft.com/office/drawing/2014/main" id="{B78C148E-E499-4E4F-9056-6D6BD58E7EEC}"/>
              </a:ext>
            </a:extLst>
          </p:cNvPr>
          <p:cNvSpPr txBox="1"/>
          <p:nvPr/>
        </p:nvSpPr>
        <p:spPr>
          <a:xfrm>
            <a:off x="6062802" y="817417"/>
            <a:ext cx="550151" cy="307777"/>
          </a:xfrm>
          <a:prstGeom prst="rect">
            <a:avLst/>
          </a:prstGeom>
          <a:noFill/>
        </p:spPr>
        <p:txBody>
          <a:bodyPr wrap="none" rtlCol="0">
            <a:spAutoFit/>
          </a:bodyPr>
          <a:lstStyle/>
          <a:p>
            <a:r>
              <a:rPr lang="en-IE" sz="1400" b="1">
                <a:solidFill>
                  <a:schemeClr val="tx1">
                    <a:lumMod val="65000"/>
                    <a:lumOff val="35000"/>
                  </a:schemeClr>
                </a:solidFill>
              </a:rPr>
              <a:t>2020</a:t>
            </a:r>
          </a:p>
        </p:txBody>
      </p:sp>
      <p:sp>
        <p:nvSpPr>
          <p:cNvPr id="4" name="TextBox 3">
            <a:extLst>
              <a:ext uri="{FF2B5EF4-FFF2-40B4-BE49-F238E27FC236}">
                <a16:creationId xmlns="" xmlns:a16="http://schemas.microsoft.com/office/drawing/2014/main" id="{450DB7D8-47E2-4A70-A317-AA00F1C0EF0C}"/>
              </a:ext>
            </a:extLst>
          </p:cNvPr>
          <p:cNvSpPr txBox="1"/>
          <p:nvPr/>
        </p:nvSpPr>
        <p:spPr>
          <a:xfrm>
            <a:off x="4951580" y="5598740"/>
            <a:ext cx="177553" cy="230832"/>
          </a:xfrm>
          <a:prstGeom prst="rect">
            <a:avLst/>
          </a:prstGeom>
          <a:noFill/>
        </p:spPr>
        <p:txBody>
          <a:bodyPr wrap="square" rtlCol="0">
            <a:spAutoFit/>
          </a:bodyPr>
          <a:lstStyle/>
          <a:p>
            <a:r>
              <a:rPr lang="en-IE" sz="900"/>
              <a:t>*</a:t>
            </a:r>
          </a:p>
        </p:txBody>
      </p:sp>
      <p:sp>
        <p:nvSpPr>
          <p:cNvPr id="5" name="TextBox 4">
            <a:extLst>
              <a:ext uri="{FF2B5EF4-FFF2-40B4-BE49-F238E27FC236}">
                <a16:creationId xmlns="" xmlns:a16="http://schemas.microsoft.com/office/drawing/2014/main" id="{038E6C87-9D3C-4F76-8E35-CB590580362A}"/>
              </a:ext>
            </a:extLst>
          </p:cNvPr>
          <p:cNvSpPr txBox="1"/>
          <p:nvPr/>
        </p:nvSpPr>
        <p:spPr>
          <a:xfrm>
            <a:off x="5534780" y="6420767"/>
            <a:ext cx="7288567" cy="246221"/>
          </a:xfrm>
          <a:prstGeom prst="rect">
            <a:avLst/>
          </a:prstGeom>
          <a:noFill/>
        </p:spPr>
        <p:txBody>
          <a:bodyPr wrap="square" rtlCol="0">
            <a:spAutoFit/>
          </a:bodyPr>
          <a:lstStyle/>
          <a:p>
            <a:r>
              <a:rPr lang="en-IE" sz="1000">
                <a:solidFill>
                  <a:schemeClr val="tx1">
                    <a:lumMod val="50000"/>
                    <a:lumOff val="50000"/>
                  </a:schemeClr>
                </a:solidFill>
              </a:rPr>
              <a:t>* Based on events traditionally funded by The Arts Council: excludes films, musicals, stand up comedy, rock or popular music</a:t>
            </a:r>
          </a:p>
        </p:txBody>
      </p:sp>
      <p:grpSp>
        <p:nvGrpSpPr>
          <p:cNvPr id="10" name="Group 9">
            <a:extLst>
              <a:ext uri="{FF2B5EF4-FFF2-40B4-BE49-F238E27FC236}">
                <a16:creationId xmlns="" xmlns:a16="http://schemas.microsoft.com/office/drawing/2014/main" id="{BAB3658F-9C3E-4DB2-80FB-A6313D8A0186}"/>
              </a:ext>
            </a:extLst>
          </p:cNvPr>
          <p:cNvGrpSpPr/>
          <p:nvPr/>
        </p:nvGrpSpPr>
        <p:grpSpPr>
          <a:xfrm>
            <a:off x="514350" y="2241833"/>
            <a:ext cx="10801350" cy="3183969"/>
            <a:chOff x="1525944" y="2241833"/>
            <a:chExt cx="8951360" cy="3183969"/>
          </a:xfrm>
        </p:grpSpPr>
        <p:cxnSp>
          <p:nvCxnSpPr>
            <p:cNvPr id="12" name="Straight Connector 11">
              <a:extLst>
                <a:ext uri="{FF2B5EF4-FFF2-40B4-BE49-F238E27FC236}">
                  <a16:creationId xmlns="" xmlns:a16="http://schemas.microsoft.com/office/drawing/2014/main" id="{49843055-E493-4B1F-AB9B-E989BA54D02A}"/>
                </a:ext>
              </a:extLst>
            </p:cNvPr>
            <p:cNvCxnSpPr>
              <a:cxnSpLocks/>
            </p:cNvCxnSpPr>
            <p:nvPr/>
          </p:nvCxnSpPr>
          <p:spPr>
            <a:xfrm>
              <a:off x="1525944" y="3425949"/>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 xmlns:a16="http://schemas.microsoft.com/office/drawing/2014/main" id="{499A5BD1-CC53-462D-A62B-D24E39C7DBDA}"/>
                </a:ext>
              </a:extLst>
            </p:cNvPr>
            <p:cNvCxnSpPr>
              <a:cxnSpLocks/>
            </p:cNvCxnSpPr>
            <p:nvPr/>
          </p:nvCxnSpPr>
          <p:spPr>
            <a:xfrm>
              <a:off x="1525944" y="2241833"/>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 xmlns:a16="http://schemas.microsoft.com/office/drawing/2014/main" id="{FA959931-FFA6-4533-BF0F-49AB8B8A4DB8}"/>
                </a:ext>
              </a:extLst>
            </p:cNvPr>
            <p:cNvCxnSpPr>
              <a:cxnSpLocks/>
            </p:cNvCxnSpPr>
            <p:nvPr/>
          </p:nvCxnSpPr>
          <p:spPr>
            <a:xfrm>
              <a:off x="1525944" y="4825727"/>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 xmlns:a16="http://schemas.microsoft.com/office/drawing/2014/main" id="{02015F69-5985-4686-9048-C44C95CB8B88}"/>
                </a:ext>
              </a:extLst>
            </p:cNvPr>
            <p:cNvCxnSpPr>
              <a:cxnSpLocks/>
            </p:cNvCxnSpPr>
            <p:nvPr/>
          </p:nvCxnSpPr>
          <p:spPr>
            <a:xfrm>
              <a:off x="1525944" y="5425802"/>
              <a:ext cx="8951360" cy="0"/>
            </a:xfrm>
            <a:prstGeom prst="line">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344786918"/>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 xmlns:a16="http://schemas.microsoft.com/office/drawing/2014/main" id="{1AEB65BF-B3D3-4612-899F-053A70D5B8AE}"/>
              </a:ext>
            </a:extLst>
          </p:cNvPr>
          <p:cNvGraphicFramePr/>
          <p:nvPr>
            <p:custDataLst>
              <p:tags r:id="rId2"/>
            </p:custDataLst>
          </p:nvPr>
        </p:nvGraphicFramePr>
        <p:xfrm>
          <a:off x="7096125" y="1751173"/>
          <a:ext cx="2495550" cy="3536726"/>
        </p:xfrm>
        <a:graphic>
          <a:graphicData uri="http://schemas.openxmlformats.org/drawingml/2006/chart">
            <c:chart xmlns:c="http://schemas.openxmlformats.org/drawingml/2006/chart" xmlns:r="http://schemas.openxmlformats.org/officeDocument/2006/relationships" r:id="rId5"/>
          </a:graphicData>
        </a:graphic>
      </p:graphicFrame>
      <p:sp>
        <p:nvSpPr>
          <p:cNvPr id="22" name="Rectangle 21">
            <a:extLst>
              <a:ext uri="{FF2B5EF4-FFF2-40B4-BE49-F238E27FC236}">
                <a16:creationId xmlns="" xmlns:a16="http://schemas.microsoft.com/office/drawing/2014/main" id="{1EC2E376-84A6-4EED-A644-6DB9A578E205}"/>
              </a:ext>
            </a:extLst>
          </p:cNvPr>
          <p:cNvSpPr/>
          <p:nvPr/>
        </p:nvSpPr>
        <p:spPr>
          <a:xfrm>
            <a:off x="1144249" y="1023411"/>
            <a:ext cx="9963751" cy="5386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 xmlns:a16="http://schemas.microsoft.com/office/drawing/2014/main" id="{1FFB5D90-DB2B-4B34-A11D-1298E3412EE0}"/>
              </a:ext>
            </a:extLst>
          </p:cNvPr>
          <p:cNvSpPr>
            <a:spLocks noGrp="1"/>
          </p:cNvSpPr>
          <p:nvPr>
            <p:ph type="body" sz="quarter" idx="49"/>
          </p:nvPr>
        </p:nvSpPr>
        <p:spPr>
          <a:xfrm>
            <a:off x="293325" y="696354"/>
            <a:ext cx="5548676" cy="323941"/>
          </a:xfrm>
        </p:spPr>
        <p:txBody>
          <a:bodyPr/>
          <a:lstStyle/>
          <a:p>
            <a:r>
              <a:rPr lang="en-US">
                <a:solidFill>
                  <a:schemeClr val="tx1">
                    <a:lumMod val="50000"/>
                    <a:lumOff val="50000"/>
                  </a:schemeClr>
                </a:solidFill>
              </a:rPr>
              <a:t>Base: Adults	aged 16+ n – 1,262</a:t>
            </a:r>
            <a:endParaRPr lang="en-IE"/>
          </a:p>
        </p:txBody>
      </p:sp>
      <p:sp>
        <p:nvSpPr>
          <p:cNvPr id="7" name="Title 1"/>
          <p:cNvSpPr>
            <a:spLocks noGrp="1"/>
          </p:cNvSpPr>
          <p:nvPr>
            <p:ph type="title"/>
          </p:nvPr>
        </p:nvSpPr>
        <p:spPr>
          <a:xfrm>
            <a:off x="293325" y="283510"/>
            <a:ext cx="9988406" cy="370620"/>
          </a:xfrm>
        </p:spPr>
        <p:txBody>
          <a:bodyPr anchor="t">
            <a:normAutofit fontScale="90000"/>
          </a:bodyPr>
          <a:lstStyle/>
          <a:p>
            <a:r>
              <a:rPr lang="en-US"/>
              <a:t>Arts attendance past 12 months 2020: The Impact of COVID 19</a:t>
            </a:r>
            <a:endParaRPr lang="en-IE" sz="2539"/>
          </a:p>
        </p:txBody>
      </p:sp>
      <p:graphicFrame>
        <p:nvGraphicFramePr>
          <p:cNvPr id="17" name="Chart 16"/>
          <p:cNvGraphicFramePr/>
          <p:nvPr>
            <p:custDataLst>
              <p:tags r:id="rId3"/>
            </p:custDataLst>
          </p:nvPr>
        </p:nvGraphicFramePr>
        <p:xfrm>
          <a:off x="2501583" y="1751173"/>
          <a:ext cx="2260918" cy="35367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Table 18"/>
          <p:cNvGraphicFramePr>
            <a:graphicFrameLocks noGrp="1"/>
          </p:cNvGraphicFramePr>
          <p:nvPr/>
        </p:nvGraphicFramePr>
        <p:xfrm>
          <a:off x="3369637" y="1766052"/>
          <a:ext cx="1400442" cy="634816"/>
        </p:xfrm>
        <a:graphic>
          <a:graphicData uri="http://schemas.openxmlformats.org/drawingml/2006/table">
            <a:tbl>
              <a:tblPr firstRow="1" bandRow="1">
                <a:tableStyleId>{9D7B26C5-4107-4FEC-AEDC-1716B250A1EF}</a:tableStyleId>
              </a:tblPr>
              <a:tblGrid>
                <a:gridCol w="1021421">
                  <a:extLst>
                    <a:ext uri="{9D8B030D-6E8A-4147-A177-3AD203B41FA5}">
                      <a16:colId xmlns="" xmlns:a16="http://schemas.microsoft.com/office/drawing/2014/main" val="20000"/>
                    </a:ext>
                  </a:extLst>
                </a:gridCol>
                <a:gridCol w="379021">
                  <a:extLst>
                    <a:ext uri="{9D8B030D-6E8A-4147-A177-3AD203B41FA5}">
                      <a16:colId xmlns="" xmlns:a16="http://schemas.microsoft.com/office/drawing/2014/main" val="20001"/>
                    </a:ext>
                  </a:extLst>
                </a:gridCol>
              </a:tblGrid>
              <a:tr h="443270">
                <a:tc>
                  <a:txBody>
                    <a:bodyPr/>
                    <a:lstStyle/>
                    <a:p>
                      <a:pPr algn="ctr"/>
                      <a:r>
                        <a:rPr lang="en-IE" sz="1300">
                          <a:solidFill>
                            <a:schemeClr val="bg1">
                              <a:lumMod val="50000"/>
                            </a:schemeClr>
                          </a:solidFill>
                        </a:rPr>
                        <a:t>2020</a:t>
                      </a:r>
                    </a:p>
                    <a:p>
                      <a:pPr algn="ctr"/>
                      <a:r>
                        <a:rPr lang="en-IE" sz="1300">
                          <a:solidFill>
                            <a:schemeClr val="bg1">
                              <a:lumMod val="50000"/>
                            </a:schemeClr>
                          </a:solidFill>
                        </a:rPr>
                        <a:t>Attendees*</a:t>
                      </a:r>
                    </a:p>
                    <a:p>
                      <a:pPr marL="0" algn="ctr" defTabSz="914400" rtl="0" eaLnBrk="1" latinLnBrk="0" hangingPunct="1"/>
                      <a:r>
                        <a:rPr lang="en-IE" sz="1100" b="0" i="1" kern="1200">
                          <a:solidFill>
                            <a:schemeClr val="bg1">
                              <a:lumMod val="50000"/>
                            </a:schemeClr>
                          </a:solidFill>
                          <a:latin typeface="+mn-lt"/>
                          <a:ea typeface="+mn-ea"/>
                          <a:cs typeface="+mn-cs"/>
                        </a:rPr>
                        <a:t>%</a:t>
                      </a:r>
                    </a:p>
                  </a:txBody>
                  <a:tcPr marL="70935" marR="70935" marT="35468" marB="35468"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endParaRPr lang="en-IE" sz="1300">
                        <a:solidFill>
                          <a:schemeClr val="bg1">
                            <a:lumMod val="50000"/>
                          </a:schemeClr>
                        </a:solidFill>
                      </a:endParaRPr>
                    </a:p>
                  </a:txBody>
                  <a:tcPr marL="70935" marR="70935" marT="35468" marB="35468"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
        <p:nvSpPr>
          <p:cNvPr id="16" name="Text Placeholder 15">
            <a:extLst>
              <a:ext uri="{FF2B5EF4-FFF2-40B4-BE49-F238E27FC236}">
                <a16:creationId xmlns="" xmlns:a16="http://schemas.microsoft.com/office/drawing/2014/main" id="{32E45DBF-A9FD-4294-9D68-8F73FFB5EA90}"/>
              </a:ext>
            </a:extLst>
          </p:cNvPr>
          <p:cNvSpPr>
            <a:spLocks noGrp="1"/>
          </p:cNvSpPr>
          <p:nvPr>
            <p:ph type="body" sz="quarter" idx="60"/>
          </p:nvPr>
        </p:nvSpPr>
        <p:spPr>
          <a:xfrm>
            <a:off x="841489" y="6516529"/>
            <a:ext cx="8667522" cy="285204"/>
          </a:xfrm>
        </p:spPr>
        <p:txBody>
          <a:bodyPr/>
          <a:lstStyle/>
          <a:p>
            <a:r>
              <a:rPr lang="en-IE"/>
              <a:t>Q.4 Which of the following best describes how often you have attended (INSERT FROM Q.2) in the past 12 months? Think of the past 12 months in full, including before and after the Covid 19 crisis. </a:t>
            </a:r>
          </a:p>
          <a:p>
            <a:endParaRPr lang="en-IE"/>
          </a:p>
        </p:txBody>
      </p:sp>
      <p:sp>
        <p:nvSpPr>
          <p:cNvPr id="21" name="TextBox 20">
            <a:extLst>
              <a:ext uri="{FF2B5EF4-FFF2-40B4-BE49-F238E27FC236}">
                <a16:creationId xmlns="" xmlns:a16="http://schemas.microsoft.com/office/drawing/2014/main" id="{596F5310-7A98-45E4-B85C-D5B829EE7DFE}"/>
              </a:ext>
            </a:extLst>
          </p:cNvPr>
          <p:cNvSpPr txBox="1"/>
          <p:nvPr/>
        </p:nvSpPr>
        <p:spPr>
          <a:xfrm>
            <a:off x="1182951" y="1038922"/>
            <a:ext cx="9486900" cy="478849"/>
          </a:xfrm>
          <a:prstGeom prst="rect">
            <a:avLst/>
          </a:prstGeom>
          <a:noFill/>
        </p:spPr>
        <p:txBody>
          <a:bodyPr wrap="square">
            <a:spAutoFit/>
          </a:bodyPr>
          <a:lstStyle/>
          <a:p>
            <a:pPr algn="ctr">
              <a:lnSpc>
                <a:spcPct val="107000"/>
              </a:lnSpc>
              <a:spcAft>
                <a:spcPts val="800"/>
              </a:spcAft>
            </a:pPr>
            <a:r>
              <a:rPr lang="en-IE" sz="1200" b="1" i="1">
                <a:solidFill>
                  <a:schemeClr val="tx1">
                    <a:lumMod val="65000"/>
                    <a:lumOff val="35000"/>
                  </a:schemeClr>
                </a:solidFill>
                <a:ea typeface="Times New Roman" panose="02020603050405020304" pitchFamily="18" charset="0"/>
                <a:cs typeface="Times New Roman" panose="02020603050405020304" pitchFamily="18" charset="0"/>
              </a:rPr>
              <a:t>Throughout this survey we would like you to think back over the past 12 months: from October 2019 to now. Think of the past 12 months in full, including before and after the Covid 19 crisis in Ireland.</a:t>
            </a:r>
            <a:endParaRPr lang="en-IE" sz="1200" i="1">
              <a:solidFill>
                <a:schemeClr val="tx1">
                  <a:lumMod val="65000"/>
                  <a:lumOff val="35000"/>
                </a:schemeClr>
              </a:solidFill>
              <a:ea typeface="Times New Roman" panose="02020603050405020304" pitchFamily="18" charset="0"/>
              <a:cs typeface="Times New Roman" panose="02020603050405020304" pitchFamily="18" charset="0"/>
            </a:endParaRPr>
          </a:p>
        </p:txBody>
      </p:sp>
      <p:sp>
        <p:nvSpPr>
          <p:cNvPr id="11" name="Parallelogram 10">
            <a:extLst>
              <a:ext uri="{FF2B5EF4-FFF2-40B4-BE49-F238E27FC236}">
                <a16:creationId xmlns="" xmlns:a16="http://schemas.microsoft.com/office/drawing/2014/main" id="{19C6F8F1-B051-4D86-BF9A-B0C1CC00BF32}"/>
              </a:ext>
            </a:extLst>
          </p:cNvPr>
          <p:cNvSpPr/>
          <p:nvPr/>
        </p:nvSpPr>
        <p:spPr>
          <a:xfrm>
            <a:off x="8110177" y="6088784"/>
            <a:ext cx="4220908" cy="427745"/>
          </a:xfrm>
          <a:prstGeom prst="parallelogram">
            <a:avLst/>
          </a:prstGeom>
          <a:noFill/>
        </p:spPr>
        <p:txBody>
          <a:bodyPr lIns="32645" rIns="32645" anchor="ctr" anchorCtr="0">
            <a:noAutofit/>
          </a:bodyPr>
          <a:lstStyle/>
          <a:p>
            <a:pPr>
              <a:defRPr/>
            </a:pPr>
            <a:r>
              <a:rPr lang="en-IE" sz="900">
                <a:solidFill>
                  <a:schemeClr val="bg1">
                    <a:lumMod val="50000"/>
                  </a:schemeClr>
                </a:solidFill>
                <a:ea typeface="Verdana" panose="020B0604030504040204" pitchFamily="34" charset="0"/>
                <a:cs typeface="Verdana" panose="020B0604030504040204" pitchFamily="34" charset="0"/>
              </a:rPr>
              <a:t>* Based on </a:t>
            </a:r>
            <a:r>
              <a:rPr lang="en-GB" sz="900">
                <a:solidFill>
                  <a:schemeClr val="bg1">
                    <a:lumMod val="50000"/>
                  </a:schemeClr>
                </a:solidFill>
                <a:ea typeface="Verdana" panose="020B0604030504040204" pitchFamily="34" charset="0"/>
                <a:cs typeface="Verdana" panose="020B0604030504040204" pitchFamily="34" charset="0"/>
              </a:rPr>
              <a:t>Arts Council Funded Event Attendance: </a:t>
            </a:r>
            <a:r>
              <a:rPr lang="en-IE" sz="900">
                <a:solidFill>
                  <a:schemeClr val="bg1">
                    <a:lumMod val="50000"/>
                  </a:schemeClr>
                </a:solidFill>
                <a:ea typeface="Verdana" panose="020B0604030504040204" pitchFamily="34" charset="0"/>
                <a:cs typeface="Verdana" panose="020B0604030504040204" pitchFamily="34" charset="0"/>
              </a:rPr>
              <a:t>events traditionally funded by the Arts Council: excludes films, musicals, stand-up comedy, rock or popular music</a:t>
            </a:r>
          </a:p>
        </p:txBody>
      </p:sp>
      <p:sp>
        <p:nvSpPr>
          <p:cNvPr id="4" name="Arrow: Down 3">
            <a:extLst>
              <a:ext uri="{FF2B5EF4-FFF2-40B4-BE49-F238E27FC236}">
                <a16:creationId xmlns="" xmlns:a16="http://schemas.microsoft.com/office/drawing/2014/main" id="{BBDB3096-7E7D-4B6C-B969-0E6995241979}"/>
              </a:ext>
            </a:extLst>
          </p:cNvPr>
          <p:cNvSpPr/>
          <p:nvPr/>
        </p:nvSpPr>
        <p:spPr>
          <a:xfrm>
            <a:off x="4667250" y="2650373"/>
            <a:ext cx="508000" cy="620018"/>
          </a:xfrm>
          <a:prstGeom prst="down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 xmlns:a16="http://schemas.microsoft.com/office/drawing/2014/main" id="{6A4A2136-5863-4AC8-9F14-5B1FA08A6680}"/>
              </a:ext>
            </a:extLst>
          </p:cNvPr>
          <p:cNvSpPr txBox="1"/>
          <p:nvPr/>
        </p:nvSpPr>
        <p:spPr>
          <a:xfrm>
            <a:off x="5049574" y="2672884"/>
            <a:ext cx="1034473" cy="369332"/>
          </a:xfrm>
          <a:prstGeom prst="rect">
            <a:avLst/>
          </a:prstGeom>
          <a:noFill/>
        </p:spPr>
        <p:txBody>
          <a:bodyPr wrap="square" rtlCol="0">
            <a:spAutoFit/>
          </a:bodyPr>
          <a:lstStyle/>
          <a:p>
            <a:r>
              <a:rPr lang="en-IE" b="1">
                <a:solidFill>
                  <a:schemeClr val="tx1">
                    <a:lumMod val="50000"/>
                    <a:lumOff val="50000"/>
                  </a:schemeClr>
                </a:solidFill>
              </a:rPr>
              <a:t>-30%</a:t>
            </a:r>
          </a:p>
        </p:txBody>
      </p:sp>
      <p:sp>
        <p:nvSpPr>
          <p:cNvPr id="14" name="Arrow: Down 13">
            <a:extLst>
              <a:ext uri="{FF2B5EF4-FFF2-40B4-BE49-F238E27FC236}">
                <a16:creationId xmlns="" xmlns:a16="http://schemas.microsoft.com/office/drawing/2014/main" id="{05961DF9-0B64-4029-8EDD-D07D4A520362}"/>
              </a:ext>
            </a:extLst>
          </p:cNvPr>
          <p:cNvSpPr/>
          <p:nvPr/>
        </p:nvSpPr>
        <p:spPr>
          <a:xfrm>
            <a:off x="9375133" y="2671880"/>
            <a:ext cx="508000" cy="620018"/>
          </a:xfrm>
          <a:prstGeom prst="down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 xmlns:a16="http://schemas.microsoft.com/office/drawing/2014/main" id="{9C618DFB-582A-4173-84E3-73B2A9D331E4}"/>
              </a:ext>
            </a:extLst>
          </p:cNvPr>
          <p:cNvSpPr txBox="1"/>
          <p:nvPr/>
        </p:nvSpPr>
        <p:spPr>
          <a:xfrm>
            <a:off x="9757457" y="2694391"/>
            <a:ext cx="1034473" cy="369332"/>
          </a:xfrm>
          <a:prstGeom prst="rect">
            <a:avLst/>
          </a:prstGeom>
          <a:noFill/>
        </p:spPr>
        <p:txBody>
          <a:bodyPr wrap="square" rtlCol="0">
            <a:spAutoFit/>
          </a:bodyPr>
          <a:lstStyle/>
          <a:p>
            <a:r>
              <a:rPr lang="en-IE" b="1">
                <a:solidFill>
                  <a:schemeClr val="tx1">
                    <a:lumMod val="50000"/>
                    <a:lumOff val="50000"/>
                  </a:schemeClr>
                </a:solidFill>
              </a:rPr>
              <a:t>-45%</a:t>
            </a:r>
          </a:p>
        </p:txBody>
      </p:sp>
      <p:sp>
        <p:nvSpPr>
          <p:cNvPr id="18" name="Text Placeholder 7">
            <a:extLst>
              <a:ext uri="{FF2B5EF4-FFF2-40B4-BE49-F238E27FC236}">
                <a16:creationId xmlns="" xmlns:a16="http://schemas.microsoft.com/office/drawing/2014/main" id="{D3B3EB42-91B9-45D0-8EBF-2644180CDF84}"/>
              </a:ext>
            </a:extLst>
          </p:cNvPr>
          <p:cNvSpPr txBox="1">
            <a:spLocks/>
          </p:cNvSpPr>
          <p:nvPr/>
        </p:nvSpPr>
        <p:spPr>
          <a:xfrm>
            <a:off x="1330948" y="5537404"/>
            <a:ext cx="9962147" cy="498997"/>
          </a:xfrm>
          <a:prstGeom prst="parallelogram">
            <a:avLst/>
          </a:prstGeom>
          <a:solidFill>
            <a:schemeClr val="tx1">
              <a:lumMod val="65000"/>
              <a:lumOff val="35000"/>
            </a:schemeClr>
          </a:solidFill>
        </p:spPr>
        <p:txBody>
          <a:bodyPr lIns="0" rIns="0" anchor="ctr" anchorCtr="0"/>
          <a:lstStyle>
            <a:lvl1pPr marL="0" indent="0" algn="ctr" rtl="0" fontAlgn="base">
              <a:lnSpc>
                <a:spcPct val="90000"/>
              </a:lnSpc>
              <a:spcBef>
                <a:spcPts val="1000"/>
              </a:spcBef>
              <a:spcAft>
                <a:spcPct val="0"/>
              </a:spcAft>
              <a:buFont typeface="Arial" panose="020B0604020202020204" pitchFamily="34" charset="0"/>
              <a:buNone/>
              <a:defRPr lang="pt-BR" sz="1400" b="1" i="0" u="none" kern="1200" dirty="0">
                <a:solidFill>
                  <a:srgbClr val="464749"/>
                </a:solidFill>
                <a:latin typeface="Calibri" panose="020F0502020204030204" pitchFamily="34" charset="0"/>
                <a:ea typeface="+mn-ea"/>
                <a:cs typeface="Calibri" panose="020F050202020403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600">
                <a:solidFill>
                  <a:schemeClr val="bg1"/>
                </a:solidFill>
              </a:rPr>
              <a:t>Incidence of attendees at arts events typically funded by the Arts Council is down by 30%; number of attendances is down 45%</a:t>
            </a:r>
          </a:p>
        </p:txBody>
      </p:sp>
      <p:sp>
        <p:nvSpPr>
          <p:cNvPr id="25" name="TextBox 1">
            <a:extLst>
              <a:ext uri="{FF2B5EF4-FFF2-40B4-BE49-F238E27FC236}">
                <a16:creationId xmlns="" xmlns:a16="http://schemas.microsoft.com/office/drawing/2014/main" id="{8A1A51E7-90B8-4AC8-9802-466E4AD17568}"/>
              </a:ext>
            </a:extLst>
          </p:cNvPr>
          <p:cNvSpPr txBox="1"/>
          <p:nvPr/>
        </p:nvSpPr>
        <p:spPr>
          <a:xfrm>
            <a:off x="3657599" y="3540907"/>
            <a:ext cx="733425" cy="2667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IE" sz="1400" b="1">
                <a:solidFill>
                  <a:schemeClr val="tx1">
                    <a:lumMod val="50000"/>
                    <a:lumOff val="50000"/>
                  </a:schemeClr>
                </a:solidFill>
              </a:rPr>
              <a:t>42%</a:t>
            </a:r>
          </a:p>
        </p:txBody>
      </p:sp>
      <p:sp>
        <p:nvSpPr>
          <p:cNvPr id="20" name="TextBox 19">
            <a:extLst>
              <a:ext uri="{FF2B5EF4-FFF2-40B4-BE49-F238E27FC236}">
                <a16:creationId xmlns="" xmlns:a16="http://schemas.microsoft.com/office/drawing/2014/main" id="{6115EAAB-E2A6-490F-869A-108561D6766A}"/>
              </a:ext>
            </a:extLst>
          </p:cNvPr>
          <p:cNvSpPr txBox="1"/>
          <p:nvPr/>
        </p:nvSpPr>
        <p:spPr>
          <a:xfrm>
            <a:off x="841489" y="6387569"/>
            <a:ext cx="6165540" cy="246221"/>
          </a:xfrm>
          <a:prstGeom prst="rect">
            <a:avLst/>
          </a:prstGeom>
          <a:noFill/>
        </p:spPr>
        <p:txBody>
          <a:bodyPr wrap="square">
            <a:spAutoFit/>
          </a:bodyPr>
          <a:lstStyle/>
          <a:p>
            <a:r>
              <a:rPr lang="en-IE" sz="1000" i="1">
                <a:solidFill>
                  <a:srgbClr val="666666"/>
                </a:solidFill>
              </a:rPr>
              <a:t>Q.2 In the past 12 months, have you been to any of these events?</a:t>
            </a:r>
          </a:p>
        </p:txBody>
      </p:sp>
      <p:sp>
        <p:nvSpPr>
          <p:cNvPr id="24" name="TextBox 23">
            <a:extLst>
              <a:ext uri="{FF2B5EF4-FFF2-40B4-BE49-F238E27FC236}">
                <a16:creationId xmlns="" xmlns:a16="http://schemas.microsoft.com/office/drawing/2014/main" id="{F8D1E6B3-1CEA-4394-B36F-43837E50C79E}"/>
              </a:ext>
            </a:extLst>
          </p:cNvPr>
          <p:cNvSpPr txBox="1"/>
          <p:nvPr/>
        </p:nvSpPr>
        <p:spPr>
          <a:xfrm>
            <a:off x="7221830" y="1763909"/>
            <a:ext cx="2161505" cy="492443"/>
          </a:xfrm>
          <a:prstGeom prst="rect">
            <a:avLst/>
          </a:prstGeom>
          <a:noFill/>
        </p:spPr>
        <p:txBody>
          <a:bodyPr wrap="square">
            <a:spAutoFit/>
          </a:bodyPr>
          <a:lstStyle/>
          <a:p>
            <a:pPr algn="ctr"/>
            <a:r>
              <a:rPr lang="en-IE" sz="1300" b="1">
                <a:solidFill>
                  <a:schemeClr val="bg1">
                    <a:lumMod val="50000"/>
                  </a:schemeClr>
                </a:solidFill>
              </a:rPr>
              <a:t>2020</a:t>
            </a:r>
          </a:p>
          <a:p>
            <a:pPr algn="ctr"/>
            <a:r>
              <a:rPr lang="en-IE" sz="1300" b="1">
                <a:solidFill>
                  <a:schemeClr val="bg1">
                    <a:lumMod val="50000"/>
                  </a:schemeClr>
                </a:solidFill>
              </a:rPr>
              <a:t>Attendances</a:t>
            </a:r>
          </a:p>
        </p:txBody>
      </p:sp>
    </p:spTree>
    <p:custDataLst>
      <p:tags r:id="rId1"/>
    </p:custDataLst>
    <p:extLst>
      <p:ext uri="{BB962C8B-B14F-4D97-AF65-F5344CB8AC3E}">
        <p14:creationId xmlns:p14="http://schemas.microsoft.com/office/powerpoint/2010/main" val="18741797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left)">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left)">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2" grpId="0" animBg="1"/>
      <p:bldP spid="3" grpId="0" build="p"/>
      <p:bldP spid="7" grpId="0"/>
      <p:bldGraphic spid="17" grpId="0">
        <p:bldAsOne/>
      </p:bldGraphic>
      <p:bldP spid="16" grpId="0" build="p"/>
      <p:bldP spid="21" grpId="0"/>
      <p:bldP spid="11" grpId="0"/>
      <p:bldP spid="4" grpId="0" animBg="1"/>
      <p:bldP spid="5" grpId="0"/>
      <p:bldP spid="14" grpId="0" animBg="1"/>
      <p:bldP spid="15" grpId="0"/>
      <p:bldP spid="18" grpId="0" animBg="1"/>
      <p:bldP spid="25" grpId="0"/>
      <p:bldP spid="20"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6BD93A7-5032-488A-9EA0-116648222CD7}"/>
              </a:ext>
            </a:extLst>
          </p:cNvPr>
          <p:cNvPicPr>
            <a:picLocks noChangeAspect="1"/>
          </p:cNvPicPr>
          <p:nvPr/>
        </p:nvPicPr>
        <p:blipFill>
          <a:blip r:embed="rId3"/>
          <a:srcRect/>
          <a:stretch/>
        </p:blipFill>
        <p:spPr>
          <a:xfrm>
            <a:off x="147549" y="50684"/>
            <a:ext cx="1343112" cy="1343112"/>
          </a:xfrm>
          <a:prstGeom prst="rect">
            <a:avLst/>
          </a:prstGeom>
        </p:spPr>
      </p:pic>
      <p:sp>
        <p:nvSpPr>
          <p:cNvPr id="6" name="TextBox 5">
            <a:extLst>
              <a:ext uri="{FF2B5EF4-FFF2-40B4-BE49-F238E27FC236}">
                <a16:creationId xmlns="" xmlns:a16="http://schemas.microsoft.com/office/drawing/2014/main" id="{950307F1-68B0-484D-BBE5-9DB7832FFB46}"/>
              </a:ext>
            </a:extLst>
          </p:cNvPr>
          <p:cNvSpPr txBox="1"/>
          <p:nvPr/>
        </p:nvSpPr>
        <p:spPr>
          <a:xfrm>
            <a:off x="4897978" y="2319575"/>
            <a:ext cx="6366052" cy="1868781"/>
          </a:xfrm>
          <a:prstGeom prst="rect">
            <a:avLst/>
          </a:prstGeom>
          <a:noFill/>
        </p:spPr>
        <p:txBody>
          <a:bodyPr wrap="square">
            <a:spAutoFit/>
          </a:bodyPr>
          <a:lstStyle/>
          <a:p>
            <a:pPr>
              <a:lnSpc>
                <a:spcPct val="107000"/>
              </a:lnSpc>
              <a:spcAft>
                <a:spcPts val="800"/>
              </a:spcAft>
            </a:pPr>
            <a:r>
              <a:rPr lang="en-IE" sz="1800"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Incidence of attendees at arts events typically funded by the Arts Council is </a:t>
            </a:r>
            <a:r>
              <a:rPr lang="en-IE" sz="1800" b="1"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down by 30%</a:t>
            </a:r>
            <a:r>
              <a:rPr lang="en-IE" sz="1800"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 Number of attendances </a:t>
            </a:r>
            <a:r>
              <a:rPr lang="en-IE" sz="1800" b="1" i="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is down 45%</a:t>
            </a:r>
          </a:p>
          <a:p>
            <a:pPr>
              <a:lnSpc>
                <a:spcPct val="107000"/>
              </a:lnSpc>
              <a:spcAft>
                <a:spcPts val="800"/>
              </a:spcAft>
            </a:pPr>
            <a:endParaRPr lang="en-IE" b="1">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What have we done instead?</a:t>
            </a:r>
            <a:endParaRPr lang="en-IE" sz="18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skiing, people, toy, group&#10;&#10;Description automatically generated">
            <a:extLst>
              <a:ext uri="{FF2B5EF4-FFF2-40B4-BE49-F238E27FC236}">
                <a16:creationId xmlns="" xmlns:a16="http://schemas.microsoft.com/office/drawing/2014/main" id="{BB99F003-A5A6-4FBA-9DB9-61F50426B3F9}"/>
              </a:ext>
            </a:extLst>
          </p:cNvPr>
          <p:cNvPicPr>
            <a:picLocks noChangeAspect="1"/>
          </p:cNvPicPr>
          <p:nvPr/>
        </p:nvPicPr>
        <p:blipFill rotWithShape="1">
          <a:blip r:embed="rId4">
            <a:clrChange>
              <a:clrFrom>
                <a:srgbClr val="FFFFFF"/>
              </a:clrFrom>
              <a:clrTo>
                <a:srgbClr val="FFFFFF">
                  <a:alpha val="0"/>
                </a:srgbClr>
              </a:clrTo>
            </a:clrChange>
          </a:blip>
          <a:srcRect l="49801" r="39839" b="86006"/>
          <a:stretch/>
        </p:blipFill>
        <p:spPr>
          <a:xfrm>
            <a:off x="1737526" y="411505"/>
            <a:ext cx="3160452" cy="4269175"/>
          </a:xfrm>
          <a:prstGeom prst="rect">
            <a:avLst/>
          </a:prstGeom>
        </p:spPr>
      </p:pic>
    </p:spTree>
    <p:extLst>
      <p:ext uri="{BB962C8B-B14F-4D97-AF65-F5344CB8AC3E}">
        <p14:creationId xmlns:p14="http://schemas.microsoft.com/office/powerpoint/2010/main" val="934175886"/>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FFB5D90-DB2B-4B34-A11D-1298E3412EE0}"/>
              </a:ext>
            </a:extLst>
          </p:cNvPr>
          <p:cNvSpPr>
            <a:spLocks noGrp="1"/>
          </p:cNvSpPr>
          <p:nvPr>
            <p:ph type="body" sz="quarter" idx="49"/>
          </p:nvPr>
        </p:nvSpPr>
        <p:spPr>
          <a:xfrm>
            <a:off x="262898" y="562332"/>
            <a:ext cx="5548676" cy="323941"/>
          </a:xfrm>
        </p:spPr>
        <p:txBody>
          <a:bodyPr/>
          <a:lstStyle/>
          <a:p>
            <a:r>
              <a:rPr lang="en-US">
                <a:solidFill>
                  <a:schemeClr val="tx1">
                    <a:lumMod val="50000"/>
                    <a:lumOff val="50000"/>
                  </a:schemeClr>
                </a:solidFill>
              </a:rPr>
              <a:t>Base: Adults	aged 16+ n – 1,262</a:t>
            </a:r>
            <a:endParaRPr lang="en-IE"/>
          </a:p>
        </p:txBody>
      </p:sp>
      <p:sp>
        <p:nvSpPr>
          <p:cNvPr id="7" name="Title 1"/>
          <p:cNvSpPr>
            <a:spLocks noGrp="1"/>
          </p:cNvSpPr>
          <p:nvPr>
            <p:ph type="title"/>
          </p:nvPr>
        </p:nvSpPr>
        <p:spPr>
          <a:xfrm>
            <a:off x="262899" y="150160"/>
            <a:ext cx="9988406" cy="370620"/>
          </a:xfrm>
        </p:spPr>
        <p:txBody>
          <a:bodyPr anchor="t">
            <a:noAutofit/>
          </a:bodyPr>
          <a:lstStyle/>
          <a:p>
            <a:r>
              <a:rPr lang="en-US"/>
              <a:t>Striking rise in watching or listening to ‘Arts &amp; Cultural </a:t>
            </a:r>
            <a:r>
              <a:rPr lang="en-US" err="1"/>
              <a:t>programmes’</a:t>
            </a:r>
            <a:endParaRPr lang="en-IE"/>
          </a:p>
        </p:txBody>
      </p:sp>
      <p:sp>
        <p:nvSpPr>
          <p:cNvPr id="16" name="Text Placeholder 15">
            <a:extLst>
              <a:ext uri="{FF2B5EF4-FFF2-40B4-BE49-F238E27FC236}">
                <a16:creationId xmlns="" xmlns:a16="http://schemas.microsoft.com/office/drawing/2014/main" id="{32E45DBF-A9FD-4294-9D68-8F73FFB5EA90}"/>
              </a:ext>
            </a:extLst>
          </p:cNvPr>
          <p:cNvSpPr>
            <a:spLocks noGrp="1"/>
          </p:cNvSpPr>
          <p:nvPr>
            <p:ph type="body" sz="quarter" idx="60"/>
          </p:nvPr>
        </p:nvSpPr>
        <p:spPr>
          <a:xfrm>
            <a:off x="698733" y="6483295"/>
            <a:ext cx="8667522" cy="285204"/>
          </a:xfrm>
        </p:spPr>
        <p:txBody>
          <a:bodyPr/>
          <a:lstStyle/>
          <a:p>
            <a:r>
              <a:rPr lang="en-IE"/>
              <a:t>Q.24c Thinking now of the past 12 months, how frequently, if at all, have you watched or listened to arts &amp; cultural programme on each of the TV, Radio and Online? Think of the past 12 months in full, including before and after the Covid 19 crisis.</a:t>
            </a:r>
          </a:p>
        </p:txBody>
      </p:sp>
      <p:sp>
        <p:nvSpPr>
          <p:cNvPr id="20" name="Rectangle 19">
            <a:extLst>
              <a:ext uri="{FF2B5EF4-FFF2-40B4-BE49-F238E27FC236}">
                <a16:creationId xmlns="" xmlns:a16="http://schemas.microsoft.com/office/drawing/2014/main" id="{B33D6D7F-2413-41F2-AD39-B7FD88389A03}"/>
              </a:ext>
            </a:extLst>
          </p:cNvPr>
          <p:cNvSpPr/>
          <p:nvPr/>
        </p:nvSpPr>
        <p:spPr>
          <a:xfrm>
            <a:off x="838889" y="1212370"/>
            <a:ext cx="10362511" cy="498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 xmlns:a16="http://schemas.microsoft.com/office/drawing/2014/main" id="{73491EE8-3540-443A-9460-6733612BD4A0}"/>
              </a:ext>
            </a:extLst>
          </p:cNvPr>
          <p:cNvSpPr txBox="1"/>
          <p:nvPr/>
        </p:nvSpPr>
        <p:spPr>
          <a:xfrm>
            <a:off x="3298652" y="1289834"/>
            <a:ext cx="5410898" cy="344069"/>
          </a:xfrm>
          <a:prstGeom prst="rect">
            <a:avLst/>
          </a:prstGeom>
          <a:noFill/>
        </p:spPr>
        <p:txBody>
          <a:bodyPr wrap="square">
            <a:spAutoFit/>
          </a:bodyPr>
          <a:lstStyle/>
          <a:p>
            <a:pPr algn="ctr">
              <a:lnSpc>
                <a:spcPct val="107000"/>
              </a:lnSpc>
              <a:spcAft>
                <a:spcPts val="800"/>
              </a:spcAft>
            </a:pPr>
            <a:r>
              <a:rPr lang="en-US" sz="1600" b="1">
                <a:solidFill>
                  <a:schemeClr val="bg1"/>
                </a:solidFill>
              </a:rPr>
              <a:t>Watched or listened to ‘Arts &amp; Cultural programmers’</a:t>
            </a:r>
            <a:endParaRPr lang="en-IE" sz="1200" b="1">
              <a:solidFill>
                <a:schemeClr val="bg1"/>
              </a:solidFill>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34D5DFFC-2127-497D-B663-B3522AB6FC1C}"/>
              </a:ext>
            </a:extLst>
          </p:cNvPr>
          <p:cNvSpPr/>
          <p:nvPr/>
        </p:nvSpPr>
        <p:spPr>
          <a:xfrm>
            <a:off x="4770614" y="4501657"/>
            <a:ext cx="2466975" cy="1169551"/>
          </a:xfrm>
          <a:prstGeom prst="rect">
            <a:avLst/>
          </a:prstGeom>
        </p:spPr>
        <p:txBody>
          <a:bodyPr wrap="square">
            <a:spAutoFit/>
          </a:bodyPr>
          <a:lstStyle/>
          <a:p>
            <a:pPr algn="ctr"/>
            <a:r>
              <a:rPr lang="en-IE" sz="2800" b="1">
                <a:solidFill>
                  <a:schemeClr val="accent2"/>
                </a:solidFill>
              </a:rPr>
              <a:t>60% </a:t>
            </a:r>
          </a:p>
          <a:p>
            <a:pPr algn="ctr"/>
            <a:r>
              <a:rPr lang="en-IE">
                <a:solidFill>
                  <a:schemeClr val="tx1">
                    <a:lumMod val="75000"/>
                    <a:lumOff val="25000"/>
                  </a:schemeClr>
                </a:solidFill>
              </a:rPr>
              <a:t>online</a:t>
            </a:r>
          </a:p>
          <a:p>
            <a:pPr lvl="0" algn="ctr" defTabSz="914400">
              <a:defRPr/>
            </a:pPr>
            <a:r>
              <a:rPr lang="en-IE" sz="2400" b="1">
                <a:solidFill>
                  <a:schemeClr val="tx1">
                    <a:lumMod val="75000"/>
                    <a:lumOff val="25000"/>
                  </a:schemeClr>
                </a:solidFill>
              </a:rPr>
              <a:t>(up from 27%)</a:t>
            </a:r>
          </a:p>
        </p:txBody>
      </p:sp>
      <p:sp>
        <p:nvSpPr>
          <p:cNvPr id="11" name="TextBox 10">
            <a:extLst>
              <a:ext uri="{FF2B5EF4-FFF2-40B4-BE49-F238E27FC236}">
                <a16:creationId xmlns="" xmlns:a16="http://schemas.microsoft.com/office/drawing/2014/main" id="{3EEB6C64-2F4D-4B2F-B18D-C08480188505}"/>
              </a:ext>
            </a:extLst>
          </p:cNvPr>
          <p:cNvSpPr txBox="1"/>
          <p:nvPr/>
        </p:nvSpPr>
        <p:spPr>
          <a:xfrm>
            <a:off x="8930094" y="4501657"/>
            <a:ext cx="1560107" cy="1292662"/>
          </a:xfrm>
          <a:prstGeom prst="rect">
            <a:avLst/>
          </a:prstGeom>
          <a:noFill/>
        </p:spPr>
        <p:txBody>
          <a:bodyPr wrap="none" rtlCol="0">
            <a:spAutoFit/>
          </a:bodyPr>
          <a:lstStyle/>
          <a:p>
            <a:pPr algn="ctr" fontAlgn="ctr"/>
            <a:r>
              <a:rPr lang="en-IE" sz="2400" b="1">
                <a:solidFill>
                  <a:schemeClr val="accent2"/>
                </a:solidFill>
              </a:rPr>
              <a:t>58% </a:t>
            </a:r>
          </a:p>
          <a:p>
            <a:pPr algn="ctr" fontAlgn="ctr"/>
            <a:r>
              <a:rPr lang="en-IE">
                <a:solidFill>
                  <a:schemeClr val="tx1">
                    <a:lumMod val="75000"/>
                    <a:lumOff val="25000"/>
                  </a:schemeClr>
                </a:solidFill>
              </a:rPr>
              <a:t>on radio</a:t>
            </a:r>
          </a:p>
          <a:p>
            <a:pPr algn="ctr" fontAlgn="ctr"/>
            <a:r>
              <a:rPr lang="en-IE">
                <a:solidFill>
                  <a:schemeClr val="tx1">
                    <a:lumMod val="75000"/>
                    <a:lumOff val="25000"/>
                  </a:schemeClr>
                </a:solidFill>
              </a:rPr>
              <a:t>(up from 52%)</a:t>
            </a:r>
          </a:p>
          <a:p>
            <a:pPr algn="ctr"/>
            <a:endParaRPr lang="en-IE"/>
          </a:p>
        </p:txBody>
      </p:sp>
      <p:sp>
        <p:nvSpPr>
          <p:cNvPr id="13" name="TextBox 12">
            <a:extLst>
              <a:ext uri="{FF2B5EF4-FFF2-40B4-BE49-F238E27FC236}">
                <a16:creationId xmlns="" xmlns:a16="http://schemas.microsoft.com/office/drawing/2014/main" id="{58C93E83-51A2-4BF9-AE85-FC3195C2D459}"/>
              </a:ext>
            </a:extLst>
          </p:cNvPr>
          <p:cNvSpPr txBox="1"/>
          <p:nvPr/>
        </p:nvSpPr>
        <p:spPr>
          <a:xfrm>
            <a:off x="1534321" y="4501657"/>
            <a:ext cx="1527469" cy="1477328"/>
          </a:xfrm>
          <a:prstGeom prst="rect">
            <a:avLst/>
          </a:prstGeom>
          <a:noFill/>
        </p:spPr>
        <p:txBody>
          <a:bodyPr wrap="none" rtlCol="0">
            <a:spAutoFit/>
          </a:bodyPr>
          <a:lstStyle/>
          <a:p>
            <a:pPr algn="ctr" fontAlgn="ctr"/>
            <a:r>
              <a:rPr lang="en-IE" sz="3600" b="1">
                <a:solidFill>
                  <a:schemeClr val="accent2"/>
                </a:solidFill>
              </a:rPr>
              <a:t>75% </a:t>
            </a:r>
          </a:p>
          <a:p>
            <a:pPr algn="ctr" fontAlgn="ctr"/>
            <a:r>
              <a:rPr lang="en-IE">
                <a:solidFill>
                  <a:schemeClr val="tx1">
                    <a:lumMod val="75000"/>
                    <a:lumOff val="25000"/>
                  </a:schemeClr>
                </a:solidFill>
              </a:rPr>
              <a:t>on television</a:t>
            </a:r>
          </a:p>
          <a:p>
            <a:pPr algn="ctr" fontAlgn="ctr"/>
            <a:r>
              <a:rPr lang="en-IE">
                <a:solidFill>
                  <a:schemeClr val="tx1">
                    <a:lumMod val="75000"/>
                    <a:lumOff val="25000"/>
                  </a:schemeClr>
                </a:solidFill>
              </a:rPr>
              <a:t>(up from 65%)</a:t>
            </a:r>
          </a:p>
          <a:p>
            <a:pPr algn="ctr"/>
            <a:endParaRPr lang="en-IE"/>
          </a:p>
        </p:txBody>
      </p:sp>
      <p:pic>
        <p:nvPicPr>
          <p:cNvPr id="15" name="Picture 14">
            <a:extLst>
              <a:ext uri="{FF2B5EF4-FFF2-40B4-BE49-F238E27FC236}">
                <a16:creationId xmlns="" xmlns:a16="http://schemas.microsoft.com/office/drawing/2014/main" id="{CA952D7E-7FB8-41E1-AE60-28346FEF46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49307" y="2628748"/>
            <a:ext cx="1411351" cy="1600503"/>
          </a:xfrm>
          <a:prstGeom prst="rect">
            <a:avLst/>
          </a:prstGeom>
        </p:spPr>
      </p:pic>
      <p:pic>
        <p:nvPicPr>
          <p:cNvPr id="6" name="Picture 5">
            <a:extLst>
              <a:ext uri="{FF2B5EF4-FFF2-40B4-BE49-F238E27FC236}">
                <a16:creationId xmlns="" xmlns:a16="http://schemas.microsoft.com/office/drawing/2014/main" id="{F17B1CB9-1349-4654-B518-E4DA4F4882C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642239" y="2238836"/>
            <a:ext cx="1906331" cy="1977375"/>
          </a:xfrm>
          <a:prstGeom prst="rect">
            <a:avLst/>
          </a:prstGeom>
        </p:spPr>
      </p:pic>
      <p:pic>
        <p:nvPicPr>
          <p:cNvPr id="10" name="Picture 9">
            <a:extLst>
              <a:ext uri="{FF2B5EF4-FFF2-40B4-BE49-F238E27FC236}">
                <a16:creationId xmlns="" xmlns:a16="http://schemas.microsoft.com/office/drawing/2014/main" id="{99AEEF6D-D7F1-45DE-8278-CA0E6EE24CB5}"/>
              </a:ext>
            </a:extLst>
          </p:cNvPr>
          <p:cNvPicPr>
            <a:picLocks noChangeAspect="1"/>
          </p:cNvPicPr>
          <p:nvPr/>
        </p:nvPicPr>
        <p:blipFill>
          <a:blip r:embed="rId6"/>
          <a:stretch>
            <a:fillRect/>
          </a:stretch>
        </p:blipFill>
        <p:spPr>
          <a:xfrm>
            <a:off x="1429490" y="2523455"/>
            <a:ext cx="1737129" cy="1769298"/>
          </a:xfrm>
          <a:prstGeom prst="rect">
            <a:avLst/>
          </a:prstGeom>
        </p:spPr>
      </p:pic>
    </p:spTree>
    <p:custDataLst>
      <p:tags r:id="rId1"/>
    </p:custDataLst>
    <p:extLst>
      <p:ext uri="{BB962C8B-B14F-4D97-AF65-F5344CB8AC3E}">
        <p14:creationId xmlns:p14="http://schemas.microsoft.com/office/powerpoint/2010/main" val="15931129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6" grpId="0" build="p"/>
      <p:bldP spid="20" grpId="0" animBg="1"/>
      <p:bldP spid="4" grpId="0"/>
      <p:bldP spid="11"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10.xml><?xml version="1.0" encoding="utf-8"?>
<p:tagLst xmlns:a="http://schemas.openxmlformats.org/drawingml/2006/main" xmlns:r="http://schemas.openxmlformats.org/officeDocument/2006/relationships" xmlns:p="http://schemas.openxmlformats.org/presentationml/2006/main">
  <p:tag name="PPOBJECTNAME" val="Stacked bar x 4 colours"/>
  <p:tag name="PPDESC" val=""/>
  <p:tag name="PPACTIONCOUNT" val="1"/>
  <p:tag name="PPACTIONTYPE1" val="Data"/>
  <p:tag name="PPDATASOURCE1" val="1"/>
  <p:tag name="PPDATATABLE1" val="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4|SR:6-11|DL:3"/>
  <p:tag name="PPADDMETHOD1" val="AM:5|TM:5|TC:1|TR:1"/>
  <p:tag name="PPGRIDAREAS1" val="DH:1|DC:4|DA:5|PF:12|ST:1|FC:2|LC:97|OC:96|OR:7"/>
</p:tagLst>
</file>

<file path=ppt/tags/tag11.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12.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TYPE1" val="Data"/>
  <p:tag name="PPDATASOURCE1" val="4"/>
  <p:tag name="PPDATATABLE1" val="5"/>
  <p:tag name="PPFILTERSTRING1" val="TBR:0|TBC:0|NDFR:0|NDFC:0|NDTR:0|NDTC:0|QT:0|BNR:1|STB:1|DA:1|DSC:1|SST:1|SSV:0|SBV:1|OSC:1|OBR:0|RSV:1|RBV:0|PRF:0|PSF:0|IB:0|SLM:0|BS:F|RH:0|TC:1|DP:-1|NIP:0|NID:0|SP:0|MN:0|SS:::|RF:00000000000000000000000000|XPR:|XPC:|LDR:|LDC:|BAR:|STC:|SA:0,0,0,0|SI:|IER:String^IncludeWithLabels|IEC:String^IncludeWithLabels^`Total0NoSort^`Male0NoSort^`Female0NoSort^`Under 340NoSort^`35-540NoSort^`55+0NoSort^`ABC10NoSort^`C2DE0NoSort^`F0NoSort^`Dublin0NoSort^`ROL0NoSort^`Munster0NoSort^`Conn/Uls0NoSort^`Urban0NoSort^`Rural0NoSort|SR:|SC:|SX:"/>
  <p:tag name="PPSELECTEDAREA1" val="SC:1-2|SR:7-13|DL:3"/>
  <p:tag name="PPADDMETHOD1" val="AM:5|TM:5|TC:1|TR:1"/>
  <p:tag name="PPGRIDAREAS1" val="DH:1|DC:4|DA:5|PF:14|ST:1|FC:2|LC:16|OC:96|OR:9"/>
  <p:tag name="PPACTIONCOUNT" val="2"/>
  <p:tag name="PPACTIONTYPE2" val="Sort"/>
  <p:tag name="PPSORTSTRING2" val="SF:T|S1:+2|O1:1|S2:|O2:0|S3:|O3:0|HR:1|HC:1|ET:|EB:=None of the above|EL:|ER:|WF:F"/>
</p:tagLst>
</file>

<file path=ppt/tags/tag13.xml><?xml version="1.0" encoding="utf-8"?>
<p:tagLst xmlns:a="http://schemas.openxmlformats.org/drawingml/2006/main" xmlns:r="http://schemas.openxmlformats.org/officeDocument/2006/relationships" xmlns:p="http://schemas.openxmlformats.org/presentationml/2006/main">
  <p:tag name="PPOBJECTNAME" val="Labels - sideway bar x 5"/>
  <p:tag name="PPDESC" val=""/>
  <p:tag name="PPACTIONCOUNT" val="1"/>
  <p:tag name="PPACTIONTYPE1" val="Data"/>
  <p:tag name="PPDATASOURCE1" val="2"/>
  <p:tag name="PPDATATABLE1" val="12"/>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1|SR:7-13|DL:3"/>
  <p:tag name="PPADDMETHOD1" val="AM:5|TM:5|TC:1|TR:1"/>
  <p:tag name="PPGRIDAREAS1" val="DH:1|DC:4|DA:5|PF:14|ST:1|FC:2|LC:97|OC:96|OR:9"/>
</p:tagLst>
</file>

<file path=ppt/tags/tag14.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TYPE1" val="Data"/>
  <p:tag name="PPDATASOURCE1" val="4"/>
  <p:tag name="PPDATATABLE1" val="5"/>
  <p:tag name="PPFILTERSTRING1" val="TBR:0|TBC:0|NDFR:0|NDFC:0|NDTR:0|NDTC:0|QT:0|BNR:1|STB:1|DA:1|DSC:1|SST:1|SSV:0|SBV:1|OSC:1|OBR:0|RSV:1|RBV:0|PRF:0|PSF:0|IB:0|SLM:0|BS:F|RH:0|TC:1|DP:-1|NIP:0|NID:0|SP:0|MN:0|SS:::|RF:00000000000000000000000000|XPR:|XPC:|LDR:|LDC:|BAR:|STC:|SA:0,0,0,0|SI:|IER:String^IncludeWithLabels|IEC:String^IncludeWithLabels^`Total0NoSort^`Male0NoSort^`Female0NoSort^`Under 340NoSort^`35-540NoSort^`55+0NoSort^`ABC10NoSort^`C2DE0NoSort^`F0NoSort^`Dublin0NoSort^`ROL0NoSort^`Munster0NoSort^`Conn/Uls0NoSort^`Urban0NoSort^`Rural0NoSort|SR:|SC:|SX:"/>
  <p:tag name="PPSELECTEDAREA1" val="SC:1-2|SR:7-13|DL:3"/>
  <p:tag name="PPADDMETHOD1" val="AM:5|TM:5|TC:1|TR:1"/>
  <p:tag name="PPGRIDAREAS1" val="DH:1|DC:4|DA:5|PF:14|ST:1|FC:2|LC:16|OC:96|OR:9"/>
  <p:tag name="PPACTIONCOUNT" val="2"/>
  <p:tag name="PPACTIONTYPE2" val="Sort"/>
  <p:tag name="PPSORTSTRING2" val="SF:T|S1:+2|O1:1|S2:|O2:0|S3:|O3:0|HR:1|HC:1|ET:|EB:=None of the above|EL:|ER:|WF:F"/>
</p:tagLst>
</file>

<file path=ppt/tags/tag15.xml><?xml version="1.0" encoding="utf-8"?>
<p:tagLst xmlns:a="http://schemas.openxmlformats.org/drawingml/2006/main" xmlns:r="http://schemas.openxmlformats.org/officeDocument/2006/relationships" xmlns:p="http://schemas.openxmlformats.org/presentationml/2006/main">
  <p:tag name="PPOBJECTNAME" val="Labels - sideway bar x 5"/>
  <p:tag name="PPDESC" val=""/>
  <p:tag name="PPACTIONCOUNT" val="1"/>
  <p:tag name="PPACTIONTYPE1" val="Data"/>
  <p:tag name="PPDATASOURCE1" val="2"/>
  <p:tag name="PPDATATABLE1" val="12"/>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1|SR:7-13|DL:3"/>
  <p:tag name="PPADDMETHOD1" val="AM:5|TM:5|TC:1|TR:1"/>
  <p:tag name="PPGRIDAREAS1" val="DH:1|DC:4|DA:5|PF:14|ST:1|FC:2|LC:97|OC:96|OR:9"/>
</p:tagLst>
</file>

<file path=ppt/tags/tag16.xml><?xml version="1.0" encoding="utf-8"?>
<p:tagLst xmlns:a="http://schemas.openxmlformats.org/drawingml/2006/main" xmlns:r="http://schemas.openxmlformats.org/officeDocument/2006/relationships" xmlns:p="http://schemas.openxmlformats.org/presentationml/2006/main">
  <p:tag name="PPPRESID" val="25957084"/>
</p:tagLst>
</file>

<file path=ppt/tags/tag17.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18.xml><?xml version="1.0" encoding="utf-8"?>
<p:tagLst xmlns:a="http://schemas.openxmlformats.org/drawingml/2006/main" xmlns:r="http://schemas.openxmlformats.org/officeDocument/2006/relationships" xmlns:p="http://schemas.openxmlformats.org/presentationml/2006/main">
  <p:tag name="PPPRESID" val="25957084"/>
</p:tagLst>
</file>

<file path=ppt/tags/tag19.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2.xml><?xml version="1.0" encoding="utf-8"?>
<p:tagLst xmlns:a="http://schemas.openxmlformats.org/drawingml/2006/main" xmlns:r="http://schemas.openxmlformats.org/officeDocument/2006/relationships" xmlns:p="http://schemas.openxmlformats.org/presentationml/2006/main">
  <p:tag name="PPPRESID" val="25957084"/>
</p:tagLst>
</file>

<file path=ppt/tags/tag20.xml><?xml version="1.0" encoding="utf-8"?>
<p:tagLst xmlns:a="http://schemas.openxmlformats.org/drawingml/2006/main" xmlns:r="http://schemas.openxmlformats.org/officeDocument/2006/relationships" xmlns:p="http://schemas.openxmlformats.org/presentationml/2006/main">
  <p:tag name="PPPRESID" val="25957084"/>
</p:tagLst>
</file>

<file path=ppt/tags/tag21.xml><?xml version="1.0" encoding="utf-8"?>
<p:tagLst xmlns:a="http://schemas.openxmlformats.org/drawingml/2006/main" xmlns:r="http://schemas.openxmlformats.org/officeDocument/2006/relationships" xmlns:p="http://schemas.openxmlformats.org/presentationml/2006/main">
  <p:tag name="PPOBJECTNAME" val="Demo 2 AUDIT"/>
  <p:tag name="PPDESC" val=""/>
  <p:tag name="PPACTIONCOUNT" val="1"/>
  <p:tag name="PPACTIONTYPE1" val="Data"/>
  <p:tag name="PPDATASOURCE1" val="4"/>
  <p:tag name="PPDATATABLE1" val="12"/>
  <p:tag name="PPFILTERSTRING1" val="TBR:0|TBC:0|NDFR:0|NDFC:0|NDTR:0|NDTC:0|QT:0|BNR:1|STB:1|DA:1|DSC:1|SST:1|SSV:0|SBV:1|OSC:1|OBR:0|RSV:1|RBV:0|PRF:0|PSF:0|IB:0|SLM:0|BS:F|RH:0|TC:1|DP:-1|NIP:0|NID:0|SP:0|MN:0|SS:::|RF:00000000000000000000000000|XPR:|XPC:|LDR:|LDC:|BAR:|STC:|SA:0,0,0,0|SI:|IER:String^IncludeWithLabels|IEC:String^IncludeWithLabels^`Total0NoSort^`Male0NoSort^`Female0NoSort^`Under 250NoSort^`25-340NoSort^`35-490NoSort^`50-640NoSort^`65+0NoSort^`ABC10NoSort^`C2DE0NoSort^`F0NoSort^`Dublin0NoSort^`ROL0NoSort^`Munster0NoSort^`Conn/Uls0NoSort^`Urban0NoSort^`Rural0NoSort|SR:|SC:|SX:"/>
  <p:tag name="PPSELECTEDAREA1" val="SC:2-18|SR:5-16|DL:3"/>
  <p:tag name="PPADDMETHOD1" val="AM:5|TM:5|TC:1|TR:1"/>
  <p:tag name="PPGRIDAREAS1" val="DH:1|DC:4|DA:5|PF:17|ST:1|FC:2|LC:18|OC:96|OR:12"/>
</p:tagLst>
</file>

<file path=ppt/tags/tag22.xml><?xml version="1.0" encoding="utf-8"?>
<p:tagLst xmlns:a="http://schemas.openxmlformats.org/drawingml/2006/main" xmlns:r="http://schemas.openxmlformats.org/officeDocument/2006/relationships" xmlns:p="http://schemas.openxmlformats.org/presentationml/2006/main">
  <p:tag name="PPPRESID" val="25957084"/>
</p:tagLst>
</file>

<file path=ppt/tags/tag23.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24.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25.xml><?xml version="1.0" encoding="utf-8"?>
<p:tagLst xmlns:a="http://schemas.openxmlformats.org/drawingml/2006/main" xmlns:r="http://schemas.openxmlformats.org/officeDocument/2006/relationships" xmlns:p="http://schemas.openxmlformats.org/presentationml/2006/main">
  <p:tag name="PPPRESID" val="25957084"/>
</p:tagLst>
</file>

<file path=ppt/tags/tag26.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27.xml><?xml version="1.0" encoding="utf-8"?>
<p:tagLst xmlns:a="http://schemas.openxmlformats.org/drawingml/2006/main" xmlns:r="http://schemas.openxmlformats.org/officeDocument/2006/relationships" xmlns:p="http://schemas.openxmlformats.org/presentationml/2006/main">
  <p:tag name="PPPRESID" val="25957084"/>
</p:tagLst>
</file>

<file path=ppt/tags/tag28.xml><?xml version="1.0" encoding="utf-8"?>
<p:tagLst xmlns:a="http://schemas.openxmlformats.org/drawingml/2006/main" xmlns:r="http://schemas.openxmlformats.org/officeDocument/2006/relationships" xmlns:p="http://schemas.openxmlformats.org/presentationml/2006/main">
  <p:tag name="PPPRESID" val="25957084"/>
</p:tagLst>
</file>

<file path=ppt/tags/tag29.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3.xml><?xml version="1.0" encoding="utf-8"?>
<p:tagLst xmlns:a="http://schemas.openxmlformats.org/drawingml/2006/main" xmlns:r="http://schemas.openxmlformats.org/officeDocument/2006/relationships" xmlns:p="http://schemas.openxmlformats.org/presentationml/2006/main">
  <p:tag name="PPOBJECTNAME" val="Stacked bar x 4 colours"/>
  <p:tag name="PPDESC" val=""/>
  <p:tag name="PPACTIONCOUNT" val="1"/>
  <p:tag name="PPACTIONTYPE1" val="Data"/>
  <p:tag name="PPDATASOURCE1" val="1"/>
  <p:tag name="PPDATATABLE1" val="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4|SR:6-11|DL:3"/>
  <p:tag name="PPADDMETHOD1" val="AM:5|TM:5|TC:1|TR:1"/>
  <p:tag name="PPGRIDAREAS1" val="DH:1|DC:4|DA:5|PF:12|ST:1|FC:2|LC:97|OC:96|OR:7"/>
</p:tagLst>
</file>

<file path=ppt/tags/tag30.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31.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32.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33.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34.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3"/>
  <p:tag name="PPDATATABLE1" val="0"/>
  <p:tag name="PPFILTERSTRING1" val="TBR:0|TBC:0|NDFR:0|NDFC:0|NDTR:0|NDTC:0|QT:0|BNR:1|STB:1|DA:1|DSC:1|SST:1|SSV:0|SBV:1|OSC:1|OBR:0|RSV:1|RBV:0|PRF:0|PSF:0|IB:0|SLM:0|BS:F|RH:0|TC:1|DP:-1|NIP:0|NID:0|SP:0|MN:0|SS:::|RF:00000000000000000000000000|XPR:|XPC:|LDR:|LDC:|BAR:|STC:|SA:0,0,0,0|SI:|IER:|IEC:|SR:|SC:|SX:"/>
  <p:tag name="PPSELECTEDAREA1" val="SC:1-2|SR:6-16|DL:3"/>
  <p:tag name="PPADDMETHOD1" val="AM:5|TM:5|TC:1|TR:1"/>
  <p:tag name="PPGRIDAREAS1" val="DH:1|DC:4|DA:5|PF:17|ST:1|FC:2|LC:97|OC:96|OR:12"/>
</p:tagLst>
</file>

<file path=ppt/tags/tag35.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2"/>
  <p:tag name="PPDATATABLE1" val="1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4|SR:7-11|DL:3"/>
  <p:tag name="PPADDMETHOD1" val="AM:5|TM:5|TC:1|TR:1"/>
  <p:tag name="PPGRIDAREAS1" val="DH:1|DC:4|DA:5|PF:19|ST:1|FC:2|LC:97|OC:96|OR:14"/>
</p:tagLst>
</file>

<file path=ppt/tags/tag36.xml><?xml version="1.0" encoding="utf-8"?>
<p:tagLst xmlns:a="http://schemas.openxmlformats.org/drawingml/2006/main" xmlns:r="http://schemas.openxmlformats.org/officeDocument/2006/relationships" xmlns:p="http://schemas.openxmlformats.org/presentationml/2006/main">
  <p:tag name="PPOBJECTNAME" val="Stacked bar x 5 colours"/>
  <p:tag name="PPDESC" val=""/>
  <p:tag name="PPACTIONCOUNT" val="1"/>
  <p:tag name="PPACTIONTYPE1" val="Data"/>
  <p:tag name="PPDATASOURCE1" val="2"/>
  <p:tag name="PPDATATABLE1" val="1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4|SR:7-11|DL:3"/>
  <p:tag name="PPADDMETHOD1" val="AM:5|TM:5|TC:1|TR:1"/>
  <p:tag name="PPGRIDAREAS1" val="DH:1|DC:4|DA:5|PF:19|ST:1|FC:2|LC:97|OC:96|OR:14"/>
</p:tagLst>
</file>

<file path=ppt/tags/tag4.xml><?xml version="1.0" encoding="utf-8"?>
<p:tagLst xmlns:a="http://schemas.openxmlformats.org/drawingml/2006/main" xmlns:r="http://schemas.openxmlformats.org/officeDocument/2006/relationships" xmlns:p="http://schemas.openxmlformats.org/presentationml/2006/main">
  <p:tag name="PPOBJECTNAME" val="Stacked bar x 4 colours"/>
  <p:tag name="PPDESC" val=""/>
  <p:tag name="PPACTIONCOUNT" val="1"/>
  <p:tag name="PPACTIONTYPE1" val="Data"/>
  <p:tag name="PPDATASOURCE1" val="1"/>
  <p:tag name="PPDATATABLE1" val="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4|SR:6-11|DL:3"/>
  <p:tag name="PPADDMETHOD1" val="AM:5|TM:5|TC:1|TR:1"/>
  <p:tag name="PPGRIDAREAS1" val="DH:1|DC:4|DA:5|PF:12|ST:1|FC:2|LC:97|OC:96|OR:7"/>
</p:tagLst>
</file>

<file path=ppt/tags/tag5.xml><?xml version="1.0" encoding="utf-8"?>
<p:tagLst xmlns:a="http://schemas.openxmlformats.org/drawingml/2006/main" xmlns:r="http://schemas.openxmlformats.org/officeDocument/2006/relationships" xmlns:p="http://schemas.openxmlformats.org/presentationml/2006/main">
  <p:tag name="PPPRESID" val="25957084"/>
</p:tagLst>
</file>

<file path=ppt/tags/tag6.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7.xml><?xml version="1.0" encoding="utf-8"?>
<p:tagLst xmlns:a="http://schemas.openxmlformats.org/drawingml/2006/main" xmlns:r="http://schemas.openxmlformats.org/officeDocument/2006/relationships" xmlns:p="http://schemas.openxmlformats.org/presentationml/2006/main">
  <p:tag name="PPOBJECTNAME" val="Stacked Bar1"/>
  <p:tag name="PPDESC" val=""/>
  <p:tag name="PPACTIONCOUNT" val="1"/>
  <p:tag name="PPACTIONTYPE1" val="Data"/>
  <p:tag name="PPDATASOURCE1" val="4"/>
  <p:tag name="PPDATATABLE1" val="2"/>
  <p:tag name="PPFILTERSTRING1" val="TBR:0|TBC:0|NDFR:0|NDFC:0|NDTR:0|NDTC:0|QT:0|BNR:1|STB:1|DA:1|DSC:1|SST:1|SSV:0|SBV:1|OSC:1|OBR:0|RSV:1|RBV:0|PRF:0|PSF:0|IB:0|SLM:0|BS:F|RH:0|TC:1|DP:-1|NIP:0|NID:0|SP:0|MN:0|SS:::|RF:00000000000000000000000000|XPR:|XPC:|LDR:|LDC:|BAR:|STC:|SA:0,0,0,0|SI:|IER:String^IncludeWithLabels|IEC:String^IncludeWithLabels^`Total0NoSort^`Detract 1-60NoSort^`Passives 7-80NoSort^`Promote 9-100NoSort^`ANY Agree0NoSort^`ANY Disagree0NoSort|SR:|SC:|SX:"/>
  <p:tag name="PPSELECTEDAREA1" val="SC:2-7|SR:17-21|DL:3"/>
  <p:tag name="PPADDMETHOD1" val="AM:5|TM:5|TC:1|TR:1"/>
  <p:tag name="PPGRIDAREAS1" val="DH:1|DC:4|DA:5|PF:91|ST:1|FC:2|LC:7|OC:96|OR:86"/>
</p:tagLst>
</file>

<file path=ppt/tags/tag8.xml><?xml version="1.0" encoding="utf-8"?>
<p:tagLst xmlns:a="http://schemas.openxmlformats.org/drawingml/2006/main" xmlns:r="http://schemas.openxmlformats.org/officeDocument/2006/relationships" xmlns:p="http://schemas.openxmlformats.org/presentationml/2006/main">
  <p:tag name="PPOID_458095484" val="1"/>
  <p:tag name="PPOBJECTNAME" val="sideway single 4"/>
  <p:tag name="PPDESC" val=""/>
  <p:tag name="PPACTIONTYPE1" val="Data"/>
  <p:tag name="PPDATASOURCE1" val="2"/>
  <p:tag name="PPDATATABLE1" val="10"/>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9|SR:7|DL:3"/>
  <p:tag name="PPADDMETHOD1" val="AM:5|TM:5|TC:1|TR:1"/>
  <p:tag name="PPGRIDAREAS1" val="DH:1|DC:4|DA:5|PF:17|ST:1|FC:2|LC:97|OC:96|OR:12"/>
  <p:tag name="PPACTIONTYPE2" val="Flip"/>
  <p:tag name="PPACTIONTYPE3" val="Map"/>
  <p:tag name="PPMAPSTRING3"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TYPE4" val="Map"/>
  <p:tag name="PPMAPSTRING4" val="&quot;A small number of drinks at home with the family (a drink over dinner / drinking for less than an hour)`A small number of drinks at home with the family&quot;,&quot;A small number of drinks at home with a partner as a couple (might be less than an hour)`A small number of drinks at home with a partner as a couple&quot;,&quot;Several drinks at home with a partner (maybe 1 to 3 hours)`Several drinks at home with a partner&quot;,&quot;Getting together at your or someone else’s house (at weekends for a few hours)`Getting together at your or someone else’s house &quot;,&quot;Going out for a meal (a quiet drink with a partner or friends for a family occasion)`Going out for a meal&quot;,&quot;Evening or night out with friends, with no drinking at home (meeting people in pub, restaurant, or club)`Evening or night out with friends, with no drinking at home&quot;,&quot;Mixed home drinking and night out with friends (a few different venues for a whole evening)`Mixed home drinking and night out with friends&quot;"/>
  <p:tag name="PPACTIONCOUNT" val="5"/>
  <p:tag name="PPACTIONTYPE5" val="Sort"/>
  <p:tag name="PPSORTSTRING5" val="SF:T|S1:+2|O1:1|S2:|O2:0|S3:|O3:0|HR:1|HC:1|ET:|EB:|EL:|ER:|WF:F"/>
</p:tagLst>
</file>

<file path=ppt/tags/tag9.xml><?xml version="1.0" encoding="utf-8"?>
<p:tagLst xmlns:a="http://schemas.openxmlformats.org/drawingml/2006/main" xmlns:r="http://schemas.openxmlformats.org/officeDocument/2006/relationships" xmlns:p="http://schemas.openxmlformats.org/presentationml/2006/main">
  <p:tag name="PPOBJECTNAME" val="Stacked bar x 4 colours"/>
  <p:tag name="PPDESC" val=""/>
  <p:tag name="PPACTIONCOUNT" val="1"/>
  <p:tag name="PPACTIONTYPE1" val="Data"/>
  <p:tag name="PPDATASOURCE1" val="1"/>
  <p:tag name="PPDATATABLE1" val="4"/>
  <p:tag name="PPFILTERSTRING1" val="TBR:0|TBC:0|NDFR:0|NDFC:0|NDTR:0|NDTC:0|QT:0|BNR:1|STB:1|DA:1|DSC:1|SST:1|SSV:0|SBV:1|OSC:1|OBR:0|RSV:1|RBV:0|PRF:0|PSF:0|IB:0|SLM:0|BS:F|RH:0|TC:1|DP:-1|NIP:0|NID:0|SP:0|MN:0|SS:::|RF:00000000000000000000000000|XPR:|XPC:|LDR:|LDC:|BAR:|STC:|SA:0,0,0,0|SI:|IER:String^IncludeWithLabels|IEC:String^IncludeWithLabels|SR:|SC:|SX:"/>
  <p:tag name="PPSELECTEDAREA1" val="SC:2-4|SR:6-11|DL:3"/>
  <p:tag name="PPADDMETHOD1" val="AM:5|TM:5|TC:1|TR:1"/>
  <p:tag name="PPGRIDAREAS1" val="DH:1|DC:4|DA:5|PF:12|ST:1|FC:2|LC:97|OC:96|OR:7"/>
</p:tagLst>
</file>

<file path=ppt/theme/theme1.xml><?xml version="1.0" encoding="utf-8"?>
<a:theme xmlns:a="http://schemas.openxmlformats.org/drawingml/2006/main" name="Office Theme">
  <a:themeElements>
    <a:clrScheme name="B&amp;A Template 2019">
      <a:dk1>
        <a:sysClr val="windowText" lastClr="000000"/>
      </a:dk1>
      <a:lt1>
        <a:sysClr val="window" lastClr="FFFFFF"/>
      </a:lt1>
      <a:dk2>
        <a:srgbClr val="FFFFFF"/>
      </a:dk2>
      <a:lt2>
        <a:srgbClr val="E7E6E6"/>
      </a:lt2>
      <a:accent1>
        <a:srgbClr val="AEC411"/>
      </a:accent1>
      <a:accent2>
        <a:srgbClr val="54C0E8"/>
      </a:accent2>
      <a:accent3>
        <a:srgbClr val="D0CECE"/>
      </a:accent3>
      <a:accent4>
        <a:srgbClr val="FED402"/>
      </a:accent4>
      <a:accent5>
        <a:srgbClr val="D61D6E"/>
      </a:accent5>
      <a:accent6>
        <a:srgbClr val="27908F"/>
      </a:accent6>
      <a:hlink>
        <a:srgbClr val="502F75"/>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B&amp;A">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FF0000"/>
    </a:accent5>
    <a:accent6>
      <a:srgbClr val="00B050"/>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Tons Grey">
    <a:dk1>
      <a:sysClr val="windowText" lastClr="000000"/>
    </a:dk1>
    <a:lt1>
      <a:sysClr val="window" lastClr="FFFFFF"/>
    </a:lt1>
    <a:dk2>
      <a:srgbClr val="FFFFFF"/>
    </a:dk2>
    <a:lt2>
      <a:srgbClr val="E7E6E6"/>
    </a:lt2>
    <a:accent1>
      <a:srgbClr val="AEC411"/>
    </a:accent1>
    <a:accent2>
      <a:srgbClr val="DEF05B"/>
    </a:accent2>
    <a:accent3>
      <a:srgbClr val="D0CECE"/>
    </a:accent3>
    <a:accent4>
      <a:srgbClr val="F2A0C4"/>
    </a:accent4>
    <a:accent5>
      <a:srgbClr val="D61D6E"/>
    </a:accent5>
    <a:accent6>
      <a:srgbClr val="901449"/>
    </a:accent6>
    <a:hlink>
      <a:srgbClr val="BFBFBF"/>
    </a:hlink>
    <a:folHlink>
      <a:srgbClr val="D8D8D8"/>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
    <a:dk1>
      <a:srgbClr val="2A2E33"/>
    </a:dk1>
    <a:lt1>
      <a:srgbClr val="FFFFFF"/>
    </a:lt1>
    <a:dk2>
      <a:srgbClr val="2A2E33"/>
    </a:dk2>
    <a:lt2>
      <a:srgbClr val="CDC6C0"/>
    </a:lt2>
    <a:accent1>
      <a:srgbClr val="64A0C8"/>
    </a:accent1>
    <a:accent2>
      <a:srgbClr val="80A18F"/>
    </a:accent2>
    <a:accent3>
      <a:srgbClr val="FFFFFF"/>
    </a:accent3>
    <a:accent4>
      <a:srgbClr val="22262A"/>
    </a:accent4>
    <a:accent5>
      <a:srgbClr val="B8CDE0"/>
    </a:accent5>
    <a:accent6>
      <a:srgbClr val="739181"/>
    </a:accent6>
    <a:hlink>
      <a:srgbClr val="AD8D9F"/>
    </a:hlink>
    <a:folHlink>
      <a:srgbClr val="E68188"/>
    </a:folHlink>
  </a:clrScheme>
  <a:fontScheme name="Bluepri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d670a9eb-71b8-40ac-b35b-54b1c95478ba" xsi:nil="true"/>
    <SharedWithUsers xmlns="29c286f7-3f5c-48c0-b7a5-b9eda8ee27b7">
      <UserInfo>
        <DisplayName>Ian Mc Shane</DisplayName>
        <AccountId>32</AccountId>
        <AccountType/>
      </UserInfo>
      <UserInfo>
        <DisplayName>Carole Carmody</DisplayName>
        <AccountId>47</AccountId>
        <AccountType/>
      </UserInfo>
      <UserInfo>
        <DisplayName>John O'Mahony</DisplayName>
        <AccountId>43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017563AD733C4FBA05E7C99DBAD8FF" ma:contentTypeVersion="13" ma:contentTypeDescription="Create a new document." ma:contentTypeScope="" ma:versionID="bd88490b4d26afa472c6da836951fdf3">
  <xsd:schema xmlns:xsd="http://www.w3.org/2001/XMLSchema" xmlns:xs="http://www.w3.org/2001/XMLSchema" xmlns:p="http://schemas.microsoft.com/office/2006/metadata/properties" xmlns:ns2="d670a9eb-71b8-40ac-b35b-54b1c95478ba" xmlns:ns3="29c286f7-3f5c-48c0-b7a5-b9eda8ee27b7" targetNamespace="http://schemas.microsoft.com/office/2006/metadata/properties" ma:root="true" ma:fieldsID="0bcec8966207ebc4222cedacecea8645" ns2:_="" ns3:_="">
    <xsd:import namespace="d670a9eb-71b8-40ac-b35b-54b1c95478ba"/>
    <xsd:import namespace="29c286f7-3f5c-48c0-b7a5-b9eda8ee27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0a9eb-71b8-40ac-b35b-54b1c95478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c286f7-3f5c-48c0-b7a5-b9eda8ee27b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3B564-444C-499D-80DB-4293780E928B}">
  <ds:schemaRefs>
    <ds:schemaRef ds:uri="http://schemas.microsoft.com/sharepoint/v3/contenttype/forms"/>
  </ds:schemaRefs>
</ds:datastoreItem>
</file>

<file path=customXml/itemProps2.xml><?xml version="1.0" encoding="utf-8"?>
<ds:datastoreItem xmlns:ds="http://schemas.openxmlformats.org/officeDocument/2006/customXml" ds:itemID="{B9735A9C-467E-401D-9879-29279A81456F}">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d670a9eb-71b8-40ac-b35b-54b1c95478ba"/>
    <ds:schemaRef ds:uri="29c286f7-3f5c-48c0-b7a5-b9eda8ee27b7"/>
    <ds:schemaRef ds:uri="http://www.w3.org/XML/1998/namespace"/>
  </ds:schemaRefs>
</ds:datastoreItem>
</file>

<file path=customXml/itemProps3.xml><?xml version="1.0" encoding="utf-8"?>
<ds:datastoreItem xmlns:ds="http://schemas.openxmlformats.org/officeDocument/2006/customXml" ds:itemID="{C75721BA-91B4-48CE-A410-7329221A185A}">
  <ds:schemaRefs>
    <ds:schemaRef ds:uri="29c286f7-3f5c-48c0-b7a5-b9eda8ee27b7"/>
    <ds:schemaRef ds:uri="d670a9eb-71b8-40ac-b35b-54b1c95478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35</TotalTime>
  <Words>5557</Words>
  <Application>Microsoft Office PowerPoint</Application>
  <PresentationFormat>Widescreen</PresentationFormat>
  <Paragraphs>1076</Paragraphs>
  <Slides>50</Slides>
  <Notes>16</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Calibri</vt:lpstr>
      <vt:lpstr>Calibri </vt:lpstr>
      <vt:lpstr>Calibri Light</vt:lpstr>
      <vt:lpstr>Ek Mukta</vt:lpstr>
      <vt:lpstr>Tahoma</vt:lpstr>
      <vt:lpstr>Times New Roman</vt:lpstr>
      <vt:lpstr>Trebuchet MS</vt:lpstr>
      <vt:lpstr>Verdana</vt:lpstr>
      <vt:lpstr>Wingdings</vt:lpstr>
      <vt:lpstr>Office Theme</vt:lpstr>
      <vt:lpstr>PowerPoint Presentation</vt:lpstr>
      <vt:lpstr>Arts Insight 2020 Methodology  </vt:lpstr>
      <vt:lpstr>Arts Insight 2020 Sample Profile </vt:lpstr>
      <vt:lpstr>Arts Insights 2020 Summary Findings </vt:lpstr>
      <vt:lpstr>PowerPoint Presentation</vt:lpstr>
      <vt:lpstr>Arts attendance past 12 months 2020</vt:lpstr>
      <vt:lpstr>Arts attendance past 12 months 2020: The Impact of COVID 19</vt:lpstr>
      <vt:lpstr>PowerPoint Presentation</vt:lpstr>
      <vt:lpstr>Striking rise in watching or listening to ‘Arts &amp; Cultural programmes’</vt:lpstr>
      <vt:lpstr>Strong increase in our use of on demand media generally</vt:lpstr>
      <vt:lpstr>We are also reading more</vt:lpstr>
      <vt:lpstr>PowerPoint Presentation</vt:lpstr>
      <vt:lpstr>35% are actively dissatisfied with the quality of the arts &amp; cultural programme they have experienced Online since March</vt:lpstr>
      <vt:lpstr>Satisfaction levels with live Arts attendance have collapsed from 82% to 46% in 2020 </vt:lpstr>
      <vt:lpstr>PowerPoint Presentation</vt:lpstr>
      <vt:lpstr>Pubs/ Hotels are key national venues for attending Arts events</vt:lpstr>
      <vt:lpstr>Aficionados are typically the most concerned with attending indoor arts events</vt:lpstr>
      <vt:lpstr>Culture Night 2020</vt:lpstr>
      <vt:lpstr>What can venues do to encourage attendance?  </vt:lpstr>
      <vt:lpstr>PowerPoint Presentation</vt:lpstr>
      <vt:lpstr>Participation levels increase in 2020</vt:lpstr>
      <vt:lpstr>Rises in specific activities include: visual arts &amp; crafts; films &amp; video making; and in uploaded to the Internet something creative or artistic that you created</vt:lpstr>
      <vt:lpstr>The motivations of enjoyment, self-expression and wellbeing are the top ranked reasons for participation in the extraordinary year of 2020.</vt:lpstr>
      <vt:lpstr>We have adapted through switching to online and blended forms of participation</vt:lpstr>
      <vt:lpstr>However, the new approach to participation has compensated only in part</vt:lpstr>
      <vt:lpstr>PowerPoint Presentation</vt:lpstr>
      <vt:lpstr>The importance of Aficionados </vt:lpstr>
      <vt:lpstr>The importance of Aficionados </vt:lpstr>
      <vt:lpstr>The demographic differences across the segments  are rarely statistically significant</vt:lpstr>
      <vt:lpstr>PowerPoint Presentation</vt:lpstr>
      <vt:lpstr>Aficionados are also more likely to: </vt:lpstr>
      <vt:lpstr>‘Regulars’ within the Arts Sector are not to be underestimated however</vt:lpstr>
      <vt:lpstr>Aficionados &amp; Regulars – an Uber Arts Group </vt:lpstr>
      <vt:lpstr>Age differences within Aficionados &amp; Regulars  </vt:lpstr>
      <vt:lpstr>PowerPoint Presentation</vt:lpstr>
      <vt:lpstr>In the past year, 13% of Irish adults have paid to view online arts performances</vt:lpstr>
      <vt:lpstr>Are we as a nation happy to pay to watch The Arts online?</vt:lpstr>
      <vt:lpstr>25% of Irish adults generally support the arts (donations, volunteering etc.) </vt:lpstr>
      <vt:lpstr>PowerPoint Presentation</vt:lpstr>
      <vt:lpstr>PowerPoint Presentation</vt:lpstr>
      <vt:lpstr>While National Support for the Arts is well evident, is it ‘soft support’? </vt:lpstr>
      <vt:lpstr>Attitudinal support declines in 2020 </vt:lpstr>
      <vt:lpstr>The sharpest falls relate to the role of the arts in communities and society </vt:lpstr>
      <vt:lpstr>PowerPoint Presentation</vt:lpstr>
      <vt:lpstr>In this broader measure, the Mental Wellbeing Scale (MWS) indicates that 40% of Irish adults are currently classified in the ‘Low’ group  </vt:lpstr>
      <vt:lpstr>Mental Wellbeing Issues are most closely associated with age - the ‘Low’ group rising to 50% of those aged under 35 years </vt:lpstr>
      <vt:lpstr>The Arts + COVID 19: Attitudes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brenda@banda.ie</dc:creator>
  <cp:lastModifiedBy>Oliver Tormey</cp:lastModifiedBy>
  <cp:revision>1</cp:revision>
  <cp:lastPrinted>2020-12-15T12:41:27Z</cp:lastPrinted>
  <dcterms:created xsi:type="dcterms:W3CDTF">2020-05-13T11:32:38Z</dcterms:created>
  <dcterms:modified xsi:type="dcterms:W3CDTF">2022-05-31T16:02:23Z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0x0101009C017563AD733C4FBA05E7C99DBAD8FF</vt:lpwstr>
  </property>
</Properties>
</file>