
<file path=[Content_Types].xml><?xml version="1.0" encoding="utf-8"?>
<Types xmlns="http://schemas.openxmlformats.org/package/2006/content-types">
  <Default Extension="png" ContentType="image/png"/>
  <Default Extension="jfif" ContentType="image/j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tags/tag2.xml" ContentType="application/vnd.openxmlformats-officedocument.presentationml.tags+xml"/>
  <Override PartName="/ppt/charts/chart3.xml" ContentType="application/vnd.openxmlformats-officedocument.drawingml.chart+xml"/>
  <Override PartName="/ppt/charts/chart4.xml" ContentType="application/vnd.openxmlformats-officedocument.drawingml.chart+xml"/>
  <Override PartName="/ppt/tags/tag3.xml" ContentType="application/vnd.openxmlformats-officedocument.presentationml.tags+xml"/>
  <Override PartName="/ppt/charts/chart5.xml" ContentType="application/vnd.openxmlformats-officedocument.drawingml.chart+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charts/chart6.xml" ContentType="application/vnd.openxmlformats-officedocument.drawingml.chart+xml"/>
  <Override PartName="/ppt/theme/themeOverride1.xml" ContentType="application/vnd.openxmlformats-officedocument.themeOverride+xml"/>
  <Override PartName="/ppt/charts/chart7.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tags/tag7.xml" ContentType="application/vnd.openxmlformats-officedocument.presentationml.tags+xml"/>
  <Override PartName="/ppt/notesSlides/notesSlide4.xml" ContentType="application/vnd.openxmlformats-officedocument.presentationml.notesSlide+xml"/>
  <Override PartName="/ppt/charts/chart8.xml" ContentType="application/vnd.openxmlformats-officedocument.drawingml.chart+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charts/chart9.xml" ContentType="application/vnd.openxmlformats-officedocument.drawingml.chart+xml"/>
  <Override PartName="/ppt/theme/themeOverride3.xml" ContentType="application/vnd.openxmlformats-officedocument.themeOverride+xml"/>
  <Override PartName="/ppt/tags/tag10.xml" ContentType="application/vnd.openxmlformats-officedocument.presentationml.tags+xml"/>
  <Override PartName="/ppt/notesSlides/notesSlide6.xml" ContentType="application/vnd.openxmlformats-officedocument.presentationml.notesSlide+xml"/>
  <Override PartName="/ppt/charts/chart10.xml" ContentType="application/vnd.openxmlformats-officedocument.drawingml.chart+xml"/>
  <Override PartName="/ppt/theme/themeOverride4.xml" ContentType="application/vnd.openxmlformats-officedocument.themeOverride+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tags/tag13.xml" ContentType="application/vnd.openxmlformats-officedocument.presentationml.tags+xml"/>
  <Override PartName="/ppt/charts/chart13.xml" ContentType="application/vnd.openxmlformats-officedocument.drawingml.chart+xml"/>
  <Override PartName="/ppt/tags/tag14.xml" ContentType="application/vnd.openxmlformats-officedocument.presentationml.tags+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charts/chart22.xml" ContentType="application/vnd.openxmlformats-officedocument.drawingml.chart+xml"/>
  <Override PartName="/ppt/theme/themeOverride5.xml" ContentType="application/vnd.openxmlformats-officedocument.themeOverride+xml"/>
  <Override PartName="/ppt/charts/chart23.xml" ContentType="application/vnd.openxmlformats-officedocument.drawingml.chart+xml"/>
  <Override PartName="/ppt/theme/themeOverride6.xml" ContentType="application/vnd.openxmlformats-officedocument.themeOverride+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tags/tag19.xml" ContentType="application/vnd.openxmlformats-officedocument.presentationml.tags+xml"/>
  <Override PartName="/ppt/charts/chart28.xml" ContentType="application/vnd.openxmlformats-officedocument.drawingml.chart+xml"/>
  <Override PartName="/ppt/tags/tag20.xml" ContentType="application/vnd.openxmlformats-officedocument.presentationml.tags+xml"/>
  <Override PartName="/ppt/charts/chart29.xml" ContentType="application/vnd.openxmlformats-officedocument.drawingml.chart+xml"/>
  <Override PartName="/ppt/tags/tag21.xml" ContentType="application/vnd.openxmlformats-officedocument.presentationml.tags+xml"/>
  <Override PartName="/ppt/charts/chart30.xml" ContentType="application/vnd.openxmlformats-officedocument.drawingml.chart+xml"/>
  <Override PartName="/ppt/charts/chart31.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7.xml" ContentType="application/vnd.openxmlformats-officedocument.themeOverride+xml"/>
  <Override PartName="/ppt/tags/tag22.xml" ContentType="application/vnd.openxmlformats-officedocument.presentationml.tags+xml"/>
  <Override PartName="/ppt/charts/chart32.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8.xml" ContentType="application/vnd.openxmlformats-officedocument.themeOverride+xml"/>
  <Override PartName="/ppt/charts/chart33.xml" ContentType="application/vnd.openxmlformats-officedocument.drawingml.chart+xml"/>
  <Override PartName="/ppt/tags/tag23.xml" ContentType="application/vnd.openxmlformats-officedocument.presentationml.tags+xml"/>
  <Override PartName="/ppt/charts/chart3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9.xml" ContentType="application/vnd.openxmlformats-officedocument.themeOverride+xml"/>
  <Override PartName="/ppt/charts/chart35.xml" ContentType="application/vnd.openxmlformats-officedocument.drawingml.chart+xml"/>
  <Override PartName="/ppt/charts/chart3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0.xml" ContentType="application/vnd.openxmlformats-officedocument.themeOverride+xml"/>
  <Override PartName="/ppt/tags/tag24.xml" ContentType="application/vnd.openxmlformats-officedocument.presentationml.tags+xml"/>
  <Override PartName="/ppt/charts/chart37.xml" ContentType="application/vnd.openxmlformats-officedocument.drawingml.chart+xml"/>
  <Override PartName="/ppt/charts/chart38.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11.xml" ContentType="application/vnd.openxmlformats-officedocument.themeOverride+xml"/>
  <Override PartName="/ppt/charts/chart39.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12.xml" ContentType="application/vnd.openxmlformats-officedocument.themeOverride+xml"/>
  <Override PartName="/ppt/charts/chart40.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13.xml" ContentType="application/vnd.openxmlformats-officedocument.themeOverride+xml"/>
  <Override PartName="/ppt/tags/tag25.xml" ContentType="application/vnd.openxmlformats-officedocument.presentationml.tags+xml"/>
  <Override PartName="/ppt/charts/chart41.xml" ContentType="application/vnd.openxmlformats-officedocument.drawingml.chart+xml"/>
  <Override PartName="/ppt/charts/chart42.xml" ContentType="application/vnd.openxmlformats-officedocument.drawingml.chart+xml"/>
  <Override PartName="/ppt/charts/style9.xml" ContentType="application/vnd.ms-office.chartstyle+xml"/>
  <Override PartName="/ppt/charts/colors9.xml" ContentType="application/vnd.ms-office.chartcolorstyle+xml"/>
  <Override PartName="/ppt/charts/chart43.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4.xml" ContentType="application/vnd.openxmlformats-officedocument.themeOverr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tags/tag26.xml" ContentType="application/vnd.openxmlformats-officedocument.presentationml.tags+xml"/>
  <Override PartName="/ppt/tags/tag27.xml" ContentType="application/vnd.openxmlformats-officedocument.presentationml.tags+xml"/>
  <Override PartName="/ppt/charts/chart48.xml" ContentType="application/vnd.openxmlformats-officedocument.drawingml.chart+xml"/>
  <Override PartName="/ppt/theme/themeOverride15.xml" ContentType="application/vnd.openxmlformats-officedocument.themeOverride+xml"/>
  <Override PartName="/ppt/charts/chart49.xml" ContentType="application/vnd.openxmlformats-officedocument.drawingml.chart+xml"/>
  <Override PartName="/ppt/theme/themeOverride16.xml" ContentType="application/vnd.openxmlformats-officedocument.themeOverride+xml"/>
  <Override PartName="/ppt/tags/tag28.xml" ContentType="application/vnd.openxmlformats-officedocument.presentationml.tags+xml"/>
  <Override PartName="/ppt/charts/chart50.xml" ContentType="application/vnd.openxmlformats-officedocument.drawingml.chart+xml"/>
  <Override PartName="/ppt/theme/themeOverride17.xml" ContentType="application/vnd.openxmlformats-officedocument.themeOverride+xml"/>
  <Override PartName="/ppt/tags/tag29.xml" ContentType="application/vnd.openxmlformats-officedocument.presentationml.tags+xml"/>
  <Override PartName="/ppt/tags/tag30.xml" ContentType="application/vnd.openxmlformats-officedocument.presentationml.tags+xml"/>
  <Override PartName="/ppt/charts/chart51.xml" ContentType="application/vnd.openxmlformats-officedocument.drawingml.chart+xml"/>
  <Override PartName="/ppt/theme/themeOverride18.xml" ContentType="application/vnd.openxmlformats-officedocument.themeOverride+xml"/>
  <Override PartName="/ppt/tags/tag31.xml" ContentType="application/vnd.openxmlformats-officedocument.presentationml.tags+xml"/>
  <Override PartName="/ppt/charts/chart5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tags/tag32.xml" ContentType="application/vnd.openxmlformats-officedocument.presentationml.tags+xml"/>
  <Override PartName="/ppt/charts/chart56.xml" ContentType="application/vnd.openxmlformats-officedocument.drawingml.chart+xml"/>
  <Override PartName="/ppt/tags/tag33.xml" ContentType="application/vnd.openxmlformats-officedocument.presentationml.tags+xml"/>
  <Override PartName="/ppt/charts/chart57.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9.xml" ContentType="application/vnd.openxmlformats-officedocument.themeOverride+xml"/>
  <Override PartName="/ppt/charts/chart58.xml" ContentType="application/vnd.openxmlformats-officedocument.drawingml.chart+xml"/>
  <Override PartName="/ppt/charts/style13.xml" ContentType="application/vnd.ms-office.chartstyle+xml"/>
  <Override PartName="/ppt/charts/colors13.xml" ContentType="application/vnd.ms-office.chartcolorstyle+xml"/>
  <Override PartName="/ppt/tags/tag34.xml" ContentType="application/vnd.openxmlformats-officedocument.presentationml.tags+xml"/>
  <Override PartName="/ppt/charts/chart59.xml" ContentType="application/vnd.openxmlformats-officedocument.drawingml.chart+xml"/>
  <Override PartName="/ppt/tags/tag35.xml" ContentType="application/vnd.openxmlformats-officedocument.presentationml.tags+xml"/>
  <Override PartName="/ppt/charts/chart60.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73" r:id="rId1"/>
  </p:sldMasterIdLst>
  <p:notesMasterIdLst>
    <p:notesMasterId r:id="rId98"/>
  </p:notesMasterIdLst>
  <p:handoutMasterIdLst>
    <p:handoutMasterId r:id="rId99"/>
  </p:handoutMasterIdLst>
  <p:sldIdLst>
    <p:sldId id="3499" r:id="rId2"/>
    <p:sldId id="1865" r:id="rId3"/>
    <p:sldId id="1762" r:id="rId4"/>
    <p:sldId id="2065" r:id="rId5"/>
    <p:sldId id="3514" r:id="rId6"/>
    <p:sldId id="4157" r:id="rId7"/>
    <p:sldId id="4159" r:id="rId8"/>
    <p:sldId id="1881" r:id="rId9"/>
    <p:sldId id="4213" r:id="rId10"/>
    <p:sldId id="1891" r:id="rId11"/>
    <p:sldId id="4161" r:id="rId12"/>
    <p:sldId id="4233" r:id="rId13"/>
    <p:sldId id="4234" r:id="rId14"/>
    <p:sldId id="4162" r:id="rId15"/>
    <p:sldId id="4214" r:id="rId16"/>
    <p:sldId id="1872" r:id="rId17"/>
    <p:sldId id="4171" r:id="rId18"/>
    <p:sldId id="1875" r:id="rId19"/>
    <p:sldId id="1989" r:id="rId20"/>
    <p:sldId id="3370" r:id="rId21"/>
    <p:sldId id="4174" r:id="rId22"/>
    <p:sldId id="4165" r:id="rId23"/>
    <p:sldId id="2011" r:id="rId24"/>
    <p:sldId id="1990" r:id="rId25"/>
    <p:sldId id="1991" r:id="rId26"/>
    <p:sldId id="2012" r:id="rId27"/>
    <p:sldId id="2013" r:id="rId28"/>
    <p:sldId id="2014" r:id="rId29"/>
    <p:sldId id="2041" r:id="rId30"/>
    <p:sldId id="4235" r:id="rId31"/>
    <p:sldId id="4236" r:id="rId32"/>
    <p:sldId id="4237" r:id="rId33"/>
    <p:sldId id="4238" r:id="rId34"/>
    <p:sldId id="4239" r:id="rId35"/>
    <p:sldId id="4240" r:id="rId36"/>
    <p:sldId id="4241" r:id="rId37"/>
    <p:sldId id="4242" r:id="rId38"/>
    <p:sldId id="4243" r:id="rId39"/>
    <p:sldId id="4244" r:id="rId40"/>
    <p:sldId id="4245" r:id="rId41"/>
    <p:sldId id="4246" r:id="rId42"/>
    <p:sldId id="4247" r:id="rId43"/>
    <p:sldId id="4248" r:id="rId44"/>
    <p:sldId id="4249" r:id="rId45"/>
    <p:sldId id="4250" r:id="rId46"/>
    <p:sldId id="4176" r:id="rId47"/>
    <p:sldId id="4203" r:id="rId48"/>
    <p:sldId id="4204" r:id="rId49"/>
    <p:sldId id="4205" r:id="rId50"/>
    <p:sldId id="4206" r:id="rId51"/>
    <p:sldId id="4207" r:id="rId52"/>
    <p:sldId id="4208" r:id="rId53"/>
    <p:sldId id="4209" r:id="rId54"/>
    <p:sldId id="4210" r:id="rId55"/>
    <p:sldId id="4215" r:id="rId56"/>
    <p:sldId id="4188" r:id="rId57"/>
    <p:sldId id="4189" r:id="rId58"/>
    <p:sldId id="4190" r:id="rId59"/>
    <p:sldId id="4192" r:id="rId60"/>
    <p:sldId id="4193" r:id="rId61"/>
    <p:sldId id="4194" r:id="rId62"/>
    <p:sldId id="4195" r:id="rId63"/>
    <p:sldId id="4196" r:id="rId64"/>
    <p:sldId id="4198" r:id="rId65"/>
    <p:sldId id="4197" r:id="rId66"/>
    <p:sldId id="4199" r:id="rId67"/>
    <p:sldId id="4228" r:id="rId68"/>
    <p:sldId id="4212" r:id="rId69"/>
    <p:sldId id="2074" r:id="rId70"/>
    <p:sldId id="2076" r:id="rId71"/>
    <p:sldId id="2077" r:id="rId72"/>
    <p:sldId id="2078" r:id="rId73"/>
    <p:sldId id="2082" r:id="rId74"/>
    <p:sldId id="2083" r:id="rId75"/>
    <p:sldId id="2084" r:id="rId76"/>
    <p:sldId id="4178" r:id="rId77"/>
    <p:sldId id="4202" r:id="rId78"/>
    <p:sldId id="4222" r:id="rId79"/>
    <p:sldId id="4229" r:id="rId80"/>
    <p:sldId id="4216" r:id="rId81"/>
    <p:sldId id="2007" r:id="rId82"/>
    <p:sldId id="4201" r:id="rId83"/>
    <p:sldId id="2067" r:id="rId84"/>
    <p:sldId id="1985" r:id="rId85"/>
    <p:sldId id="4219" r:id="rId86"/>
    <p:sldId id="4220" r:id="rId87"/>
    <p:sldId id="4221" r:id="rId88"/>
    <p:sldId id="1734" r:id="rId89"/>
    <p:sldId id="1977" r:id="rId90"/>
    <p:sldId id="1941" r:id="rId91"/>
    <p:sldId id="1987" r:id="rId92"/>
    <p:sldId id="4223" r:id="rId93"/>
    <p:sldId id="4224" r:id="rId94"/>
    <p:sldId id="4230" r:id="rId95"/>
    <p:sldId id="4231" r:id="rId96"/>
    <p:sldId id="3792" r:id="rId97"/>
  </p:sldIdLst>
  <p:sldSz cx="9906000" cy="6858000" type="A4"/>
  <p:notesSz cx="6797675" cy="9856788"/>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521415D9-36F7-43E2-AB2F-B90AF26B5E84}">
      <p14:sectionLst xmlns:p14="http://schemas.microsoft.com/office/powerpoint/2010/main">
        <p14:section name="Default Section" id="{51930907-849B-42F6-9F9A-E8197DE089DD}">
          <p14:sldIdLst>
            <p14:sldId id="3499"/>
            <p14:sldId id="1865"/>
            <p14:sldId id="1762"/>
            <p14:sldId id="2065"/>
            <p14:sldId id="3514"/>
            <p14:sldId id="4157"/>
            <p14:sldId id="4159"/>
            <p14:sldId id="1881"/>
            <p14:sldId id="4213"/>
            <p14:sldId id="1891"/>
            <p14:sldId id="4161"/>
            <p14:sldId id="4233"/>
            <p14:sldId id="4234"/>
            <p14:sldId id="4162"/>
            <p14:sldId id="4214"/>
            <p14:sldId id="1872"/>
            <p14:sldId id="4171"/>
            <p14:sldId id="1875"/>
            <p14:sldId id="1989"/>
            <p14:sldId id="3370"/>
            <p14:sldId id="4174"/>
            <p14:sldId id="4165"/>
            <p14:sldId id="2011"/>
            <p14:sldId id="1990"/>
            <p14:sldId id="1991"/>
            <p14:sldId id="2012"/>
            <p14:sldId id="2013"/>
            <p14:sldId id="2014"/>
            <p14:sldId id="2041"/>
            <p14:sldId id="4235"/>
            <p14:sldId id="4236"/>
            <p14:sldId id="4237"/>
            <p14:sldId id="4238"/>
            <p14:sldId id="4239"/>
            <p14:sldId id="4240"/>
            <p14:sldId id="4241"/>
            <p14:sldId id="4242"/>
            <p14:sldId id="4243"/>
            <p14:sldId id="4244"/>
            <p14:sldId id="4245"/>
            <p14:sldId id="4246"/>
            <p14:sldId id="4247"/>
            <p14:sldId id="4248"/>
            <p14:sldId id="4249"/>
            <p14:sldId id="4250"/>
            <p14:sldId id="4176"/>
            <p14:sldId id="4203"/>
            <p14:sldId id="4204"/>
            <p14:sldId id="4205"/>
            <p14:sldId id="4206"/>
            <p14:sldId id="4207"/>
            <p14:sldId id="4208"/>
            <p14:sldId id="4209"/>
            <p14:sldId id="4210"/>
            <p14:sldId id="4215"/>
            <p14:sldId id="4188"/>
            <p14:sldId id="4189"/>
            <p14:sldId id="4190"/>
            <p14:sldId id="4192"/>
            <p14:sldId id="4193"/>
            <p14:sldId id="4194"/>
            <p14:sldId id="4195"/>
            <p14:sldId id="4196"/>
            <p14:sldId id="4198"/>
            <p14:sldId id="4197"/>
            <p14:sldId id="4199"/>
            <p14:sldId id="4228"/>
            <p14:sldId id="4212"/>
            <p14:sldId id="2074"/>
            <p14:sldId id="2076"/>
            <p14:sldId id="2077"/>
            <p14:sldId id="2078"/>
            <p14:sldId id="2082"/>
            <p14:sldId id="2083"/>
            <p14:sldId id="2084"/>
            <p14:sldId id="4178"/>
            <p14:sldId id="4202"/>
            <p14:sldId id="4222"/>
            <p14:sldId id="4229"/>
            <p14:sldId id="4216"/>
            <p14:sldId id="2007"/>
            <p14:sldId id="4201"/>
            <p14:sldId id="2067"/>
            <p14:sldId id="1985"/>
            <p14:sldId id="4219"/>
            <p14:sldId id="4220"/>
            <p14:sldId id="4221"/>
            <p14:sldId id="1734"/>
            <p14:sldId id="1977"/>
            <p14:sldId id="1941"/>
            <p14:sldId id="1987"/>
            <p14:sldId id="4223"/>
            <p14:sldId id="4224"/>
            <p14:sldId id="4230"/>
            <p14:sldId id="4231"/>
            <p14:sldId id="3792"/>
          </p14:sldIdLst>
        </p14:section>
      </p14:sectionLst>
    </p:ex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na Paula Sampaio " initials="AP" lastIdx="10" clrIdx="6">
    <p:extLst>
      <p:ext uri="{19B8F6BF-5375-455C-9EA6-DF929625EA0E}">
        <p15:presenceInfo xmlns:p15="http://schemas.microsoft.com/office/powerpoint/2012/main" userId="Ana Paula Sampaio " providerId="None"/>
      </p:ext>
    </p:extLst>
  </p:cmAuthor>
  <p:cmAuthor id="1" name="Marcos Ampezzan" initials="MA" lastIdx="2" clrIdx="0">
    <p:extLst>
      <p:ext uri="{19B8F6BF-5375-455C-9EA6-DF929625EA0E}">
        <p15:presenceInfo xmlns:p15="http://schemas.microsoft.com/office/powerpoint/2012/main" userId="a5dfabf2-f5b0-4d48-905b-71a525bc82f9" providerId="Windows Live"/>
      </p:ext>
    </p:extLst>
  </p:cmAuthor>
  <p:cmAuthor id="2" name="Ana Paula" initials="AP" lastIdx="74" clrIdx="1">
    <p:extLst>
      <p:ext uri="{19B8F6BF-5375-455C-9EA6-DF929625EA0E}">
        <p15:presenceInfo xmlns:p15="http://schemas.microsoft.com/office/powerpoint/2012/main" userId="Ana Paula" providerId="None"/>
      </p:ext>
    </p:extLst>
  </p:cmAuthor>
  <p:cmAuthor id="3" name="Marcos Ampezzan" initials="MA [2]" lastIdx="4" clrIdx="2">
    <p:extLst>
      <p:ext uri="{19B8F6BF-5375-455C-9EA6-DF929625EA0E}">
        <p15:presenceInfo xmlns:p15="http://schemas.microsoft.com/office/powerpoint/2012/main" userId="Marcos Ampezzan" providerId="None"/>
      </p:ext>
    </p:extLst>
  </p:cmAuthor>
  <p:cmAuthor id="4" name="Ana Paula Sampaio" initials="APS" lastIdx="6" clrIdx="3">
    <p:extLst>
      <p:ext uri="{19B8F6BF-5375-455C-9EA6-DF929625EA0E}">
        <p15:presenceInfo xmlns:p15="http://schemas.microsoft.com/office/powerpoint/2012/main" userId="Ana Paula Sampaio" providerId="None"/>
      </p:ext>
    </p:extLst>
  </p:cmAuthor>
  <p:cmAuthor id="5" name="bina" initials="b" lastIdx="17" clrIdx="4">
    <p:extLst>
      <p:ext uri="{19B8F6BF-5375-455C-9EA6-DF929625EA0E}">
        <p15:presenceInfo xmlns:p15="http://schemas.microsoft.com/office/powerpoint/2012/main" userId="bina" providerId="None"/>
      </p:ext>
    </p:extLst>
  </p:cmAuthor>
  <p:cmAuthor id="6" name="Microsoft Office User" initials="MOU" lastIdx="5" clrIdx="5">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402"/>
    <a:srgbClr val="E2AC00"/>
    <a:srgbClr val="D61D6E"/>
    <a:srgbClr val="54C0E8"/>
    <a:srgbClr val="DDCC4F"/>
    <a:srgbClr val="A7A3A3"/>
    <a:srgbClr val="DEF15B"/>
    <a:srgbClr val="F2F2F2"/>
    <a:srgbClr val="E4E4E4"/>
    <a:srgbClr val="EC72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34" autoAdjust="0"/>
    <p:restoredTop sz="93772" autoAdjust="0"/>
  </p:normalViewPr>
  <p:slideViewPr>
    <p:cSldViewPr snapToObjects="1">
      <p:cViewPr varScale="1">
        <p:scale>
          <a:sx n="83" d="100"/>
          <a:sy n="83" d="100"/>
        </p:scale>
        <p:origin x="1560" y="77"/>
      </p:cViewPr>
      <p:guideLst>
        <p:guide orient="horz" pos="2160"/>
        <p:guide pos="3120"/>
      </p:guideLst>
    </p:cSldViewPr>
  </p:slideViewPr>
  <p:outlineViewPr>
    <p:cViewPr>
      <p:scale>
        <a:sx n="33" d="100"/>
        <a:sy n="33" d="100"/>
      </p:scale>
      <p:origin x="0" y="-52926"/>
    </p:cViewPr>
  </p:outlineViewPr>
  <p:notesTextViewPr>
    <p:cViewPr>
      <p:scale>
        <a:sx n="1" d="1"/>
        <a:sy n="1" d="1"/>
      </p:scale>
      <p:origin x="0" y="0"/>
    </p:cViewPr>
  </p:notesTextViewPr>
  <p:sorterViewPr>
    <p:cViewPr varScale="1">
      <p:scale>
        <a:sx n="1" d="1"/>
        <a:sy n="1" d="1"/>
      </p:scale>
      <p:origin x="0" y="0"/>
    </p:cViewPr>
  </p:sorterViewPr>
  <p:notesViewPr>
    <p:cSldViewPr snapToObjects="1" showGuides="1">
      <p:cViewPr varScale="1">
        <p:scale>
          <a:sx n="45" d="100"/>
          <a:sy n="45" d="100"/>
        </p:scale>
        <p:origin x="3006"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4.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themeOverride" Target="../theme/themeOverrid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themeOverride" Target="../theme/themeOverride6.xml"/></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1.xlsx"/></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32.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4.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4.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6.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36.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8.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38.xlsx"/></Relationships>
</file>

<file path=ppt/charts/_rels/chart39.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39.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40.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40.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9.xml"/><Relationship Id="rId1" Type="http://schemas.microsoft.com/office/2011/relationships/chartStyle" Target="style9.xml"/></Relationships>
</file>

<file path=ppt/charts/_rels/chart43.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43.xlsx"/></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Worksheet44.xlsx"/></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themeOverride" Target="../theme/themeOverride15.xml"/></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themeOverride" Target="../theme/themeOverride16.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themeOverride" Target="../theme/themeOverride17.xml"/></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themeOverride" Target="../theme/themeOverride18.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1.xml"/><Relationship Id="rId1" Type="http://schemas.microsoft.com/office/2011/relationships/chartStyle" Target="style11.xml"/></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4.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7.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57.xlsx"/></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13.xml"/><Relationship Id="rId1" Type="http://schemas.microsoft.com/office/2011/relationships/chartStyle" Target="style13.xml"/></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1.xml"/></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60.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5980133852305158"/>
          <c:y val="5.1873321264957487E-2"/>
          <c:w val="0.34811695210407023"/>
          <c:h val="0.94118521269102706"/>
        </c:manualLayout>
      </c:layout>
      <c:barChart>
        <c:barDir val="bar"/>
        <c:grouping val="clustered"/>
        <c:varyColors val="0"/>
        <c:ser>
          <c:idx val="0"/>
          <c:order val="0"/>
          <c:tx>
            <c:strRef>
              <c:f>Sheet1!$B$1</c:f>
              <c:strCache>
                <c:ptCount val="1"/>
                <c:pt idx="0">
                  <c:v>Weekly+</c:v>
                </c:pt>
              </c:strCache>
            </c:strRef>
          </c:tx>
          <c:spPr>
            <a:solidFill>
              <a:srgbClr val="54C0E8"/>
            </a:solidFill>
            <a:ln>
              <a:solidFill>
                <a:schemeClr val="bg1"/>
              </a:solid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0-FDB9-4486-8D39-F6DEBFB00E6C}"/>
              </c:ext>
            </c:extLst>
          </c:dPt>
          <c:dPt>
            <c:idx val="3"/>
            <c:invertIfNegative val="0"/>
            <c:bubble3D val="0"/>
            <c:extLst xmlns:c16r2="http://schemas.microsoft.com/office/drawing/2015/06/chart">
              <c:ext xmlns:c16="http://schemas.microsoft.com/office/drawing/2014/chart" uri="{C3380CC4-5D6E-409C-BE32-E72D297353CC}">
                <c16:uniqueId val="{00000001-FDB9-4486-8D39-F6DEBFB00E6C}"/>
              </c:ext>
            </c:extLst>
          </c:dPt>
          <c:dPt>
            <c:idx val="19"/>
            <c:invertIfNegative val="0"/>
            <c:bubble3D val="0"/>
            <c:extLst xmlns:c16r2="http://schemas.microsoft.com/office/drawing/2015/06/chart">
              <c:ext xmlns:c16="http://schemas.microsoft.com/office/drawing/2014/chart" uri="{C3380CC4-5D6E-409C-BE32-E72D297353CC}">
                <c16:uniqueId val="{00000003-FDB9-4486-8D39-F6DEBFB00E6C}"/>
              </c:ext>
            </c:extLst>
          </c:dPt>
          <c:dPt>
            <c:idx val="20"/>
            <c:invertIfNegative val="0"/>
            <c:bubble3D val="0"/>
            <c:extLst xmlns:c16r2="http://schemas.microsoft.com/office/drawing/2015/06/chart">
              <c:ext xmlns:c16="http://schemas.microsoft.com/office/drawing/2014/chart" uri="{C3380CC4-5D6E-409C-BE32-E72D297353CC}">
                <c16:uniqueId val="{00000005-FDB9-4486-8D39-F6DEBFB00E6C}"/>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Sheet1!$A$2:$A$24</c:f>
              <c:strCache>
                <c:ptCount val="23"/>
                <c:pt idx="0">
                  <c:v>Films at a cinema or other venue</c:v>
                </c:pt>
                <c:pt idx="1">
                  <c:v>Street arts (e.g. outdoor based performance/ parade/ carnival/ circus)</c:v>
                </c:pt>
                <c:pt idx="2">
                  <c:v>Rock or Popular music</c:v>
                </c:pt>
                <c:pt idx="3">
                  <c:v>Musical</c:v>
                </c:pt>
                <c:pt idx="4">
                  <c:v>Plays</c:v>
                </c:pt>
                <c:pt idx="5">
                  <c:v>Traditional Irish/Folk music</c:v>
                </c:pt>
                <c:pt idx="6">
                  <c:v>Country Music</c:v>
                </c:pt>
                <c:pt idx="7">
                  <c:v>Art Exhibition (paintings, sculpture, photography, etc.</c:v>
                </c:pt>
                <c:pt idx="8">
                  <c:v>Stand-up comedy</c:v>
                </c:pt>
                <c:pt idx="9">
                  <c:v>Traditional Irish/Folk dance performance (not competitive event)</c:v>
                </c:pt>
                <c:pt idx="10">
                  <c:v>Live streaming of an event at a cinema (e.g. play, opera, concert etc.)</c:v>
                </c:pt>
                <c:pt idx="11">
                  <c:v>World music</c:v>
                </c:pt>
                <c:pt idx="12">
                  <c:v>Classical music</c:v>
                </c:pt>
                <c:pt idx="13">
                  <c:v>Jazz/Blues music</c:v>
                </c:pt>
                <c:pt idx="14">
                  <c:v>Circus – in a tent or other venue</c:v>
                </c:pt>
                <c:pt idx="15">
                  <c:v>Event connected with books or writing (e.g reading or interview with author)</c:v>
                </c:pt>
                <c:pt idx="16">
                  <c:v>Event connected with Architecture (eg talk, exhibition, guided tour)</c:v>
                </c:pt>
                <c:pt idx="17">
                  <c:v>Opera</c:v>
                </c:pt>
                <c:pt idx="18">
                  <c:v>Contemporary dance performance</c:v>
                </c:pt>
                <c:pt idx="19">
                  <c:v>Ballet</c:v>
                </c:pt>
                <c:pt idx="20">
                  <c:v>Other music</c:v>
                </c:pt>
                <c:pt idx="21">
                  <c:v>Other performance, concert, event — please specify</c:v>
                </c:pt>
                <c:pt idx="22">
                  <c:v>None</c:v>
                </c:pt>
              </c:strCache>
            </c:strRef>
          </c:cat>
          <c:val>
            <c:numRef>
              <c:f>Sheet1!$B$2:$B$24</c:f>
              <c:numCache>
                <c:formatCode>0</c:formatCode>
                <c:ptCount val="23"/>
                <c:pt idx="0">
                  <c:v>51</c:v>
                </c:pt>
                <c:pt idx="1">
                  <c:v>18</c:v>
                </c:pt>
                <c:pt idx="2">
                  <c:v>17</c:v>
                </c:pt>
                <c:pt idx="3">
                  <c:v>16</c:v>
                </c:pt>
                <c:pt idx="4">
                  <c:v>15</c:v>
                </c:pt>
                <c:pt idx="5">
                  <c:v>15</c:v>
                </c:pt>
                <c:pt idx="6">
                  <c:v>14</c:v>
                </c:pt>
                <c:pt idx="7">
                  <c:v>14</c:v>
                </c:pt>
                <c:pt idx="8">
                  <c:v>12</c:v>
                </c:pt>
                <c:pt idx="9">
                  <c:v>10</c:v>
                </c:pt>
                <c:pt idx="10">
                  <c:v>8</c:v>
                </c:pt>
                <c:pt idx="11">
                  <c:v>7</c:v>
                </c:pt>
                <c:pt idx="12">
                  <c:v>6</c:v>
                </c:pt>
                <c:pt idx="13">
                  <c:v>6</c:v>
                </c:pt>
                <c:pt idx="14">
                  <c:v>6</c:v>
                </c:pt>
                <c:pt idx="15">
                  <c:v>5</c:v>
                </c:pt>
                <c:pt idx="16">
                  <c:v>5</c:v>
                </c:pt>
                <c:pt idx="17">
                  <c:v>3</c:v>
                </c:pt>
                <c:pt idx="18">
                  <c:v>3</c:v>
                </c:pt>
                <c:pt idx="19">
                  <c:v>2</c:v>
                </c:pt>
                <c:pt idx="20">
                  <c:v>7</c:v>
                </c:pt>
                <c:pt idx="21">
                  <c:v>6</c:v>
                </c:pt>
                <c:pt idx="22">
                  <c:v>24</c:v>
                </c:pt>
              </c:numCache>
            </c:numRef>
          </c:val>
          <c:extLst xmlns:c16r2="http://schemas.microsoft.com/office/drawing/2015/06/chart">
            <c:ext xmlns:c16="http://schemas.microsoft.com/office/drawing/2014/chart" uri="{C3380CC4-5D6E-409C-BE32-E72D297353CC}">
              <c16:uniqueId val="{00000006-FDB9-4486-8D39-F6DEBFB00E6C}"/>
            </c:ext>
          </c:extLst>
        </c:ser>
        <c:dLbls>
          <c:dLblPos val="outEnd"/>
          <c:showLegendKey val="0"/>
          <c:showVal val="1"/>
          <c:showCatName val="0"/>
          <c:showSerName val="0"/>
          <c:showPercent val="0"/>
          <c:showBubbleSize val="0"/>
        </c:dLbls>
        <c:gapWidth val="50"/>
        <c:axId val="792131944"/>
        <c:axId val="792141744"/>
      </c:barChart>
      <c:catAx>
        <c:axId val="792131944"/>
        <c:scaling>
          <c:orientation val="maxMin"/>
        </c:scaling>
        <c:delete val="1"/>
        <c:axPos val="l"/>
        <c:numFmt formatCode="General" sourceLinked="1"/>
        <c:majorTickMark val="out"/>
        <c:minorTickMark val="none"/>
        <c:tickLblPos val="nextTo"/>
        <c:crossAx val="792141744"/>
        <c:crosses val="autoZero"/>
        <c:auto val="1"/>
        <c:lblAlgn val="ctr"/>
        <c:lblOffset val="800"/>
        <c:noMultiLvlLbl val="0"/>
      </c:catAx>
      <c:valAx>
        <c:axId val="792141744"/>
        <c:scaling>
          <c:orientation val="minMax"/>
          <c:min val="0"/>
        </c:scaling>
        <c:delete val="1"/>
        <c:axPos val="t"/>
        <c:numFmt formatCode="0" sourceLinked="1"/>
        <c:majorTickMark val="out"/>
        <c:minorTickMark val="none"/>
        <c:tickLblPos val="nextTo"/>
        <c:crossAx val="792131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1.6040396538810814E-2"/>
          <c:y val="1.6026294778936682E-5"/>
          <c:w val="0.960790141794018"/>
          <c:h val="0.99998397370522107"/>
        </c:manualLayout>
      </c:layout>
      <c:barChart>
        <c:barDir val="col"/>
        <c:grouping val="percentStacked"/>
        <c:varyColors val="0"/>
        <c:ser>
          <c:idx val="0"/>
          <c:order val="0"/>
          <c:tx>
            <c:strRef>
              <c:f>Sheet1!$A$3</c:f>
              <c:strCache>
                <c:ptCount val="1"/>
                <c:pt idx="0">
                  <c:v>Once</c:v>
                </c:pt>
              </c:strCache>
            </c:strRef>
          </c:tx>
          <c:spPr>
            <a:solidFill>
              <a:srgbClr val="FED402"/>
            </a:solidFill>
            <a:ln>
              <a:solidFill>
                <a:schemeClr val="bg1"/>
              </a:solidFill>
            </a:ln>
          </c:spPr>
          <c:invertIfNegative val="0"/>
          <c:dLbls>
            <c:spPr>
              <a:noFill/>
              <a:ln>
                <a:noFill/>
              </a:ln>
              <a:effectLst/>
            </c:spPr>
            <c:txPr>
              <a:bodyPr/>
              <a:lstStyle/>
              <a:p>
                <a:pPr>
                  <a:defRPr sz="1200">
                    <a:latin typeface="Calibri" panose="020F0502020204030204" pitchFamily="34" charset="0"/>
                    <a:cs typeface="Calibri" panose="020F050202020403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Sheet1!$B$2:$W$2</c:f>
              <c:strCache>
                <c:ptCount val="22"/>
                <c:pt idx="0">
                  <c:v>Circus – in a tent or other venue</c:v>
                </c:pt>
                <c:pt idx="1">
                  <c:v>Event connected with Architecture (eg talk, exhibition, guided tour)</c:v>
                </c:pt>
                <c:pt idx="2">
                  <c:v>World music</c:v>
                </c:pt>
                <c:pt idx="3">
                  <c:v>Contemporary dance performance</c:v>
                </c:pt>
                <c:pt idx="4">
                  <c:v>Street arts (e.g. outdoor based performance/ parade/ carnival/ circus)</c:v>
                </c:pt>
                <c:pt idx="5">
                  <c:v>Ballet</c:v>
                </c:pt>
                <c:pt idx="6">
                  <c:v>Stand-up comedy</c:v>
                </c:pt>
                <c:pt idx="7">
                  <c:v>Musical</c:v>
                </c:pt>
                <c:pt idx="8">
                  <c:v>Event connected with books or writing (e.g reading or interview with author)</c:v>
                </c:pt>
                <c:pt idx="9">
                  <c:v>Jazz/Blues music</c:v>
                </c:pt>
                <c:pt idx="10">
                  <c:v>Art Exhibition (paintings, sculpture, photography, etc.</c:v>
                </c:pt>
                <c:pt idx="11">
                  <c:v>Classical music</c:v>
                </c:pt>
                <c:pt idx="12">
                  <c:v>Opera</c:v>
                </c:pt>
                <c:pt idx="13">
                  <c:v>Plays</c:v>
                </c:pt>
                <c:pt idx="14">
                  <c:v>Traditional Irish/Folk dance performance (not competitive event)</c:v>
                </c:pt>
                <c:pt idx="15">
                  <c:v>Live streaming of an event at a cinema (e.g. play, opera, concert etc.)</c:v>
                </c:pt>
                <c:pt idx="16">
                  <c:v>Rock or Popular music</c:v>
                </c:pt>
                <c:pt idx="17">
                  <c:v>Country Music</c:v>
                </c:pt>
                <c:pt idx="18">
                  <c:v>Traditional Irish/Folk music</c:v>
                </c:pt>
                <c:pt idx="19">
                  <c:v>Other music</c:v>
                </c:pt>
                <c:pt idx="20">
                  <c:v>Films at a cinema or other venue</c:v>
                </c:pt>
                <c:pt idx="21">
                  <c:v>Other</c:v>
                </c:pt>
              </c:strCache>
            </c:strRef>
          </c:cat>
          <c:val>
            <c:numRef>
              <c:f>Sheet1!$B$3:$W$3</c:f>
              <c:numCache>
                <c:formatCode>0</c:formatCode>
                <c:ptCount val="22"/>
                <c:pt idx="0">
                  <c:v>79</c:v>
                </c:pt>
                <c:pt idx="1">
                  <c:v>51</c:v>
                </c:pt>
                <c:pt idx="2">
                  <c:v>50</c:v>
                </c:pt>
                <c:pt idx="3">
                  <c:v>49</c:v>
                </c:pt>
                <c:pt idx="4">
                  <c:v>48</c:v>
                </c:pt>
                <c:pt idx="5">
                  <c:v>47</c:v>
                </c:pt>
                <c:pt idx="6">
                  <c:v>46</c:v>
                </c:pt>
                <c:pt idx="7">
                  <c:v>46</c:v>
                </c:pt>
                <c:pt idx="8">
                  <c:v>43</c:v>
                </c:pt>
                <c:pt idx="9">
                  <c:v>41</c:v>
                </c:pt>
                <c:pt idx="10">
                  <c:v>40</c:v>
                </c:pt>
                <c:pt idx="11">
                  <c:v>37</c:v>
                </c:pt>
                <c:pt idx="12">
                  <c:v>34</c:v>
                </c:pt>
                <c:pt idx="13">
                  <c:v>34</c:v>
                </c:pt>
                <c:pt idx="14">
                  <c:v>32</c:v>
                </c:pt>
                <c:pt idx="15">
                  <c:v>29</c:v>
                </c:pt>
                <c:pt idx="16">
                  <c:v>24</c:v>
                </c:pt>
                <c:pt idx="17">
                  <c:v>24</c:v>
                </c:pt>
                <c:pt idx="18">
                  <c:v>21</c:v>
                </c:pt>
                <c:pt idx="19">
                  <c:v>13</c:v>
                </c:pt>
                <c:pt idx="20">
                  <c:v>10</c:v>
                </c:pt>
                <c:pt idx="21">
                  <c:v>65</c:v>
                </c:pt>
              </c:numCache>
            </c:numRef>
          </c:val>
          <c:extLst xmlns:c16r2="http://schemas.microsoft.com/office/drawing/2015/06/chart">
            <c:ext xmlns:c16="http://schemas.microsoft.com/office/drawing/2014/chart" uri="{C3380CC4-5D6E-409C-BE32-E72D297353CC}">
              <c16:uniqueId val="{00000000-20B5-4A68-99FD-D0FC044D95F6}"/>
            </c:ext>
          </c:extLst>
        </c:ser>
        <c:ser>
          <c:idx val="1"/>
          <c:order val="1"/>
          <c:tx>
            <c:strRef>
              <c:f>Sheet1!$A$4</c:f>
              <c:strCache>
                <c:ptCount val="1"/>
                <c:pt idx="0">
                  <c:v>2-3 times</c:v>
                </c:pt>
              </c:strCache>
            </c:strRef>
          </c:tx>
          <c:spPr>
            <a:solidFill>
              <a:srgbClr val="54C0E8"/>
            </a:solidFill>
            <a:ln>
              <a:solidFill>
                <a:sysClr val="window" lastClr="FFFFFF"/>
              </a:solidFill>
            </a:ln>
          </c:spPr>
          <c:invertIfNegative val="0"/>
          <c:dLbls>
            <c:spPr>
              <a:noFill/>
              <a:ln>
                <a:noFill/>
              </a:ln>
              <a:effectLst/>
            </c:spPr>
            <c:txPr>
              <a:bodyPr/>
              <a:lstStyle/>
              <a:p>
                <a:pPr algn="ctr">
                  <a:defRPr sz="1200">
                    <a:latin typeface="Calibri" panose="020F0502020204030204" pitchFamily="34" charset="0"/>
                    <a:cs typeface="Calibri" panose="020F050202020403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Sheet1!$B$2:$W$2</c:f>
              <c:strCache>
                <c:ptCount val="22"/>
                <c:pt idx="0">
                  <c:v>Circus – in a tent or other venue</c:v>
                </c:pt>
                <c:pt idx="1">
                  <c:v>Event connected with Architecture (eg talk, exhibition, guided tour)</c:v>
                </c:pt>
                <c:pt idx="2">
                  <c:v>World music</c:v>
                </c:pt>
                <c:pt idx="3">
                  <c:v>Contemporary dance performance</c:v>
                </c:pt>
                <c:pt idx="4">
                  <c:v>Street arts (e.g. outdoor based performance/ parade/ carnival/ circus)</c:v>
                </c:pt>
                <c:pt idx="5">
                  <c:v>Ballet</c:v>
                </c:pt>
                <c:pt idx="6">
                  <c:v>Stand-up comedy</c:v>
                </c:pt>
                <c:pt idx="7">
                  <c:v>Musical</c:v>
                </c:pt>
                <c:pt idx="8">
                  <c:v>Event connected with books or writing (e.g reading or interview with author)</c:v>
                </c:pt>
                <c:pt idx="9">
                  <c:v>Jazz/Blues music</c:v>
                </c:pt>
                <c:pt idx="10">
                  <c:v>Art Exhibition (paintings, sculpture, photography, etc.</c:v>
                </c:pt>
                <c:pt idx="11">
                  <c:v>Classical music</c:v>
                </c:pt>
                <c:pt idx="12">
                  <c:v>Opera</c:v>
                </c:pt>
                <c:pt idx="13">
                  <c:v>Plays</c:v>
                </c:pt>
                <c:pt idx="14">
                  <c:v>Traditional Irish/Folk dance performance (not competitive event)</c:v>
                </c:pt>
                <c:pt idx="15">
                  <c:v>Live streaming of an event at a cinema (e.g. play, opera, concert etc.)</c:v>
                </c:pt>
                <c:pt idx="16">
                  <c:v>Rock or Popular music</c:v>
                </c:pt>
                <c:pt idx="17">
                  <c:v>Country Music</c:v>
                </c:pt>
                <c:pt idx="18">
                  <c:v>Traditional Irish/Folk music</c:v>
                </c:pt>
                <c:pt idx="19">
                  <c:v>Other music</c:v>
                </c:pt>
                <c:pt idx="20">
                  <c:v>Films at a cinema or other venue</c:v>
                </c:pt>
                <c:pt idx="21">
                  <c:v>Other</c:v>
                </c:pt>
              </c:strCache>
            </c:strRef>
          </c:cat>
          <c:val>
            <c:numRef>
              <c:f>Sheet1!$B$4:$W$4</c:f>
              <c:numCache>
                <c:formatCode>0</c:formatCode>
                <c:ptCount val="22"/>
                <c:pt idx="0">
                  <c:v>12</c:v>
                </c:pt>
                <c:pt idx="1">
                  <c:v>35</c:v>
                </c:pt>
                <c:pt idx="2">
                  <c:v>37</c:v>
                </c:pt>
                <c:pt idx="3">
                  <c:v>36</c:v>
                </c:pt>
                <c:pt idx="4">
                  <c:v>45</c:v>
                </c:pt>
                <c:pt idx="5">
                  <c:v>17</c:v>
                </c:pt>
                <c:pt idx="6">
                  <c:v>41</c:v>
                </c:pt>
                <c:pt idx="7">
                  <c:v>40</c:v>
                </c:pt>
                <c:pt idx="8">
                  <c:v>38</c:v>
                </c:pt>
                <c:pt idx="9">
                  <c:v>33</c:v>
                </c:pt>
                <c:pt idx="10">
                  <c:v>36</c:v>
                </c:pt>
                <c:pt idx="11">
                  <c:v>40</c:v>
                </c:pt>
                <c:pt idx="12">
                  <c:v>55</c:v>
                </c:pt>
                <c:pt idx="13">
                  <c:v>49</c:v>
                </c:pt>
                <c:pt idx="14">
                  <c:v>41</c:v>
                </c:pt>
                <c:pt idx="15">
                  <c:v>42</c:v>
                </c:pt>
                <c:pt idx="16">
                  <c:v>48</c:v>
                </c:pt>
                <c:pt idx="17">
                  <c:v>37</c:v>
                </c:pt>
                <c:pt idx="18">
                  <c:v>47</c:v>
                </c:pt>
                <c:pt idx="19">
                  <c:v>33</c:v>
                </c:pt>
                <c:pt idx="20">
                  <c:v>36</c:v>
                </c:pt>
                <c:pt idx="21">
                  <c:v>21</c:v>
                </c:pt>
              </c:numCache>
            </c:numRef>
          </c:val>
          <c:extLst xmlns:c16r2="http://schemas.microsoft.com/office/drawing/2015/06/chart">
            <c:ext xmlns:c16="http://schemas.microsoft.com/office/drawing/2014/chart" uri="{C3380CC4-5D6E-409C-BE32-E72D297353CC}">
              <c16:uniqueId val="{00000001-20B5-4A68-99FD-D0FC044D95F6}"/>
            </c:ext>
          </c:extLst>
        </c:ser>
        <c:ser>
          <c:idx val="2"/>
          <c:order val="2"/>
          <c:tx>
            <c:strRef>
              <c:f>Sheet1!$A$5</c:f>
              <c:strCache>
                <c:ptCount val="1"/>
                <c:pt idx="0">
                  <c:v>4-5 times</c:v>
                </c:pt>
              </c:strCache>
            </c:strRef>
          </c:tx>
          <c:spPr>
            <a:solidFill>
              <a:srgbClr val="502F75">
                <a:lumMod val="60000"/>
                <a:lumOff val="40000"/>
              </a:srgbClr>
            </a:solidFill>
            <a:ln>
              <a:solidFill>
                <a:sysClr val="window" lastClr="FFFFFF"/>
              </a:solidFill>
            </a:ln>
          </c:spPr>
          <c:invertIfNegative val="0"/>
          <c:dLbls>
            <c:spPr>
              <a:noFill/>
              <a:ln>
                <a:noFill/>
              </a:ln>
              <a:effectLst/>
            </c:spPr>
            <c:txPr>
              <a:bodyPr/>
              <a:lstStyle/>
              <a:p>
                <a:pPr algn="ctr">
                  <a:defRPr sz="1200">
                    <a:latin typeface="Calibri" panose="020F0502020204030204" pitchFamily="34" charset="0"/>
                    <a:cs typeface="Calibri" panose="020F050202020403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Sheet1!$B$2:$W$2</c:f>
              <c:strCache>
                <c:ptCount val="22"/>
                <c:pt idx="0">
                  <c:v>Circus – in a tent or other venue</c:v>
                </c:pt>
                <c:pt idx="1">
                  <c:v>Event connected with Architecture (eg talk, exhibition, guided tour)</c:v>
                </c:pt>
                <c:pt idx="2">
                  <c:v>World music</c:v>
                </c:pt>
                <c:pt idx="3">
                  <c:v>Contemporary dance performance</c:v>
                </c:pt>
                <c:pt idx="4">
                  <c:v>Street arts (e.g. outdoor based performance/ parade/ carnival/ circus)</c:v>
                </c:pt>
                <c:pt idx="5">
                  <c:v>Ballet</c:v>
                </c:pt>
                <c:pt idx="6">
                  <c:v>Stand-up comedy</c:v>
                </c:pt>
                <c:pt idx="7">
                  <c:v>Musical</c:v>
                </c:pt>
                <c:pt idx="8">
                  <c:v>Event connected with books or writing (e.g reading or interview with author)</c:v>
                </c:pt>
                <c:pt idx="9">
                  <c:v>Jazz/Blues music</c:v>
                </c:pt>
                <c:pt idx="10">
                  <c:v>Art Exhibition (paintings, sculpture, photography, etc.</c:v>
                </c:pt>
                <c:pt idx="11">
                  <c:v>Classical music</c:v>
                </c:pt>
                <c:pt idx="12">
                  <c:v>Opera</c:v>
                </c:pt>
                <c:pt idx="13">
                  <c:v>Plays</c:v>
                </c:pt>
                <c:pt idx="14">
                  <c:v>Traditional Irish/Folk dance performance (not competitive event)</c:v>
                </c:pt>
                <c:pt idx="15">
                  <c:v>Live streaming of an event at a cinema (e.g. play, opera, concert etc.)</c:v>
                </c:pt>
                <c:pt idx="16">
                  <c:v>Rock or Popular music</c:v>
                </c:pt>
                <c:pt idx="17">
                  <c:v>Country Music</c:v>
                </c:pt>
                <c:pt idx="18">
                  <c:v>Traditional Irish/Folk music</c:v>
                </c:pt>
                <c:pt idx="19">
                  <c:v>Other music</c:v>
                </c:pt>
                <c:pt idx="20">
                  <c:v>Films at a cinema or other venue</c:v>
                </c:pt>
                <c:pt idx="21">
                  <c:v>Other</c:v>
                </c:pt>
              </c:strCache>
            </c:strRef>
          </c:cat>
          <c:val>
            <c:numRef>
              <c:f>Sheet1!$B$5:$W$5</c:f>
              <c:numCache>
                <c:formatCode>0</c:formatCode>
                <c:ptCount val="22"/>
                <c:pt idx="0">
                  <c:v>9</c:v>
                </c:pt>
                <c:pt idx="1">
                  <c:v>12</c:v>
                </c:pt>
                <c:pt idx="2">
                  <c:v>7</c:v>
                </c:pt>
                <c:pt idx="3">
                  <c:v>8</c:v>
                </c:pt>
                <c:pt idx="4">
                  <c:v>4</c:v>
                </c:pt>
                <c:pt idx="5">
                  <c:v>36</c:v>
                </c:pt>
                <c:pt idx="6">
                  <c:v>12</c:v>
                </c:pt>
                <c:pt idx="7">
                  <c:v>12</c:v>
                </c:pt>
                <c:pt idx="8">
                  <c:v>13</c:v>
                </c:pt>
                <c:pt idx="9">
                  <c:v>11</c:v>
                </c:pt>
                <c:pt idx="10">
                  <c:v>13</c:v>
                </c:pt>
                <c:pt idx="11">
                  <c:v>12</c:v>
                </c:pt>
                <c:pt idx="12">
                  <c:v>8</c:v>
                </c:pt>
                <c:pt idx="13">
                  <c:v>13</c:v>
                </c:pt>
                <c:pt idx="14">
                  <c:v>19</c:v>
                </c:pt>
                <c:pt idx="15">
                  <c:v>13</c:v>
                </c:pt>
                <c:pt idx="16">
                  <c:v>15</c:v>
                </c:pt>
                <c:pt idx="17">
                  <c:v>18</c:v>
                </c:pt>
                <c:pt idx="18">
                  <c:v>20</c:v>
                </c:pt>
                <c:pt idx="19">
                  <c:v>25</c:v>
                </c:pt>
                <c:pt idx="20">
                  <c:v>25</c:v>
                </c:pt>
                <c:pt idx="21">
                  <c:v>3</c:v>
                </c:pt>
              </c:numCache>
            </c:numRef>
          </c:val>
          <c:extLst xmlns:c16r2="http://schemas.microsoft.com/office/drawing/2015/06/chart">
            <c:ext xmlns:c16="http://schemas.microsoft.com/office/drawing/2014/chart" uri="{C3380CC4-5D6E-409C-BE32-E72D297353CC}">
              <c16:uniqueId val="{00000002-20B5-4A68-99FD-D0FC044D95F6}"/>
            </c:ext>
          </c:extLst>
        </c:ser>
        <c:ser>
          <c:idx val="3"/>
          <c:order val="3"/>
          <c:tx>
            <c:strRef>
              <c:f>Sheet1!$A$6</c:f>
              <c:strCache>
                <c:ptCount val="1"/>
                <c:pt idx="0">
                  <c:v>6+ times</c:v>
                </c:pt>
              </c:strCache>
            </c:strRef>
          </c:tx>
          <c:spPr>
            <a:solidFill>
              <a:srgbClr val="AEC411">
                <a:lumMod val="75000"/>
              </a:srgbClr>
            </a:solidFill>
            <a:ln>
              <a:solidFill>
                <a:sysClr val="window" lastClr="FFFFFF"/>
              </a:solidFill>
            </a:ln>
          </c:spPr>
          <c:invertIfNegative val="0"/>
          <c:dLbls>
            <c:dLbl>
              <c:idx val="0"/>
              <c:layout>
                <c:manualLayout>
                  <c:x val="-1.23399494852418E-4"/>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2-EB56-462A-B5F2-D6FFF8B61B0F}"/>
                </c:ext>
                <c:ext xmlns:c15="http://schemas.microsoft.com/office/drawing/2012/chart" uri="{CE6537A1-D6FC-4f65-9D91-7224C49458BB}"/>
              </c:extLst>
            </c:dLbl>
            <c:spPr>
              <a:noFill/>
              <a:ln>
                <a:noFill/>
              </a:ln>
              <a:effectLst/>
            </c:spPr>
            <c:txPr>
              <a:bodyPr/>
              <a:lstStyle/>
              <a:p>
                <a:pPr algn="ctr">
                  <a:defRPr sz="1200">
                    <a:latin typeface="Calibri" panose="020F0502020204030204" pitchFamily="34" charset="0"/>
                    <a:cs typeface="Calibri" panose="020F050202020403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Sheet1!$B$2:$W$2</c:f>
              <c:strCache>
                <c:ptCount val="22"/>
                <c:pt idx="0">
                  <c:v>Circus – in a tent or other venue</c:v>
                </c:pt>
                <c:pt idx="1">
                  <c:v>Event connected with Architecture (eg talk, exhibition, guided tour)</c:v>
                </c:pt>
                <c:pt idx="2">
                  <c:v>World music</c:v>
                </c:pt>
                <c:pt idx="3">
                  <c:v>Contemporary dance performance</c:v>
                </c:pt>
                <c:pt idx="4">
                  <c:v>Street arts (e.g. outdoor based performance/ parade/ carnival/ circus)</c:v>
                </c:pt>
                <c:pt idx="5">
                  <c:v>Ballet</c:v>
                </c:pt>
                <c:pt idx="6">
                  <c:v>Stand-up comedy</c:v>
                </c:pt>
                <c:pt idx="7">
                  <c:v>Musical</c:v>
                </c:pt>
                <c:pt idx="8">
                  <c:v>Event connected with books or writing (e.g reading or interview with author)</c:v>
                </c:pt>
                <c:pt idx="9">
                  <c:v>Jazz/Blues music</c:v>
                </c:pt>
                <c:pt idx="10">
                  <c:v>Art Exhibition (paintings, sculpture, photography, etc.</c:v>
                </c:pt>
                <c:pt idx="11">
                  <c:v>Classical music</c:v>
                </c:pt>
                <c:pt idx="12">
                  <c:v>Opera</c:v>
                </c:pt>
                <c:pt idx="13">
                  <c:v>Plays</c:v>
                </c:pt>
                <c:pt idx="14">
                  <c:v>Traditional Irish/Folk dance performance (not competitive event)</c:v>
                </c:pt>
                <c:pt idx="15">
                  <c:v>Live streaming of an event at a cinema (e.g. play, opera, concert etc.)</c:v>
                </c:pt>
                <c:pt idx="16">
                  <c:v>Rock or Popular music</c:v>
                </c:pt>
                <c:pt idx="17">
                  <c:v>Country Music</c:v>
                </c:pt>
                <c:pt idx="18">
                  <c:v>Traditional Irish/Folk music</c:v>
                </c:pt>
                <c:pt idx="19">
                  <c:v>Other music</c:v>
                </c:pt>
                <c:pt idx="20">
                  <c:v>Films at a cinema or other venue</c:v>
                </c:pt>
                <c:pt idx="21">
                  <c:v>Other</c:v>
                </c:pt>
              </c:strCache>
            </c:strRef>
          </c:cat>
          <c:val>
            <c:numRef>
              <c:f>Sheet1!$B$6:$W$6</c:f>
              <c:numCache>
                <c:formatCode>0</c:formatCode>
                <c:ptCount val="22"/>
                <c:pt idx="0">
                  <c:v>0</c:v>
                </c:pt>
                <c:pt idx="1">
                  <c:v>1</c:v>
                </c:pt>
                <c:pt idx="2">
                  <c:v>6</c:v>
                </c:pt>
                <c:pt idx="3">
                  <c:v>7</c:v>
                </c:pt>
                <c:pt idx="4">
                  <c:v>3</c:v>
                </c:pt>
                <c:pt idx="5">
                  <c:v>0</c:v>
                </c:pt>
                <c:pt idx="6">
                  <c:v>2</c:v>
                </c:pt>
                <c:pt idx="7">
                  <c:v>2</c:v>
                </c:pt>
                <c:pt idx="8">
                  <c:v>6</c:v>
                </c:pt>
                <c:pt idx="9">
                  <c:v>15</c:v>
                </c:pt>
                <c:pt idx="10">
                  <c:v>12</c:v>
                </c:pt>
                <c:pt idx="11">
                  <c:v>11</c:v>
                </c:pt>
                <c:pt idx="12">
                  <c:v>3</c:v>
                </c:pt>
                <c:pt idx="13">
                  <c:v>4</c:v>
                </c:pt>
                <c:pt idx="14">
                  <c:v>9</c:v>
                </c:pt>
                <c:pt idx="15">
                  <c:v>16</c:v>
                </c:pt>
                <c:pt idx="16">
                  <c:v>13</c:v>
                </c:pt>
                <c:pt idx="17">
                  <c:v>21</c:v>
                </c:pt>
                <c:pt idx="18">
                  <c:v>12</c:v>
                </c:pt>
                <c:pt idx="19">
                  <c:v>28</c:v>
                </c:pt>
                <c:pt idx="20">
                  <c:v>30</c:v>
                </c:pt>
                <c:pt idx="21">
                  <c:v>10</c:v>
                </c:pt>
              </c:numCache>
            </c:numRef>
          </c:val>
          <c:extLst xmlns:c16r2="http://schemas.microsoft.com/office/drawing/2015/06/chart">
            <c:ext xmlns:c16="http://schemas.microsoft.com/office/drawing/2014/chart" uri="{C3380CC4-5D6E-409C-BE32-E72D297353CC}">
              <c16:uniqueId val="{00000003-20B5-4A68-99FD-D0FC044D95F6}"/>
            </c:ext>
          </c:extLst>
        </c:ser>
        <c:ser>
          <c:idx val="4"/>
          <c:order val="4"/>
          <c:tx>
            <c:strRef>
              <c:f>Sheet1!#REF!</c:f>
              <c:strCache>
                <c:ptCount val="1"/>
                <c:pt idx="0">
                  <c:v>#REF!</c:v>
                </c:pt>
              </c:strCache>
            </c:strRef>
          </c:tx>
          <c:spPr>
            <a:solidFill>
              <a:srgbClr val="D61D6E"/>
            </a:solidFill>
            <a:ln>
              <a:solidFill>
                <a:sysClr val="window" lastClr="FFFFFF"/>
              </a:solidFill>
            </a:ln>
          </c:spPr>
          <c:invertIfNegative val="0"/>
          <c:cat>
            <c:strRef>
              <c:f>Sheet1!$B$2:$W$2</c:f>
              <c:strCache>
                <c:ptCount val="22"/>
                <c:pt idx="0">
                  <c:v>Circus – in a tent or other venue</c:v>
                </c:pt>
                <c:pt idx="1">
                  <c:v>Event connected with Architecture (eg talk, exhibition, guided tour)</c:v>
                </c:pt>
                <c:pt idx="2">
                  <c:v>World music</c:v>
                </c:pt>
                <c:pt idx="3">
                  <c:v>Contemporary dance performance</c:v>
                </c:pt>
                <c:pt idx="4">
                  <c:v>Street arts (e.g. outdoor based performance/ parade/ carnival/ circus)</c:v>
                </c:pt>
                <c:pt idx="5">
                  <c:v>Ballet</c:v>
                </c:pt>
                <c:pt idx="6">
                  <c:v>Stand-up comedy</c:v>
                </c:pt>
                <c:pt idx="7">
                  <c:v>Musical</c:v>
                </c:pt>
                <c:pt idx="8">
                  <c:v>Event connected with books or writing (e.g reading or interview with author)</c:v>
                </c:pt>
                <c:pt idx="9">
                  <c:v>Jazz/Blues music</c:v>
                </c:pt>
                <c:pt idx="10">
                  <c:v>Art Exhibition (paintings, sculpture, photography, etc.</c:v>
                </c:pt>
                <c:pt idx="11">
                  <c:v>Classical music</c:v>
                </c:pt>
                <c:pt idx="12">
                  <c:v>Opera</c:v>
                </c:pt>
                <c:pt idx="13">
                  <c:v>Plays</c:v>
                </c:pt>
                <c:pt idx="14">
                  <c:v>Traditional Irish/Folk dance performance (not competitive event)</c:v>
                </c:pt>
                <c:pt idx="15">
                  <c:v>Live streaming of an event at a cinema (e.g. play, opera, concert etc.)</c:v>
                </c:pt>
                <c:pt idx="16">
                  <c:v>Rock or Popular music</c:v>
                </c:pt>
                <c:pt idx="17">
                  <c:v>Country Music</c:v>
                </c:pt>
                <c:pt idx="18">
                  <c:v>Traditional Irish/Folk music</c:v>
                </c:pt>
                <c:pt idx="19">
                  <c:v>Other music</c:v>
                </c:pt>
                <c:pt idx="20">
                  <c:v>Films at a cinema or other venue</c:v>
                </c:pt>
                <c:pt idx="21">
                  <c:v>Other</c:v>
                </c:pt>
              </c:strCache>
            </c:strRef>
          </c:cat>
          <c:val>
            <c:numRef>
              <c:f>Sheet1!#REF!</c:f>
              <c:numCache>
                <c:formatCode>General</c:formatCode>
                <c:ptCount val="1"/>
                <c:pt idx="0">
                  <c:v>1</c:v>
                </c:pt>
              </c:numCache>
            </c:numRef>
          </c:val>
          <c:extLst xmlns:c16r2="http://schemas.microsoft.com/office/drawing/2015/06/chart">
            <c:ext xmlns:c16="http://schemas.microsoft.com/office/drawing/2014/chart" uri="{C3380CC4-5D6E-409C-BE32-E72D297353CC}">
              <c16:uniqueId val="{00000004-20B5-4A68-99FD-D0FC044D95F6}"/>
            </c:ext>
          </c:extLst>
        </c:ser>
        <c:dLbls>
          <c:showLegendKey val="0"/>
          <c:showVal val="0"/>
          <c:showCatName val="0"/>
          <c:showSerName val="0"/>
          <c:showPercent val="0"/>
          <c:showBubbleSize val="0"/>
        </c:dLbls>
        <c:gapWidth val="40"/>
        <c:overlap val="100"/>
        <c:axId val="792143312"/>
        <c:axId val="792145272"/>
      </c:barChart>
      <c:catAx>
        <c:axId val="792143312"/>
        <c:scaling>
          <c:orientation val="minMax"/>
        </c:scaling>
        <c:delete val="1"/>
        <c:axPos val="t"/>
        <c:numFmt formatCode="General" sourceLinked="0"/>
        <c:majorTickMark val="out"/>
        <c:minorTickMark val="none"/>
        <c:tickLblPos val="nextTo"/>
        <c:crossAx val="792145272"/>
        <c:crosses val="autoZero"/>
        <c:auto val="1"/>
        <c:lblAlgn val="ctr"/>
        <c:lblOffset val="100"/>
        <c:noMultiLvlLbl val="0"/>
      </c:catAx>
      <c:valAx>
        <c:axId val="792145272"/>
        <c:scaling>
          <c:orientation val="maxMin"/>
          <c:max val="1"/>
          <c:min val="0"/>
        </c:scaling>
        <c:delete val="1"/>
        <c:axPos val="l"/>
        <c:numFmt formatCode="0%" sourceLinked="1"/>
        <c:majorTickMark val="out"/>
        <c:minorTickMark val="none"/>
        <c:tickLblPos val="nextTo"/>
        <c:crossAx val="792143312"/>
        <c:crosses val="autoZero"/>
        <c:crossBetween val="between"/>
      </c:valAx>
      <c:spPr>
        <a:noFill/>
        <a:ln w="25400">
          <a:noFill/>
        </a:ln>
      </c:spPr>
    </c:plotArea>
    <c:plotVisOnly val="1"/>
    <c:dispBlanksAs val="gap"/>
    <c:showDLblsOverMax val="0"/>
  </c:chart>
  <c:txPr>
    <a:bodyPr/>
    <a:lstStyle/>
    <a:p>
      <a:pPr>
        <a:defRPr sz="1200" b="1">
          <a:solidFill>
            <a:schemeClr val="bg1"/>
          </a:solidFill>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54704028756564582"/>
          <c:y val="2.8317968759365601E-2"/>
          <c:w val="0.43057565675885856"/>
          <c:h val="0.92193786320965576"/>
        </c:manualLayout>
      </c:layout>
      <c:barChart>
        <c:barDir val="bar"/>
        <c:grouping val="stacked"/>
        <c:varyColors val="0"/>
        <c:ser>
          <c:idx val="0"/>
          <c:order val="0"/>
          <c:spPr>
            <a:solidFill>
              <a:schemeClr val="accent1">
                <a:lumMod val="75000"/>
              </a:schemeClr>
            </a:solidFill>
            <a:ln>
              <a:solidFill>
                <a:schemeClr val="bg1"/>
              </a:solidFill>
            </a:ln>
          </c:spPr>
          <c:invertIfNegative val="0"/>
          <c:dPt>
            <c:idx val="4"/>
            <c:invertIfNegative val="0"/>
            <c:bubble3D val="0"/>
            <c:extLst xmlns:c16r2="http://schemas.microsoft.com/office/drawing/2015/06/chart">
              <c:ext xmlns:c16="http://schemas.microsoft.com/office/drawing/2014/chart" uri="{C3380CC4-5D6E-409C-BE32-E72D297353CC}">
                <c16:uniqueId val="{00000000-C43B-42AF-8A72-B4FA93B7EF07}"/>
              </c:ext>
            </c:extLst>
          </c:dPt>
          <c:dPt>
            <c:idx val="5"/>
            <c:invertIfNegative val="0"/>
            <c:bubble3D val="0"/>
            <c:extLst xmlns:c16r2="http://schemas.microsoft.com/office/drawing/2015/06/chart">
              <c:ext xmlns:c16="http://schemas.microsoft.com/office/drawing/2014/chart" uri="{C3380CC4-5D6E-409C-BE32-E72D297353CC}">
                <c16:uniqueId val="{00000001-C43B-42AF-8A72-B4FA93B7EF07}"/>
              </c:ext>
            </c:extLst>
          </c:dPt>
          <c:dPt>
            <c:idx val="6"/>
            <c:invertIfNegative val="0"/>
            <c:bubble3D val="0"/>
            <c:extLst xmlns:c16r2="http://schemas.microsoft.com/office/drawing/2015/06/chart">
              <c:ext xmlns:c16="http://schemas.microsoft.com/office/drawing/2014/chart" uri="{C3380CC4-5D6E-409C-BE32-E72D297353CC}">
                <c16:uniqueId val="{00000002-C43B-42AF-8A72-B4FA93B7EF07}"/>
              </c:ext>
            </c:extLst>
          </c:dPt>
          <c:dPt>
            <c:idx val="9"/>
            <c:invertIfNegative val="0"/>
            <c:bubble3D val="0"/>
            <c:extLst xmlns:c16r2="http://schemas.microsoft.com/office/drawing/2015/06/chart">
              <c:ext xmlns:c16="http://schemas.microsoft.com/office/drawing/2014/chart" uri="{C3380CC4-5D6E-409C-BE32-E72D297353CC}">
                <c16:uniqueId val="{00000003-C43B-42AF-8A72-B4FA93B7EF07}"/>
              </c:ext>
            </c:extLst>
          </c:dPt>
          <c:dPt>
            <c:idx val="10"/>
            <c:invertIfNegative val="0"/>
            <c:bubble3D val="0"/>
            <c:extLst xmlns:c16r2="http://schemas.microsoft.com/office/drawing/2015/06/chart">
              <c:ext xmlns:c16="http://schemas.microsoft.com/office/drawing/2014/chart" uri="{C3380CC4-5D6E-409C-BE32-E72D297353CC}">
                <c16:uniqueId val="{00000004-C43B-42AF-8A72-B4FA93B7EF07}"/>
              </c:ext>
            </c:extLst>
          </c:dPt>
          <c:dLbls>
            <c:spPr>
              <a:noFill/>
              <a:ln>
                <a:noFill/>
              </a:ln>
              <a:effectLst/>
            </c:spPr>
            <c:txPr>
              <a:bodyPr/>
              <a:lstStyle/>
              <a:p>
                <a:pPr>
                  <a:defRPr sz="1200" b="1">
                    <a:solidFill>
                      <a:schemeClr val="bg1"/>
                    </a:solidFil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Sheet1!$A$2:$A$14</c:f>
              <c:strCache>
                <c:ptCount val="13"/>
                <c:pt idx="0">
                  <c:v>Spend time with friends/family</c:v>
                </c:pt>
                <c:pt idx="1">
                  <c:v>Watch TV</c:v>
                </c:pt>
                <c:pt idx="2">
                  <c:v>Listen to music</c:v>
                </c:pt>
                <c:pt idx="3">
                  <c:v>Eat out at restaurants</c:v>
                </c:pt>
                <c:pt idx="4">
                  <c:v>Go to pubs/bars/clubs</c:v>
                </c:pt>
                <c:pt idx="5">
                  <c:v>Read books</c:v>
                </c:pt>
                <c:pt idx="6">
                  <c:v>Go leisure shopping for clothes etc.</c:v>
                </c:pt>
                <c:pt idx="7">
                  <c:v>Read magazines</c:v>
                </c:pt>
                <c:pt idx="8">
                  <c:v>Go to watch sporting events</c:v>
                </c:pt>
                <c:pt idx="9">
                  <c:v>Take part in sport or exercise</c:v>
                </c:pt>
                <c:pt idx="10">
                  <c:v>DIY or Gardening</c:v>
                </c:pt>
                <c:pt idx="11">
                  <c:v>Days out or visits to places of interest e.g. museums or historic sites</c:v>
                </c:pt>
                <c:pt idx="12">
                  <c:v>Play video/computer games</c:v>
                </c:pt>
              </c:strCache>
            </c:strRef>
          </c:cat>
          <c:val>
            <c:numRef>
              <c:f>Sheet1!$B$2:$B$14</c:f>
              <c:numCache>
                <c:formatCode>0</c:formatCode>
                <c:ptCount val="13"/>
                <c:pt idx="0">
                  <c:v>78</c:v>
                </c:pt>
                <c:pt idx="1">
                  <c:v>73</c:v>
                </c:pt>
                <c:pt idx="2">
                  <c:v>58</c:v>
                </c:pt>
                <c:pt idx="3">
                  <c:v>19</c:v>
                </c:pt>
                <c:pt idx="4">
                  <c:v>22</c:v>
                </c:pt>
                <c:pt idx="5">
                  <c:v>30</c:v>
                </c:pt>
                <c:pt idx="6">
                  <c:v>12</c:v>
                </c:pt>
                <c:pt idx="7">
                  <c:v>21</c:v>
                </c:pt>
                <c:pt idx="8">
                  <c:v>15</c:v>
                </c:pt>
                <c:pt idx="9">
                  <c:v>25</c:v>
                </c:pt>
                <c:pt idx="10">
                  <c:v>17</c:v>
                </c:pt>
                <c:pt idx="11">
                  <c:v>6</c:v>
                </c:pt>
                <c:pt idx="12">
                  <c:v>8</c:v>
                </c:pt>
              </c:numCache>
            </c:numRef>
          </c:val>
          <c:extLst xmlns:c16r2="http://schemas.microsoft.com/office/drawing/2015/06/chart">
            <c:ext xmlns:c16="http://schemas.microsoft.com/office/drawing/2014/chart" uri="{C3380CC4-5D6E-409C-BE32-E72D297353CC}">
              <c16:uniqueId val="{00000005-C43B-42AF-8A72-B4FA93B7EF07}"/>
            </c:ext>
          </c:extLst>
        </c:ser>
        <c:ser>
          <c:idx val="1"/>
          <c:order val="1"/>
          <c:spPr>
            <a:solidFill>
              <a:schemeClr val="accent1"/>
            </a:solidFill>
            <a:ln>
              <a:solidFill>
                <a:schemeClr val="bg1"/>
              </a:solidFill>
            </a:ln>
          </c:spPr>
          <c:invertIfNegative val="0"/>
          <c:dPt>
            <c:idx val="4"/>
            <c:invertIfNegative val="0"/>
            <c:bubble3D val="0"/>
            <c:extLst xmlns:c16r2="http://schemas.microsoft.com/office/drawing/2015/06/chart">
              <c:ext xmlns:c16="http://schemas.microsoft.com/office/drawing/2014/chart" uri="{C3380CC4-5D6E-409C-BE32-E72D297353CC}">
                <c16:uniqueId val="{00000006-C43B-42AF-8A72-B4FA93B7EF07}"/>
              </c:ext>
            </c:extLst>
          </c:dPt>
          <c:dPt>
            <c:idx val="5"/>
            <c:invertIfNegative val="0"/>
            <c:bubble3D val="0"/>
            <c:extLst xmlns:c16r2="http://schemas.microsoft.com/office/drawing/2015/06/chart">
              <c:ext xmlns:c16="http://schemas.microsoft.com/office/drawing/2014/chart" uri="{C3380CC4-5D6E-409C-BE32-E72D297353CC}">
                <c16:uniqueId val="{00000007-C43B-42AF-8A72-B4FA93B7EF07}"/>
              </c:ext>
            </c:extLst>
          </c:dPt>
          <c:dPt>
            <c:idx val="6"/>
            <c:invertIfNegative val="0"/>
            <c:bubble3D val="0"/>
            <c:extLst xmlns:c16r2="http://schemas.microsoft.com/office/drawing/2015/06/chart">
              <c:ext xmlns:c16="http://schemas.microsoft.com/office/drawing/2014/chart" uri="{C3380CC4-5D6E-409C-BE32-E72D297353CC}">
                <c16:uniqueId val="{00000008-C43B-42AF-8A72-B4FA93B7EF07}"/>
              </c:ext>
            </c:extLst>
          </c:dPt>
          <c:dPt>
            <c:idx val="8"/>
            <c:invertIfNegative val="0"/>
            <c:bubble3D val="0"/>
            <c:extLst xmlns:c16r2="http://schemas.microsoft.com/office/drawing/2015/06/chart">
              <c:ext xmlns:c16="http://schemas.microsoft.com/office/drawing/2014/chart" uri="{C3380CC4-5D6E-409C-BE32-E72D297353CC}">
                <c16:uniqueId val="{00000009-C43B-42AF-8A72-B4FA93B7EF07}"/>
              </c:ext>
            </c:extLst>
          </c:dPt>
          <c:dPt>
            <c:idx val="9"/>
            <c:invertIfNegative val="0"/>
            <c:bubble3D val="0"/>
            <c:extLst xmlns:c16r2="http://schemas.microsoft.com/office/drawing/2015/06/chart">
              <c:ext xmlns:c16="http://schemas.microsoft.com/office/drawing/2014/chart" uri="{C3380CC4-5D6E-409C-BE32-E72D297353CC}">
                <c16:uniqueId val="{0000000A-C43B-42AF-8A72-B4FA93B7EF07}"/>
              </c:ext>
            </c:extLst>
          </c:dPt>
          <c:dPt>
            <c:idx val="10"/>
            <c:invertIfNegative val="0"/>
            <c:bubble3D val="0"/>
            <c:extLst xmlns:c16r2="http://schemas.microsoft.com/office/drawing/2015/06/chart">
              <c:ext xmlns:c16="http://schemas.microsoft.com/office/drawing/2014/chart" uri="{C3380CC4-5D6E-409C-BE32-E72D297353CC}">
                <c16:uniqueId val="{0000000B-C43B-42AF-8A72-B4FA93B7EF07}"/>
              </c:ext>
            </c:extLst>
          </c:dPt>
          <c:cat>
            <c:strRef>
              <c:f>Sheet1!$A$2:$A$14</c:f>
              <c:strCache>
                <c:ptCount val="13"/>
                <c:pt idx="0">
                  <c:v>Spend time with friends/family</c:v>
                </c:pt>
                <c:pt idx="1">
                  <c:v>Watch TV</c:v>
                </c:pt>
                <c:pt idx="2">
                  <c:v>Listen to music</c:v>
                </c:pt>
                <c:pt idx="3">
                  <c:v>Eat out at restaurants</c:v>
                </c:pt>
                <c:pt idx="4">
                  <c:v>Go to pubs/bars/clubs</c:v>
                </c:pt>
                <c:pt idx="5">
                  <c:v>Read books</c:v>
                </c:pt>
                <c:pt idx="6">
                  <c:v>Go leisure shopping for clothes etc.</c:v>
                </c:pt>
                <c:pt idx="7">
                  <c:v>Read magazines</c:v>
                </c:pt>
                <c:pt idx="8">
                  <c:v>Go to watch sporting events</c:v>
                </c:pt>
                <c:pt idx="9">
                  <c:v>Take part in sport or exercise</c:v>
                </c:pt>
                <c:pt idx="10">
                  <c:v>DIY or Gardening</c:v>
                </c:pt>
                <c:pt idx="11">
                  <c:v>Days out or visits to places of interest e.g. museums or historic sites</c:v>
                </c:pt>
                <c:pt idx="12">
                  <c:v>Play video/computer games</c:v>
                </c:pt>
              </c:strCache>
            </c:strRef>
          </c:cat>
          <c:val>
            <c:numRef>
              <c:f>Sheet1!$C$2:$C$14</c:f>
              <c:numCache>
                <c:formatCode>0</c:formatCode>
                <c:ptCount val="13"/>
                <c:pt idx="0">
                  <c:v>7</c:v>
                </c:pt>
                <c:pt idx="1">
                  <c:v>7</c:v>
                </c:pt>
                <c:pt idx="2">
                  <c:v>11</c:v>
                </c:pt>
                <c:pt idx="3">
                  <c:v>36</c:v>
                </c:pt>
                <c:pt idx="4">
                  <c:v>23</c:v>
                </c:pt>
                <c:pt idx="5">
                  <c:v>14</c:v>
                </c:pt>
                <c:pt idx="6">
                  <c:v>28</c:v>
                </c:pt>
                <c:pt idx="7">
                  <c:v>13</c:v>
                </c:pt>
                <c:pt idx="8">
                  <c:v>19</c:v>
                </c:pt>
                <c:pt idx="9">
                  <c:v>8</c:v>
                </c:pt>
                <c:pt idx="10">
                  <c:v>15</c:v>
                </c:pt>
                <c:pt idx="11">
                  <c:v>20</c:v>
                </c:pt>
                <c:pt idx="12">
                  <c:v>2</c:v>
                </c:pt>
              </c:numCache>
            </c:numRef>
          </c:val>
          <c:extLst xmlns:c16r2="http://schemas.microsoft.com/office/drawing/2015/06/chart">
            <c:ext xmlns:c16="http://schemas.microsoft.com/office/drawing/2014/chart" uri="{C3380CC4-5D6E-409C-BE32-E72D297353CC}">
              <c16:uniqueId val="{0000000C-C43B-42AF-8A72-B4FA93B7EF07}"/>
            </c:ext>
          </c:extLst>
        </c:ser>
        <c:ser>
          <c:idx val="2"/>
          <c:order val="2"/>
          <c:spPr>
            <a:noFill/>
            <a:ln>
              <a:noFill/>
            </a:ln>
          </c:spPr>
          <c:invertIfNegative val="0"/>
          <c:dLbls>
            <c:spPr>
              <a:noFill/>
              <a:ln>
                <a:noFill/>
              </a:ln>
              <a:effectLst/>
            </c:spPr>
            <c:txPr>
              <a:bodyPr/>
              <a:lstStyle/>
              <a:p>
                <a:pPr>
                  <a:defRPr sz="1400" b="1" i="0">
                    <a:solidFill>
                      <a:srgbClr val="54565A"/>
                    </a:solidFill>
                  </a:defRPr>
                </a:pPr>
                <a:endParaRPr lang="en-U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Sheet1!$A$2:$A$14</c:f>
              <c:strCache>
                <c:ptCount val="13"/>
                <c:pt idx="0">
                  <c:v>Spend time with friends/family</c:v>
                </c:pt>
                <c:pt idx="1">
                  <c:v>Watch TV</c:v>
                </c:pt>
                <c:pt idx="2">
                  <c:v>Listen to music</c:v>
                </c:pt>
                <c:pt idx="3">
                  <c:v>Eat out at restaurants</c:v>
                </c:pt>
                <c:pt idx="4">
                  <c:v>Go to pubs/bars/clubs</c:v>
                </c:pt>
                <c:pt idx="5">
                  <c:v>Read books</c:v>
                </c:pt>
                <c:pt idx="6">
                  <c:v>Go leisure shopping for clothes etc.</c:v>
                </c:pt>
                <c:pt idx="7">
                  <c:v>Read magazines</c:v>
                </c:pt>
                <c:pt idx="8">
                  <c:v>Go to watch sporting events</c:v>
                </c:pt>
                <c:pt idx="9">
                  <c:v>Take part in sport or exercise</c:v>
                </c:pt>
                <c:pt idx="10">
                  <c:v>DIY or Gardening</c:v>
                </c:pt>
                <c:pt idx="11">
                  <c:v>Days out or visits to places of interest e.g. museums or historic sites</c:v>
                </c:pt>
                <c:pt idx="12">
                  <c:v>Play video/computer games</c:v>
                </c:pt>
              </c:strCache>
            </c:strRef>
          </c:cat>
          <c:val>
            <c:numRef>
              <c:f>Sheet1!$D$2:$D$14</c:f>
              <c:numCache>
                <c:formatCode>0</c:formatCode>
                <c:ptCount val="13"/>
                <c:pt idx="0">
                  <c:v>85</c:v>
                </c:pt>
                <c:pt idx="1">
                  <c:v>80</c:v>
                </c:pt>
                <c:pt idx="2">
                  <c:v>69</c:v>
                </c:pt>
                <c:pt idx="3">
                  <c:v>55</c:v>
                </c:pt>
                <c:pt idx="4">
                  <c:v>45</c:v>
                </c:pt>
                <c:pt idx="5">
                  <c:v>44</c:v>
                </c:pt>
                <c:pt idx="6">
                  <c:v>40</c:v>
                </c:pt>
                <c:pt idx="7">
                  <c:v>34</c:v>
                </c:pt>
                <c:pt idx="8">
                  <c:v>34</c:v>
                </c:pt>
                <c:pt idx="9">
                  <c:v>33</c:v>
                </c:pt>
                <c:pt idx="10">
                  <c:v>32</c:v>
                </c:pt>
                <c:pt idx="11">
                  <c:v>26</c:v>
                </c:pt>
                <c:pt idx="12">
                  <c:v>10</c:v>
                </c:pt>
              </c:numCache>
            </c:numRef>
          </c:val>
          <c:extLst xmlns:c16r2="http://schemas.microsoft.com/office/drawing/2015/06/chart">
            <c:ext xmlns:c16="http://schemas.microsoft.com/office/drawing/2014/chart" uri="{C3380CC4-5D6E-409C-BE32-E72D297353CC}">
              <c16:uniqueId val="{0000000D-C43B-42AF-8A72-B4FA93B7EF07}"/>
            </c:ext>
          </c:extLst>
        </c:ser>
        <c:dLbls>
          <c:showLegendKey val="0"/>
          <c:showVal val="0"/>
          <c:showCatName val="0"/>
          <c:showSerName val="0"/>
          <c:showPercent val="0"/>
          <c:showBubbleSize val="0"/>
        </c:dLbls>
        <c:gapWidth val="50"/>
        <c:overlap val="100"/>
        <c:axId val="792142136"/>
        <c:axId val="663481816"/>
      </c:barChart>
      <c:catAx>
        <c:axId val="792142136"/>
        <c:scaling>
          <c:orientation val="maxMin"/>
        </c:scaling>
        <c:delete val="0"/>
        <c:axPos val="l"/>
        <c:numFmt formatCode="General" sourceLinked="1"/>
        <c:majorTickMark val="out"/>
        <c:minorTickMark val="none"/>
        <c:tickLblPos val="nextTo"/>
        <c:spPr>
          <a:ln>
            <a:noFill/>
          </a:ln>
        </c:spPr>
        <c:txPr>
          <a:bodyPr/>
          <a:lstStyle/>
          <a:p>
            <a:pPr>
              <a:defRPr sz="1300" b="0">
                <a:solidFill>
                  <a:srgbClr val="54565A"/>
                </a:solidFill>
              </a:defRPr>
            </a:pPr>
            <a:endParaRPr lang="en-US"/>
          </a:p>
        </c:txPr>
        <c:crossAx val="663481816"/>
        <c:crosses val="autoZero"/>
        <c:auto val="1"/>
        <c:lblAlgn val="ctr"/>
        <c:lblOffset val="0"/>
        <c:tickLblSkip val="1"/>
        <c:noMultiLvlLbl val="0"/>
      </c:catAx>
      <c:valAx>
        <c:axId val="663481816"/>
        <c:scaling>
          <c:orientation val="minMax"/>
        </c:scaling>
        <c:delete val="1"/>
        <c:axPos val="t"/>
        <c:numFmt formatCode="0" sourceLinked="1"/>
        <c:majorTickMark val="out"/>
        <c:minorTickMark val="none"/>
        <c:tickLblPos val="nextTo"/>
        <c:crossAx val="79214213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55359859594445693"/>
          <c:y val="2.940739365448649E-2"/>
          <c:w val="0.44640140405554302"/>
          <c:h val="0.94118521269102706"/>
        </c:manualLayout>
      </c:layout>
      <c:barChart>
        <c:barDir val="bar"/>
        <c:grouping val="clustered"/>
        <c:varyColors val="0"/>
        <c:ser>
          <c:idx val="0"/>
          <c:order val="0"/>
          <c:spPr>
            <a:solidFill>
              <a:srgbClr val="FED402"/>
            </a:solidFill>
          </c:spPr>
          <c:invertIfNegative val="0"/>
          <c:dLbls>
            <c:spPr>
              <a:noFill/>
              <a:ln>
                <a:noFill/>
              </a:ln>
              <a:effectLst/>
            </c:spPr>
            <c:txPr>
              <a:bodyPr/>
              <a:lstStyle/>
              <a:p>
                <a:pPr>
                  <a:defRPr sz="1200" b="1">
                    <a:solidFill>
                      <a:schemeClr val="tx1">
                        <a:lumMod val="75000"/>
                        <a:lumOff val="25000"/>
                      </a:schemeClr>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Sheet1!$A$2:$A$20</c:f>
              <c:strCache>
                <c:ptCount val="19"/>
                <c:pt idx="0">
                  <c:v>To have fun/enjoy myself</c:v>
                </c:pt>
                <c:pt idx="1">
                  <c:v>To spend time with friends/family</c:v>
                </c:pt>
                <c:pt idx="2">
                  <c:v>Like going to that type of event</c:v>
                </c:pt>
                <c:pt idx="3">
                  <c:v>To see a specific performer, artist or company</c:v>
                </c:pt>
                <c:pt idx="4">
                  <c:v>To see a specific show or event</c:v>
                </c:pt>
                <c:pt idx="5">
                  <c:v>It adds to my quality of life</c:v>
                </c:pt>
                <c:pt idx="6">
                  <c:v>Recommended by a friend or relative</c:v>
                </c:pt>
                <c:pt idx="7">
                  <c:v>Invited to go by someone else</c:v>
                </c:pt>
                <c:pt idx="8">
                  <c:v>Accompanying children</c:v>
                </c:pt>
                <c:pt idx="9">
                  <c:v>A relative or friend was involved in the event</c:v>
                </c:pt>
                <c:pt idx="10">
                  <c:v>Have new experiences/discover new artists/art forms</c:v>
                </c:pt>
                <c:pt idx="11">
                  <c:v>Just to do something different</c:v>
                </c:pt>
                <c:pt idx="12">
                  <c:v>Helps me to feel part of a community</c:v>
                </c:pt>
                <c:pt idx="13">
                  <c:v>To learn something new (e.g., something about my own heritage, or about other cultures)</c:v>
                </c:pt>
                <c:pt idx="14">
                  <c:v>To be inspired/source of inspiration/creativity</c:v>
                </c:pt>
                <c:pt idx="15">
                  <c:v>Connected with work or studies</c:v>
                </c:pt>
                <c:pt idx="16">
                  <c:v>Happened to be passing by</c:v>
                </c:pt>
                <c:pt idx="17">
                  <c:v>Attending arts events is a boost to my sense of wellbeing</c:v>
                </c:pt>
                <c:pt idx="18">
                  <c:v>Other</c:v>
                </c:pt>
              </c:strCache>
            </c:strRef>
          </c:cat>
          <c:val>
            <c:numRef>
              <c:f>Sheet1!$B$2:$B$20</c:f>
              <c:numCache>
                <c:formatCode>0</c:formatCode>
                <c:ptCount val="19"/>
                <c:pt idx="0">
                  <c:v>49</c:v>
                </c:pt>
                <c:pt idx="1">
                  <c:v>46</c:v>
                </c:pt>
                <c:pt idx="2">
                  <c:v>34</c:v>
                </c:pt>
                <c:pt idx="3">
                  <c:v>30</c:v>
                </c:pt>
                <c:pt idx="4">
                  <c:v>30</c:v>
                </c:pt>
                <c:pt idx="5">
                  <c:v>23</c:v>
                </c:pt>
                <c:pt idx="6">
                  <c:v>16</c:v>
                </c:pt>
                <c:pt idx="7">
                  <c:v>13</c:v>
                </c:pt>
                <c:pt idx="8">
                  <c:v>12</c:v>
                </c:pt>
                <c:pt idx="9">
                  <c:v>11</c:v>
                </c:pt>
                <c:pt idx="10">
                  <c:v>11</c:v>
                </c:pt>
                <c:pt idx="11">
                  <c:v>11</c:v>
                </c:pt>
                <c:pt idx="12">
                  <c:v>10</c:v>
                </c:pt>
                <c:pt idx="13">
                  <c:v>9</c:v>
                </c:pt>
                <c:pt idx="14">
                  <c:v>7</c:v>
                </c:pt>
                <c:pt idx="15">
                  <c:v>5</c:v>
                </c:pt>
                <c:pt idx="16">
                  <c:v>3</c:v>
                </c:pt>
                <c:pt idx="17" formatCode="General">
                  <c:v>0</c:v>
                </c:pt>
                <c:pt idx="18">
                  <c:v>3</c:v>
                </c:pt>
              </c:numCache>
            </c:numRef>
          </c:val>
          <c:extLst xmlns:c16r2="http://schemas.microsoft.com/office/drawing/2015/06/chart">
            <c:ext xmlns:c16="http://schemas.microsoft.com/office/drawing/2014/chart" uri="{C3380CC4-5D6E-409C-BE32-E72D297353CC}">
              <c16:uniqueId val="{00000000-6F4A-4A58-A1A7-D458CE93BEF6}"/>
            </c:ext>
          </c:extLst>
        </c:ser>
        <c:dLbls>
          <c:showLegendKey val="0"/>
          <c:showVal val="0"/>
          <c:showCatName val="0"/>
          <c:showSerName val="0"/>
          <c:showPercent val="0"/>
          <c:showBubbleSize val="0"/>
        </c:dLbls>
        <c:gapWidth val="50"/>
        <c:axId val="663480640"/>
        <c:axId val="663481424"/>
      </c:barChart>
      <c:catAx>
        <c:axId val="663480640"/>
        <c:scaling>
          <c:orientation val="maxMin"/>
        </c:scaling>
        <c:delete val="1"/>
        <c:axPos val="l"/>
        <c:numFmt formatCode="General" sourceLinked="1"/>
        <c:majorTickMark val="out"/>
        <c:minorTickMark val="none"/>
        <c:tickLblPos val="nextTo"/>
        <c:crossAx val="663481424"/>
        <c:crosses val="autoZero"/>
        <c:auto val="1"/>
        <c:lblAlgn val="ctr"/>
        <c:lblOffset val="100"/>
        <c:noMultiLvlLbl val="0"/>
      </c:catAx>
      <c:valAx>
        <c:axId val="663481424"/>
        <c:scaling>
          <c:orientation val="minMax"/>
          <c:min val="0"/>
        </c:scaling>
        <c:delete val="1"/>
        <c:axPos val="t"/>
        <c:numFmt formatCode="0" sourceLinked="1"/>
        <c:majorTickMark val="out"/>
        <c:minorTickMark val="none"/>
        <c:tickLblPos val="nextTo"/>
        <c:crossAx val="66348064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686177465328532"/>
          <c:y val="5.1873321264957487E-2"/>
          <c:w val="0.53285188414317863"/>
          <c:h val="0.94118521269102706"/>
        </c:manualLayout>
      </c:layout>
      <c:barChart>
        <c:barDir val="bar"/>
        <c:grouping val="clustered"/>
        <c:varyColors val="0"/>
        <c:ser>
          <c:idx val="0"/>
          <c:order val="0"/>
          <c:tx>
            <c:strRef>
              <c:f>Sheet1!$B$1</c:f>
              <c:strCache>
                <c:ptCount val="1"/>
                <c:pt idx="0">
                  <c:v>Weekly+</c:v>
                </c:pt>
              </c:strCache>
            </c:strRef>
          </c:tx>
          <c:spPr>
            <a:solidFill>
              <a:srgbClr val="EEB111"/>
            </a:solidFill>
            <a:ln>
              <a:solidFill>
                <a:schemeClr val="bg1"/>
              </a:solid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0-6FE3-49D8-BBA4-545390EB9648}"/>
              </c:ext>
            </c:extLst>
          </c:dPt>
          <c:dPt>
            <c:idx val="3"/>
            <c:invertIfNegative val="0"/>
            <c:bubble3D val="0"/>
            <c:extLst xmlns:c16r2="http://schemas.microsoft.com/office/drawing/2015/06/chart">
              <c:ext xmlns:c16="http://schemas.microsoft.com/office/drawing/2014/chart" uri="{C3380CC4-5D6E-409C-BE32-E72D297353CC}">
                <c16:uniqueId val="{00000001-6FE3-49D8-BBA4-545390EB9648}"/>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I’m not really interested </c:v>
                </c:pt>
                <c:pt idx="1">
                  <c:v>It’s difficult to find the time</c:v>
                </c:pt>
                <c:pt idx="2">
                  <c:v>It costs too much</c:v>
                </c:pt>
                <c:pt idx="3">
                  <c:v>I don’t have anyone to go with </c:v>
                </c:pt>
                <c:pt idx="4">
                  <c:v>I have a health issue/ disability </c:v>
                </c:pt>
                <c:pt idx="5">
                  <c:v>Limited choice or poor quality of this type of event where I live</c:v>
                </c:pt>
                <c:pt idx="6">
                  <c:v>There is not enough information on what is available </c:v>
                </c:pt>
                <c:pt idx="7">
                  <c:v>It is too far to travel to</c:v>
                </c:pt>
                <c:pt idx="8">
                  <c:v>It would be hard to get to (e.g. poor public transport or parking options) </c:v>
                </c:pt>
                <c:pt idx="9">
                  <c:v>I might feel uncomfortable or out of place </c:v>
                </c:pt>
                <c:pt idx="10">
                  <c:v>I would rather attend or participate in other leisure activities </c:v>
                </c:pt>
                <c:pt idx="11">
                  <c:v>Other </c:v>
                </c:pt>
              </c:strCache>
            </c:strRef>
          </c:cat>
          <c:val>
            <c:numRef>
              <c:f>Sheet1!$B$2:$B$13</c:f>
              <c:numCache>
                <c:formatCode>0</c:formatCode>
                <c:ptCount val="12"/>
                <c:pt idx="0">
                  <c:v>40</c:v>
                </c:pt>
                <c:pt idx="1">
                  <c:v>39</c:v>
                </c:pt>
                <c:pt idx="2">
                  <c:v>31</c:v>
                </c:pt>
                <c:pt idx="3">
                  <c:v>7</c:v>
                </c:pt>
                <c:pt idx="4">
                  <c:v>7</c:v>
                </c:pt>
                <c:pt idx="5">
                  <c:v>6</c:v>
                </c:pt>
                <c:pt idx="6">
                  <c:v>6</c:v>
                </c:pt>
                <c:pt idx="7">
                  <c:v>6</c:v>
                </c:pt>
                <c:pt idx="8">
                  <c:v>5</c:v>
                </c:pt>
                <c:pt idx="9">
                  <c:v>5</c:v>
                </c:pt>
                <c:pt idx="10">
                  <c:v>5</c:v>
                </c:pt>
                <c:pt idx="11">
                  <c:v>9</c:v>
                </c:pt>
              </c:numCache>
            </c:numRef>
          </c:val>
          <c:extLst xmlns:c16r2="http://schemas.microsoft.com/office/drawing/2015/06/chart">
            <c:ext xmlns:c16="http://schemas.microsoft.com/office/drawing/2014/chart" uri="{C3380CC4-5D6E-409C-BE32-E72D297353CC}">
              <c16:uniqueId val="{00000002-6FE3-49D8-BBA4-545390EB9648}"/>
            </c:ext>
          </c:extLst>
        </c:ser>
        <c:dLbls>
          <c:dLblPos val="outEnd"/>
          <c:showLegendKey val="0"/>
          <c:showVal val="1"/>
          <c:showCatName val="0"/>
          <c:showSerName val="0"/>
          <c:showPercent val="0"/>
          <c:showBubbleSize val="0"/>
        </c:dLbls>
        <c:gapWidth val="50"/>
        <c:axId val="663478288"/>
        <c:axId val="663478680"/>
      </c:barChart>
      <c:catAx>
        <c:axId val="663478288"/>
        <c:scaling>
          <c:orientation val="maxMin"/>
        </c:scaling>
        <c:delete val="1"/>
        <c:axPos val="l"/>
        <c:numFmt formatCode="General" sourceLinked="1"/>
        <c:majorTickMark val="out"/>
        <c:minorTickMark val="none"/>
        <c:tickLblPos val="nextTo"/>
        <c:crossAx val="663478680"/>
        <c:crosses val="autoZero"/>
        <c:auto val="1"/>
        <c:lblAlgn val="ctr"/>
        <c:lblOffset val="100"/>
        <c:noMultiLvlLbl val="0"/>
      </c:catAx>
      <c:valAx>
        <c:axId val="663478680"/>
        <c:scaling>
          <c:orientation val="minMax"/>
          <c:max val="60"/>
          <c:min val="0"/>
        </c:scaling>
        <c:delete val="1"/>
        <c:axPos val="t"/>
        <c:numFmt formatCode="0" sourceLinked="1"/>
        <c:majorTickMark val="out"/>
        <c:minorTickMark val="none"/>
        <c:tickLblPos val="nextTo"/>
        <c:crossAx val="663478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686177465328532"/>
          <c:y val="5.1873321264957487E-2"/>
          <c:w val="0.53285188414317863"/>
          <c:h val="0.94118521269102706"/>
        </c:manualLayout>
      </c:layout>
      <c:barChart>
        <c:barDir val="bar"/>
        <c:grouping val="clustered"/>
        <c:varyColors val="0"/>
        <c:ser>
          <c:idx val="0"/>
          <c:order val="0"/>
          <c:tx>
            <c:strRef>
              <c:f>Sheet1!$B$1</c:f>
              <c:strCache>
                <c:ptCount val="1"/>
                <c:pt idx="0">
                  <c:v>Weekly+</c:v>
                </c:pt>
              </c:strCache>
            </c:strRef>
          </c:tx>
          <c:spPr>
            <a:solidFill>
              <a:srgbClr val="FED402"/>
            </a:solidFill>
            <a:ln>
              <a:solidFill>
                <a:schemeClr val="bg1"/>
              </a:solid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0-7EDF-49E8-91E1-A05732A6066D}"/>
              </c:ext>
            </c:extLst>
          </c:dPt>
          <c:dPt>
            <c:idx val="3"/>
            <c:invertIfNegative val="0"/>
            <c:bubble3D val="0"/>
            <c:extLst xmlns:c16r2="http://schemas.microsoft.com/office/drawing/2015/06/chart">
              <c:ext xmlns:c16="http://schemas.microsoft.com/office/drawing/2014/chart" uri="{C3380CC4-5D6E-409C-BE32-E72D297353CC}">
                <c16:uniqueId val="{00000001-7EDF-49E8-91E1-A05732A6066D}"/>
              </c:ext>
            </c:extLst>
          </c:dPt>
          <c:dPt>
            <c:idx val="17"/>
            <c:invertIfNegative val="0"/>
            <c:bubble3D val="0"/>
            <c:extLst xmlns:c16r2="http://schemas.microsoft.com/office/drawing/2015/06/chart">
              <c:ext xmlns:c16="http://schemas.microsoft.com/office/drawing/2014/chart" uri="{C3380CC4-5D6E-409C-BE32-E72D297353CC}">
                <c16:uniqueId val="{00000002-3667-403A-89BF-86B79E7AF222}"/>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Films at a cinema or other venue </c:v>
                </c:pt>
                <c:pt idx="1">
                  <c:v>Plays </c:v>
                </c:pt>
                <c:pt idx="2">
                  <c:v>Stand-up comedy </c:v>
                </c:pt>
                <c:pt idx="3">
                  <c:v>Musical </c:v>
                </c:pt>
                <c:pt idx="4">
                  <c:v>Rock or Popular music</c:v>
                </c:pt>
                <c:pt idx="5">
                  <c:v>Country Music</c:v>
                </c:pt>
                <c:pt idx="6">
                  <c:v>Traditional Irish/Folk music</c:v>
                </c:pt>
                <c:pt idx="7">
                  <c:v>Street arts (e.g. outdoor based performance/ parade/ carnival/ circus) </c:v>
                </c:pt>
                <c:pt idx="8">
                  <c:v>Art Exhibition (paintings, sculpture, photography, etc.</c:v>
                </c:pt>
                <c:pt idx="9">
                  <c:v>Traditional Irish/Folk dance performance (not competitive event) </c:v>
                </c:pt>
                <c:pt idx="10">
                  <c:v>World music</c:v>
                </c:pt>
                <c:pt idx="11">
                  <c:v>Other music</c:v>
                </c:pt>
                <c:pt idx="12">
                  <c:v>Opera </c:v>
                </c:pt>
                <c:pt idx="13">
                  <c:v>Classical music</c:v>
                </c:pt>
                <c:pt idx="14">
                  <c:v>Live streaming of an event at a cinema (e.g. play, opera, concert etc.) </c:v>
                </c:pt>
                <c:pt idx="15">
                  <c:v>Jazz/Blues music</c:v>
                </c:pt>
                <c:pt idx="16">
                  <c:v>Event connected with books or writing (e.g reading or interview with author)</c:v>
                </c:pt>
                <c:pt idx="17">
                  <c:v>Event connected with Architecture (eg talk, exhibition, guided tour)</c:v>
                </c:pt>
                <c:pt idx="18">
                  <c:v>Circus – in a tent or other venue</c:v>
                </c:pt>
                <c:pt idx="19">
                  <c:v>Contemporary dance performance </c:v>
                </c:pt>
                <c:pt idx="20">
                  <c:v>Ballet </c:v>
                </c:pt>
                <c:pt idx="21">
                  <c:v>Any arts council funded event</c:v>
                </c:pt>
              </c:strCache>
            </c:strRef>
          </c:cat>
          <c:val>
            <c:numRef>
              <c:f>Sheet1!$B$2:$B$23</c:f>
              <c:numCache>
                <c:formatCode>0</c:formatCode>
                <c:ptCount val="22"/>
                <c:pt idx="0">
                  <c:v>32</c:v>
                </c:pt>
                <c:pt idx="1">
                  <c:v>19</c:v>
                </c:pt>
                <c:pt idx="2">
                  <c:v>16</c:v>
                </c:pt>
                <c:pt idx="3">
                  <c:v>15</c:v>
                </c:pt>
                <c:pt idx="4">
                  <c:v>14</c:v>
                </c:pt>
                <c:pt idx="5">
                  <c:v>13</c:v>
                </c:pt>
                <c:pt idx="6">
                  <c:v>12</c:v>
                </c:pt>
                <c:pt idx="7">
                  <c:v>11</c:v>
                </c:pt>
                <c:pt idx="8">
                  <c:v>10</c:v>
                </c:pt>
                <c:pt idx="9">
                  <c:v>7</c:v>
                </c:pt>
                <c:pt idx="10">
                  <c:v>7</c:v>
                </c:pt>
                <c:pt idx="11">
                  <c:v>7</c:v>
                </c:pt>
                <c:pt idx="12">
                  <c:v>6</c:v>
                </c:pt>
                <c:pt idx="13">
                  <c:v>6</c:v>
                </c:pt>
                <c:pt idx="14">
                  <c:v>5</c:v>
                </c:pt>
                <c:pt idx="15">
                  <c:v>5</c:v>
                </c:pt>
                <c:pt idx="16">
                  <c:v>5</c:v>
                </c:pt>
                <c:pt idx="17">
                  <c:v>5</c:v>
                </c:pt>
                <c:pt idx="18">
                  <c:v>5</c:v>
                </c:pt>
                <c:pt idx="19">
                  <c:v>4</c:v>
                </c:pt>
                <c:pt idx="20">
                  <c:v>2</c:v>
                </c:pt>
                <c:pt idx="21">
                  <c:v>50</c:v>
                </c:pt>
              </c:numCache>
            </c:numRef>
          </c:val>
          <c:extLst xmlns:c16r2="http://schemas.microsoft.com/office/drawing/2015/06/chart">
            <c:ext xmlns:c16="http://schemas.microsoft.com/office/drawing/2014/chart" uri="{C3380CC4-5D6E-409C-BE32-E72D297353CC}">
              <c16:uniqueId val="{00000002-7EDF-49E8-91E1-A05732A6066D}"/>
            </c:ext>
          </c:extLst>
        </c:ser>
        <c:dLbls>
          <c:dLblPos val="outEnd"/>
          <c:showLegendKey val="0"/>
          <c:showVal val="1"/>
          <c:showCatName val="0"/>
          <c:showSerName val="0"/>
          <c:showPercent val="0"/>
          <c:showBubbleSize val="0"/>
        </c:dLbls>
        <c:gapWidth val="50"/>
        <c:axId val="487749344"/>
        <c:axId val="651563272"/>
      </c:barChart>
      <c:catAx>
        <c:axId val="487749344"/>
        <c:scaling>
          <c:orientation val="maxMin"/>
        </c:scaling>
        <c:delete val="1"/>
        <c:axPos val="l"/>
        <c:numFmt formatCode="General" sourceLinked="1"/>
        <c:majorTickMark val="out"/>
        <c:minorTickMark val="none"/>
        <c:tickLblPos val="nextTo"/>
        <c:crossAx val="651563272"/>
        <c:crosses val="autoZero"/>
        <c:auto val="1"/>
        <c:lblAlgn val="ctr"/>
        <c:lblOffset val="100"/>
        <c:noMultiLvlLbl val="0"/>
      </c:catAx>
      <c:valAx>
        <c:axId val="651563272"/>
        <c:scaling>
          <c:orientation val="minMax"/>
          <c:min val="0"/>
        </c:scaling>
        <c:delete val="1"/>
        <c:axPos val="t"/>
        <c:numFmt formatCode="0" sourceLinked="1"/>
        <c:majorTickMark val="out"/>
        <c:minorTickMark val="none"/>
        <c:tickLblPos val="nextTo"/>
        <c:crossAx val="4877493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55359859594445693"/>
          <c:y val="2.940739365448649E-2"/>
          <c:w val="0.44640140405554302"/>
          <c:h val="0.94118521269102706"/>
        </c:manualLayout>
      </c:layout>
      <c:barChart>
        <c:barDir val="bar"/>
        <c:grouping val="clustered"/>
        <c:varyColors val="0"/>
        <c:ser>
          <c:idx val="0"/>
          <c:order val="0"/>
          <c:spPr>
            <a:solidFill>
              <a:schemeClr val="accent1"/>
            </a:solidFill>
          </c:spPr>
          <c:invertIfNegative val="0"/>
          <c:dPt>
            <c:idx val="11"/>
            <c:invertIfNegative val="0"/>
            <c:bubble3D val="0"/>
            <c:spPr>
              <a:solidFill>
                <a:schemeClr val="bg1">
                  <a:lumMod val="65000"/>
                </a:schemeClr>
              </a:solidFill>
            </c:spPr>
            <c:extLst xmlns:c16r2="http://schemas.microsoft.com/office/drawing/2015/06/chart">
              <c:ext xmlns:c16="http://schemas.microsoft.com/office/drawing/2014/chart" uri="{C3380CC4-5D6E-409C-BE32-E72D297353CC}">
                <c16:uniqueId val="{00000001-5640-4055-8FE8-6C534A6FA478}"/>
              </c:ext>
            </c:extLst>
          </c:dPt>
          <c:dLbls>
            <c:spPr>
              <a:noFill/>
              <a:ln>
                <a:noFill/>
              </a:ln>
              <a:effectLst/>
            </c:spPr>
            <c:txPr>
              <a:bodyPr/>
              <a:lstStyle/>
              <a:p>
                <a:pPr>
                  <a:defRPr sz="14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Sheet1!$A$2:$A$13</c:f>
              <c:strCache>
                <c:ptCount val="12"/>
                <c:pt idx="0">
                  <c:v>ANY</c:v>
                </c:pt>
                <c:pt idx="1">
                  <c:v>Music of any kind including playing an instrument, being part of any band, orchestra or musical group.</c:v>
                </c:pt>
                <c:pt idx="2">
                  <c:v>Visual arts and crafts, for example, painting, sculpting, pottery, wood-turning, jewellery making, weaving or textiles</c:v>
                </c:pt>
                <c:pt idx="3">
                  <c:v>Singing or being part of a choir</c:v>
                </c:pt>
                <c:pt idx="4">
                  <c:v>Dance activity of any kind</c:v>
                </c:pt>
                <c:pt idx="5">
                  <c:v>Book Club, reading group</c:v>
                </c:pt>
                <c:pt idx="6">
                  <c:v>Film and video making including photography other than family, holiday or party snaps</c:v>
                </c:pt>
                <c:pt idx="7">
                  <c:v>Creative writing, for example, poetry or stories</c:v>
                </c:pt>
                <c:pt idx="8">
                  <c:v>Drama or theatrical activity of any kind</c:v>
                </c:pt>
                <c:pt idx="9">
                  <c:v>Digital arts: creating and making original artwork, animation or games using digital technology</c:v>
                </c:pt>
                <c:pt idx="10">
                  <c:v>Circus, Street arts, Carnival skills</c:v>
                </c:pt>
                <c:pt idx="11">
                  <c:v>Other</c:v>
                </c:pt>
              </c:strCache>
            </c:strRef>
          </c:cat>
          <c:val>
            <c:numRef>
              <c:f>Sheet1!$B$2:$B$13</c:f>
              <c:numCache>
                <c:formatCode>0</c:formatCode>
                <c:ptCount val="12"/>
                <c:pt idx="0">
                  <c:v>25</c:v>
                </c:pt>
                <c:pt idx="1">
                  <c:v>7</c:v>
                </c:pt>
                <c:pt idx="2">
                  <c:v>6</c:v>
                </c:pt>
                <c:pt idx="3">
                  <c:v>5</c:v>
                </c:pt>
                <c:pt idx="4">
                  <c:v>5</c:v>
                </c:pt>
                <c:pt idx="5">
                  <c:v>5</c:v>
                </c:pt>
                <c:pt idx="6">
                  <c:v>4</c:v>
                </c:pt>
                <c:pt idx="7">
                  <c:v>4</c:v>
                </c:pt>
                <c:pt idx="8">
                  <c:v>3</c:v>
                </c:pt>
                <c:pt idx="9">
                  <c:v>3</c:v>
                </c:pt>
                <c:pt idx="10">
                  <c:v>2</c:v>
                </c:pt>
                <c:pt idx="11">
                  <c:v>2</c:v>
                </c:pt>
              </c:numCache>
            </c:numRef>
          </c:val>
          <c:extLst xmlns:c16r2="http://schemas.microsoft.com/office/drawing/2015/06/chart">
            <c:ext xmlns:c16="http://schemas.microsoft.com/office/drawing/2014/chart" uri="{C3380CC4-5D6E-409C-BE32-E72D297353CC}">
              <c16:uniqueId val="{00000000-6F4A-4A58-A1A7-D458CE93BEF6}"/>
            </c:ext>
          </c:extLst>
        </c:ser>
        <c:dLbls>
          <c:showLegendKey val="0"/>
          <c:showVal val="0"/>
          <c:showCatName val="0"/>
          <c:showSerName val="0"/>
          <c:showPercent val="0"/>
          <c:showBubbleSize val="0"/>
        </c:dLbls>
        <c:gapWidth val="50"/>
        <c:axId val="659960688"/>
        <c:axId val="829872256"/>
      </c:barChart>
      <c:catAx>
        <c:axId val="659960688"/>
        <c:scaling>
          <c:orientation val="maxMin"/>
        </c:scaling>
        <c:delete val="1"/>
        <c:axPos val="l"/>
        <c:numFmt formatCode="General" sourceLinked="1"/>
        <c:majorTickMark val="out"/>
        <c:minorTickMark val="none"/>
        <c:tickLblPos val="nextTo"/>
        <c:crossAx val="829872256"/>
        <c:crosses val="autoZero"/>
        <c:auto val="1"/>
        <c:lblAlgn val="ctr"/>
        <c:lblOffset val="100"/>
        <c:noMultiLvlLbl val="0"/>
      </c:catAx>
      <c:valAx>
        <c:axId val="829872256"/>
        <c:scaling>
          <c:orientation val="minMax"/>
          <c:max val="100"/>
          <c:min val="0"/>
        </c:scaling>
        <c:delete val="1"/>
        <c:axPos val="t"/>
        <c:numFmt formatCode="0" sourceLinked="1"/>
        <c:majorTickMark val="out"/>
        <c:minorTickMark val="none"/>
        <c:tickLblPos val="none"/>
        <c:crossAx val="65996068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strCache>
            </c:strRef>
          </c:tx>
          <c:spPr>
            <a:ln>
              <a:noFill/>
            </a:ln>
          </c:spPr>
          <c:explosion val="10"/>
          <c:dPt>
            <c:idx val="0"/>
            <c:bubble3D val="0"/>
            <c:explosion val="0"/>
            <c:spPr>
              <a:solidFill>
                <a:srgbClr val="F2F2F2">
                  <a:alpha val="50196"/>
                </a:srgbClr>
              </a:solidFill>
              <a:ln>
                <a:solidFill>
                  <a:srgbClr val="54C0E8"/>
                </a:solidFill>
              </a:ln>
            </c:spPr>
            <c:extLst xmlns:c16r2="http://schemas.microsoft.com/office/drawing/2015/06/chart">
              <c:ext xmlns:c16="http://schemas.microsoft.com/office/drawing/2014/chart" uri="{C3380CC4-5D6E-409C-BE32-E72D297353CC}">
                <c16:uniqueId val="{00000001-9706-403F-BC10-D428E927EB79}"/>
              </c:ext>
            </c:extLst>
          </c:dPt>
          <c:dPt>
            <c:idx val="1"/>
            <c:bubble3D val="0"/>
            <c:spPr>
              <a:solidFill>
                <a:srgbClr val="54C0E8"/>
              </a:solidFill>
              <a:ln>
                <a:noFill/>
              </a:ln>
            </c:spPr>
            <c:extLst xmlns:c16r2="http://schemas.microsoft.com/office/drawing/2015/06/chart">
              <c:ext xmlns:c16="http://schemas.microsoft.com/office/drawing/2014/chart" uri="{C3380CC4-5D6E-409C-BE32-E72D297353CC}">
                <c16:uniqueId val="{00000003-9706-403F-BC10-D428E927EB79}"/>
              </c:ext>
            </c:extLst>
          </c:dPt>
          <c:dPt>
            <c:idx val="2"/>
            <c:bubble3D val="0"/>
            <c:spPr>
              <a:solidFill>
                <a:schemeClr val="tx1">
                  <a:lumMod val="50000"/>
                  <a:lumOff val="50000"/>
                </a:schemeClr>
              </a:solidFill>
              <a:ln>
                <a:noFill/>
              </a:ln>
            </c:spPr>
            <c:extLst xmlns:c16r2="http://schemas.microsoft.com/office/drawing/2015/06/chart">
              <c:ext xmlns:c16="http://schemas.microsoft.com/office/drawing/2014/chart" uri="{C3380CC4-5D6E-409C-BE32-E72D297353CC}">
                <c16:uniqueId val="{00000005-9706-403F-BC10-D428E927EB79}"/>
              </c:ext>
            </c:extLst>
          </c:dPt>
          <c:cat>
            <c:strRef>
              <c:f>Sheet1!$A$2:$A$4</c:f>
              <c:strCache>
                <c:ptCount val="2"/>
                <c:pt idx="0">
                  <c:v>Any </c:v>
                </c:pt>
                <c:pt idx="1">
                  <c:v>None</c:v>
                </c:pt>
              </c:strCache>
            </c:strRef>
          </c:cat>
          <c:val>
            <c:numRef>
              <c:f>Sheet1!$B$2:$B$4</c:f>
              <c:numCache>
                <c:formatCode>0</c:formatCode>
                <c:ptCount val="3"/>
                <c:pt idx="0">
                  <c:v>75</c:v>
                </c:pt>
                <c:pt idx="1">
                  <c:v>25</c:v>
                </c:pt>
              </c:numCache>
            </c:numRef>
          </c:val>
          <c:extLst xmlns:c16r2="http://schemas.microsoft.com/office/drawing/2015/06/chart">
            <c:ext xmlns:c16="http://schemas.microsoft.com/office/drawing/2014/chart" uri="{C3380CC4-5D6E-409C-BE32-E72D297353CC}">
              <c16:uniqueId val="{00000006-9706-403F-BC10-D428E927EB79}"/>
            </c:ext>
          </c:extLst>
        </c:ser>
        <c:dLbls>
          <c:showLegendKey val="0"/>
          <c:showVal val="0"/>
          <c:showCatName val="0"/>
          <c:showSerName val="0"/>
          <c:showPercent val="0"/>
          <c:showBubbleSize val="0"/>
          <c:showLeaderLines val="1"/>
        </c:dLbls>
        <c:firstSliceAng val="0"/>
        <c:holeSize val="50"/>
      </c:doughnutChart>
    </c:plotArea>
    <c:plotVisOnly val="1"/>
    <c:dispBlanksAs val="zero"/>
    <c:showDLblsOverMax val="0"/>
  </c:chart>
  <c:txPr>
    <a:bodyPr/>
    <a:lstStyle/>
    <a:p>
      <a:pPr>
        <a:defRPr sz="18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strCache>
            </c:strRef>
          </c:tx>
          <c:spPr>
            <a:solidFill>
              <a:srgbClr val="54C0E8"/>
            </a:solidFill>
            <a:ln>
              <a:noFill/>
            </a:ln>
          </c:spPr>
          <c:explosion val="10"/>
          <c:dPt>
            <c:idx val="0"/>
            <c:bubble3D val="0"/>
            <c:explosion val="0"/>
            <c:spPr>
              <a:solidFill>
                <a:schemeClr val="bg1">
                  <a:lumMod val="95000"/>
                </a:schemeClr>
              </a:solidFill>
              <a:ln>
                <a:solidFill>
                  <a:srgbClr val="54C0E8"/>
                </a:solidFill>
              </a:ln>
            </c:spPr>
            <c:extLst xmlns:c16r2="http://schemas.microsoft.com/office/drawing/2015/06/chart">
              <c:ext xmlns:c16="http://schemas.microsoft.com/office/drawing/2014/chart" uri="{C3380CC4-5D6E-409C-BE32-E72D297353CC}">
                <c16:uniqueId val="{00000001-68A9-4908-B6A8-385CF4D39A93}"/>
              </c:ext>
            </c:extLst>
          </c:dPt>
          <c:dPt>
            <c:idx val="1"/>
            <c:bubble3D val="0"/>
            <c:extLst xmlns:c16r2="http://schemas.microsoft.com/office/drawing/2015/06/chart">
              <c:ext xmlns:c16="http://schemas.microsoft.com/office/drawing/2014/chart" uri="{C3380CC4-5D6E-409C-BE32-E72D297353CC}">
                <c16:uniqueId val="{00000003-68A9-4908-B6A8-385CF4D39A93}"/>
              </c:ext>
            </c:extLst>
          </c:dPt>
          <c:dPt>
            <c:idx val="2"/>
            <c:bubble3D val="0"/>
            <c:extLst xmlns:c16r2="http://schemas.microsoft.com/office/drawing/2015/06/chart">
              <c:ext xmlns:c16="http://schemas.microsoft.com/office/drawing/2014/chart" uri="{C3380CC4-5D6E-409C-BE32-E72D297353CC}">
                <c16:uniqueId val="{00000005-68A9-4908-B6A8-385CF4D39A93}"/>
              </c:ext>
            </c:extLst>
          </c:dPt>
          <c:cat>
            <c:strRef>
              <c:f>Sheet1!$A$2:$A$4</c:f>
              <c:strCache>
                <c:ptCount val="2"/>
                <c:pt idx="0">
                  <c:v>Any </c:v>
                </c:pt>
                <c:pt idx="1">
                  <c:v>None</c:v>
                </c:pt>
              </c:strCache>
            </c:strRef>
          </c:cat>
          <c:val>
            <c:numRef>
              <c:f>Sheet1!$B$2:$B$4</c:f>
              <c:numCache>
                <c:formatCode>0</c:formatCode>
                <c:ptCount val="3"/>
                <c:pt idx="0">
                  <c:v>75</c:v>
                </c:pt>
                <c:pt idx="1">
                  <c:v>25</c:v>
                </c:pt>
              </c:numCache>
            </c:numRef>
          </c:val>
          <c:extLst xmlns:c16r2="http://schemas.microsoft.com/office/drawing/2015/06/chart">
            <c:ext xmlns:c16="http://schemas.microsoft.com/office/drawing/2014/chart" uri="{C3380CC4-5D6E-409C-BE32-E72D297353CC}">
              <c16:uniqueId val="{00000006-68A9-4908-B6A8-385CF4D39A93}"/>
            </c:ext>
          </c:extLst>
        </c:ser>
        <c:dLbls>
          <c:showLegendKey val="0"/>
          <c:showVal val="0"/>
          <c:showCatName val="0"/>
          <c:showSerName val="0"/>
          <c:showPercent val="0"/>
          <c:showBubbleSize val="0"/>
          <c:showLeaderLines val="1"/>
        </c:dLbls>
        <c:firstSliceAng val="0"/>
        <c:holeSize val="50"/>
      </c:doughnutChart>
    </c:plotArea>
    <c:plotVisOnly val="1"/>
    <c:dispBlanksAs val="zero"/>
    <c:showDLblsOverMax val="0"/>
  </c:chart>
  <c:txPr>
    <a:bodyPr/>
    <a:lstStyle/>
    <a:p>
      <a:pPr>
        <a:defRPr sz="1800"/>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5051872553609311"/>
          <c:y val="2.9407299516136749E-2"/>
          <c:w val="0.74273779824616537"/>
          <c:h val="0.94118521269102706"/>
        </c:manualLayout>
      </c:layout>
      <c:barChart>
        <c:barDir val="bar"/>
        <c:grouping val="clustered"/>
        <c:varyColors val="0"/>
        <c:ser>
          <c:idx val="0"/>
          <c:order val="0"/>
          <c:spPr>
            <a:solidFill>
              <a:srgbClr val="54C0E8"/>
            </a:solidFill>
          </c:spPr>
          <c:invertIfNegative val="0"/>
          <c:dLbls>
            <c:spPr>
              <a:noFill/>
              <a:ln>
                <a:noFill/>
              </a:ln>
              <a:effectLst/>
            </c:spPr>
            <c:txPr>
              <a:bodyPr/>
              <a:lstStyle/>
              <a:p>
                <a:pPr>
                  <a:defRPr sz="12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Sheet1!$A$2:$A$18</c:f>
              <c:strCache>
                <c:ptCount val="16"/>
                <c:pt idx="0">
                  <c:v>Total</c:v>
                </c:pt>
                <c:pt idx="2">
                  <c:v>Male</c:v>
                </c:pt>
                <c:pt idx="3">
                  <c:v>Female</c:v>
                </c:pt>
                <c:pt idx="5">
                  <c:v>16-24</c:v>
                </c:pt>
                <c:pt idx="6">
                  <c:v>25-34</c:v>
                </c:pt>
                <c:pt idx="7">
                  <c:v>34-49</c:v>
                </c:pt>
                <c:pt idx="8">
                  <c:v>50-64</c:v>
                </c:pt>
                <c:pt idx="10">
                  <c:v>Dublin</c:v>
                </c:pt>
                <c:pt idx="11">
                  <c:v>Ex Dublin</c:v>
                </c:pt>
                <c:pt idx="12">
                  <c:v>(Galway)</c:v>
                </c:pt>
                <c:pt idx="14">
                  <c:v>ABC1F50+</c:v>
                </c:pt>
                <c:pt idx="15">
                  <c:v>C2DEF50-</c:v>
                </c:pt>
              </c:strCache>
            </c:strRef>
          </c:cat>
          <c:val>
            <c:numRef>
              <c:f>Sheet1!$B$2:$B$18</c:f>
              <c:numCache>
                <c:formatCode>General</c:formatCode>
                <c:ptCount val="17"/>
                <c:pt idx="2">
                  <c:v>25</c:v>
                </c:pt>
                <c:pt idx="3">
                  <c:v>26</c:v>
                </c:pt>
                <c:pt idx="5">
                  <c:v>28</c:v>
                </c:pt>
                <c:pt idx="6">
                  <c:v>30</c:v>
                </c:pt>
                <c:pt idx="7">
                  <c:v>25</c:v>
                </c:pt>
                <c:pt idx="8">
                  <c:v>24</c:v>
                </c:pt>
                <c:pt idx="10">
                  <c:v>31</c:v>
                </c:pt>
                <c:pt idx="11">
                  <c:v>23</c:v>
                </c:pt>
                <c:pt idx="12">
                  <c:v>24</c:v>
                </c:pt>
                <c:pt idx="14">
                  <c:v>35</c:v>
                </c:pt>
                <c:pt idx="15">
                  <c:v>17</c:v>
                </c:pt>
              </c:numCache>
            </c:numRef>
          </c:val>
          <c:extLst xmlns:c16r2="http://schemas.microsoft.com/office/drawing/2015/06/chart">
            <c:ext xmlns:c16="http://schemas.microsoft.com/office/drawing/2014/chart" uri="{C3380CC4-5D6E-409C-BE32-E72D297353CC}">
              <c16:uniqueId val="{00000000-6F4A-4A58-A1A7-D458CE93BEF6}"/>
            </c:ext>
          </c:extLst>
        </c:ser>
        <c:dLbls>
          <c:showLegendKey val="0"/>
          <c:showVal val="0"/>
          <c:showCatName val="0"/>
          <c:showSerName val="0"/>
          <c:showPercent val="0"/>
          <c:showBubbleSize val="0"/>
        </c:dLbls>
        <c:gapWidth val="50"/>
        <c:axId val="829876176"/>
        <c:axId val="829871080"/>
      </c:barChart>
      <c:catAx>
        <c:axId val="829876176"/>
        <c:scaling>
          <c:orientation val="maxMin"/>
        </c:scaling>
        <c:delete val="0"/>
        <c:axPos val="l"/>
        <c:numFmt formatCode="General" sourceLinked="1"/>
        <c:majorTickMark val="out"/>
        <c:minorTickMark val="none"/>
        <c:tickLblPos val="nextTo"/>
        <c:spPr>
          <a:ln>
            <a:noFill/>
          </a:ln>
        </c:spPr>
        <c:txPr>
          <a:bodyPr/>
          <a:lstStyle/>
          <a:p>
            <a:pPr>
              <a:defRPr sz="1200"/>
            </a:pPr>
            <a:endParaRPr lang="en-US"/>
          </a:p>
        </c:txPr>
        <c:crossAx val="829871080"/>
        <c:crosses val="autoZero"/>
        <c:auto val="1"/>
        <c:lblAlgn val="ctr"/>
        <c:lblOffset val="100"/>
        <c:noMultiLvlLbl val="0"/>
      </c:catAx>
      <c:valAx>
        <c:axId val="829871080"/>
        <c:scaling>
          <c:orientation val="minMax"/>
          <c:max val="100"/>
          <c:min val="0"/>
        </c:scaling>
        <c:delete val="1"/>
        <c:axPos val="t"/>
        <c:numFmt formatCode="General" sourceLinked="1"/>
        <c:majorTickMark val="out"/>
        <c:minorTickMark val="none"/>
        <c:tickLblPos val="none"/>
        <c:crossAx val="82987617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55359859594445693"/>
          <c:y val="2.940739365448649E-2"/>
          <c:w val="0.44640140405554302"/>
          <c:h val="0.94118521269102706"/>
        </c:manualLayout>
      </c:layout>
      <c:barChart>
        <c:barDir val="bar"/>
        <c:grouping val="clustered"/>
        <c:varyColors val="0"/>
        <c:ser>
          <c:idx val="0"/>
          <c:order val="0"/>
          <c:spPr>
            <a:solidFill>
              <a:srgbClr val="54C0E8"/>
            </a:solidFill>
          </c:spPr>
          <c:invertIfNegative val="0"/>
          <c:dLbls>
            <c:spPr>
              <a:noFill/>
              <a:ln>
                <a:noFill/>
              </a:ln>
              <a:effectLst/>
            </c:spPr>
            <c:txPr>
              <a:bodyPr/>
              <a:lstStyle/>
              <a:p>
                <a:pPr>
                  <a:defRPr sz="14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Sheet1!$A$2:$A$9</c:f>
              <c:strCache>
                <c:ptCount val="8"/>
                <c:pt idx="0">
                  <c:v>Total</c:v>
                </c:pt>
                <c:pt idx="2">
                  <c:v>Any Art Goers</c:v>
                </c:pt>
                <c:pt idx="3">
                  <c:v>Occasionals</c:v>
                </c:pt>
                <c:pt idx="4">
                  <c:v>Regulars</c:v>
                </c:pt>
                <c:pt idx="5">
                  <c:v>Afficionados</c:v>
                </c:pt>
                <c:pt idx="6">
                  <c:v>Film only</c:v>
                </c:pt>
                <c:pt idx="7">
                  <c:v>None</c:v>
                </c:pt>
              </c:strCache>
            </c:strRef>
          </c:cat>
          <c:val>
            <c:numRef>
              <c:f>Sheet1!$B$2:$B$9</c:f>
              <c:numCache>
                <c:formatCode>General</c:formatCode>
                <c:ptCount val="8"/>
                <c:pt idx="0" formatCode="0">
                  <c:v>25</c:v>
                </c:pt>
                <c:pt idx="2" formatCode="0">
                  <c:v>34</c:v>
                </c:pt>
                <c:pt idx="3" formatCode="0">
                  <c:v>20</c:v>
                </c:pt>
                <c:pt idx="4" formatCode="0">
                  <c:v>40</c:v>
                </c:pt>
                <c:pt idx="5" formatCode="0">
                  <c:v>46</c:v>
                </c:pt>
                <c:pt idx="6" formatCode="0">
                  <c:v>12</c:v>
                </c:pt>
                <c:pt idx="7" formatCode="0">
                  <c:v>8</c:v>
                </c:pt>
              </c:numCache>
            </c:numRef>
          </c:val>
          <c:extLst xmlns:c16r2="http://schemas.microsoft.com/office/drawing/2015/06/chart">
            <c:ext xmlns:c16="http://schemas.microsoft.com/office/drawing/2014/chart" uri="{C3380CC4-5D6E-409C-BE32-E72D297353CC}">
              <c16:uniqueId val="{00000000-E5EB-420C-B8D3-6F5FD9D3A66D}"/>
            </c:ext>
          </c:extLst>
        </c:ser>
        <c:dLbls>
          <c:showLegendKey val="0"/>
          <c:showVal val="0"/>
          <c:showCatName val="0"/>
          <c:showSerName val="0"/>
          <c:showPercent val="0"/>
          <c:showBubbleSize val="0"/>
        </c:dLbls>
        <c:gapWidth val="50"/>
        <c:axId val="829876568"/>
        <c:axId val="829877352"/>
      </c:barChart>
      <c:catAx>
        <c:axId val="829876568"/>
        <c:scaling>
          <c:orientation val="maxMin"/>
        </c:scaling>
        <c:delete val="0"/>
        <c:axPos val="l"/>
        <c:numFmt formatCode="General" sourceLinked="1"/>
        <c:majorTickMark val="out"/>
        <c:minorTickMark val="none"/>
        <c:tickLblPos val="nextTo"/>
        <c:spPr>
          <a:ln>
            <a:noFill/>
          </a:ln>
        </c:spPr>
        <c:txPr>
          <a:bodyPr/>
          <a:lstStyle/>
          <a:p>
            <a:pPr>
              <a:defRPr sz="1200"/>
            </a:pPr>
            <a:endParaRPr lang="en-US"/>
          </a:p>
        </c:txPr>
        <c:crossAx val="829877352"/>
        <c:crosses val="autoZero"/>
        <c:auto val="1"/>
        <c:lblAlgn val="ctr"/>
        <c:lblOffset val="100"/>
        <c:noMultiLvlLbl val="0"/>
      </c:catAx>
      <c:valAx>
        <c:axId val="829877352"/>
        <c:scaling>
          <c:orientation val="minMax"/>
          <c:max val="100"/>
          <c:min val="0"/>
        </c:scaling>
        <c:delete val="1"/>
        <c:axPos val="t"/>
        <c:numFmt formatCode="0" sourceLinked="1"/>
        <c:majorTickMark val="out"/>
        <c:minorTickMark val="none"/>
        <c:tickLblPos val="none"/>
        <c:crossAx val="82987656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0818221052361703"/>
          <c:y val="0.10043472864509796"/>
          <c:w val="0.74877438288401099"/>
          <c:h val="0.86160633266432074"/>
        </c:manualLayout>
      </c:layout>
      <c:doughnutChart>
        <c:varyColors val="1"/>
        <c:ser>
          <c:idx val="0"/>
          <c:order val="0"/>
          <c:tx>
            <c:strRef>
              <c:f>Sheet1!$B$1</c:f>
              <c:strCache>
                <c:ptCount val="1"/>
                <c:pt idx="0">
                  <c:v>Sales</c:v>
                </c:pt>
              </c:strCache>
            </c:strRef>
          </c:tx>
          <c:dPt>
            <c:idx val="0"/>
            <c:bubble3D val="0"/>
            <c:spPr>
              <a:solidFill>
                <a:srgbClr val="54C0E8"/>
              </a:solidFill>
            </c:spPr>
            <c:extLst xmlns:c16r2="http://schemas.microsoft.com/office/drawing/2015/06/chart">
              <c:ext xmlns:c16="http://schemas.microsoft.com/office/drawing/2014/chart" uri="{C3380CC4-5D6E-409C-BE32-E72D297353CC}">
                <c16:uniqueId val="{00000001-970A-4D46-8207-FD2B30BFBB9A}"/>
              </c:ext>
            </c:extLst>
          </c:dPt>
          <c:dPt>
            <c:idx val="1"/>
            <c:bubble3D val="0"/>
            <c:spPr>
              <a:solidFill>
                <a:schemeClr val="bg1">
                  <a:lumMod val="85000"/>
                </a:schemeClr>
              </a:solidFill>
            </c:spPr>
            <c:extLst xmlns:c16r2="http://schemas.microsoft.com/office/drawing/2015/06/chart">
              <c:ext xmlns:c16="http://schemas.microsoft.com/office/drawing/2014/chart" uri="{C3380CC4-5D6E-409C-BE32-E72D297353CC}">
                <c16:uniqueId val="{00000003-970A-4D46-8207-FD2B30BFBB9A}"/>
              </c:ext>
            </c:extLst>
          </c:dPt>
          <c:dPt>
            <c:idx val="2"/>
            <c:bubble3D val="0"/>
            <c:extLst xmlns:c16r2="http://schemas.microsoft.com/office/drawing/2015/06/chart">
              <c:ext xmlns:c16="http://schemas.microsoft.com/office/drawing/2014/chart" uri="{C3380CC4-5D6E-409C-BE32-E72D297353CC}">
                <c16:uniqueId val="{00000004-970A-4D46-8207-FD2B30BFBB9A}"/>
              </c:ext>
            </c:extLst>
          </c:dPt>
          <c:cat>
            <c:numRef>
              <c:f>Sheet1!$A$2:$A$3</c:f>
              <c:numCache>
                <c:formatCode>General</c:formatCode>
                <c:ptCount val="2"/>
              </c:numCache>
            </c:numRef>
          </c:cat>
          <c:val>
            <c:numRef>
              <c:f>Sheet1!$B$2:$B$3</c:f>
              <c:numCache>
                <c:formatCode>0%</c:formatCode>
                <c:ptCount val="2"/>
                <c:pt idx="0">
                  <c:v>0.76</c:v>
                </c:pt>
                <c:pt idx="1">
                  <c:v>0.24</c:v>
                </c:pt>
              </c:numCache>
            </c:numRef>
          </c:val>
          <c:extLst xmlns:c16r2="http://schemas.microsoft.com/office/drawing/2015/06/chart">
            <c:ext xmlns:c16="http://schemas.microsoft.com/office/drawing/2014/chart" uri="{C3380CC4-5D6E-409C-BE32-E72D297353CC}">
              <c16:uniqueId val="{00000005-970A-4D46-8207-FD2B30BFBB9A}"/>
            </c:ext>
          </c:extLst>
        </c:ser>
        <c:dLbls>
          <c:showLegendKey val="0"/>
          <c:showVal val="0"/>
          <c:showCatName val="0"/>
          <c:showSerName val="0"/>
          <c:showPercent val="0"/>
          <c:showBubbleSize val="0"/>
          <c:showLeaderLines val="0"/>
        </c:dLbls>
        <c:firstSliceAng val="0"/>
        <c:holeSize val="70"/>
      </c:doughnutChart>
    </c:plotArea>
    <c:plotVisOnly val="1"/>
    <c:dispBlanksAs val="zero"/>
    <c:showDLblsOverMax val="0"/>
  </c:chart>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strCache>
            </c:strRef>
          </c:tx>
          <c:spPr>
            <a:ln>
              <a:noFill/>
            </a:ln>
          </c:spPr>
          <c:explosion val="10"/>
          <c:dPt>
            <c:idx val="0"/>
            <c:bubble3D val="0"/>
            <c:explosion val="0"/>
            <c:spPr>
              <a:solidFill>
                <a:schemeClr val="bg1">
                  <a:lumMod val="95000"/>
                </a:schemeClr>
              </a:solidFill>
              <a:ln>
                <a:solidFill>
                  <a:srgbClr val="54C0E8"/>
                </a:solidFill>
              </a:ln>
            </c:spPr>
            <c:extLst xmlns:c16r2="http://schemas.microsoft.com/office/drawing/2015/06/chart">
              <c:ext xmlns:c16="http://schemas.microsoft.com/office/drawing/2014/chart" uri="{C3380CC4-5D6E-409C-BE32-E72D297353CC}">
                <c16:uniqueId val="{00000001-68A9-4908-B6A8-385CF4D39A93}"/>
              </c:ext>
            </c:extLst>
          </c:dPt>
          <c:dPt>
            <c:idx val="1"/>
            <c:bubble3D val="0"/>
            <c:spPr>
              <a:solidFill>
                <a:srgbClr val="54C0E8"/>
              </a:solidFill>
              <a:ln>
                <a:noFill/>
              </a:ln>
            </c:spPr>
            <c:extLst xmlns:c16r2="http://schemas.microsoft.com/office/drawing/2015/06/chart">
              <c:ext xmlns:c16="http://schemas.microsoft.com/office/drawing/2014/chart" uri="{C3380CC4-5D6E-409C-BE32-E72D297353CC}">
                <c16:uniqueId val="{00000003-68A9-4908-B6A8-385CF4D39A93}"/>
              </c:ext>
            </c:extLst>
          </c:dPt>
          <c:dPt>
            <c:idx val="2"/>
            <c:bubble3D val="0"/>
            <c:spPr>
              <a:solidFill>
                <a:schemeClr val="tx1">
                  <a:lumMod val="50000"/>
                  <a:lumOff val="50000"/>
                </a:schemeClr>
              </a:solidFill>
              <a:ln>
                <a:noFill/>
              </a:ln>
            </c:spPr>
            <c:extLst xmlns:c16r2="http://schemas.microsoft.com/office/drawing/2015/06/chart">
              <c:ext xmlns:c16="http://schemas.microsoft.com/office/drawing/2014/chart" uri="{C3380CC4-5D6E-409C-BE32-E72D297353CC}">
                <c16:uniqueId val="{00000005-68A9-4908-B6A8-385CF4D39A93}"/>
              </c:ext>
            </c:extLst>
          </c:dPt>
          <c:cat>
            <c:strRef>
              <c:f>Sheet1!$A$2:$A$4</c:f>
              <c:strCache>
                <c:ptCount val="2"/>
                <c:pt idx="0">
                  <c:v>Any </c:v>
                </c:pt>
                <c:pt idx="1">
                  <c:v>None</c:v>
                </c:pt>
              </c:strCache>
            </c:strRef>
          </c:cat>
          <c:val>
            <c:numRef>
              <c:f>Sheet1!$B$2:$B$4</c:f>
              <c:numCache>
                <c:formatCode>0</c:formatCode>
                <c:ptCount val="3"/>
                <c:pt idx="0">
                  <c:v>75</c:v>
                </c:pt>
                <c:pt idx="1">
                  <c:v>25</c:v>
                </c:pt>
              </c:numCache>
            </c:numRef>
          </c:val>
          <c:extLst xmlns:c16r2="http://schemas.microsoft.com/office/drawing/2015/06/chart">
            <c:ext xmlns:c16="http://schemas.microsoft.com/office/drawing/2014/chart" uri="{C3380CC4-5D6E-409C-BE32-E72D297353CC}">
              <c16:uniqueId val="{00000006-68A9-4908-B6A8-385CF4D39A93}"/>
            </c:ext>
          </c:extLst>
        </c:ser>
        <c:dLbls>
          <c:showLegendKey val="0"/>
          <c:showVal val="0"/>
          <c:showCatName val="0"/>
          <c:showSerName val="0"/>
          <c:showPercent val="0"/>
          <c:showBubbleSize val="0"/>
          <c:showLeaderLines val="1"/>
        </c:dLbls>
        <c:firstSliceAng val="0"/>
        <c:holeSize val="50"/>
      </c:doughnutChart>
    </c:plotArea>
    <c:plotVisOnly val="1"/>
    <c:dispBlanksAs val="zero"/>
    <c:showDLblsOverMax val="0"/>
  </c:chart>
  <c:txPr>
    <a:bodyPr/>
    <a:lstStyle/>
    <a:p>
      <a:pPr>
        <a:defRPr sz="1800"/>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55359859594445693"/>
          <c:y val="2.940739365448649E-2"/>
          <c:w val="0.44640140405554302"/>
          <c:h val="0.94118521269102706"/>
        </c:manualLayout>
      </c:layout>
      <c:barChart>
        <c:barDir val="bar"/>
        <c:grouping val="clustered"/>
        <c:varyColors val="0"/>
        <c:ser>
          <c:idx val="0"/>
          <c:order val="0"/>
          <c:spPr>
            <a:solidFill>
              <a:srgbClr val="54C0E8"/>
            </a:solidFill>
          </c:spPr>
          <c:invertIfNegative val="0"/>
          <c:dLbls>
            <c:spPr>
              <a:noFill/>
              <a:ln>
                <a:noFill/>
              </a:ln>
              <a:effectLst/>
            </c:spPr>
            <c:txPr>
              <a:bodyPr/>
              <a:lstStyle/>
              <a:p>
                <a:pPr>
                  <a:defRPr sz="12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Sheet1!$A$2:$A$11</c:f>
              <c:strCache>
                <c:ptCount val="10"/>
                <c:pt idx="0">
                  <c:v>Enjoyment\pleasure </c:v>
                </c:pt>
                <c:pt idx="1">
                  <c:v>To learn new skills </c:v>
                </c:pt>
                <c:pt idx="2">
                  <c:v>Improves my quality of life\well-being </c:v>
                </c:pt>
                <c:pt idx="3">
                  <c:v>Improves my confidence </c:v>
                </c:pt>
                <c:pt idx="4">
                  <c:v>Friends take part </c:v>
                </c:pt>
                <c:pt idx="5">
                  <c:v>Gets me out of the house </c:v>
                </c:pt>
                <c:pt idx="6">
                  <c:v>Helps me to feel part of a community </c:v>
                </c:pt>
                <c:pt idx="7">
                  <c:v>Develops my creativity and self-expression </c:v>
                </c:pt>
                <c:pt idx="8">
                  <c:v>Participating in arts activities is a boost to my health </c:v>
                </c:pt>
                <c:pt idx="9">
                  <c:v>Other</c:v>
                </c:pt>
              </c:strCache>
            </c:strRef>
          </c:cat>
          <c:val>
            <c:numRef>
              <c:f>Sheet1!$B$2:$B$11</c:f>
              <c:numCache>
                <c:formatCode>0</c:formatCode>
                <c:ptCount val="10"/>
                <c:pt idx="0">
                  <c:v>59</c:v>
                </c:pt>
                <c:pt idx="1">
                  <c:v>41</c:v>
                </c:pt>
                <c:pt idx="2">
                  <c:v>36</c:v>
                </c:pt>
                <c:pt idx="3">
                  <c:v>35</c:v>
                </c:pt>
                <c:pt idx="4">
                  <c:v>33</c:v>
                </c:pt>
                <c:pt idx="5">
                  <c:v>32</c:v>
                </c:pt>
                <c:pt idx="6">
                  <c:v>26</c:v>
                </c:pt>
                <c:pt idx="7">
                  <c:v>26</c:v>
                </c:pt>
                <c:pt idx="8">
                  <c:v>17</c:v>
                </c:pt>
                <c:pt idx="9">
                  <c:v>7</c:v>
                </c:pt>
              </c:numCache>
            </c:numRef>
          </c:val>
          <c:extLst xmlns:c16r2="http://schemas.microsoft.com/office/drawing/2015/06/chart">
            <c:ext xmlns:c16="http://schemas.microsoft.com/office/drawing/2014/chart" uri="{C3380CC4-5D6E-409C-BE32-E72D297353CC}">
              <c16:uniqueId val="{00000000-6F4A-4A58-A1A7-D458CE93BEF6}"/>
            </c:ext>
          </c:extLst>
        </c:ser>
        <c:dLbls>
          <c:showLegendKey val="0"/>
          <c:showVal val="0"/>
          <c:showCatName val="0"/>
          <c:showSerName val="0"/>
          <c:showPercent val="0"/>
          <c:showBubbleSize val="0"/>
        </c:dLbls>
        <c:gapWidth val="50"/>
        <c:axId val="829871864"/>
        <c:axId val="829875392"/>
      </c:barChart>
      <c:catAx>
        <c:axId val="829871864"/>
        <c:scaling>
          <c:orientation val="maxMin"/>
        </c:scaling>
        <c:delete val="1"/>
        <c:axPos val="l"/>
        <c:numFmt formatCode="General" sourceLinked="1"/>
        <c:majorTickMark val="out"/>
        <c:minorTickMark val="none"/>
        <c:tickLblPos val="nextTo"/>
        <c:crossAx val="829875392"/>
        <c:crosses val="autoZero"/>
        <c:auto val="1"/>
        <c:lblAlgn val="ctr"/>
        <c:lblOffset val="100"/>
        <c:noMultiLvlLbl val="0"/>
      </c:catAx>
      <c:valAx>
        <c:axId val="829875392"/>
        <c:scaling>
          <c:orientation val="minMax"/>
          <c:max val="100"/>
          <c:min val="0"/>
        </c:scaling>
        <c:delete val="1"/>
        <c:axPos val="t"/>
        <c:numFmt formatCode="0" sourceLinked="1"/>
        <c:majorTickMark val="out"/>
        <c:minorTickMark val="none"/>
        <c:tickLblPos val="none"/>
        <c:crossAx val="82987186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7858942065491177E-2"/>
          <c:y val="2.9850746268656716E-2"/>
          <c:w val="0.93450881612090675"/>
          <c:h val="0.92324093816631125"/>
        </c:manualLayout>
      </c:layout>
      <c:barChart>
        <c:barDir val="col"/>
        <c:grouping val="percentStacked"/>
        <c:varyColors val="0"/>
        <c:ser>
          <c:idx val="0"/>
          <c:order val="0"/>
          <c:tx>
            <c:strRef>
              <c:f>Sheet1!$A$2</c:f>
              <c:strCache>
                <c:ptCount val="1"/>
                <c:pt idx="0">
                  <c:v>Very Happy</c:v>
                </c:pt>
              </c:strCache>
            </c:strRef>
          </c:tx>
          <c:spPr>
            <a:solidFill>
              <a:srgbClr val="99B43C">
                <a:lumMod val="75000"/>
              </a:srgbClr>
            </a:solidFill>
            <a:ln w="25905">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Sheet1!$B$1:$C$1</c:f>
              <c:strCache>
                <c:ptCount val="2"/>
                <c:pt idx="0">
                  <c:v>Total</c:v>
                </c:pt>
                <c:pt idx="1">
                  <c:v>Column2</c:v>
                </c:pt>
              </c:strCache>
            </c:strRef>
          </c:cat>
          <c:val>
            <c:numRef>
              <c:f>Sheet1!$B$2:$C$2</c:f>
              <c:numCache>
                <c:formatCode>General</c:formatCode>
                <c:ptCount val="2"/>
                <c:pt idx="0">
                  <c:v>53</c:v>
                </c:pt>
                <c:pt idx="1">
                  <c:v>32</c:v>
                </c:pt>
              </c:numCache>
            </c:numRef>
          </c:val>
          <c:extLst xmlns:c16r2="http://schemas.microsoft.com/office/drawing/2015/06/chart">
            <c:ext xmlns:c16="http://schemas.microsoft.com/office/drawing/2014/chart" uri="{C3380CC4-5D6E-409C-BE32-E72D297353CC}">
              <c16:uniqueId val="{00000000-9AB5-4427-88A9-3EBE48E6ABE6}"/>
            </c:ext>
          </c:extLst>
        </c:ser>
        <c:ser>
          <c:idx val="1"/>
          <c:order val="1"/>
          <c:tx>
            <c:strRef>
              <c:f>Sheet1!$A$3</c:f>
              <c:strCache>
                <c:ptCount val="1"/>
                <c:pt idx="0">
                  <c:v>Fairly Happy</c:v>
                </c:pt>
              </c:strCache>
            </c:strRef>
          </c:tx>
          <c:spPr>
            <a:solidFill>
              <a:srgbClr val="AEC411">
                <a:lumMod val="60000"/>
                <a:lumOff val="40000"/>
              </a:srgbClr>
            </a:solidFill>
            <a:ln w="25905">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Sheet1!$B$1:$C$1</c:f>
              <c:strCache>
                <c:ptCount val="2"/>
                <c:pt idx="0">
                  <c:v>Total</c:v>
                </c:pt>
                <c:pt idx="1">
                  <c:v>Column2</c:v>
                </c:pt>
              </c:strCache>
            </c:strRef>
          </c:cat>
          <c:val>
            <c:numRef>
              <c:f>Sheet1!$B$3:$C$3</c:f>
              <c:numCache>
                <c:formatCode>General</c:formatCode>
                <c:ptCount val="2"/>
                <c:pt idx="0">
                  <c:v>38</c:v>
                </c:pt>
                <c:pt idx="1">
                  <c:v>30</c:v>
                </c:pt>
              </c:numCache>
            </c:numRef>
          </c:val>
          <c:extLst xmlns:c16r2="http://schemas.microsoft.com/office/drawing/2015/06/chart">
            <c:ext xmlns:c16="http://schemas.microsoft.com/office/drawing/2014/chart" uri="{C3380CC4-5D6E-409C-BE32-E72D297353CC}">
              <c16:uniqueId val="{00000001-9AB5-4427-88A9-3EBE48E6ABE6}"/>
            </c:ext>
          </c:extLst>
        </c:ser>
        <c:ser>
          <c:idx val="2"/>
          <c:order val="2"/>
          <c:tx>
            <c:strRef>
              <c:f>Sheet1!$A$4</c:f>
              <c:strCache>
                <c:ptCount val="1"/>
                <c:pt idx="0">
                  <c:v>Neither Happy nor unhappy</c:v>
                </c:pt>
              </c:strCache>
            </c:strRef>
          </c:tx>
          <c:spPr>
            <a:solidFill>
              <a:sysClr val="window" lastClr="FFFFFF">
                <a:lumMod val="75000"/>
              </a:sysClr>
            </a:solidFill>
            <a:ln w="12700">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Sheet1!$B$1:$C$1</c:f>
              <c:strCache>
                <c:ptCount val="2"/>
                <c:pt idx="0">
                  <c:v>Total</c:v>
                </c:pt>
                <c:pt idx="1">
                  <c:v>Column2</c:v>
                </c:pt>
              </c:strCache>
            </c:strRef>
          </c:cat>
          <c:val>
            <c:numRef>
              <c:f>Sheet1!$B$4:$C$4</c:f>
              <c:numCache>
                <c:formatCode>General</c:formatCode>
                <c:ptCount val="2"/>
                <c:pt idx="0">
                  <c:v>5</c:v>
                </c:pt>
                <c:pt idx="1">
                  <c:v>29</c:v>
                </c:pt>
              </c:numCache>
            </c:numRef>
          </c:val>
          <c:extLst xmlns:c16r2="http://schemas.microsoft.com/office/drawing/2015/06/chart">
            <c:ext xmlns:c16="http://schemas.microsoft.com/office/drawing/2014/chart" uri="{C3380CC4-5D6E-409C-BE32-E72D297353CC}">
              <c16:uniqueId val="{00000002-9AB5-4427-88A9-3EBE48E6ABE6}"/>
            </c:ext>
          </c:extLst>
        </c:ser>
        <c:ser>
          <c:idx val="3"/>
          <c:order val="3"/>
          <c:tx>
            <c:strRef>
              <c:f>Sheet1!$A$5</c:f>
              <c:strCache>
                <c:ptCount val="1"/>
                <c:pt idx="0">
                  <c:v>Not Very Happy</c:v>
                </c:pt>
              </c:strCache>
            </c:strRef>
          </c:tx>
          <c:spPr>
            <a:solidFill>
              <a:srgbClr val="D61D6E">
                <a:lumMod val="60000"/>
                <a:lumOff val="40000"/>
              </a:srgbClr>
            </a:solidFill>
            <a:ln w="19050">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Sheet1!$B$1:$C$1</c:f>
              <c:strCache>
                <c:ptCount val="2"/>
                <c:pt idx="0">
                  <c:v>Total</c:v>
                </c:pt>
                <c:pt idx="1">
                  <c:v>Column2</c:v>
                </c:pt>
              </c:strCache>
            </c:strRef>
          </c:cat>
          <c:val>
            <c:numRef>
              <c:f>Sheet1!$B$5:$C$5</c:f>
              <c:numCache>
                <c:formatCode>General</c:formatCode>
                <c:ptCount val="2"/>
                <c:pt idx="0">
                  <c:v>4</c:v>
                </c:pt>
                <c:pt idx="1">
                  <c:v>5</c:v>
                </c:pt>
              </c:numCache>
            </c:numRef>
          </c:val>
          <c:extLst xmlns:c16r2="http://schemas.microsoft.com/office/drawing/2015/06/chart">
            <c:ext xmlns:c16="http://schemas.microsoft.com/office/drawing/2014/chart" uri="{C3380CC4-5D6E-409C-BE32-E72D297353CC}">
              <c16:uniqueId val="{00000003-9AB5-4427-88A9-3EBE48E6ABE6}"/>
            </c:ext>
          </c:extLst>
        </c:ser>
        <c:ser>
          <c:idx val="4"/>
          <c:order val="4"/>
          <c:tx>
            <c:strRef>
              <c:f>Sheet1!$A$6</c:f>
              <c:strCache>
                <c:ptCount val="1"/>
                <c:pt idx="0">
                  <c:v>Not Happy at all</c:v>
                </c:pt>
              </c:strCache>
            </c:strRef>
          </c:tx>
          <c:spPr>
            <a:solidFill>
              <a:srgbClr val="D9006F"/>
            </a:solidFill>
            <a:ln>
              <a:solidFill>
                <a:sysClr val="window" lastClr="FFFFFF"/>
              </a:solidFill>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Sheet1!$B$1:$C$1</c:f>
              <c:strCache>
                <c:ptCount val="2"/>
                <c:pt idx="0">
                  <c:v>Total</c:v>
                </c:pt>
                <c:pt idx="1">
                  <c:v>Column2</c:v>
                </c:pt>
              </c:strCache>
            </c:strRef>
          </c:cat>
          <c:val>
            <c:numRef>
              <c:f>Sheet1!$B$6:$C$6</c:f>
              <c:numCache>
                <c:formatCode>General</c:formatCode>
                <c:ptCount val="2"/>
                <c:pt idx="0">
                  <c:v>0</c:v>
                </c:pt>
                <c:pt idx="1">
                  <c:v>4</c:v>
                </c:pt>
              </c:numCache>
            </c:numRef>
          </c:val>
          <c:extLst xmlns:c16r2="http://schemas.microsoft.com/office/drawing/2015/06/chart">
            <c:ext xmlns:c16="http://schemas.microsoft.com/office/drawing/2014/chart" uri="{C3380CC4-5D6E-409C-BE32-E72D297353CC}">
              <c16:uniqueId val="{00000004-9AB5-4427-88A9-3EBE48E6ABE6}"/>
            </c:ext>
          </c:extLst>
        </c:ser>
        <c:dLbls>
          <c:showLegendKey val="0"/>
          <c:showVal val="0"/>
          <c:showCatName val="0"/>
          <c:showSerName val="0"/>
          <c:showPercent val="0"/>
          <c:showBubbleSize val="0"/>
        </c:dLbls>
        <c:gapWidth val="70"/>
        <c:overlap val="100"/>
        <c:axId val="829870688"/>
        <c:axId val="829873824"/>
      </c:barChart>
      <c:catAx>
        <c:axId val="829870688"/>
        <c:scaling>
          <c:orientation val="minMax"/>
        </c:scaling>
        <c:delete val="1"/>
        <c:axPos val="t"/>
        <c:numFmt formatCode="General" sourceLinked="1"/>
        <c:majorTickMark val="out"/>
        <c:minorTickMark val="none"/>
        <c:tickLblPos val="none"/>
        <c:crossAx val="829873824"/>
        <c:crosses val="autoZero"/>
        <c:auto val="1"/>
        <c:lblAlgn val="ctr"/>
        <c:lblOffset val="100"/>
        <c:noMultiLvlLbl val="0"/>
      </c:catAx>
      <c:valAx>
        <c:axId val="829873824"/>
        <c:scaling>
          <c:orientation val="maxMin"/>
        </c:scaling>
        <c:delete val="1"/>
        <c:axPos val="l"/>
        <c:numFmt formatCode="0%" sourceLinked="1"/>
        <c:majorTickMark val="out"/>
        <c:minorTickMark val="none"/>
        <c:tickLblPos val="none"/>
        <c:crossAx val="829870688"/>
        <c:crosses val="autoZero"/>
        <c:crossBetween val="between"/>
      </c:valAx>
      <c:spPr>
        <a:noFill/>
        <a:ln w="25905">
          <a:noFill/>
        </a:ln>
      </c:spPr>
    </c:plotArea>
    <c:plotVisOnly val="1"/>
    <c:dispBlanksAs val="gap"/>
    <c:showDLblsOverMax val="0"/>
  </c:chart>
  <c:spPr>
    <a:noFill/>
    <a:ln>
      <a:noFill/>
    </a:ln>
  </c:spPr>
  <c:txPr>
    <a:bodyPr/>
    <a:lstStyle/>
    <a:p>
      <a:pPr>
        <a:defRPr sz="1200" b="1" i="0" u="none" strike="noStrike" baseline="0">
          <a:solidFill>
            <a:schemeClr val="bg1"/>
          </a:solidFill>
          <a:latin typeface="+mn-lt"/>
          <a:ea typeface="Verdana" panose="020B0604030504040204" pitchFamily="34" charset="0"/>
          <a:cs typeface="Verdana" panose="020B0604030504040204" pitchFamily="34" charset="0"/>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7858942065491177E-2"/>
          <c:y val="2.9850746268656716E-2"/>
          <c:w val="0.93450881612090675"/>
          <c:h val="0.92324093816631125"/>
        </c:manualLayout>
      </c:layout>
      <c:barChart>
        <c:barDir val="col"/>
        <c:grouping val="percentStacked"/>
        <c:varyColors val="0"/>
        <c:ser>
          <c:idx val="0"/>
          <c:order val="0"/>
          <c:tx>
            <c:strRef>
              <c:f>Sheet1!$A$2</c:f>
              <c:strCache>
                <c:ptCount val="1"/>
                <c:pt idx="0">
                  <c:v>Very Happy</c:v>
                </c:pt>
              </c:strCache>
            </c:strRef>
          </c:tx>
          <c:spPr>
            <a:solidFill>
              <a:srgbClr val="99B43C">
                <a:lumMod val="75000"/>
              </a:srgbClr>
            </a:solidFill>
            <a:ln w="25905">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Sheet1!$B$1:$C$1</c:f>
              <c:strCache>
                <c:ptCount val="2"/>
                <c:pt idx="0">
                  <c:v>Total</c:v>
                </c:pt>
                <c:pt idx="1">
                  <c:v>Column2</c:v>
                </c:pt>
              </c:strCache>
            </c:strRef>
          </c:cat>
          <c:val>
            <c:numRef>
              <c:f>Sheet1!$B$2:$C$2</c:f>
              <c:numCache>
                <c:formatCode>0</c:formatCode>
                <c:ptCount val="2"/>
                <c:pt idx="0">
                  <c:v>50</c:v>
                </c:pt>
                <c:pt idx="1">
                  <c:v>39</c:v>
                </c:pt>
              </c:numCache>
            </c:numRef>
          </c:val>
          <c:extLst xmlns:c16r2="http://schemas.microsoft.com/office/drawing/2015/06/chart">
            <c:ext xmlns:c16="http://schemas.microsoft.com/office/drawing/2014/chart" uri="{C3380CC4-5D6E-409C-BE32-E72D297353CC}">
              <c16:uniqueId val="{00000000-9AB5-4427-88A9-3EBE48E6ABE6}"/>
            </c:ext>
          </c:extLst>
        </c:ser>
        <c:ser>
          <c:idx val="1"/>
          <c:order val="1"/>
          <c:tx>
            <c:strRef>
              <c:f>Sheet1!$A$3</c:f>
              <c:strCache>
                <c:ptCount val="1"/>
                <c:pt idx="0">
                  <c:v>Fairly Happy</c:v>
                </c:pt>
              </c:strCache>
            </c:strRef>
          </c:tx>
          <c:spPr>
            <a:solidFill>
              <a:srgbClr val="AEC411">
                <a:lumMod val="60000"/>
                <a:lumOff val="40000"/>
              </a:srgbClr>
            </a:solidFill>
            <a:ln w="25905">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Sheet1!$B$1:$C$1</c:f>
              <c:strCache>
                <c:ptCount val="2"/>
                <c:pt idx="0">
                  <c:v>Total</c:v>
                </c:pt>
                <c:pt idx="1">
                  <c:v>Column2</c:v>
                </c:pt>
              </c:strCache>
            </c:strRef>
          </c:cat>
          <c:val>
            <c:numRef>
              <c:f>Sheet1!$B$3:$C$3</c:f>
              <c:numCache>
                <c:formatCode>0</c:formatCode>
                <c:ptCount val="2"/>
                <c:pt idx="0">
                  <c:v>41</c:v>
                </c:pt>
                <c:pt idx="1">
                  <c:v>38</c:v>
                </c:pt>
              </c:numCache>
            </c:numRef>
          </c:val>
          <c:extLst xmlns:c16r2="http://schemas.microsoft.com/office/drawing/2015/06/chart">
            <c:ext xmlns:c16="http://schemas.microsoft.com/office/drawing/2014/chart" uri="{C3380CC4-5D6E-409C-BE32-E72D297353CC}">
              <c16:uniqueId val="{00000001-9AB5-4427-88A9-3EBE48E6ABE6}"/>
            </c:ext>
          </c:extLst>
        </c:ser>
        <c:ser>
          <c:idx val="2"/>
          <c:order val="2"/>
          <c:tx>
            <c:strRef>
              <c:f>Sheet1!$A$4</c:f>
              <c:strCache>
                <c:ptCount val="1"/>
                <c:pt idx="0">
                  <c:v>Neither Happy nor unhappy</c:v>
                </c:pt>
              </c:strCache>
            </c:strRef>
          </c:tx>
          <c:spPr>
            <a:solidFill>
              <a:sysClr val="window" lastClr="FFFFFF">
                <a:lumMod val="75000"/>
              </a:sysClr>
            </a:solidFill>
            <a:ln w="12700">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Sheet1!$B$1:$C$1</c:f>
              <c:strCache>
                <c:ptCount val="2"/>
                <c:pt idx="0">
                  <c:v>Total</c:v>
                </c:pt>
                <c:pt idx="1">
                  <c:v>Column2</c:v>
                </c:pt>
              </c:strCache>
            </c:strRef>
          </c:cat>
          <c:val>
            <c:numRef>
              <c:f>Sheet1!$B$4:$C$4</c:f>
              <c:numCache>
                <c:formatCode>0</c:formatCode>
                <c:ptCount val="2"/>
                <c:pt idx="0">
                  <c:v>7</c:v>
                </c:pt>
                <c:pt idx="1">
                  <c:v>17</c:v>
                </c:pt>
              </c:numCache>
            </c:numRef>
          </c:val>
          <c:extLst xmlns:c16r2="http://schemas.microsoft.com/office/drawing/2015/06/chart">
            <c:ext xmlns:c16="http://schemas.microsoft.com/office/drawing/2014/chart" uri="{C3380CC4-5D6E-409C-BE32-E72D297353CC}">
              <c16:uniqueId val="{00000002-9AB5-4427-88A9-3EBE48E6ABE6}"/>
            </c:ext>
          </c:extLst>
        </c:ser>
        <c:ser>
          <c:idx val="3"/>
          <c:order val="3"/>
          <c:tx>
            <c:strRef>
              <c:f>Sheet1!$A$5</c:f>
              <c:strCache>
                <c:ptCount val="1"/>
                <c:pt idx="0">
                  <c:v>Not Very Happy</c:v>
                </c:pt>
              </c:strCache>
            </c:strRef>
          </c:tx>
          <c:spPr>
            <a:solidFill>
              <a:srgbClr val="D61D6E">
                <a:lumMod val="60000"/>
                <a:lumOff val="40000"/>
              </a:srgbClr>
            </a:solidFill>
            <a:ln w="19050">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Sheet1!$B$1:$C$1</c:f>
              <c:strCache>
                <c:ptCount val="2"/>
                <c:pt idx="0">
                  <c:v>Total</c:v>
                </c:pt>
                <c:pt idx="1">
                  <c:v>Column2</c:v>
                </c:pt>
              </c:strCache>
            </c:strRef>
          </c:cat>
          <c:val>
            <c:numRef>
              <c:f>Sheet1!$B$5:$C$5</c:f>
              <c:numCache>
                <c:formatCode>0</c:formatCode>
                <c:ptCount val="2"/>
                <c:pt idx="0">
                  <c:v>2</c:v>
                </c:pt>
                <c:pt idx="1">
                  <c:v>5</c:v>
                </c:pt>
              </c:numCache>
            </c:numRef>
          </c:val>
          <c:extLst xmlns:c16r2="http://schemas.microsoft.com/office/drawing/2015/06/chart">
            <c:ext xmlns:c16="http://schemas.microsoft.com/office/drawing/2014/chart" uri="{C3380CC4-5D6E-409C-BE32-E72D297353CC}">
              <c16:uniqueId val="{00000003-9AB5-4427-88A9-3EBE48E6ABE6}"/>
            </c:ext>
          </c:extLst>
        </c:ser>
        <c:ser>
          <c:idx val="4"/>
          <c:order val="4"/>
          <c:tx>
            <c:strRef>
              <c:f>Sheet1!$A$6</c:f>
              <c:strCache>
                <c:ptCount val="1"/>
                <c:pt idx="0">
                  <c:v>Not Happy at all</c:v>
                </c:pt>
              </c:strCache>
            </c:strRef>
          </c:tx>
          <c:spPr>
            <a:solidFill>
              <a:srgbClr val="D9006F"/>
            </a:solidFill>
            <a:ln>
              <a:solidFill>
                <a:sysClr val="window" lastClr="FFFFFF"/>
              </a:solidFill>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Sheet1!$B$1:$C$1</c:f>
              <c:strCache>
                <c:ptCount val="2"/>
                <c:pt idx="0">
                  <c:v>Total</c:v>
                </c:pt>
                <c:pt idx="1">
                  <c:v>Column2</c:v>
                </c:pt>
              </c:strCache>
            </c:strRef>
          </c:cat>
          <c:val>
            <c:numRef>
              <c:f>Sheet1!$B$6:$C$6</c:f>
              <c:numCache>
                <c:formatCode>0</c:formatCode>
                <c:ptCount val="2"/>
                <c:pt idx="0">
                  <c:v>0</c:v>
                </c:pt>
                <c:pt idx="1">
                  <c:v>1</c:v>
                </c:pt>
              </c:numCache>
            </c:numRef>
          </c:val>
          <c:extLst xmlns:c16r2="http://schemas.microsoft.com/office/drawing/2015/06/chart">
            <c:ext xmlns:c16="http://schemas.microsoft.com/office/drawing/2014/chart" uri="{C3380CC4-5D6E-409C-BE32-E72D297353CC}">
              <c16:uniqueId val="{00000004-9AB5-4427-88A9-3EBE48E6ABE6}"/>
            </c:ext>
          </c:extLst>
        </c:ser>
        <c:dLbls>
          <c:showLegendKey val="0"/>
          <c:showVal val="0"/>
          <c:showCatName val="0"/>
          <c:showSerName val="0"/>
          <c:showPercent val="0"/>
          <c:showBubbleSize val="0"/>
        </c:dLbls>
        <c:gapWidth val="70"/>
        <c:overlap val="100"/>
        <c:axId val="829876960"/>
        <c:axId val="829871472"/>
      </c:barChart>
      <c:catAx>
        <c:axId val="829876960"/>
        <c:scaling>
          <c:orientation val="minMax"/>
        </c:scaling>
        <c:delete val="1"/>
        <c:axPos val="t"/>
        <c:numFmt formatCode="General" sourceLinked="1"/>
        <c:majorTickMark val="out"/>
        <c:minorTickMark val="none"/>
        <c:tickLblPos val="none"/>
        <c:crossAx val="829871472"/>
        <c:crosses val="autoZero"/>
        <c:auto val="1"/>
        <c:lblAlgn val="ctr"/>
        <c:lblOffset val="100"/>
        <c:noMultiLvlLbl val="0"/>
      </c:catAx>
      <c:valAx>
        <c:axId val="829871472"/>
        <c:scaling>
          <c:orientation val="maxMin"/>
        </c:scaling>
        <c:delete val="1"/>
        <c:axPos val="l"/>
        <c:numFmt formatCode="0%" sourceLinked="1"/>
        <c:majorTickMark val="out"/>
        <c:minorTickMark val="none"/>
        <c:tickLblPos val="none"/>
        <c:crossAx val="829876960"/>
        <c:crosses val="autoZero"/>
        <c:crossBetween val="between"/>
      </c:valAx>
      <c:spPr>
        <a:noFill/>
        <a:ln w="25905">
          <a:noFill/>
        </a:ln>
      </c:spPr>
    </c:plotArea>
    <c:plotVisOnly val="1"/>
    <c:dispBlanksAs val="gap"/>
    <c:showDLblsOverMax val="0"/>
  </c:chart>
  <c:spPr>
    <a:noFill/>
    <a:ln>
      <a:noFill/>
    </a:ln>
  </c:spPr>
  <c:txPr>
    <a:bodyPr/>
    <a:lstStyle/>
    <a:p>
      <a:pPr>
        <a:defRPr sz="1200" b="1" i="0" u="none" strike="noStrike" baseline="0">
          <a:solidFill>
            <a:schemeClr val="bg1"/>
          </a:solidFill>
          <a:latin typeface="+mn-lt"/>
          <a:ea typeface="Verdana" panose="020B0604030504040204" pitchFamily="34" charset="0"/>
          <a:cs typeface="Verdana" panose="020B0604030504040204" pitchFamily="34" charset="0"/>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55359859594445693"/>
          <c:y val="2.940739365448649E-2"/>
          <c:w val="0.44640140405554302"/>
          <c:h val="0.94118521269102706"/>
        </c:manualLayout>
      </c:layout>
      <c:barChart>
        <c:barDir val="bar"/>
        <c:grouping val="clustered"/>
        <c:varyColors val="0"/>
        <c:ser>
          <c:idx val="0"/>
          <c:order val="0"/>
          <c:spPr>
            <a:solidFill>
              <a:srgbClr val="EEB111"/>
            </a:solidFill>
          </c:spPr>
          <c:invertIfNegative val="0"/>
          <c:dLbls>
            <c:spPr>
              <a:noFill/>
              <a:ln>
                <a:noFill/>
              </a:ln>
              <a:effectLst/>
            </c:spPr>
            <c:txPr>
              <a:bodyPr/>
              <a:lstStyle/>
              <a:p>
                <a:pPr>
                  <a:defRPr sz="14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Sheet1!$A$2:$A$12</c:f>
              <c:strCache>
                <c:ptCount val="11"/>
                <c:pt idx="0">
                  <c:v>It’s difficult to find the time </c:v>
                </c:pt>
                <c:pt idx="1">
                  <c:v>I’m not really interested </c:v>
                </c:pt>
                <c:pt idx="2">
                  <c:v>It costs too much </c:v>
                </c:pt>
                <c:pt idx="3">
                  <c:v>Limited choice or poor quality of this type of activity where I live</c:v>
                </c:pt>
                <c:pt idx="4">
                  <c:v>I might feel uncomfortable or out of place </c:v>
                </c:pt>
                <c:pt idx="5">
                  <c:v>My art would not be good enough </c:v>
                </c:pt>
                <c:pt idx="6">
                  <c:v>There is not enough information on what is available </c:v>
                </c:pt>
                <c:pt idx="7">
                  <c:v>It is hard to learn the necessary skills</c:v>
                </c:pt>
                <c:pt idx="8">
                  <c:v>I have a health issue/ disability</c:v>
                </c:pt>
                <c:pt idx="9">
                  <c:v>It would be hard to get to (e.g. poor transport or remote locations) </c:v>
                </c:pt>
                <c:pt idx="10">
                  <c:v>Other</c:v>
                </c:pt>
              </c:strCache>
            </c:strRef>
          </c:cat>
          <c:val>
            <c:numRef>
              <c:f>Sheet1!$B$2:$B$12</c:f>
              <c:numCache>
                <c:formatCode>0</c:formatCode>
                <c:ptCount val="11"/>
                <c:pt idx="0">
                  <c:v>43</c:v>
                </c:pt>
                <c:pt idx="1">
                  <c:v>37</c:v>
                </c:pt>
                <c:pt idx="2">
                  <c:v>24</c:v>
                </c:pt>
                <c:pt idx="3">
                  <c:v>11</c:v>
                </c:pt>
                <c:pt idx="4">
                  <c:v>9</c:v>
                </c:pt>
                <c:pt idx="5">
                  <c:v>9</c:v>
                </c:pt>
                <c:pt idx="6">
                  <c:v>7</c:v>
                </c:pt>
                <c:pt idx="7">
                  <c:v>5</c:v>
                </c:pt>
                <c:pt idx="8">
                  <c:v>5</c:v>
                </c:pt>
                <c:pt idx="9">
                  <c:v>4</c:v>
                </c:pt>
                <c:pt idx="10">
                  <c:v>5</c:v>
                </c:pt>
              </c:numCache>
            </c:numRef>
          </c:val>
          <c:extLst xmlns:c16r2="http://schemas.microsoft.com/office/drawing/2015/06/chart">
            <c:ext xmlns:c16="http://schemas.microsoft.com/office/drawing/2014/chart" uri="{C3380CC4-5D6E-409C-BE32-E72D297353CC}">
              <c16:uniqueId val="{00000000-6F4A-4A58-A1A7-D458CE93BEF6}"/>
            </c:ext>
          </c:extLst>
        </c:ser>
        <c:dLbls>
          <c:showLegendKey val="0"/>
          <c:showVal val="0"/>
          <c:showCatName val="0"/>
          <c:showSerName val="0"/>
          <c:showPercent val="0"/>
          <c:showBubbleSize val="0"/>
        </c:dLbls>
        <c:gapWidth val="50"/>
        <c:axId val="795699848"/>
        <c:axId val="795701024"/>
      </c:barChart>
      <c:catAx>
        <c:axId val="795699848"/>
        <c:scaling>
          <c:orientation val="maxMin"/>
        </c:scaling>
        <c:delete val="1"/>
        <c:axPos val="l"/>
        <c:numFmt formatCode="General" sourceLinked="1"/>
        <c:majorTickMark val="out"/>
        <c:minorTickMark val="none"/>
        <c:tickLblPos val="nextTo"/>
        <c:crossAx val="795701024"/>
        <c:crosses val="autoZero"/>
        <c:auto val="1"/>
        <c:lblAlgn val="ctr"/>
        <c:lblOffset val="100"/>
        <c:noMultiLvlLbl val="0"/>
      </c:catAx>
      <c:valAx>
        <c:axId val="795701024"/>
        <c:scaling>
          <c:orientation val="minMax"/>
          <c:max val="100"/>
          <c:min val="0"/>
        </c:scaling>
        <c:delete val="1"/>
        <c:axPos val="t"/>
        <c:numFmt formatCode="0" sourceLinked="1"/>
        <c:majorTickMark val="out"/>
        <c:minorTickMark val="none"/>
        <c:tickLblPos val="none"/>
        <c:crossAx val="79569984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1853181997577943"/>
          <c:y val="2.940739365448649E-2"/>
          <c:w val="0.58146818002422052"/>
          <c:h val="0.97059252712700239"/>
        </c:manualLayout>
      </c:layout>
      <c:barChart>
        <c:barDir val="bar"/>
        <c:grouping val="clustered"/>
        <c:varyColors val="0"/>
        <c:ser>
          <c:idx val="0"/>
          <c:order val="0"/>
          <c:spPr>
            <a:solidFill>
              <a:schemeClr val="accent2"/>
            </a:solidFill>
          </c:spPr>
          <c:invertIfNegative val="0"/>
          <c:dLbls>
            <c:spPr>
              <a:noFill/>
              <a:ln>
                <a:noFill/>
              </a:ln>
              <a:effectLst/>
            </c:spPr>
            <c:txPr>
              <a:bodyPr/>
              <a:lstStyle/>
              <a:p>
                <a:pPr>
                  <a:defRPr sz="12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Sheet1!$A$2:$A$13</c:f>
              <c:strCache>
                <c:ptCount val="12"/>
                <c:pt idx="0">
                  <c:v>Dance activity of any kind</c:v>
                </c:pt>
                <c:pt idx="1">
                  <c:v>Music of any kind including playing an instrument, , being part of any band, orchestra or musical group.</c:v>
                </c:pt>
                <c:pt idx="2">
                  <c:v>Visual arts and crafts, for example, painting, sculpting, pottery, wood-turning, jewellery making, weaving or textiles</c:v>
                </c:pt>
                <c:pt idx="3">
                  <c:v>Singing or being part of a choir</c:v>
                </c:pt>
                <c:pt idx="4">
                  <c:v>Book Club, reading group</c:v>
                </c:pt>
                <c:pt idx="5">
                  <c:v>Drama or theatrical activity of any kind</c:v>
                </c:pt>
                <c:pt idx="6">
                  <c:v>Film and video making including photography other than family, holiday or party snaps</c:v>
                </c:pt>
                <c:pt idx="7">
                  <c:v>Digital arts: creating and making original artwork, animation or games using digital technology</c:v>
                </c:pt>
                <c:pt idx="8">
                  <c:v>Creative writing, for example, poetry or stories</c:v>
                </c:pt>
                <c:pt idx="9">
                  <c:v>Circus, Street arts, Carnival skills</c:v>
                </c:pt>
                <c:pt idx="10">
                  <c:v>Other </c:v>
                </c:pt>
                <c:pt idx="11">
                  <c:v>Any</c:v>
                </c:pt>
              </c:strCache>
            </c:strRef>
          </c:cat>
          <c:val>
            <c:numRef>
              <c:f>Sheet1!$B$2:$B$13</c:f>
              <c:numCache>
                <c:formatCode>0</c:formatCode>
                <c:ptCount val="12"/>
                <c:pt idx="0">
                  <c:v>13</c:v>
                </c:pt>
                <c:pt idx="1">
                  <c:v>12</c:v>
                </c:pt>
                <c:pt idx="2">
                  <c:v>9</c:v>
                </c:pt>
                <c:pt idx="3">
                  <c:v>7</c:v>
                </c:pt>
                <c:pt idx="4">
                  <c:v>7</c:v>
                </c:pt>
                <c:pt idx="5">
                  <c:v>6</c:v>
                </c:pt>
                <c:pt idx="6">
                  <c:v>6</c:v>
                </c:pt>
                <c:pt idx="7">
                  <c:v>6</c:v>
                </c:pt>
                <c:pt idx="8">
                  <c:v>5</c:v>
                </c:pt>
                <c:pt idx="9">
                  <c:v>3</c:v>
                </c:pt>
                <c:pt idx="10">
                  <c:v>1</c:v>
                </c:pt>
                <c:pt idx="11">
                  <c:v>42</c:v>
                </c:pt>
              </c:numCache>
            </c:numRef>
          </c:val>
          <c:extLst xmlns:c16r2="http://schemas.microsoft.com/office/drawing/2015/06/chart">
            <c:ext xmlns:c16="http://schemas.microsoft.com/office/drawing/2014/chart" uri="{C3380CC4-5D6E-409C-BE32-E72D297353CC}">
              <c16:uniqueId val="{00000000-6F4A-4A58-A1A7-D458CE93BEF6}"/>
            </c:ext>
          </c:extLst>
        </c:ser>
        <c:dLbls>
          <c:showLegendKey val="0"/>
          <c:showVal val="0"/>
          <c:showCatName val="0"/>
          <c:showSerName val="0"/>
          <c:showPercent val="0"/>
          <c:showBubbleSize val="0"/>
        </c:dLbls>
        <c:gapWidth val="50"/>
        <c:axId val="795694360"/>
        <c:axId val="795695928"/>
      </c:barChart>
      <c:catAx>
        <c:axId val="795694360"/>
        <c:scaling>
          <c:orientation val="maxMin"/>
        </c:scaling>
        <c:delete val="1"/>
        <c:axPos val="l"/>
        <c:numFmt formatCode="General" sourceLinked="1"/>
        <c:majorTickMark val="out"/>
        <c:minorTickMark val="none"/>
        <c:tickLblPos val="nextTo"/>
        <c:crossAx val="795695928"/>
        <c:crosses val="autoZero"/>
        <c:auto val="1"/>
        <c:lblAlgn val="ctr"/>
        <c:lblOffset val="100"/>
        <c:noMultiLvlLbl val="0"/>
      </c:catAx>
      <c:valAx>
        <c:axId val="795695928"/>
        <c:scaling>
          <c:orientation val="minMax"/>
          <c:max val="100"/>
          <c:min val="0"/>
        </c:scaling>
        <c:delete val="1"/>
        <c:axPos val="t"/>
        <c:numFmt formatCode="0" sourceLinked="1"/>
        <c:majorTickMark val="out"/>
        <c:minorTickMark val="none"/>
        <c:tickLblPos val="none"/>
        <c:crossAx val="79569436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55359859594445693"/>
          <c:y val="2.940739365448649E-2"/>
          <c:w val="0.44640140405554302"/>
          <c:h val="0.94118521269102706"/>
        </c:manualLayout>
      </c:layout>
      <c:barChart>
        <c:barDir val="bar"/>
        <c:grouping val="clustered"/>
        <c:varyColors val="0"/>
        <c:ser>
          <c:idx val="0"/>
          <c:order val="0"/>
          <c:spPr>
            <a:solidFill>
              <a:schemeClr val="accent2"/>
            </a:solidFill>
          </c:spPr>
          <c:invertIfNegative val="0"/>
          <c:dLbls>
            <c:spPr>
              <a:noFill/>
              <a:ln>
                <a:noFill/>
              </a:ln>
              <a:effectLst/>
            </c:spPr>
            <c:txPr>
              <a:bodyPr/>
              <a:lstStyle/>
              <a:p>
                <a:pPr>
                  <a:defRPr sz="14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Sheet1!$A$2:$A$7</c:f>
              <c:strCache>
                <c:ptCount val="6"/>
                <c:pt idx="0">
                  <c:v>Donated money to the arts </c:v>
                </c:pt>
                <c:pt idx="1">
                  <c:v>Contributed to a crowd funding effort for an arts activity </c:v>
                </c:pt>
                <c:pt idx="2">
                  <c:v>Did volunteer work for the arts unpaid</c:v>
                </c:pt>
                <c:pt idx="3">
                  <c:v>Helped out artists or community groups with arts activities </c:v>
                </c:pt>
                <c:pt idx="4">
                  <c:v>Joined an arts organisation’s membership program </c:v>
                </c:pt>
                <c:pt idx="5">
                  <c:v>None of these</c:v>
                </c:pt>
              </c:strCache>
            </c:strRef>
          </c:cat>
          <c:val>
            <c:numRef>
              <c:f>Sheet1!$B$2:$B$7</c:f>
              <c:numCache>
                <c:formatCode>0</c:formatCode>
                <c:ptCount val="6"/>
                <c:pt idx="0">
                  <c:v>11</c:v>
                </c:pt>
                <c:pt idx="1">
                  <c:v>7</c:v>
                </c:pt>
                <c:pt idx="2">
                  <c:v>7</c:v>
                </c:pt>
                <c:pt idx="3">
                  <c:v>5</c:v>
                </c:pt>
                <c:pt idx="4">
                  <c:v>2</c:v>
                </c:pt>
                <c:pt idx="5">
                  <c:v>25</c:v>
                </c:pt>
              </c:numCache>
            </c:numRef>
          </c:val>
          <c:extLst xmlns:c16r2="http://schemas.microsoft.com/office/drawing/2015/06/chart">
            <c:ext xmlns:c16="http://schemas.microsoft.com/office/drawing/2014/chart" uri="{C3380CC4-5D6E-409C-BE32-E72D297353CC}">
              <c16:uniqueId val="{00000000-6F4A-4A58-A1A7-D458CE93BEF6}"/>
            </c:ext>
          </c:extLst>
        </c:ser>
        <c:dLbls>
          <c:showLegendKey val="0"/>
          <c:showVal val="0"/>
          <c:showCatName val="0"/>
          <c:showSerName val="0"/>
          <c:showPercent val="0"/>
          <c:showBubbleSize val="0"/>
        </c:dLbls>
        <c:gapWidth val="50"/>
        <c:axId val="795700240"/>
        <c:axId val="795701416"/>
      </c:barChart>
      <c:catAx>
        <c:axId val="795700240"/>
        <c:scaling>
          <c:orientation val="maxMin"/>
        </c:scaling>
        <c:delete val="1"/>
        <c:axPos val="l"/>
        <c:numFmt formatCode="General" sourceLinked="1"/>
        <c:majorTickMark val="out"/>
        <c:minorTickMark val="none"/>
        <c:tickLblPos val="nextTo"/>
        <c:crossAx val="795701416"/>
        <c:crosses val="autoZero"/>
        <c:auto val="1"/>
        <c:lblAlgn val="ctr"/>
        <c:lblOffset val="100"/>
        <c:noMultiLvlLbl val="0"/>
      </c:catAx>
      <c:valAx>
        <c:axId val="795701416"/>
        <c:scaling>
          <c:orientation val="minMax"/>
          <c:max val="100"/>
          <c:min val="0"/>
        </c:scaling>
        <c:delete val="1"/>
        <c:axPos val="t"/>
        <c:numFmt formatCode="0" sourceLinked="1"/>
        <c:majorTickMark val="out"/>
        <c:minorTickMark val="none"/>
        <c:tickLblPos val="none"/>
        <c:crossAx val="79570024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55359859594445693"/>
          <c:y val="2.940739365448649E-2"/>
          <c:w val="0.44640140405554302"/>
          <c:h val="0.94118521269102706"/>
        </c:manualLayout>
      </c:layout>
      <c:barChart>
        <c:barDir val="bar"/>
        <c:grouping val="clustered"/>
        <c:varyColors val="0"/>
        <c:ser>
          <c:idx val="0"/>
          <c:order val="0"/>
          <c:spPr>
            <a:solidFill>
              <a:srgbClr val="54C0E8"/>
            </a:solidFill>
          </c:spPr>
          <c:invertIfNegative val="0"/>
          <c:dLbls>
            <c:spPr>
              <a:noFill/>
              <a:ln>
                <a:noFill/>
              </a:ln>
              <a:effectLst/>
            </c:spPr>
            <c:txPr>
              <a:bodyPr/>
              <a:lstStyle/>
              <a:p>
                <a:pPr>
                  <a:defRPr sz="14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Sheet1!$A$2:$A$12</c:f>
              <c:strCache>
                <c:ptCount val="11"/>
                <c:pt idx="0">
                  <c:v>Any support</c:v>
                </c:pt>
                <c:pt idx="2">
                  <c:v>Arts Attendees</c:v>
                </c:pt>
                <c:pt idx="3">
                  <c:v>Occasionals</c:v>
                </c:pt>
                <c:pt idx="4">
                  <c:v>Regulars</c:v>
                </c:pt>
                <c:pt idx="5">
                  <c:v>Afficionados</c:v>
                </c:pt>
                <c:pt idx="6">
                  <c:v>Cinema only </c:v>
                </c:pt>
                <c:pt idx="7">
                  <c:v>No attendance</c:v>
                </c:pt>
                <c:pt idx="9">
                  <c:v>Yes</c:v>
                </c:pt>
                <c:pt idx="10">
                  <c:v>No </c:v>
                </c:pt>
              </c:strCache>
            </c:strRef>
          </c:cat>
          <c:val>
            <c:numRef>
              <c:f>Sheet1!$B$2:$B$12</c:f>
              <c:numCache>
                <c:formatCode>General</c:formatCode>
                <c:ptCount val="11"/>
                <c:pt idx="0" formatCode="0">
                  <c:v>25</c:v>
                </c:pt>
                <c:pt idx="2" formatCode="0">
                  <c:v>32</c:v>
                </c:pt>
                <c:pt idx="3" formatCode="0">
                  <c:v>17</c:v>
                </c:pt>
                <c:pt idx="4" formatCode="0">
                  <c:v>40</c:v>
                </c:pt>
                <c:pt idx="5" formatCode="0">
                  <c:v>43</c:v>
                </c:pt>
                <c:pt idx="6" formatCode="0">
                  <c:v>14</c:v>
                </c:pt>
                <c:pt idx="7" formatCode="0">
                  <c:v>11</c:v>
                </c:pt>
                <c:pt idx="9" formatCode="0">
                  <c:v>53</c:v>
                </c:pt>
                <c:pt idx="10" formatCode="0">
                  <c:v>16</c:v>
                </c:pt>
              </c:numCache>
            </c:numRef>
          </c:val>
          <c:extLst xmlns:c16r2="http://schemas.microsoft.com/office/drawing/2015/06/chart">
            <c:ext xmlns:c16="http://schemas.microsoft.com/office/drawing/2014/chart" uri="{C3380CC4-5D6E-409C-BE32-E72D297353CC}">
              <c16:uniqueId val="{00000000-6F4A-4A58-A1A7-D458CE93BEF6}"/>
            </c:ext>
          </c:extLst>
        </c:ser>
        <c:dLbls>
          <c:showLegendKey val="0"/>
          <c:showVal val="0"/>
          <c:showCatName val="0"/>
          <c:showSerName val="0"/>
          <c:showPercent val="0"/>
          <c:showBubbleSize val="0"/>
        </c:dLbls>
        <c:gapWidth val="50"/>
        <c:axId val="795697888"/>
        <c:axId val="795694752"/>
      </c:barChart>
      <c:catAx>
        <c:axId val="795697888"/>
        <c:scaling>
          <c:orientation val="maxMin"/>
        </c:scaling>
        <c:delete val="0"/>
        <c:axPos val="l"/>
        <c:numFmt formatCode="General" sourceLinked="1"/>
        <c:majorTickMark val="out"/>
        <c:minorTickMark val="none"/>
        <c:tickLblPos val="nextTo"/>
        <c:spPr>
          <a:ln>
            <a:noFill/>
          </a:ln>
        </c:spPr>
        <c:txPr>
          <a:bodyPr/>
          <a:lstStyle/>
          <a:p>
            <a:pPr>
              <a:defRPr sz="1200"/>
            </a:pPr>
            <a:endParaRPr lang="en-US"/>
          </a:p>
        </c:txPr>
        <c:crossAx val="795694752"/>
        <c:crosses val="autoZero"/>
        <c:auto val="1"/>
        <c:lblAlgn val="ctr"/>
        <c:lblOffset val="100"/>
        <c:noMultiLvlLbl val="0"/>
      </c:catAx>
      <c:valAx>
        <c:axId val="795694752"/>
        <c:scaling>
          <c:orientation val="minMax"/>
          <c:max val="100"/>
          <c:min val="0"/>
        </c:scaling>
        <c:delete val="1"/>
        <c:axPos val="t"/>
        <c:numFmt formatCode="0" sourceLinked="1"/>
        <c:majorTickMark val="out"/>
        <c:minorTickMark val="none"/>
        <c:tickLblPos val="none"/>
        <c:crossAx val="79569788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686177465328532"/>
          <c:y val="5.1873321264957487E-2"/>
          <c:w val="0.53285188414317863"/>
          <c:h val="0.94118521269102706"/>
        </c:manualLayout>
      </c:layout>
      <c:barChart>
        <c:barDir val="bar"/>
        <c:grouping val="clustered"/>
        <c:varyColors val="0"/>
        <c:ser>
          <c:idx val="0"/>
          <c:order val="0"/>
          <c:tx>
            <c:strRef>
              <c:f>Sheet1!$B$1</c:f>
              <c:strCache>
                <c:ptCount val="1"/>
                <c:pt idx="0">
                  <c:v>Weekly+</c:v>
                </c:pt>
              </c:strCache>
            </c:strRef>
          </c:tx>
          <c:spPr>
            <a:solidFill>
              <a:srgbClr val="FED402"/>
            </a:solidFill>
            <a:ln>
              <a:solidFill>
                <a:schemeClr val="bg1"/>
              </a:solid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0-C4CA-40BA-A064-2D4AC573533D}"/>
              </c:ext>
            </c:extLst>
          </c:dPt>
          <c:dPt>
            <c:idx val="3"/>
            <c:invertIfNegative val="0"/>
            <c:bubble3D val="0"/>
            <c:extLst xmlns:c16r2="http://schemas.microsoft.com/office/drawing/2015/06/chart">
              <c:ext xmlns:c16="http://schemas.microsoft.com/office/drawing/2014/chart" uri="{C3380CC4-5D6E-409C-BE32-E72D297353CC}">
                <c16:uniqueId val="{00000002-C4CA-40BA-A064-2D4AC573533D}"/>
              </c:ext>
            </c:extLst>
          </c:dPt>
          <c:dPt>
            <c:idx val="6"/>
            <c:invertIfNegative val="0"/>
            <c:bubble3D val="0"/>
            <c:spPr>
              <a:solidFill>
                <a:srgbClr val="54C0E8"/>
              </a:solidFill>
              <a:ln>
                <a:solidFill>
                  <a:schemeClr val="bg1"/>
                </a:solidFill>
              </a:ln>
              <a:effectLst/>
            </c:spPr>
            <c:extLst xmlns:c16r2="http://schemas.microsoft.com/office/drawing/2015/06/chart">
              <c:ext xmlns:c16="http://schemas.microsoft.com/office/drawing/2014/chart" uri="{C3380CC4-5D6E-409C-BE32-E72D297353CC}">
                <c16:uniqueId val="{00000003-A14C-4896-86E5-1D78BC8A2DE4}"/>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Work of fiction, novel, story or play</c:v>
                </c:pt>
                <c:pt idx="1">
                  <c:v>Biography or autobiography</c:v>
                </c:pt>
                <c:pt idx="2">
                  <c:v>Other non-fiction/factual (not newspapers or magazines)</c:v>
                </c:pt>
                <c:pt idx="3">
                  <c:v>Other</c:v>
                </c:pt>
                <c:pt idx="4">
                  <c:v>Non-fiction/factual reading relating to the arts (e.g. a book about theatre, architecture, music, etc.) (not newspapers or magazines)</c:v>
                </c:pt>
                <c:pt idx="5">
                  <c:v>Poetry</c:v>
                </c:pt>
                <c:pt idx="6">
                  <c:v>Any (excl. Other)</c:v>
                </c:pt>
              </c:strCache>
            </c:strRef>
          </c:cat>
          <c:val>
            <c:numRef>
              <c:f>Sheet1!$B$2:$B$8</c:f>
              <c:numCache>
                <c:formatCode>0</c:formatCode>
                <c:ptCount val="7"/>
                <c:pt idx="0">
                  <c:v>45</c:v>
                </c:pt>
                <c:pt idx="1">
                  <c:v>29</c:v>
                </c:pt>
                <c:pt idx="2">
                  <c:v>25</c:v>
                </c:pt>
                <c:pt idx="3">
                  <c:v>21</c:v>
                </c:pt>
                <c:pt idx="4">
                  <c:v>9</c:v>
                </c:pt>
                <c:pt idx="5">
                  <c:v>24</c:v>
                </c:pt>
                <c:pt idx="6">
                  <c:v>73</c:v>
                </c:pt>
              </c:numCache>
            </c:numRef>
          </c:val>
          <c:extLst xmlns:c16r2="http://schemas.microsoft.com/office/drawing/2015/06/chart">
            <c:ext xmlns:c16="http://schemas.microsoft.com/office/drawing/2014/chart" uri="{C3380CC4-5D6E-409C-BE32-E72D297353CC}">
              <c16:uniqueId val="{00000003-C4CA-40BA-A064-2D4AC573533D}"/>
            </c:ext>
          </c:extLst>
        </c:ser>
        <c:dLbls>
          <c:dLblPos val="outEnd"/>
          <c:showLegendKey val="0"/>
          <c:showVal val="1"/>
          <c:showCatName val="0"/>
          <c:showSerName val="0"/>
          <c:showPercent val="0"/>
          <c:showBubbleSize val="0"/>
        </c:dLbls>
        <c:gapWidth val="50"/>
        <c:axId val="795699456"/>
        <c:axId val="795695536"/>
      </c:barChart>
      <c:catAx>
        <c:axId val="795699456"/>
        <c:scaling>
          <c:orientation val="maxMin"/>
        </c:scaling>
        <c:delete val="1"/>
        <c:axPos val="l"/>
        <c:numFmt formatCode="General" sourceLinked="1"/>
        <c:majorTickMark val="out"/>
        <c:minorTickMark val="none"/>
        <c:tickLblPos val="nextTo"/>
        <c:crossAx val="795695536"/>
        <c:crosses val="autoZero"/>
        <c:auto val="1"/>
        <c:lblAlgn val="ctr"/>
        <c:lblOffset val="100"/>
        <c:noMultiLvlLbl val="0"/>
      </c:catAx>
      <c:valAx>
        <c:axId val="795695536"/>
        <c:scaling>
          <c:orientation val="minMax"/>
          <c:min val="0"/>
        </c:scaling>
        <c:delete val="1"/>
        <c:axPos val="t"/>
        <c:numFmt formatCode="0" sourceLinked="1"/>
        <c:majorTickMark val="out"/>
        <c:minorTickMark val="none"/>
        <c:tickLblPos val="nextTo"/>
        <c:crossAx val="7956994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090385370058851"/>
          <c:y val="4.2596904372641228E-2"/>
          <c:w val="0.59909614629941155"/>
          <c:h val="0.94118521269102706"/>
        </c:manualLayout>
      </c:layout>
      <c:barChart>
        <c:barDir val="bar"/>
        <c:grouping val="stacked"/>
        <c:varyColors val="0"/>
        <c:ser>
          <c:idx val="0"/>
          <c:order val="0"/>
          <c:tx>
            <c:strRef>
              <c:f>Sheet1!$B$1</c:f>
              <c:strCache>
                <c:ptCount val="1"/>
                <c:pt idx="0">
                  <c:v>Total</c:v>
                </c:pt>
              </c:strCache>
            </c:strRef>
          </c:tx>
          <c:spPr>
            <a:solidFill>
              <a:schemeClr val="accent1"/>
            </a:solidFill>
            <a:ln>
              <a:solidFill>
                <a:schemeClr val="bg1"/>
              </a:solid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0-D11B-419F-9A82-F2E6EAA55F80}"/>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Large scale music and culture festival (e.g. such as – Electric Picnic, Body and Soul , Fleadh Cheoil, All together Now)</c:v>
                </c:pt>
                <c:pt idx="1">
                  <c:v>Other cultural festival (e.g. such as a Food Festival , Heritage Festival, Design/Science/Technology Festival)</c:v>
                </c:pt>
                <c:pt idx="2">
                  <c:v>Dedicated arts festival (e.g. such as – Galway Arts Festival / Dublin Theatre Festival/ Open House festival / International Literature Festival Dublin / Kilkenny Arts Festival / Galway Film Fleadh/ Wexford Opera – or other of this nature) </c:v>
                </c:pt>
                <c:pt idx="3">
                  <c:v>Dedicated arts festival (e.g. such as – Galway Arts Festival / Dublin Theatre Festival/ Open House festival / International Literature Festival Dublin / Kilkenny Arts Festival / Galway Film Fleadh/ Wexford Opera – or other of this nature) </c:v>
                </c:pt>
                <c:pt idx="4">
                  <c:v>Any</c:v>
                </c:pt>
              </c:strCache>
            </c:strRef>
          </c:cat>
          <c:val>
            <c:numRef>
              <c:f>Sheet1!$B$2:$B$6</c:f>
              <c:numCache>
                <c:formatCode>0</c:formatCode>
                <c:ptCount val="5"/>
                <c:pt idx="0">
                  <c:v>18</c:v>
                </c:pt>
                <c:pt idx="1">
                  <c:v>18</c:v>
                </c:pt>
                <c:pt idx="2">
                  <c:v>13</c:v>
                </c:pt>
                <c:pt idx="3">
                  <c:v>4</c:v>
                </c:pt>
                <c:pt idx="4">
                  <c:v>38</c:v>
                </c:pt>
              </c:numCache>
            </c:numRef>
          </c:val>
          <c:extLst xmlns:c16r2="http://schemas.microsoft.com/office/drawing/2015/06/chart">
            <c:ext xmlns:c16="http://schemas.microsoft.com/office/drawing/2014/chart" uri="{C3380CC4-5D6E-409C-BE32-E72D297353CC}">
              <c16:uniqueId val="{00000001-D11B-419F-9A82-F2E6EAA55F80}"/>
            </c:ext>
          </c:extLst>
        </c:ser>
        <c:ser>
          <c:idx val="1"/>
          <c:order val="1"/>
          <c:tx>
            <c:strRef>
              <c:f>Sheet1!$C$1</c:f>
              <c:strCache>
                <c:ptCount val="1"/>
                <c:pt idx="0">
                  <c:v>^^3</c:v>
                </c:pt>
              </c:strCache>
            </c:strRef>
          </c:tx>
          <c:spPr>
            <a:solidFill>
              <a:srgbClr val="FED402"/>
            </a:solidFill>
            <a:ln>
              <a:solidFill>
                <a:schemeClr val="bg1"/>
              </a:solidFill>
            </a:ln>
          </c:spPr>
          <c:invertIfNegative val="0"/>
          <c:cat>
            <c:strRef>
              <c:f>Sheet1!$A$2:$A$6</c:f>
              <c:strCache>
                <c:ptCount val="5"/>
                <c:pt idx="0">
                  <c:v>Large scale music and culture festival (e.g. such as – Electric Picnic, Body and Soul , Fleadh Cheoil, All together Now)</c:v>
                </c:pt>
                <c:pt idx="1">
                  <c:v>Other cultural festival (e.g. such as a Food Festival , Heritage Festival, Design/Science/Technology Festival)</c:v>
                </c:pt>
                <c:pt idx="2">
                  <c:v>Dedicated arts festival (e.g. such as – Galway Arts Festival / Dublin Theatre Festival/ Open House festival / International Literature Festival Dublin / Kilkenny Arts Festival / Galway Film Fleadh/ Wexford Opera – or other of this nature) </c:v>
                </c:pt>
                <c:pt idx="3">
                  <c:v>Dedicated arts festival (e.g. such as – Galway Arts Festival / Dublin Theatre Festival/ Open House festival / International Literature Festival Dublin / Kilkenny Arts Festival / Galway Film Fleadh/ Wexford Opera – or other of this nature) </c:v>
                </c:pt>
                <c:pt idx="4">
                  <c:v>Any</c:v>
                </c:pt>
              </c:strCache>
            </c:strRef>
          </c:cat>
          <c:val>
            <c:numRef>
              <c:f>Sheet1!$C$2:$C$6</c:f>
              <c:numCache>
                <c:formatCode>0</c:formatCode>
                <c:ptCount val="5"/>
                <c:pt idx="0">
                  <c:v>14</c:v>
                </c:pt>
                <c:pt idx="1">
                  <c:v>13</c:v>
                </c:pt>
                <c:pt idx="2">
                  <c:v>14</c:v>
                </c:pt>
                <c:pt idx="3">
                  <c:v>7</c:v>
                </c:pt>
                <c:pt idx="4">
                  <c:v>18</c:v>
                </c:pt>
              </c:numCache>
            </c:numRef>
          </c:val>
          <c:extLst xmlns:c16r2="http://schemas.microsoft.com/office/drawing/2015/06/chart">
            <c:ext xmlns:c16="http://schemas.microsoft.com/office/drawing/2014/chart" uri="{C3380CC4-5D6E-409C-BE32-E72D297353CC}">
              <c16:uniqueId val="{00000002-D11B-419F-9A82-F2E6EAA55F80}"/>
            </c:ext>
          </c:extLst>
        </c:ser>
        <c:ser>
          <c:idx val="2"/>
          <c:order val="2"/>
          <c:tx>
            <c:strRef>
              <c:f>Sheet1!$D$1</c:f>
              <c:strCache>
                <c:ptCount val="1"/>
                <c:pt idx="0">
                  <c:v>^^4</c:v>
                </c:pt>
              </c:strCache>
            </c:strRef>
          </c:tx>
          <c:spPr>
            <a:noFill/>
          </c:spPr>
          <c:invertIfNegative val="0"/>
          <c:dLbls>
            <c:spPr>
              <a:noFill/>
              <a:ln>
                <a:noFill/>
              </a:ln>
              <a:effectLst/>
            </c:spPr>
            <c:txPr>
              <a:bodyPr wrap="square" lIns="38100" tIns="19050" rIns="38100" bIns="19050" anchor="ctr">
                <a:spAutoFit/>
              </a:bodyPr>
              <a:lstStyle/>
              <a:p>
                <a:pPr>
                  <a:defRPr sz="1400" b="1">
                    <a:solidFill>
                      <a:schemeClr val="tx1"/>
                    </a:solidFill>
                  </a:defRPr>
                </a:pPr>
                <a:endParaRPr lang="en-U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Sheet1!$A$2:$A$6</c:f>
              <c:strCache>
                <c:ptCount val="5"/>
                <c:pt idx="0">
                  <c:v>Large scale music and culture festival (e.g. such as – Electric Picnic, Body and Soul , Fleadh Cheoil, All together Now)</c:v>
                </c:pt>
                <c:pt idx="1">
                  <c:v>Other cultural festival (e.g. such as a Food Festival , Heritage Festival, Design/Science/Technology Festival)</c:v>
                </c:pt>
                <c:pt idx="2">
                  <c:v>Dedicated arts festival (e.g. such as – Galway Arts Festival / Dublin Theatre Festival/ Open House festival / International Literature Festival Dublin / Kilkenny Arts Festival / Galway Film Fleadh/ Wexford Opera – or other of this nature) </c:v>
                </c:pt>
                <c:pt idx="3">
                  <c:v>Dedicated arts festival (e.g. such as – Galway Arts Festival / Dublin Theatre Festival/ Open House festival / International Literature Festival Dublin / Kilkenny Arts Festival / Galway Film Fleadh/ Wexford Opera – or other of this nature) </c:v>
                </c:pt>
                <c:pt idx="4">
                  <c:v>Any</c:v>
                </c:pt>
              </c:strCache>
            </c:strRef>
          </c:cat>
          <c:val>
            <c:numRef>
              <c:f>Sheet1!$D$2:$D$6</c:f>
              <c:numCache>
                <c:formatCode>0</c:formatCode>
                <c:ptCount val="5"/>
                <c:pt idx="0">
                  <c:v>32</c:v>
                </c:pt>
                <c:pt idx="1">
                  <c:v>31</c:v>
                </c:pt>
                <c:pt idx="2">
                  <c:v>27</c:v>
                </c:pt>
                <c:pt idx="3">
                  <c:v>11</c:v>
                </c:pt>
                <c:pt idx="4">
                  <c:v>56</c:v>
                </c:pt>
              </c:numCache>
            </c:numRef>
          </c:val>
          <c:extLst xmlns:c16r2="http://schemas.microsoft.com/office/drawing/2015/06/chart">
            <c:ext xmlns:c16="http://schemas.microsoft.com/office/drawing/2014/chart" uri="{C3380CC4-5D6E-409C-BE32-E72D297353CC}">
              <c16:uniqueId val="{00000003-D11B-419F-9A82-F2E6EAA55F80}"/>
            </c:ext>
          </c:extLst>
        </c:ser>
        <c:dLbls>
          <c:showLegendKey val="0"/>
          <c:showVal val="0"/>
          <c:showCatName val="0"/>
          <c:showSerName val="0"/>
          <c:showPercent val="0"/>
          <c:showBubbleSize val="0"/>
        </c:dLbls>
        <c:gapWidth val="50"/>
        <c:overlap val="100"/>
        <c:axId val="795696320"/>
        <c:axId val="795698672"/>
      </c:barChart>
      <c:catAx>
        <c:axId val="795696320"/>
        <c:scaling>
          <c:orientation val="maxMin"/>
        </c:scaling>
        <c:delete val="1"/>
        <c:axPos val="l"/>
        <c:numFmt formatCode="General" sourceLinked="1"/>
        <c:majorTickMark val="out"/>
        <c:minorTickMark val="none"/>
        <c:tickLblPos val="nextTo"/>
        <c:crossAx val="795698672"/>
        <c:crosses val="autoZero"/>
        <c:auto val="1"/>
        <c:lblAlgn val="ctr"/>
        <c:lblOffset val="0"/>
        <c:noMultiLvlLbl val="0"/>
      </c:catAx>
      <c:valAx>
        <c:axId val="795698672"/>
        <c:scaling>
          <c:orientation val="minMax"/>
          <c:max val="60"/>
        </c:scaling>
        <c:delete val="1"/>
        <c:axPos val="t"/>
        <c:numFmt formatCode="0" sourceLinked="1"/>
        <c:majorTickMark val="out"/>
        <c:minorTickMark val="none"/>
        <c:tickLblPos val="nextTo"/>
        <c:crossAx val="7956963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5980133852305158"/>
          <c:y val="5.1873321264957487E-2"/>
          <c:w val="0.34811695210407023"/>
          <c:h val="0.94118521269102706"/>
        </c:manualLayout>
      </c:layout>
      <c:barChart>
        <c:barDir val="bar"/>
        <c:grouping val="clustered"/>
        <c:varyColors val="0"/>
        <c:ser>
          <c:idx val="0"/>
          <c:order val="0"/>
          <c:tx>
            <c:strRef>
              <c:f>Sheet1!$B$1</c:f>
              <c:strCache>
                <c:ptCount val="1"/>
                <c:pt idx="0">
                  <c:v>Weekly+</c:v>
                </c:pt>
              </c:strCache>
            </c:strRef>
          </c:tx>
          <c:spPr>
            <a:solidFill>
              <a:srgbClr val="54C0E8"/>
            </a:solidFill>
            <a:ln>
              <a:solidFill>
                <a:schemeClr val="bg1"/>
              </a:solid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0-AAF8-4ED6-84D8-CA88E90A89FB}"/>
              </c:ext>
            </c:extLst>
          </c:dPt>
          <c:dPt>
            <c:idx val="3"/>
            <c:invertIfNegative val="0"/>
            <c:bubble3D val="0"/>
            <c:extLst xmlns:c16r2="http://schemas.microsoft.com/office/drawing/2015/06/chart">
              <c:ext xmlns:c16="http://schemas.microsoft.com/office/drawing/2014/chart" uri="{C3380CC4-5D6E-409C-BE32-E72D297353CC}">
                <c16:uniqueId val="{00000001-AAF8-4ED6-84D8-CA88E90A89FB}"/>
              </c:ext>
            </c:extLst>
          </c:dPt>
          <c:dPt>
            <c:idx val="19"/>
            <c:invertIfNegative val="0"/>
            <c:bubble3D val="0"/>
            <c:extLst xmlns:c16r2="http://schemas.microsoft.com/office/drawing/2015/06/chart">
              <c:ext xmlns:c16="http://schemas.microsoft.com/office/drawing/2014/chart" uri="{C3380CC4-5D6E-409C-BE32-E72D297353CC}">
                <c16:uniqueId val="{00000002-AAF8-4ED6-84D8-CA88E90A89FB}"/>
              </c:ext>
            </c:extLst>
          </c:dPt>
          <c:dPt>
            <c:idx val="20"/>
            <c:invertIfNegative val="0"/>
            <c:bubble3D val="0"/>
            <c:extLst xmlns:c16r2="http://schemas.microsoft.com/office/drawing/2015/06/chart">
              <c:ext xmlns:c16="http://schemas.microsoft.com/office/drawing/2014/chart" uri="{C3380CC4-5D6E-409C-BE32-E72D297353CC}">
                <c16:uniqueId val="{00000003-AAF8-4ED6-84D8-CA88E90A89FB}"/>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Sheet1!$A$2:$A$24</c:f>
              <c:strCache>
                <c:ptCount val="23"/>
                <c:pt idx="0">
                  <c:v>Films at a cinema or other venue</c:v>
                </c:pt>
                <c:pt idx="1">
                  <c:v>Street arts (e.g. outdoor based performance/ parade/ carnival/ circus)</c:v>
                </c:pt>
                <c:pt idx="2">
                  <c:v>Rock or Popular music</c:v>
                </c:pt>
                <c:pt idx="3">
                  <c:v>Musical</c:v>
                </c:pt>
                <c:pt idx="4">
                  <c:v>Plays</c:v>
                </c:pt>
                <c:pt idx="5">
                  <c:v>Traditional Irish/Folk music</c:v>
                </c:pt>
                <c:pt idx="6">
                  <c:v>Country Music</c:v>
                </c:pt>
                <c:pt idx="7">
                  <c:v>Art Exhibition (paintings, sculpture, photography, etc.</c:v>
                </c:pt>
                <c:pt idx="8">
                  <c:v>Stand-up comedy</c:v>
                </c:pt>
                <c:pt idx="9">
                  <c:v>Traditional Irish/Folk dance performance (not competitive event)</c:v>
                </c:pt>
                <c:pt idx="10">
                  <c:v>Live streaming of an event at a cinema (e.g. play, opera, concert etc.)</c:v>
                </c:pt>
                <c:pt idx="11">
                  <c:v>World music</c:v>
                </c:pt>
                <c:pt idx="12">
                  <c:v>Classical music</c:v>
                </c:pt>
                <c:pt idx="13">
                  <c:v>Jazz/Blues music</c:v>
                </c:pt>
                <c:pt idx="14">
                  <c:v>Circus – in a tent or other venue</c:v>
                </c:pt>
                <c:pt idx="15">
                  <c:v>Event connected with books or writing (e.g reading or interview with author)</c:v>
                </c:pt>
                <c:pt idx="16">
                  <c:v>Event connected with Architecture (eg talk, exhibition, guided tour)</c:v>
                </c:pt>
                <c:pt idx="17">
                  <c:v>Opera</c:v>
                </c:pt>
                <c:pt idx="18">
                  <c:v>Contemporary dance performance</c:v>
                </c:pt>
                <c:pt idx="19">
                  <c:v>Ballet</c:v>
                </c:pt>
                <c:pt idx="20">
                  <c:v>Other music</c:v>
                </c:pt>
                <c:pt idx="21">
                  <c:v>Other performance, concert, event — please specify</c:v>
                </c:pt>
                <c:pt idx="22">
                  <c:v>Any*</c:v>
                </c:pt>
              </c:strCache>
            </c:strRef>
          </c:cat>
          <c:val>
            <c:numRef>
              <c:f>Sheet1!$B$2:$B$24</c:f>
              <c:numCache>
                <c:formatCode>0</c:formatCode>
                <c:ptCount val="23"/>
                <c:pt idx="0">
                  <c:v>51</c:v>
                </c:pt>
                <c:pt idx="1">
                  <c:v>18</c:v>
                </c:pt>
                <c:pt idx="2">
                  <c:v>17</c:v>
                </c:pt>
                <c:pt idx="3">
                  <c:v>16</c:v>
                </c:pt>
                <c:pt idx="4">
                  <c:v>15</c:v>
                </c:pt>
                <c:pt idx="5">
                  <c:v>15</c:v>
                </c:pt>
                <c:pt idx="6">
                  <c:v>14</c:v>
                </c:pt>
                <c:pt idx="7">
                  <c:v>14</c:v>
                </c:pt>
                <c:pt idx="8">
                  <c:v>12</c:v>
                </c:pt>
                <c:pt idx="9">
                  <c:v>10</c:v>
                </c:pt>
                <c:pt idx="10">
                  <c:v>8</c:v>
                </c:pt>
                <c:pt idx="11">
                  <c:v>7</c:v>
                </c:pt>
                <c:pt idx="12">
                  <c:v>6</c:v>
                </c:pt>
                <c:pt idx="13">
                  <c:v>6</c:v>
                </c:pt>
                <c:pt idx="14">
                  <c:v>6</c:v>
                </c:pt>
                <c:pt idx="15">
                  <c:v>5</c:v>
                </c:pt>
                <c:pt idx="16">
                  <c:v>5</c:v>
                </c:pt>
                <c:pt idx="17">
                  <c:v>3</c:v>
                </c:pt>
                <c:pt idx="18">
                  <c:v>3</c:v>
                </c:pt>
                <c:pt idx="19">
                  <c:v>2</c:v>
                </c:pt>
                <c:pt idx="20">
                  <c:v>7</c:v>
                </c:pt>
                <c:pt idx="21">
                  <c:v>6</c:v>
                </c:pt>
                <c:pt idx="22">
                  <c:v>59</c:v>
                </c:pt>
              </c:numCache>
            </c:numRef>
          </c:val>
          <c:extLst xmlns:c16r2="http://schemas.microsoft.com/office/drawing/2015/06/chart">
            <c:ext xmlns:c16="http://schemas.microsoft.com/office/drawing/2014/chart" uri="{C3380CC4-5D6E-409C-BE32-E72D297353CC}">
              <c16:uniqueId val="{00000004-AAF8-4ED6-84D8-CA88E90A89FB}"/>
            </c:ext>
          </c:extLst>
        </c:ser>
        <c:dLbls>
          <c:dLblPos val="outEnd"/>
          <c:showLegendKey val="0"/>
          <c:showVal val="1"/>
          <c:showCatName val="0"/>
          <c:showSerName val="0"/>
          <c:showPercent val="0"/>
          <c:showBubbleSize val="0"/>
        </c:dLbls>
        <c:gapWidth val="50"/>
        <c:axId val="792129592"/>
        <c:axId val="792136648"/>
      </c:barChart>
      <c:catAx>
        <c:axId val="792129592"/>
        <c:scaling>
          <c:orientation val="maxMin"/>
        </c:scaling>
        <c:delete val="1"/>
        <c:axPos val="l"/>
        <c:numFmt formatCode="General" sourceLinked="1"/>
        <c:majorTickMark val="out"/>
        <c:minorTickMark val="none"/>
        <c:tickLblPos val="nextTo"/>
        <c:crossAx val="792136648"/>
        <c:crosses val="autoZero"/>
        <c:auto val="1"/>
        <c:lblAlgn val="ctr"/>
        <c:lblOffset val="800"/>
        <c:noMultiLvlLbl val="0"/>
      </c:catAx>
      <c:valAx>
        <c:axId val="792136648"/>
        <c:scaling>
          <c:orientation val="minMax"/>
          <c:min val="0"/>
        </c:scaling>
        <c:delete val="1"/>
        <c:axPos val="t"/>
        <c:numFmt formatCode="0" sourceLinked="1"/>
        <c:majorTickMark val="out"/>
        <c:minorTickMark val="none"/>
        <c:tickLblPos val="nextTo"/>
        <c:crossAx val="7921295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920962663875082"/>
          <c:y val="8.8322457909174902E-3"/>
          <c:w val="0.47048413175235115"/>
          <c:h val="0.98049007873171634"/>
        </c:manualLayout>
      </c:layout>
      <c:barChart>
        <c:barDir val="bar"/>
        <c:grouping val="clustered"/>
        <c:varyColors val="0"/>
        <c:ser>
          <c:idx val="0"/>
          <c:order val="0"/>
          <c:tx>
            <c:strRef>
              <c:f>Sheet1!$B$1</c:f>
              <c:strCache>
                <c:ptCount val="1"/>
                <c:pt idx="0">
                  <c:v>Total</c:v>
                </c:pt>
              </c:strCache>
            </c:strRef>
          </c:tx>
          <c:spPr>
            <a:solidFill>
              <a:srgbClr val="ABD21C"/>
            </a:solidFill>
            <a:ln>
              <a:solidFill>
                <a:schemeClr val="bg1"/>
              </a:solidFill>
            </a:ln>
          </c:spPr>
          <c:invertIfNegative val="0"/>
          <c:dPt>
            <c:idx val="5"/>
            <c:invertIfNegative val="0"/>
            <c:bubble3D val="0"/>
            <c:extLst xmlns:c16r2="http://schemas.microsoft.com/office/drawing/2015/06/chart">
              <c:ext xmlns:c16="http://schemas.microsoft.com/office/drawing/2014/chart" uri="{C3380CC4-5D6E-409C-BE32-E72D297353CC}">
                <c16:uniqueId val="{00000000-1EB8-4964-943D-6A9304EAEAAC}"/>
              </c:ext>
            </c:extLst>
          </c:dPt>
          <c:dLbls>
            <c:spPr>
              <a:noFill/>
              <a:ln>
                <a:noFill/>
              </a:ln>
              <a:effectLst/>
            </c:spPr>
            <c:txPr>
              <a:bodyPr/>
              <a:lstStyle/>
              <a:p>
                <a:pPr>
                  <a:defRPr sz="1400" b="1">
                    <a:solidFill>
                      <a:schemeClr val="tx1">
                        <a:lumMod val="65000"/>
                        <a:lumOff val="35000"/>
                      </a:schemeClr>
                    </a:solidFill>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Sheet1!$A$2:$A$16</c:f>
              <c:strCache>
                <c:ptCount val="15"/>
                <c:pt idx="0">
                  <c:v>Galway International Arts Festival </c:v>
                </c:pt>
                <c:pt idx="1">
                  <c:v>Kilkenny Arts Festival </c:v>
                </c:pt>
                <c:pt idx="2">
                  <c:v>Dublin Theatre Festival </c:v>
                </c:pt>
                <c:pt idx="3">
                  <c:v>Dublin Fringe Festival </c:v>
                </c:pt>
                <c:pt idx="4">
                  <c:v>Dublin Dance Festival </c:v>
                </c:pt>
                <c:pt idx="5">
                  <c:v>The Dublin International Film Festival</c:v>
                </c:pt>
                <c:pt idx="6">
                  <c:v>Cork Mid-Summer Festival </c:v>
                </c:pt>
                <c:pt idx="7">
                  <c:v>Galway Film Fleadh </c:v>
                </c:pt>
                <c:pt idx="8">
                  <c:v>West Cork Literary Festival </c:v>
                </c:pt>
                <c:pt idx="9">
                  <c:v>Open House (architecture) Festival (Dublin, Cork, Limerick) </c:v>
                </c:pt>
                <c:pt idx="10">
                  <c:v>Wexford Festival Opera </c:v>
                </c:pt>
                <c:pt idx="11">
                  <c:v>Cúirt / Literary Festival Galway</c:v>
                </c:pt>
                <c:pt idx="12">
                  <c:v>Mountains to Sea Book Festival </c:v>
                </c:pt>
                <c:pt idx="13">
                  <c:v>Baboró Children’s Festival, Galway</c:v>
                </c:pt>
                <c:pt idx="14">
                  <c:v>Other  </c:v>
                </c:pt>
              </c:strCache>
            </c:strRef>
          </c:cat>
          <c:val>
            <c:numRef>
              <c:f>Sheet1!$B$2:$B$16</c:f>
              <c:numCache>
                <c:formatCode>0</c:formatCode>
                <c:ptCount val="15"/>
                <c:pt idx="0">
                  <c:v>34</c:v>
                </c:pt>
                <c:pt idx="1">
                  <c:v>26</c:v>
                </c:pt>
                <c:pt idx="2">
                  <c:v>19</c:v>
                </c:pt>
                <c:pt idx="3">
                  <c:v>16</c:v>
                </c:pt>
                <c:pt idx="4">
                  <c:v>15</c:v>
                </c:pt>
                <c:pt idx="5">
                  <c:v>14</c:v>
                </c:pt>
                <c:pt idx="6">
                  <c:v>14</c:v>
                </c:pt>
                <c:pt idx="7">
                  <c:v>10</c:v>
                </c:pt>
                <c:pt idx="8">
                  <c:v>9</c:v>
                </c:pt>
                <c:pt idx="9">
                  <c:v>6</c:v>
                </c:pt>
                <c:pt idx="10">
                  <c:v>4</c:v>
                </c:pt>
                <c:pt idx="11">
                  <c:v>3</c:v>
                </c:pt>
                <c:pt idx="12">
                  <c:v>2</c:v>
                </c:pt>
                <c:pt idx="13">
                  <c:v>2</c:v>
                </c:pt>
                <c:pt idx="14">
                  <c:v>15</c:v>
                </c:pt>
              </c:numCache>
            </c:numRef>
          </c:val>
          <c:extLst xmlns:c16r2="http://schemas.microsoft.com/office/drawing/2015/06/chart">
            <c:ext xmlns:c16="http://schemas.microsoft.com/office/drawing/2014/chart" uri="{C3380CC4-5D6E-409C-BE32-E72D297353CC}">
              <c16:uniqueId val="{00000001-1EB8-4964-943D-6A9304EAEAAC}"/>
            </c:ext>
          </c:extLst>
        </c:ser>
        <c:dLbls>
          <c:showLegendKey val="0"/>
          <c:showVal val="0"/>
          <c:showCatName val="0"/>
          <c:showSerName val="0"/>
          <c:showPercent val="0"/>
          <c:showBubbleSize val="0"/>
        </c:dLbls>
        <c:gapWidth val="30"/>
        <c:axId val="795697496"/>
        <c:axId val="658067240"/>
      </c:barChart>
      <c:catAx>
        <c:axId val="795697496"/>
        <c:scaling>
          <c:orientation val="maxMin"/>
        </c:scaling>
        <c:delete val="0"/>
        <c:axPos val="l"/>
        <c:numFmt formatCode="General" sourceLinked="0"/>
        <c:majorTickMark val="out"/>
        <c:minorTickMark val="none"/>
        <c:tickLblPos val="nextTo"/>
        <c:spPr>
          <a:ln>
            <a:noFill/>
          </a:ln>
        </c:spPr>
        <c:txPr>
          <a:bodyPr/>
          <a:lstStyle/>
          <a:p>
            <a:pPr>
              <a:defRPr sz="1100" b="0">
                <a:solidFill>
                  <a:schemeClr val="tx1">
                    <a:lumMod val="65000"/>
                    <a:lumOff val="35000"/>
                  </a:schemeClr>
                </a:solidFill>
              </a:defRPr>
            </a:pPr>
            <a:endParaRPr lang="en-US"/>
          </a:p>
        </c:txPr>
        <c:crossAx val="658067240"/>
        <c:crosses val="autoZero"/>
        <c:auto val="1"/>
        <c:lblAlgn val="ctr"/>
        <c:lblOffset val="100"/>
        <c:noMultiLvlLbl val="0"/>
      </c:catAx>
      <c:valAx>
        <c:axId val="658067240"/>
        <c:scaling>
          <c:orientation val="minMax"/>
        </c:scaling>
        <c:delete val="1"/>
        <c:axPos val="t"/>
        <c:numFmt formatCode="0" sourceLinked="1"/>
        <c:majorTickMark val="out"/>
        <c:minorTickMark val="none"/>
        <c:tickLblPos val="none"/>
        <c:crossAx val="79569749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7858942065491177E-2"/>
          <c:y val="2.9850746268656716E-2"/>
          <c:w val="0.88663506965475458"/>
          <c:h val="0.92324093816631125"/>
        </c:manualLayout>
      </c:layout>
      <c:barChart>
        <c:barDir val="col"/>
        <c:grouping val="percentStacked"/>
        <c:varyColors val="0"/>
        <c:ser>
          <c:idx val="0"/>
          <c:order val="0"/>
          <c:tx>
            <c:strRef>
              <c:f>Sheet1!$A$2</c:f>
              <c:strCache>
                <c:ptCount val="1"/>
              </c:strCache>
            </c:strRef>
          </c:tx>
          <c:spPr>
            <a:solidFill>
              <a:srgbClr val="AEC411">
                <a:lumMod val="75000"/>
              </a:srgbClr>
            </a:solidFill>
            <a:ln w="12700">
              <a:solidFill>
                <a:schemeClr val="bg1"/>
              </a:solid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Sheet1!$B$1:$C$1</c:f>
              <c:strCache>
                <c:ptCount val="2"/>
                <c:pt idx="0">
                  <c:v>Series 1</c:v>
                </c:pt>
                <c:pt idx="1">
                  <c:v>Series 3</c:v>
                </c:pt>
              </c:strCache>
            </c:strRef>
          </c:cat>
          <c:val>
            <c:numRef>
              <c:f>Sheet1!$B$2:$C$2</c:f>
              <c:numCache>
                <c:formatCode>General</c:formatCode>
                <c:ptCount val="2"/>
                <c:pt idx="0" formatCode="0">
                  <c:v>20</c:v>
                </c:pt>
                <c:pt idx="1">
                  <c:v>9</c:v>
                </c:pt>
              </c:numCache>
            </c:numRef>
          </c:val>
          <c:extLst xmlns:c16r2="http://schemas.microsoft.com/office/drawing/2015/06/chart">
            <c:ext xmlns:c16="http://schemas.microsoft.com/office/drawing/2014/chart" uri="{C3380CC4-5D6E-409C-BE32-E72D297353CC}">
              <c16:uniqueId val="{00000000-BC5A-4232-B9DF-35CA07B6AA3B}"/>
            </c:ext>
          </c:extLst>
        </c:ser>
        <c:ser>
          <c:idx val="1"/>
          <c:order val="1"/>
          <c:tx>
            <c:strRef>
              <c:f>Sheet1!$A$3</c:f>
              <c:strCache>
                <c:ptCount val="1"/>
              </c:strCache>
            </c:strRef>
          </c:tx>
          <c:spPr>
            <a:solidFill>
              <a:srgbClr val="AEC411"/>
            </a:solidFill>
            <a:ln w="12700">
              <a:solidFill>
                <a:schemeClr val="bg1"/>
              </a:solid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Sheet1!$B$1:$C$1</c:f>
              <c:strCache>
                <c:ptCount val="2"/>
                <c:pt idx="0">
                  <c:v>Series 1</c:v>
                </c:pt>
                <c:pt idx="1">
                  <c:v>Series 3</c:v>
                </c:pt>
              </c:strCache>
            </c:strRef>
          </c:cat>
          <c:val>
            <c:numRef>
              <c:f>Sheet1!$B$3:$C$3</c:f>
              <c:numCache>
                <c:formatCode>General</c:formatCode>
                <c:ptCount val="2"/>
                <c:pt idx="0" formatCode="0">
                  <c:v>31</c:v>
                </c:pt>
                <c:pt idx="1">
                  <c:v>31</c:v>
                </c:pt>
              </c:numCache>
            </c:numRef>
          </c:val>
          <c:extLst xmlns:c16r2="http://schemas.microsoft.com/office/drawing/2015/06/chart">
            <c:ext xmlns:c16="http://schemas.microsoft.com/office/drawing/2014/chart" uri="{C3380CC4-5D6E-409C-BE32-E72D297353CC}">
              <c16:uniqueId val="{00000001-BC5A-4232-B9DF-35CA07B6AA3B}"/>
            </c:ext>
          </c:extLst>
        </c:ser>
        <c:ser>
          <c:idx val="2"/>
          <c:order val="2"/>
          <c:tx>
            <c:strRef>
              <c:f>Sheet1!$A$4</c:f>
              <c:strCache>
                <c:ptCount val="1"/>
              </c:strCache>
            </c:strRef>
          </c:tx>
          <c:spPr>
            <a:solidFill>
              <a:srgbClr val="D61D6E">
                <a:lumMod val="40000"/>
                <a:lumOff val="60000"/>
              </a:srgbClr>
            </a:solidFill>
            <a:ln w="12700">
              <a:solidFill>
                <a:schemeClr val="bg1"/>
              </a:solid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Sheet1!$B$1:$C$1</c:f>
              <c:strCache>
                <c:ptCount val="2"/>
                <c:pt idx="0">
                  <c:v>Series 1</c:v>
                </c:pt>
                <c:pt idx="1">
                  <c:v>Series 3</c:v>
                </c:pt>
              </c:strCache>
            </c:strRef>
          </c:cat>
          <c:val>
            <c:numRef>
              <c:f>Sheet1!$B$4:$C$4</c:f>
              <c:numCache>
                <c:formatCode>General</c:formatCode>
                <c:ptCount val="2"/>
                <c:pt idx="0" formatCode="0">
                  <c:v>49</c:v>
                </c:pt>
                <c:pt idx="1">
                  <c:v>60</c:v>
                </c:pt>
              </c:numCache>
            </c:numRef>
          </c:val>
          <c:extLst xmlns:c16r2="http://schemas.microsoft.com/office/drawing/2015/06/chart">
            <c:ext xmlns:c16="http://schemas.microsoft.com/office/drawing/2014/chart" uri="{C3380CC4-5D6E-409C-BE32-E72D297353CC}">
              <c16:uniqueId val="{00000002-BC5A-4232-B9DF-35CA07B6AA3B}"/>
            </c:ext>
          </c:extLst>
        </c:ser>
        <c:dLbls>
          <c:dLblPos val="ctr"/>
          <c:showLegendKey val="0"/>
          <c:showVal val="1"/>
          <c:showCatName val="0"/>
          <c:showSerName val="0"/>
          <c:showPercent val="0"/>
          <c:showBubbleSize val="0"/>
        </c:dLbls>
        <c:gapWidth val="137"/>
        <c:overlap val="100"/>
        <c:axId val="658071552"/>
        <c:axId val="658071944"/>
      </c:barChart>
      <c:catAx>
        <c:axId val="658071552"/>
        <c:scaling>
          <c:orientation val="minMax"/>
        </c:scaling>
        <c:delete val="1"/>
        <c:axPos val="t"/>
        <c:numFmt formatCode="General" sourceLinked="1"/>
        <c:majorTickMark val="out"/>
        <c:minorTickMark val="none"/>
        <c:tickLblPos val="none"/>
        <c:crossAx val="658071944"/>
        <c:crosses val="autoZero"/>
        <c:auto val="1"/>
        <c:lblAlgn val="ctr"/>
        <c:lblOffset val="100"/>
        <c:noMultiLvlLbl val="0"/>
      </c:catAx>
      <c:valAx>
        <c:axId val="658071944"/>
        <c:scaling>
          <c:orientation val="maxMin"/>
        </c:scaling>
        <c:delete val="1"/>
        <c:axPos val="l"/>
        <c:numFmt formatCode="0%" sourceLinked="1"/>
        <c:majorTickMark val="out"/>
        <c:minorTickMark val="none"/>
        <c:tickLblPos val="none"/>
        <c:crossAx val="658071552"/>
        <c:crosses val="autoZero"/>
        <c:crossBetween val="between"/>
      </c:valAx>
      <c:spPr>
        <a:noFill/>
        <a:ln w="25905">
          <a:noFill/>
        </a:ln>
        <a:effectLst/>
      </c:spPr>
    </c:plotArea>
    <c:plotVisOnly val="1"/>
    <c:dispBlanksAs val="gap"/>
    <c:showDLblsOverMax val="0"/>
  </c:chart>
  <c:spPr>
    <a:noFill/>
    <a:ln w="6350" cap="flat" cmpd="sng" algn="ctr">
      <a:noFill/>
      <a:prstDash val="solid"/>
      <a:miter lim="800000"/>
    </a:ln>
    <a:effectLst/>
  </c:spPr>
  <c:txPr>
    <a:bodyPr/>
    <a:lstStyle/>
    <a:p>
      <a:pPr>
        <a:defRPr sz="1200" b="1" i="0" u="none" strike="noStrike" baseline="0">
          <a:solidFill>
            <a:schemeClr val="bg1"/>
          </a:solidFill>
          <a:latin typeface="+mn-lt"/>
          <a:ea typeface="Arial"/>
          <a:cs typeface="Arial"/>
        </a:defRPr>
      </a:pPr>
      <a:endParaRPr lang="en-US"/>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7858942065491177E-2"/>
          <c:y val="2.9850746268656716E-2"/>
          <c:w val="0.88663506965475458"/>
          <c:h val="0.92324093816631125"/>
        </c:manualLayout>
      </c:layout>
      <c:barChart>
        <c:barDir val="col"/>
        <c:grouping val="percentStacked"/>
        <c:varyColors val="0"/>
        <c:ser>
          <c:idx val="0"/>
          <c:order val="0"/>
          <c:tx>
            <c:strRef>
              <c:f>Sheet1!$A$2</c:f>
              <c:strCache>
                <c:ptCount val="1"/>
              </c:strCache>
            </c:strRef>
          </c:tx>
          <c:spPr>
            <a:solidFill>
              <a:srgbClr val="AEC411">
                <a:lumMod val="75000"/>
              </a:srgbClr>
            </a:solidFill>
            <a:ln w="12700">
              <a:solidFill>
                <a:schemeClr val="bg1"/>
              </a:solid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f>
              <c:strCache>
                <c:ptCount val="1"/>
                <c:pt idx="0">
                  <c:v>Series 1</c:v>
                </c:pt>
              </c:strCache>
            </c:strRef>
          </c:cat>
          <c:val>
            <c:numRef>
              <c:f>Sheet1!$B$2</c:f>
              <c:numCache>
                <c:formatCode>0</c:formatCode>
                <c:ptCount val="1"/>
                <c:pt idx="0">
                  <c:v>20</c:v>
                </c:pt>
              </c:numCache>
            </c:numRef>
          </c:val>
          <c:extLst xmlns:c16r2="http://schemas.microsoft.com/office/drawing/2015/06/chart">
            <c:ext xmlns:c16="http://schemas.microsoft.com/office/drawing/2014/chart" uri="{C3380CC4-5D6E-409C-BE32-E72D297353CC}">
              <c16:uniqueId val="{00000000-5093-4C23-BE92-0A2AE6B2F424}"/>
            </c:ext>
          </c:extLst>
        </c:ser>
        <c:ser>
          <c:idx val="1"/>
          <c:order val="1"/>
          <c:tx>
            <c:strRef>
              <c:f>Sheet1!$A$3</c:f>
              <c:strCache>
                <c:ptCount val="1"/>
              </c:strCache>
            </c:strRef>
          </c:tx>
          <c:spPr>
            <a:solidFill>
              <a:srgbClr val="AEC411"/>
            </a:solidFill>
            <a:ln w="12700">
              <a:solidFill>
                <a:schemeClr val="bg1"/>
              </a:solid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f>
              <c:strCache>
                <c:ptCount val="1"/>
                <c:pt idx="0">
                  <c:v>Series 1</c:v>
                </c:pt>
              </c:strCache>
            </c:strRef>
          </c:cat>
          <c:val>
            <c:numRef>
              <c:f>Sheet1!$B$3</c:f>
              <c:numCache>
                <c:formatCode>0</c:formatCode>
                <c:ptCount val="1"/>
                <c:pt idx="0">
                  <c:v>31</c:v>
                </c:pt>
              </c:numCache>
            </c:numRef>
          </c:val>
          <c:extLst xmlns:c16r2="http://schemas.microsoft.com/office/drawing/2015/06/chart">
            <c:ext xmlns:c16="http://schemas.microsoft.com/office/drawing/2014/chart" uri="{C3380CC4-5D6E-409C-BE32-E72D297353CC}">
              <c16:uniqueId val="{00000001-5093-4C23-BE92-0A2AE6B2F424}"/>
            </c:ext>
          </c:extLst>
        </c:ser>
        <c:ser>
          <c:idx val="2"/>
          <c:order val="2"/>
          <c:tx>
            <c:strRef>
              <c:f>Sheet1!$A$4</c:f>
              <c:strCache>
                <c:ptCount val="1"/>
              </c:strCache>
            </c:strRef>
          </c:tx>
          <c:spPr>
            <a:solidFill>
              <a:srgbClr val="D61D6E">
                <a:lumMod val="40000"/>
                <a:lumOff val="6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f>
              <c:strCache>
                <c:ptCount val="1"/>
                <c:pt idx="0">
                  <c:v>Series 1</c:v>
                </c:pt>
              </c:strCache>
            </c:strRef>
          </c:cat>
          <c:val>
            <c:numRef>
              <c:f>Sheet1!$B$4</c:f>
              <c:numCache>
                <c:formatCode>0</c:formatCode>
                <c:ptCount val="1"/>
                <c:pt idx="0">
                  <c:v>49</c:v>
                </c:pt>
              </c:numCache>
            </c:numRef>
          </c:val>
          <c:extLst xmlns:c16r2="http://schemas.microsoft.com/office/drawing/2015/06/chart">
            <c:ext xmlns:c16="http://schemas.microsoft.com/office/drawing/2014/chart" uri="{C3380CC4-5D6E-409C-BE32-E72D297353CC}">
              <c16:uniqueId val="{00000003-5093-4C23-BE92-0A2AE6B2F424}"/>
            </c:ext>
          </c:extLst>
        </c:ser>
        <c:dLbls>
          <c:dLblPos val="ctr"/>
          <c:showLegendKey val="0"/>
          <c:showVal val="1"/>
          <c:showCatName val="0"/>
          <c:showSerName val="0"/>
          <c:showPercent val="0"/>
          <c:showBubbleSize val="0"/>
        </c:dLbls>
        <c:gapWidth val="137"/>
        <c:overlap val="100"/>
        <c:axId val="658073512"/>
        <c:axId val="658068024"/>
      </c:barChart>
      <c:catAx>
        <c:axId val="658073512"/>
        <c:scaling>
          <c:orientation val="minMax"/>
        </c:scaling>
        <c:delete val="1"/>
        <c:axPos val="t"/>
        <c:numFmt formatCode="General" sourceLinked="1"/>
        <c:majorTickMark val="out"/>
        <c:minorTickMark val="none"/>
        <c:tickLblPos val="none"/>
        <c:crossAx val="658068024"/>
        <c:crosses val="autoZero"/>
        <c:auto val="1"/>
        <c:lblAlgn val="ctr"/>
        <c:lblOffset val="100"/>
        <c:noMultiLvlLbl val="0"/>
      </c:catAx>
      <c:valAx>
        <c:axId val="658068024"/>
        <c:scaling>
          <c:orientation val="maxMin"/>
        </c:scaling>
        <c:delete val="1"/>
        <c:axPos val="l"/>
        <c:numFmt formatCode="0%" sourceLinked="1"/>
        <c:majorTickMark val="out"/>
        <c:minorTickMark val="none"/>
        <c:tickLblPos val="none"/>
        <c:crossAx val="658073512"/>
        <c:crosses val="autoZero"/>
        <c:crossBetween val="between"/>
      </c:valAx>
      <c:spPr>
        <a:noFill/>
        <a:ln w="25905">
          <a:noFill/>
        </a:ln>
        <a:effectLst/>
      </c:spPr>
    </c:plotArea>
    <c:plotVisOnly val="1"/>
    <c:dispBlanksAs val="gap"/>
    <c:showDLblsOverMax val="0"/>
  </c:chart>
  <c:spPr>
    <a:noFill/>
    <a:ln w="6350" cap="flat" cmpd="sng" algn="ctr">
      <a:noFill/>
      <a:prstDash val="solid"/>
      <a:miter lim="800000"/>
    </a:ln>
    <a:effectLst/>
  </c:spPr>
  <c:txPr>
    <a:bodyPr/>
    <a:lstStyle/>
    <a:p>
      <a:pPr>
        <a:defRPr sz="1200" b="1" i="0" u="none" strike="noStrike" baseline="0">
          <a:solidFill>
            <a:schemeClr val="bg1"/>
          </a:solidFill>
          <a:latin typeface="+mn-lt"/>
          <a:ea typeface="Arial"/>
          <a:cs typeface="Arial"/>
        </a:defRPr>
      </a:pPr>
      <a:endParaRPr lang="en-US"/>
    </a:p>
  </c:txPr>
  <c:externalData r:id="rId4">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920962663875082"/>
          <c:y val="8.8322457909174902E-3"/>
          <c:w val="0.33781586901447469"/>
          <c:h val="0.93679353500284301"/>
        </c:manualLayout>
      </c:layout>
      <c:barChart>
        <c:barDir val="bar"/>
        <c:grouping val="clustered"/>
        <c:varyColors val="0"/>
        <c:ser>
          <c:idx val="0"/>
          <c:order val="0"/>
          <c:tx>
            <c:strRef>
              <c:f>Sheet1!$B$1</c:f>
              <c:strCache>
                <c:ptCount val="1"/>
                <c:pt idx="0">
                  <c:v>Total</c:v>
                </c:pt>
              </c:strCache>
            </c:strRef>
          </c:tx>
          <c:spPr>
            <a:solidFill>
              <a:srgbClr val="ABD21C"/>
            </a:solidFill>
            <a:ln>
              <a:solidFill>
                <a:schemeClr val="bg1"/>
              </a:solidFill>
            </a:ln>
          </c:spPr>
          <c:invertIfNegative val="0"/>
          <c:dPt>
            <c:idx val="5"/>
            <c:invertIfNegative val="0"/>
            <c:bubble3D val="0"/>
            <c:extLst xmlns:c16r2="http://schemas.microsoft.com/office/drawing/2015/06/chart">
              <c:ext xmlns:c16="http://schemas.microsoft.com/office/drawing/2014/chart" uri="{C3380CC4-5D6E-409C-BE32-E72D297353CC}">
                <c16:uniqueId val="{00000000-C663-461E-B7E6-B38B546A886D}"/>
              </c:ext>
            </c:extLst>
          </c:dPt>
          <c:dLbls>
            <c:spPr>
              <a:noFill/>
              <a:ln>
                <a:noFill/>
              </a:ln>
              <a:effectLst/>
            </c:spPr>
            <c:txPr>
              <a:bodyPr/>
              <a:lstStyle/>
              <a:p>
                <a:pPr>
                  <a:defRPr sz="1400" b="1">
                    <a:solidFill>
                      <a:schemeClr val="tx1">
                        <a:lumMod val="65000"/>
                        <a:lumOff val="35000"/>
                      </a:schemeClr>
                    </a:solidFill>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Sheet1!$A$2:$A$10</c:f>
              <c:strCache>
                <c:ptCount val="9"/>
                <c:pt idx="0">
                  <c:v>I support it because it’s in my local community and brings us together – social aspect</c:v>
                </c:pt>
                <c:pt idx="1">
                  <c:v>It’s good to support local arts events</c:v>
                </c:pt>
                <c:pt idx="2">
                  <c:v>My family and friends are involved and I went to support them</c:v>
                </c:pt>
                <c:pt idx="3">
                  <c:v>The buzz everyone else was going </c:v>
                </c:pt>
                <c:pt idx="4">
                  <c:v>I go to see specific events or a performer</c:v>
                </c:pt>
                <c:pt idx="5">
                  <c:v>Regular attender (most or every year)</c:v>
                </c:pt>
                <c:pt idx="6">
                  <c:v>I get to take part in things and meet people</c:v>
                </c:pt>
                <c:pt idx="7">
                  <c:v>Lots of free events, it’s cheaper </c:v>
                </c:pt>
                <c:pt idx="8">
                  <c:v>It wasn’t on for long (time limited) so wanted to see things before it was over.</c:v>
                </c:pt>
              </c:strCache>
            </c:strRef>
          </c:cat>
          <c:val>
            <c:numRef>
              <c:f>Sheet1!$B$2:$B$10</c:f>
              <c:numCache>
                <c:formatCode>0</c:formatCode>
                <c:ptCount val="9"/>
                <c:pt idx="0">
                  <c:v>62</c:v>
                </c:pt>
                <c:pt idx="1">
                  <c:v>44</c:v>
                </c:pt>
                <c:pt idx="2">
                  <c:v>33</c:v>
                </c:pt>
                <c:pt idx="3">
                  <c:v>23</c:v>
                </c:pt>
                <c:pt idx="4">
                  <c:v>16</c:v>
                </c:pt>
                <c:pt idx="5">
                  <c:v>15</c:v>
                </c:pt>
                <c:pt idx="6">
                  <c:v>14</c:v>
                </c:pt>
                <c:pt idx="7">
                  <c:v>12</c:v>
                </c:pt>
                <c:pt idx="8">
                  <c:v>11</c:v>
                </c:pt>
              </c:numCache>
            </c:numRef>
          </c:val>
          <c:extLst xmlns:c16r2="http://schemas.microsoft.com/office/drawing/2015/06/chart">
            <c:ext xmlns:c16="http://schemas.microsoft.com/office/drawing/2014/chart" uri="{C3380CC4-5D6E-409C-BE32-E72D297353CC}">
              <c16:uniqueId val="{00000001-C663-461E-B7E6-B38B546A886D}"/>
            </c:ext>
          </c:extLst>
        </c:ser>
        <c:dLbls>
          <c:showLegendKey val="0"/>
          <c:showVal val="0"/>
          <c:showCatName val="0"/>
          <c:showSerName val="0"/>
          <c:showPercent val="0"/>
          <c:showBubbleSize val="0"/>
        </c:dLbls>
        <c:gapWidth val="30"/>
        <c:axId val="658068416"/>
        <c:axId val="658073904"/>
      </c:barChart>
      <c:catAx>
        <c:axId val="658068416"/>
        <c:scaling>
          <c:orientation val="maxMin"/>
        </c:scaling>
        <c:delete val="1"/>
        <c:axPos val="l"/>
        <c:numFmt formatCode="General" sourceLinked="0"/>
        <c:majorTickMark val="out"/>
        <c:minorTickMark val="none"/>
        <c:tickLblPos val="nextTo"/>
        <c:crossAx val="658073904"/>
        <c:crosses val="autoZero"/>
        <c:auto val="1"/>
        <c:lblAlgn val="ctr"/>
        <c:lblOffset val="100"/>
        <c:noMultiLvlLbl val="0"/>
      </c:catAx>
      <c:valAx>
        <c:axId val="658073904"/>
        <c:scaling>
          <c:orientation val="minMax"/>
          <c:max val="70"/>
          <c:min val="0"/>
        </c:scaling>
        <c:delete val="1"/>
        <c:axPos val="t"/>
        <c:numFmt formatCode="0" sourceLinked="1"/>
        <c:majorTickMark val="out"/>
        <c:minorTickMark val="none"/>
        <c:tickLblPos val="nextTo"/>
        <c:crossAx val="65806841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7858942065491177E-2"/>
          <c:y val="2.9850746268656716E-2"/>
          <c:w val="0.88663506965475458"/>
          <c:h val="0.92324093816631125"/>
        </c:manualLayout>
      </c:layout>
      <c:barChart>
        <c:barDir val="col"/>
        <c:grouping val="percentStacked"/>
        <c:varyColors val="0"/>
        <c:ser>
          <c:idx val="0"/>
          <c:order val="0"/>
          <c:tx>
            <c:strRef>
              <c:f>Sheet1!$A$2</c:f>
              <c:strCache>
                <c:ptCount val="1"/>
              </c:strCache>
            </c:strRef>
          </c:tx>
          <c:spPr>
            <a:solidFill>
              <a:srgbClr val="AEC411">
                <a:lumMod val="75000"/>
              </a:srgbClr>
            </a:solidFill>
            <a:ln w="12700">
              <a:solidFill>
                <a:schemeClr val="bg1"/>
              </a:solid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f>
              <c:strCache>
                <c:ptCount val="1"/>
                <c:pt idx="0">
                  <c:v>Series 1</c:v>
                </c:pt>
              </c:strCache>
            </c:strRef>
          </c:cat>
          <c:val>
            <c:numRef>
              <c:f>Sheet1!$B$2</c:f>
              <c:numCache>
                <c:formatCode>0</c:formatCode>
                <c:ptCount val="1"/>
                <c:pt idx="0">
                  <c:v>20</c:v>
                </c:pt>
              </c:numCache>
            </c:numRef>
          </c:val>
          <c:extLst xmlns:c16r2="http://schemas.microsoft.com/office/drawing/2015/06/chart">
            <c:ext xmlns:c16="http://schemas.microsoft.com/office/drawing/2014/chart" uri="{C3380CC4-5D6E-409C-BE32-E72D297353CC}">
              <c16:uniqueId val="{00000000-5093-4C23-BE92-0A2AE6B2F424}"/>
            </c:ext>
          </c:extLst>
        </c:ser>
        <c:ser>
          <c:idx val="1"/>
          <c:order val="1"/>
          <c:tx>
            <c:strRef>
              <c:f>Sheet1!$A$3</c:f>
              <c:strCache>
                <c:ptCount val="1"/>
              </c:strCache>
            </c:strRef>
          </c:tx>
          <c:spPr>
            <a:solidFill>
              <a:srgbClr val="AEC411"/>
            </a:solidFill>
            <a:ln w="12700">
              <a:solidFill>
                <a:schemeClr val="bg1"/>
              </a:solid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f>
              <c:strCache>
                <c:ptCount val="1"/>
                <c:pt idx="0">
                  <c:v>Series 1</c:v>
                </c:pt>
              </c:strCache>
            </c:strRef>
          </c:cat>
          <c:val>
            <c:numRef>
              <c:f>Sheet1!$B$3</c:f>
              <c:numCache>
                <c:formatCode>0</c:formatCode>
                <c:ptCount val="1"/>
                <c:pt idx="0">
                  <c:v>31</c:v>
                </c:pt>
              </c:numCache>
            </c:numRef>
          </c:val>
          <c:extLst xmlns:c16r2="http://schemas.microsoft.com/office/drawing/2015/06/chart">
            <c:ext xmlns:c16="http://schemas.microsoft.com/office/drawing/2014/chart" uri="{C3380CC4-5D6E-409C-BE32-E72D297353CC}">
              <c16:uniqueId val="{00000001-5093-4C23-BE92-0A2AE6B2F424}"/>
            </c:ext>
          </c:extLst>
        </c:ser>
        <c:ser>
          <c:idx val="2"/>
          <c:order val="2"/>
          <c:tx>
            <c:strRef>
              <c:f>Sheet1!$A$4</c:f>
              <c:strCache>
                <c:ptCount val="1"/>
              </c:strCache>
            </c:strRef>
          </c:tx>
          <c:spPr>
            <a:solidFill>
              <a:srgbClr val="D61D6E">
                <a:lumMod val="40000"/>
                <a:lumOff val="6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f>
              <c:strCache>
                <c:ptCount val="1"/>
                <c:pt idx="0">
                  <c:v>Series 1</c:v>
                </c:pt>
              </c:strCache>
            </c:strRef>
          </c:cat>
          <c:val>
            <c:numRef>
              <c:f>Sheet1!$B$4</c:f>
              <c:numCache>
                <c:formatCode>0</c:formatCode>
                <c:ptCount val="1"/>
                <c:pt idx="0">
                  <c:v>49</c:v>
                </c:pt>
              </c:numCache>
            </c:numRef>
          </c:val>
          <c:extLst xmlns:c16r2="http://schemas.microsoft.com/office/drawing/2015/06/chart">
            <c:ext xmlns:c16="http://schemas.microsoft.com/office/drawing/2014/chart" uri="{C3380CC4-5D6E-409C-BE32-E72D297353CC}">
              <c16:uniqueId val="{00000003-5093-4C23-BE92-0A2AE6B2F424}"/>
            </c:ext>
          </c:extLst>
        </c:ser>
        <c:dLbls>
          <c:dLblPos val="ctr"/>
          <c:showLegendKey val="0"/>
          <c:showVal val="1"/>
          <c:showCatName val="0"/>
          <c:showSerName val="0"/>
          <c:showPercent val="0"/>
          <c:showBubbleSize val="0"/>
        </c:dLbls>
        <c:gapWidth val="137"/>
        <c:overlap val="100"/>
        <c:axId val="658067632"/>
        <c:axId val="658074296"/>
      </c:barChart>
      <c:catAx>
        <c:axId val="658067632"/>
        <c:scaling>
          <c:orientation val="minMax"/>
        </c:scaling>
        <c:delete val="1"/>
        <c:axPos val="t"/>
        <c:numFmt formatCode="General" sourceLinked="1"/>
        <c:majorTickMark val="out"/>
        <c:minorTickMark val="none"/>
        <c:tickLblPos val="none"/>
        <c:crossAx val="658074296"/>
        <c:crosses val="autoZero"/>
        <c:auto val="1"/>
        <c:lblAlgn val="ctr"/>
        <c:lblOffset val="100"/>
        <c:noMultiLvlLbl val="0"/>
      </c:catAx>
      <c:valAx>
        <c:axId val="658074296"/>
        <c:scaling>
          <c:orientation val="maxMin"/>
        </c:scaling>
        <c:delete val="1"/>
        <c:axPos val="l"/>
        <c:numFmt formatCode="0%" sourceLinked="1"/>
        <c:majorTickMark val="out"/>
        <c:minorTickMark val="none"/>
        <c:tickLblPos val="none"/>
        <c:crossAx val="658067632"/>
        <c:crosses val="autoZero"/>
        <c:crossBetween val="between"/>
      </c:valAx>
      <c:spPr>
        <a:noFill/>
        <a:ln w="25905">
          <a:noFill/>
        </a:ln>
        <a:effectLst/>
      </c:spPr>
    </c:plotArea>
    <c:plotVisOnly val="1"/>
    <c:dispBlanksAs val="gap"/>
    <c:showDLblsOverMax val="0"/>
  </c:chart>
  <c:spPr>
    <a:noFill/>
    <a:ln w="6350" cap="flat" cmpd="sng" algn="ctr">
      <a:noFill/>
      <a:prstDash val="solid"/>
      <a:miter lim="800000"/>
    </a:ln>
    <a:effectLst/>
  </c:spPr>
  <c:txPr>
    <a:bodyPr/>
    <a:lstStyle/>
    <a:p>
      <a:pPr>
        <a:defRPr sz="1200" b="1" i="0" u="none" strike="noStrike" baseline="0">
          <a:solidFill>
            <a:schemeClr val="bg1"/>
          </a:solidFill>
          <a:latin typeface="+mn-lt"/>
          <a:ea typeface="Arial"/>
          <a:cs typeface="Arial"/>
        </a:defRPr>
      </a:pPr>
      <a:endParaRPr lang="en-US"/>
    </a:p>
  </c:txPr>
  <c:externalData r:id="rId4">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920962663875082"/>
          <c:y val="8.8322457909174902E-3"/>
          <c:w val="0.33781586901447469"/>
          <c:h val="0.93679353500284301"/>
        </c:manualLayout>
      </c:layout>
      <c:barChart>
        <c:barDir val="bar"/>
        <c:grouping val="clustered"/>
        <c:varyColors val="0"/>
        <c:ser>
          <c:idx val="0"/>
          <c:order val="0"/>
          <c:tx>
            <c:strRef>
              <c:f>Sheet1!$B$1</c:f>
              <c:strCache>
                <c:ptCount val="1"/>
                <c:pt idx="0">
                  <c:v>Total</c:v>
                </c:pt>
              </c:strCache>
            </c:strRef>
          </c:tx>
          <c:spPr>
            <a:solidFill>
              <a:srgbClr val="ABD21C"/>
            </a:solidFill>
            <a:ln>
              <a:solidFill>
                <a:schemeClr val="bg1"/>
              </a:solidFill>
            </a:ln>
          </c:spPr>
          <c:invertIfNegative val="0"/>
          <c:dPt>
            <c:idx val="5"/>
            <c:invertIfNegative val="0"/>
            <c:bubble3D val="0"/>
            <c:extLst xmlns:c16r2="http://schemas.microsoft.com/office/drawing/2015/06/chart">
              <c:ext xmlns:c16="http://schemas.microsoft.com/office/drawing/2014/chart" uri="{C3380CC4-5D6E-409C-BE32-E72D297353CC}">
                <c16:uniqueId val="{00000000-C663-461E-B7E6-B38B546A886D}"/>
              </c:ext>
            </c:extLst>
          </c:dPt>
          <c:dLbls>
            <c:spPr>
              <a:noFill/>
              <a:ln>
                <a:noFill/>
              </a:ln>
              <a:effectLst/>
            </c:spPr>
            <c:txPr>
              <a:bodyPr/>
              <a:lstStyle/>
              <a:p>
                <a:pPr>
                  <a:defRPr sz="1400" b="1">
                    <a:solidFill>
                      <a:schemeClr val="tx1">
                        <a:lumMod val="65000"/>
                        <a:lumOff val="35000"/>
                      </a:schemeClr>
                    </a:solidFill>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Sheet1!$A$2:$A$4</c:f>
              <c:strCache>
                <c:ptCount val="3"/>
                <c:pt idx="0">
                  <c:v>I like to see like a good selection of events at this type of festival </c:v>
                </c:pt>
                <c:pt idx="1">
                  <c:v>I like to drop by and experience some of the festival</c:v>
                </c:pt>
                <c:pt idx="2">
                  <c:v>I like to go to as many events, over as many days as possible, and even get involved or participate in some form if I can</c:v>
                </c:pt>
              </c:strCache>
            </c:strRef>
          </c:cat>
          <c:val>
            <c:numRef>
              <c:f>Sheet1!$B$2:$B$4</c:f>
              <c:numCache>
                <c:formatCode>0</c:formatCode>
                <c:ptCount val="3"/>
                <c:pt idx="0">
                  <c:v>41</c:v>
                </c:pt>
                <c:pt idx="1">
                  <c:v>37</c:v>
                </c:pt>
                <c:pt idx="2">
                  <c:v>22</c:v>
                </c:pt>
              </c:numCache>
            </c:numRef>
          </c:val>
          <c:extLst xmlns:c16r2="http://schemas.microsoft.com/office/drawing/2015/06/chart">
            <c:ext xmlns:c16="http://schemas.microsoft.com/office/drawing/2014/chart" uri="{C3380CC4-5D6E-409C-BE32-E72D297353CC}">
              <c16:uniqueId val="{00000001-C663-461E-B7E6-B38B546A886D}"/>
            </c:ext>
          </c:extLst>
        </c:ser>
        <c:dLbls>
          <c:showLegendKey val="0"/>
          <c:showVal val="0"/>
          <c:showCatName val="0"/>
          <c:showSerName val="0"/>
          <c:showPercent val="0"/>
          <c:showBubbleSize val="0"/>
        </c:dLbls>
        <c:gapWidth val="106"/>
        <c:axId val="658069984"/>
        <c:axId val="658070376"/>
      </c:barChart>
      <c:catAx>
        <c:axId val="658069984"/>
        <c:scaling>
          <c:orientation val="maxMin"/>
        </c:scaling>
        <c:delete val="1"/>
        <c:axPos val="l"/>
        <c:numFmt formatCode="General" sourceLinked="0"/>
        <c:majorTickMark val="out"/>
        <c:minorTickMark val="none"/>
        <c:tickLblPos val="nextTo"/>
        <c:crossAx val="658070376"/>
        <c:crosses val="autoZero"/>
        <c:auto val="1"/>
        <c:lblAlgn val="ctr"/>
        <c:lblOffset val="100"/>
        <c:noMultiLvlLbl val="0"/>
      </c:catAx>
      <c:valAx>
        <c:axId val="658070376"/>
        <c:scaling>
          <c:orientation val="minMax"/>
          <c:max val="70"/>
          <c:min val="0"/>
        </c:scaling>
        <c:delete val="1"/>
        <c:axPos val="t"/>
        <c:numFmt formatCode="0" sourceLinked="1"/>
        <c:majorTickMark val="out"/>
        <c:minorTickMark val="none"/>
        <c:tickLblPos val="nextTo"/>
        <c:crossAx val="65806998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7858942065491177E-2"/>
          <c:y val="2.9850746268656716E-2"/>
          <c:w val="0.88663506965475458"/>
          <c:h val="0.92324093816631125"/>
        </c:manualLayout>
      </c:layout>
      <c:barChart>
        <c:barDir val="col"/>
        <c:grouping val="percentStacked"/>
        <c:varyColors val="0"/>
        <c:ser>
          <c:idx val="0"/>
          <c:order val="0"/>
          <c:tx>
            <c:strRef>
              <c:f>Sheet1!$A$2</c:f>
              <c:strCache>
                <c:ptCount val="1"/>
                <c:pt idx="0">
                  <c:v>Strongly Agree</c:v>
                </c:pt>
              </c:strCache>
            </c:strRef>
          </c:tx>
          <c:spPr>
            <a:solidFill>
              <a:srgbClr val="AEC411">
                <a:lumMod val="75000"/>
              </a:srgbClr>
            </a:solidFill>
            <a:ln w="12700">
              <a:solidFill>
                <a:schemeClr val="bg1"/>
              </a:solid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Sheet1!$B$1:$H$1</c:f>
              <c:strCache>
                <c:ptCount val="7"/>
                <c:pt idx="0">
                  <c:v>Series 1</c:v>
                </c:pt>
                <c:pt idx="1">
                  <c:v>Series 3</c:v>
                </c:pt>
                <c:pt idx="2">
                  <c:v>Series 4</c:v>
                </c:pt>
                <c:pt idx="3">
                  <c:v>Series 5</c:v>
                </c:pt>
                <c:pt idx="4">
                  <c:v>Series 6</c:v>
                </c:pt>
                <c:pt idx="5">
                  <c:v>Series 7</c:v>
                </c:pt>
                <c:pt idx="6">
                  <c:v>Series 8</c:v>
                </c:pt>
              </c:strCache>
            </c:strRef>
          </c:cat>
          <c:val>
            <c:numRef>
              <c:f>Sheet1!$B$2:$H$2</c:f>
              <c:numCache>
                <c:formatCode>0</c:formatCode>
                <c:ptCount val="7"/>
                <c:pt idx="0">
                  <c:v>26</c:v>
                </c:pt>
                <c:pt idx="1">
                  <c:v>28</c:v>
                </c:pt>
                <c:pt idx="2">
                  <c:v>24</c:v>
                </c:pt>
                <c:pt idx="3">
                  <c:v>29</c:v>
                </c:pt>
                <c:pt idx="4">
                  <c:v>32</c:v>
                </c:pt>
                <c:pt idx="5">
                  <c:v>17</c:v>
                </c:pt>
                <c:pt idx="6">
                  <c:v>24</c:v>
                </c:pt>
              </c:numCache>
            </c:numRef>
          </c:val>
          <c:extLst xmlns:c16r2="http://schemas.microsoft.com/office/drawing/2015/06/chart">
            <c:ext xmlns:c16="http://schemas.microsoft.com/office/drawing/2014/chart" uri="{C3380CC4-5D6E-409C-BE32-E72D297353CC}">
              <c16:uniqueId val="{00000000-F722-455B-B993-CBFF152192A3}"/>
            </c:ext>
          </c:extLst>
        </c:ser>
        <c:ser>
          <c:idx val="1"/>
          <c:order val="1"/>
          <c:tx>
            <c:strRef>
              <c:f>Sheet1!$A$3</c:f>
              <c:strCache>
                <c:ptCount val="1"/>
                <c:pt idx="0">
                  <c:v>Agree</c:v>
                </c:pt>
              </c:strCache>
            </c:strRef>
          </c:tx>
          <c:spPr>
            <a:solidFill>
              <a:srgbClr val="AEC411"/>
            </a:solidFill>
            <a:ln w="12700">
              <a:solidFill>
                <a:sysClr val="window" lastClr="FFFFFF"/>
              </a:solid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Sheet1!$B$1:$H$1</c:f>
              <c:strCache>
                <c:ptCount val="7"/>
                <c:pt idx="0">
                  <c:v>Series 1</c:v>
                </c:pt>
                <c:pt idx="1">
                  <c:v>Series 3</c:v>
                </c:pt>
                <c:pt idx="2">
                  <c:v>Series 4</c:v>
                </c:pt>
                <c:pt idx="3">
                  <c:v>Series 5</c:v>
                </c:pt>
                <c:pt idx="4">
                  <c:v>Series 6</c:v>
                </c:pt>
                <c:pt idx="5">
                  <c:v>Series 7</c:v>
                </c:pt>
                <c:pt idx="6">
                  <c:v>Series 8</c:v>
                </c:pt>
              </c:strCache>
            </c:strRef>
          </c:cat>
          <c:val>
            <c:numRef>
              <c:f>Sheet1!$B$3:$H$3</c:f>
              <c:numCache>
                <c:formatCode>0</c:formatCode>
                <c:ptCount val="7"/>
                <c:pt idx="0">
                  <c:v>50</c:v>
                </c:pt>
                <c:pt idx="1">
                  <c:v>50</c:v>
                </c:pt>
                <c:pt idx="2">
                  <c:v>54</c:v>
                </c:pt>
                <c:pt idx="3">
                  <c:v>48</c:v>
                </c:pt>
                <c:pt idx="4">
                  <c:v>46</c:v>
                </c:pt>
                <c:pt idx="5">
                  <c:v>60</c:v>
                </c:pt>
                <c:pt idx="6">
                  <c:v>47</c:v>
                </c:pt>
              </c:numCache>
            </c:numRef>
          </c:val>
          <c:extLst xmlns:c16r2="http://schemas.microsoft.com/office/drawing/2015/06/chart">
            <c:ext xmlns:c16="http://schemas.microsoft.com/office/drawing/2014/chart" uri="{C3380CC4-5D6E-409C-BE32-E72D297353CC}">
              <c16:uniqueId val="{00000001-F722-455B-B993-CBFF152192A3}"/>
            </c:ext>
          </c:extLst>
        </c:ser>
        <c:ser>
          <c:idx val="2"/>
          <c:order val="2"/>
          <c:tx>
            <c:strRef>
              <c:f>Sheet1!$A$4</c:f>
              <c:strCache>
                <c:ptCount val="1"/>
                <c:pt idx="0">
                  <c:v>Neither agree nor disagreed</c:v>
                </c:pt>
              </c:strCache>
            </c:strRef>
          </c:tx>
          <c:spPr>
            <a:solidFill>
              <a:sysClr val="window" lastClr="FFFFFF">
                <a:lumMod val="75000"/>
              </a:sysClr>
            </a:solidFill>
            <a:ln>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Sheet1!$B$1:$H$1</c:f>
              <c:strCache>
                <c:ptCount val="7"/>
                <c:pt idx="0">
                  <c:v>Series 1</c:v>
                </c:pt>
                <c:pt idx="1">
                  <c:v>Series 3</c:v>
                </c:pt>
                <c:pt idx="2">
                  <c:v>Series 4</c:v>
                </c:pt>
                <c:pt idx="3">
                  <c:v>Series 5</c:v>
                </c:pt>
                <c:pt idx="4">
                  <c:v>Series 6</c:v>
                </c:pt>
                <c:pt idx="5">
                  <c:v>Series 7</c:v>
                </c:pt>
                <c:pt idx="6">
                  <c:v>Series 8</c:v>
                </c:pt>
              </c:strCache>
            </c:strRef>
          </c:cat>
          <c:val>
            <c:numRef>
              <c:f>Sheet1!$B$4:$H$4</c:f>
              <c:numCache>
                <c:formatCode>0</c:formatCode>
                <c:ptCount val="7"/>
                <c:pt idx="0">
                  <c:v>19</c:v>
                </c:pt>
                <c:pt idx="1">
                  <c:v>17</c:v>
                </c:pt>
                <c:pt idx="2">
                  <c:v>16</c:v>
                </c:pt>
                <c:pt idx="3">
                  <c:v>17</c:v>
                </c:pt>
                <c:pt idx="4">
                  <c:v>20</c:v>
                </c:pt>
                <c:pt idx="5">
                  <c:v>18</c:v>
                </c:pt>
                <c:pt idx="6">
                  <c:v>24</c:v>
                </c:pt>
              </c:numCache>
            </c:numRef>
          </c:val>
          <c:extLst xmlns:c16r2="http://schemas.microsoft.com/office/drawing/2015/06/chart">
            <c:ext xmlns:c16="http://schemas.microsoft.com/office/drawing/2014/chart" uri="{C3380CC4-5D6E-409C-BE32-E72D297353CC}">
              <c16:uniqueId val="{00000002-F722-455B-B993-CBFF152192A3}"/>
            </c:ext>
          </c:extLst>
        </c:ser>
        <c:ser>
          <c:idx val="3"/>
          <c:order val="3"/>
          <c:tx>
            <c:strRef>
              <c:f>Sheet1!$A$5</c:f>
              <c:strCache>
                <c:ptCount val="1"/>
                <c:pt idx="0">
                  <c:v>Disagree</c:v>
                </c:pt>
              </c:strCache>
            </c:strRef>
          </c:tx>
          <c:spPr>
            <a:solidFill>
              <a:schemeClr val="accent4"/>
            </a:solidFill>
            <a:ln>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Sheet1!$B$1:$H$1</c:f>
              <c:strCache>
                <c:ptCount val="7"/>
                <c:pt idx="0">
                  <c:v>Series 1</c:v>
                </c:pt>
                <c:pt idx="1">
                  <c:v>Series 3</c:v>
                </c:pt>
                <c:pt idx="2">
                  <c:v>Series 4</c:v>
                </c:pt>
                <c:pt idx="3">
                  <c:v>Series 5</c:v>
                </c:pt>
                <c:pt idx="4">
                  <c:v>Series 6</c:v>
                </c:pt>
                <c:pt idx="5">
                  <c:v>Series 7</c:v>
                </c:pt>
                <c:pt idx="6">
                  <c:v>Series 8</c:v>
                </c:pt>
              </c:strCache>
            </c:strRef>
          </c:cat>
          <c:val>
            <c:numRef>
              <c:f>Sheet1!$B$5:$H$5</c:f>
              <c:numCache>
                <c:formatCode>0</c:formatCode>
                <c:ptCount val="7"/>
                <c:pt idx="0">
                  <c:v>4</c:v>
                </c:pt>
                <c:pt idx="1">
                  <c:v>4</c:v>
                </c:pt>
                <c:pt idx="2">
                  <c:v>4</c:v>
                </c:pt>
                <c:pt idx="3">
                  <c:v>5</c:v>
                </c:pt>
                <c:pt idx="4">
                  <c:v>3</c:v>
                </c:pt>
                <c:pt idx="5">
                  <c:v>3</c:v>
                </c:pt>
                <c:pt idx="6">
                  <c:v>4</c:v>
                </c:pt>
              </c:numCache>
            </c:numRef>
          </c:val>
          <c:extLst xmlns:c16r2="http://schemas.microsoft.com/office/drawing/2015/06/chart">
            <c:ext xmlns:c16="http://schemas.microsoft.com/office/drawing/2014/chart" uri="{C3380CC4-5D6E-409C-BE32-E72D297353CC}">
              <c16:uniqueId val="{00000003-F722-455B-B993-CBFF152192A3}"/>
            </c:ext>
          </c:extLst>
        </c:ser>
        <c:ser>
          <c:idx val="4"/>
          <c:order val="4"/>
          <c:tx>
            <c:strRef>
              <c:f>Sheet1!$A$6</c:f>
              <c:strCache>
                <c:ptCount val="1"/>
                <c:pt idx="0">
                  <c:v>Strongly disagree</c:v>
                </c:pt>
              </c:strCache>
            </c:strRef>
          </c:tx>
          <c:spPr>
            <a:solidFill>
              <a:schemeClr val="accent5"/>
            </a:solidFill>
            <a:ln>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Sheet1!$B$1:$H$1</c:f>
              <c:strCache>
                <c:ptCount val="7"/>
                <c:pt idx="0">
                  <c:v>Series 1</c:v>
                </c:pt>
                <c:pt idx="1">
                  <c:v>Series 3</c:v>
                </c:pt>
                <c:pt idx="2">
                  <c:v>Series 4</c:v>
                </c:pt>
                <c:pt idx="3">
                  <c:v>Series 5</c:v>
                </c:pt>
                <c:pt idx="4">
                  <c:v>Series 6</c:v>
                </c:pt>
                <c:pt idx="5">
                  <c:v>Series 7</c:v>
                </c:pt>
                <c:pt idx="6">
                  <c:v>Series 8</c:v>
                </c:pt>
              </c:strCache>
            </c:strRef>
          </c:cat>
          <c:val>
            <c:numRef>
              <c:f>Sheet1!$B$6:$H$6</c:f>
              <c:numCache>
                <c:formatCode>0</c:formatCode>
                <c:ptCount val="7"/>
                <c:pt idx="0">
                  <c:v>1</c:v>
                </c:pt>
                <c:pt idx="1">
                  <c:v>1</c:v>
                </c:pt>
                <c:pt idx="2">
                  <c:v>1</c:v>
                </c:pt>
                <c:pt idx="3">
                  <c:v>1</c:v>
                </c:pt>
                <c:pt idx="4">
                  <c:v>0</c:v>
                </c:pt>
                <c:pt idx="5">
                  <c:v>2</c:v>
                </c:pt>
                <c:pt idx="6">
                  <c:v>1</c:v>
                </c:pt>
              </c:numCache>
            </c:numRef>
          </c:val>
          <c:extLst xmlns:c16r2="http://schemas.microsoft.com/office/drawing/2015/06/chart">
            <c:ext xmlns:c16="http://schemas.microsoft.com/office/drawing/2014/chart" uri="{C3380CC4-5D6E-409C-BE32-E72D297353CC}">
              <c16:uniqueId val="{00000004-F722-455B-B993-CBFF152192A3}"/>
            </c:ext>
          </c:extLst>
        </c:ser>
        <c:dLbls>
          <c:dLblPos val="ctr"/>
          <c:showLegendKey val="0"/>
          <c:showVal val="1"/>
          <c:showCatName val="0"/>
          <c:showSerName val="0"/>
          <c:showPercent val="0"/>
          <c:showBubbleSize val="0"/>
        </c:dLbls>
        <c:gapWidth val="61"/>
        <c:overlap val="100"/>
        <c:axId val="791975920"/>
        <c:axId val="791974744"/>
      </c:barChart>
      <c:catAx>
        <c:axId val="791975920"/>
        <c:scaling>
          <c:orientation val="minMax"/>
        </c:scaling>
        <c:delete val="1"/>
        <c:axPos val="t"/>
        <c:numFmt formatCode="General" sourceLinked="1"/>
        <c:majorTickMark val="out"/>
        <c:minorTickMark val="none"/>
        <c:tickLblPos val="none"/>
        <c:crossAx val="791974744"/>
        <c:crosses val="autoZero"/>
        <c:auto val="1"/>
        <c:lblAlgn val="ctr"/>
        <c:lblOffset val="100"/>
        <c:noMultiLvlLbl val="0"/>
      </c:catAx>
      <c:valAx>
        <c:axId val="791974744"/>
        <c:scaling>
          <c:orientation val="maxMin"/>
        </c:scaling>
        <c:delete val="1"/>
        <c:axPos val="l"/>
        <c:numFmt formatCode="0%" sourceLinked="1"/>
        <c:majorTickMark val="out"/>
        <c:minorTickMark val="none"/>
        <c:tickLblPos val="none"/>
        <c:crossAx val="791975920"/>
        <c:crosses val="autoZero"/>
        <c:crossBetween val="between"/>
      </c:valAx>
      <c:spPr>
        <a:noFill/>
        <a:ln w="25905">
          <a:noFill/>
        </a:ln>
        <a:effectLst/>
      </c:spPr>
    </c:plotArea>
    <c:plotVisOnly val="1"/>
    <c:dispBlanksAs val="gap"/>
    <c:showDLblsOverMax val="0"/>
  </c:chart>
  <c:spPr>
    <a:noFill/>
    <a:ln w="6350" cap="flat" cmpd="sng" algn="ctr">
      <a:noFill/>
      <a:prstDash val="solid"/>
      <a:miter lim="800000"/>
    </a:ln>
    <a:effectLst/>
  </c:spPr>
  <c:txPr>
    <a:bodyPr/>
    <a:lstStyle/>
    <a:p>
      <a:pPr>
        <a:defRPr sz="1200" b="1" i="0" u="none" strike="noStrike" baseline="0">
          <a:solidFill>
            <a:schemeClr val="bg1"/>
          </a:solidFill>
          <a:latin typeface="+mn-lt"/>
          <a:ea typeface="Arial"/>
          <a:cs typeface="Arial"/>
        </a:defRPr>
      </a:pPr>
      <a:endParaRPr lang="en-US"/>
    </a:p>
  </c:txPr>
  <c:externalData r:id="rId4">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920962663875082"/>
          <c:y val="8.8322457909174902E-3"/>
          <c:w val="0.33781586901447469"/>
          <c:h val="0.99116765206684376"/>
        </c:manualLayout>
      </c:layout>
      <c:barChart>
        <c:barDir val="bar"/>
        <c:grouping val="clustered"/>
        <c:varyColors val="0"/>
        <c:ser>
          <c:idx val="0"/>
          <c:order val="0"/>
          <c:tx>
            <c:strRef>
              <c:f>Sheet1!$B$1</c:f>
              <c:strCache>
                <c:ptCount val="1"/>
                <c:pt idx="0">
                  <c:v>Total</c:v>
                </c:pt>
              </c:strCache>
            </c:strRef>
          </c:tx>
          <c:spPr>
            <a:solidFill>
              <a:srgbClr val="ABD21C"/>
            </a:solidFill>
            <a:ln>
              <a:solidFill>
                <a:schemeClr val="bg1"/>
              </a:solidFill>
            </a:ln>
          </c:spPr>
          <c:invertIfNegative val="0"/>
          <c:dPt>
            <c:idx val="0"/>
            <c:invertIfNegative val="0"/>
            <c:bubble3D val="0"/>
            <c:spPr>
              <a:solidFill>
                <a:srgbClr val="FED402"/>
              </a:solidFill>
              <a:ln>
                <a:solidFill>
                  <a:schemeClr val="bg1"/>
                </a:solidFill>
              </a:ln>
            </c:spPr>
            <c:extLst xmlns:c16r2="http://schemas.microsoft.com/office/drawing/2015/06/chart">
              <c:ext xmlns:c16="http://schemas.microsoft.com/office/drawing/2014/chart" uri="{C3380CC4-5D6E-409C-BE32-E72D297353CC}">
                <c16:uniqueId val="{00000005-14D6-41BA-979F-AA63E45521AC}"/>
              </c:ext>
            </c:extLst>
          </c:dPt>
          <c:dPt>
            <c:idx val="1"/>
            <c:invertIfNegative val="0"/>
            <c:bubble3D val="0"/>
            <c:spPr>
              <a:solidFill>
                <a:srgbClr val="FED402"/>
              </a:solidFill>
              <a:ln>
                <a:solidFill>
                  <a:schemeClr val="bg1"/>
                </a:solidFill>
              </a:ln>
            </c:spPr>
            <c:extLst xmlns:c16r2="http://schemas.microsoft.com/office/drawing/2015/06/chart">
              <c:ext xmlns:c16="http://schemas.microsoft.com/office/drawing/2014/chart" uri="{C3380CC4-5D6E-409C-BE32-E72D297353CC}">
                <c16:uniqueId val="{00000006-14D6-41BA-979F-AA63E45521AC}"/>
              </c:ext>
            </c:extLst>
          </c:dPt>
          <c:dPt>
            <c:idx val="2"/>
            <c:invertIfNegative val="0"/>
            <c:bubble3D val="0"/>
            <c:spPr>
              <a:solidFill>
                <a:srgbClr val="E2AC00"/>
              </a:solidFill>
              <a:ln>
                <a:solidFill>
                  <a:schemeClr val="bg1"/>
                </a:solidFill>
              </a:ln>
            </c:spPr>
            <c:extLst xmlns:c16r2="http://schemas.microsoft.com/office/drawing/2015/06/chart">
              <c:ext xmlns:c16="http://schemas.microsoft.com/office/drawing/2014/chart" uri="{C3380CC4-5D6E-409C-BE32-E72D297353CC}">
                <c16:uniqueId val="{00000000-14D6-41BA-979F-AA63E45521AC}"/>
              </c:ext>
            </c:extLst>
          </c:dPt>
          <c:dPt>
            <c:idx val="5"/>
            <c:invertIfNegative val="0"/>
            <c:bubble3D val="0"/>
            <c:extLst xmlns:c16r2="http://schemas.microsoft.com/office/drawing/2015/06/chart">
              <c:ext xmlns:c16="http://schemas.microsoft.com/office/drawing/2014/chart" uri="{C3380CC4-5D6E-409C-BE32-E72D297353CC}">
                <c16:uniqueId val="{00000000-7EA9-42C4-BEE1-D81BB4906657}"/>
              </c:ext>
            </c:extLst>
          </c:dPt>
          <c:dPt>
            <c:idx val="6"/>
            <c:invertIfNegative val="0"/>
            <c:bubble3D val="0"/>
            <c:spPr>
              <a:solidFill>
                <a:schemeClr val="accent1">
                  <a:lumMod val="50000"/>
                </a:schemeClr>
              </a:solidFill>
              <a:ln>
                <a:solidFill>
                  <a:schemeClr val="bg1"/>
                </a:solidFill>
              </a:ln>
            </c:spPr>
            <c:extLst xmlns:c16r2="http://schemas.microsoft.com/office/drawing/2015/06/chart">
              <c:ext xmlns:c16="http://schemas.microsoft.com/office/drawing/2014/chart" uri="{C3380CC4-5D6E-409C-BE32-E72D297353CC}">
                <c16:uniqueId val="{00000001-14D6-41BA-979F-AA63E45521AC}"/>
              </c:ext>
            </c:extLst>
          </c:dPt>
          <c:dPt>
            <c:idx val="10"/>
            <c:invertIfNegative val="0"/>
            <c:bubble3D val="0"/>
            <c:spPr>
              <a:solidFill>
                <a:schemeClr val="accent1">
                  <a:lumMod val="50000"/>
                </a:schemeClr>
              </a:solidFill>
              <a:ln>
                <a:solidFill>
                  <a:schemeClr val="bg1"/>
                </a:solidFill>
              </a:ln>
            </c:spPr>
            <c:extLst xmlns:c16r2="http://schemas.microsoft.com/office/drawing/2015/06/chart">
              <c:ext xmlns:c16="http://schemas.microsoft.com/office/drawing/2014/chart" uri="{C3380CC4-5D6E-409C-BE32-E72D297353CC}">
                <c16:uniqueId val="{00000002-14D6-41BA-979F-AA63E45521AC}"/>
              </c:ext>
            </c:extLst>
          </c:dPt>
          <c:dPt>
            <c:idx val="14"/>
            <c:invertIfNegative val="0"/>
            <c:bubble3D val="0"/>
            <c:spPr>
              <a:solidFill>
                <a:schemeClr val="accent1">
                  <a:lumMod val="50000"/>
                </a:schemeClr>
              </a:solidFill>
              <a:ln>
                <a:solidFill>
                  <a:schemeClr val="bg1"/>
                </a:solidFill>
              </a:ln>
            </c:spPr>
            <c:extLst xmlns:c16r2="http://schemas.microsoft.com/office/drawing/2015/06/chart">
              <c:ext xmlns:c16="http://schemas.microsoft.com/office/drawing/2014/chart" uri="{C3380CC4-5D6E-409C-BE32-E72D297353CC}">
                <c16:uniqueId val="{00000003-14D6-41BA-979F-AA63E45521AC}"/>
              </c:ext>
            </c:extLst>
          </c:dPt>
          <c:dPt>
            <c:idx val="18"/>
            <c:invertIfNegative val="0"/>
            <c:bubble3D val="0"/>
            <c:spPr>
              <a:solidFill>
                <a:schemeClr val="accent1">
                  <a:lumMod val="50000"/>
                </a:schemeClr>
              </a:solidFill>
              <a:ln>
                <a:solidFill>
                  <a:schemeClr val="bg1"/>
                </a:solidFill>
              </a:ln>
            </c:spPr>
            <c:extLst xmlns:c16r2="http://schemas.microsoft.com/office/drawing/2015/06/chart">
              <c:ext xmlns:c16="http://schemas.microsoft.com/office/drawing/2014/chart" uri="{C3380CC4-5D6E-409C-BE32-E72D297353CC}">
                <c16:uniqueId val="{00000004-14D6-41BA-979F-AA63E45521AC}"/>
              </c:ext>
            </c:extLst>
          </c:dPt>
          <c:dLbls>
            <c:spPr>
              <a:noFill/>
              <a:ln>
                <a:noFill/>
              </a:ln>
              <a:effectLst/>
            </c:spPr>
            <c:txPr>
              <a:bodyPr/>
              <a:lstStyle/>
              <a:p>
                <a:pPr>
                  <a:defRPr sz="1400" b="1">
                    <a:solidFill>
                      <a:schemeClr val="tx1">
                        <a:lumMod val="65000"/>
                        <a:lumOff val="35000"/>
                      </a:schemeClr>
                    </a:solidFill>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Sheet1!$A$2:$A$20</c:f>
              <c:strCache>
                <c:ptCount val="19"/>
                <c:pt idx="0">
                  <c:v>Name</c:v>
                </c:pt>
                <c:pt idx="1">
                  <c:v>Logo</c:v>
                </c:pt>
                <c:pt idx="2">
                  <c:v>Any</c:v>
                </c:pt>
                <c:pt idx="4">
                  <c:v>Name</c:v>
                </c:pt>
                <c:pt idx="5">
                  <c:v>Logo</c:v>
                </c:pt>
                <c:pt idx="6">
                  <c:v>Any</c:v>
                </c:pt>
                <c:pt idx="8">
                  <c:v>Name</c:v>
                </c:pt>
                <c:pt idx="9">
                  <c:v>Logo</c:v>
                </c:pt>
                <c:pt idx="10">
                  <c:v>Any</c:v>
                </c:pt>
                <c:pt idx="12">
                  <c:v>Name</c:v>
                </c:pt>
                <c:pt idx="13">
                  <c:v>Logo</c:v>
                </c:pt>
                <c:pt idx="14">
                  <c:v>Any</c:v>
                </c:pt>
                <c:pt idx="16">
                  <c:v>Name</c:v>
                </c:pt>
                <c:pt idx="17">
                  <c:v>Logo</c:v>
                </c:pt>
                <c:pt idx="18">
                  <c:v>Any</c:v>
                </c:pt>
              </c:strCache>
            </c:strRef>
          </c:cat>
          <c:val>
            <c:numRef>
              <c:f>Sheet1!$B$2:$B$20</c:f>
              <c:numCache>
                <c:formatCode>0</c:formatCode>
                <c:ptCount val="19"/>
                <c:pt idx="0">
                  <c:v>44</c:v>
                </c:pt>
                <c:pt idx="1">
                  <c:v>35</c:v>
                </c:pt>
                <c:pt idx="2">
                  <c:v>49</c:v>
                </c:pt>
                <c:pt idx="4">
                  <c:v>49</c:v>
                </c:pt>
                <c:pt idx="5">
                  <c:v>39</c:v>
                </c:pt>
                <c:pt idx="6">
                  <c:v>54</c:v>
                </c:pt>
                <c:pt idx="8">
                  <c:v>17</c:v>
                </c:pt>
                <c:pt idx="9">
                  <c:v>13</c:v>
                </c:pt>
                <c:pt idx="10">
                  <c:v>20</c:v>
                </c:pt>
                <c:pt idx="12">
                  <c:v>10</c:v>
                </c:pt>
                <c:pt idx="13">
                  <c:v>10</c:v>
                </c:pt>
                <c:pt idx="14">
                  <c:v>10</c:v>
                </c:pt>
                <c:pt idx="16">
                  <c:v>20</c:v>
                </c:pt>
                <c:pt idx="17">
                  <c:v>13</c:v>
                </c:pt>
                <c:pt idx="18">
                  <c:v>24</c:v>
                </c:pt>
              </c:numCache>
            </c:numRef>
          </c:val>
          <c:extLst xmlns:c16r2="http://schemas.microsoft.com/office/drawing/2015/06/chart">
            <c:ext xmlns:c16="http://schemas.microsoft.com/office/drawing/2014/chart" uri="{C3380CC4-5D6E-409C-BE32-E72D297353CC}">
              <c16:uniqueId val="{00000001-7EA9-42C4-BEE1-D81BB4906657}"/>
            </c:ext>
          </c:extLst>
        </c:ser>
        <c:dLbls>
          <c:showLegendKey val="0"/>
          <c:showVal val="0"/>
          <c:showCatName val="0"/>
          <c:showSerName val="0"/>
          <c:showPercent val="0"/>
          <c:showBubbleSize val="0"/>
        </c:dLbls>
        <c:gapWidth val="30"/>
        <c:axId val="791976312"/>
        <c:axId val="791975136"/>
      </c:barChart>
      <c:catAx>
        <c:axId val="791976312"/>
        <c:scaling>
          <c:orientation val="maxMin"/>
        </c:scaling>
        <c:delete val="1"/>
        <c:axPos val="l"/>
        <c:numFmt formatCode="General" sourceLinked="0"/>
        <c:majorTickMark val="out"/>
        <c:minorTickMark val="none"/>
        <c:tickLblPos val="nextTo"/>
        <c:crossAx val="791975136"/>
        <c:crosses val="autoZero"/>
        <c:auto val="1"/>
        <c:lblAlgn val="ctr"/>
        <c:lblOffset val="100"/>
        <c:noMultiLvlLbl val="0"/>
      </c:catAx>
      <c:valAx>
        <c:axId val="791975136"/>
        <c:scaling>
          <c:orientation val="minMax"/>
          <c:min val="0"/>
        </c:scaling>
        <c:delete val="1"/>
        <c:axPos val="t"/>
        <c:numFmt formatCode="0" sourceLinked="1"/>
        <c:majorTickMark val="out"/>
        <c:minorTickMark val="none"/>
        <c:tickLblPos val="nextTo"/>
        <c:crossAx val="79197631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298014978774082E-2"/>
          <c:y val="2.2437981318676879E-2"/>
          <c:w val="0.96740397004245182"/>
          <c:h val="0.79237320647586895"/>
        </c:manualLayout>
      </c:layout>
      <c:barChart>
        <c:barDir val="col"/>
        <c:grouping val="clustered"/>
        <c:varyColors val="0"/>
        <c:ser>
          <c:idx val="0"/>
          <c:order val="0"/>
          <c:tx>
            <c:strRef>
              <c:f>Sheet1!$A$2</c:f>
              <c:strCache>
                <c:ptCount val="1"/>
              </c:strCache>
            </c:strRef>
          </c:tx>
          <c:spPr>
            <a:solidFill>
              <a:srgbClr val="FED402"/>
            </a:solidFill>
            <a:ln>
              <a:noFill/>
            </a:ln>
            <a:effectLst/>
          </c:spPr>
          <c:invertIfNegative val="0"/>
          <c:dPt>
            <c:idx val="2"/>
            <c:invertIfNegative val="0"/>
            <c:bubble3D val="0"/>
            <c:spPr>
              <a:solidFill>
                <a:srgbClr val="E2AC00"/>
              </a:solidFill>
              <a:ln>
                <a:noFill/>
              </a:ln>
              <a:effectLst/>
            </c:spPr>
            <c:extLst xmlns:c16r2="http://schemas.microsoft.com/office/drawing/2015/06/chart">
              <c:ext xmlns:c16="http://schemas.microsoft.com/office/drawing/2014/chart" uri="{C3380CC4-5D6E-409C-BE32-E72D297353CC}">
                <c16:uniqueId val="{00000000-69A7-4EBF-AEFD-9FA267C2834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Series 1</c:v>
                </c:pt>
                <c:pt idx="1">
                  <c:v>Series 3</c:v>
                </c:pt>
                <c:pt idx="2">
                  <c:v>Series 4</c:v>
                </c:pt>
              </c:strCache>
            </c:strRef>
          </c:cat>
          <c:val>
            <c:numRef>
              <c:f>Sheet1!$B$2:$D$2</c:f>
              <c:numCache>
                <c:formatCode>General</c:formatCode>
                <c:ptCount val="3"/>
                <c:pt idx="0" formatCode="0">
                  <c:v>44</c:v>
                </c:pt>
                <c:pt idx="1">
                  <c:v>35</c:v>
                </c:pt>
                <c:pt idx="2">
                  <c:v>49</c:v>
                </c:pt>
              </c:numCache>
            </c:numRef>
          </c:val>
          <c:extLst xmlns:c16r2="http://schemas.microsoft.com/office/drawing/2015/06/chart">
            <c:ext xmlns:c16="http://schemas.microsoft.com/office/drawing/2014/chart" uri="{C3380CC4-5D6E-409C-BE32-E72D297353CC}">
              <c16:uniqueId val="{00000000-D4DC-4285-B463-AF9894B5D51D}"/>
            </c:ext>
          </c:extLst>
        </c:ser>
        <c:dLbls>
          <c:showLegendKey val="0"/>
          <c:showVal val="0"/>
          <c:showCatName val="0"/>
          <c:showSerName val="0"/>
          <c:showPercent val="0"/>
          <c:showBubbleSize val="0"/>
        </c:dLbls>
        <c:gapWidth val="50"/>
        <c:overlap val="-27"/>
        <c:axId val="791980232"/>
        <c:axId val="791978664"/>
      </c:barChart>
      <c:catAx>
        <c:axId val="791980232"/>
        <c:scaling>
          <c:orientation val="minMax"/>
        </c:scaling>
        <c:delete val="1"/>
        <c:axPos val="b"/>
        <c:numFmt formatCode="General" sourceLinked="1"/>
        <c:majorTickMark val="none"/>
        <c:minorTickMark val="none"/>
        <c:tickLblPos val="nextTo"/>
        <c:crossAx val="791978664"/>
        <c:crosses val="autoZero"/>
        <c:auto val="1"/>
        <c:lblAlgn val="ctr"/>
        <c:lblOffset val="100"/>
        <c:noMultiLvlLbl val="0"/>
      </c:catAx>
      <c:valAx>
        <c:axId val="791978664"/>
        <c:scaling>
          <c:orientation val="minMax"/>
        </c:scaling>
        <c:delete val="1"/>
        <c:axPos val="l"/>
        <c:numFmt formatCode="0" sourceLinked="1"/>
        <c:majorTickMark val="out"/>
        <c:minorTickMark val="none"/>
        <c:tickLblPos val="nextTo"/>
        <c:crossAx val="791980232"/>
        <c:crosses val="autoZero"/>
        <c:crossBetween val="between"/>
      </c:valAx>
      <c:spPr>
        <a:noFill/>
        <a:ln>
          <a:noFill/>
        </a:ln>
        <a:effectLst/>
      </c:spPr>
    </c:plotArea>
    <c:plotVisOnly val="1"/>
    <c:dispBlanksAs val="gap"/>
    <c:showDLblsOverMax val="0"/>
    <c:extLst xmlns:c16r2="http://schemas.microsoft.com/office/drawing/2015/06/chart"/>
  </c:chart>
  <c:spPr>
    <a:noFill/>
    <a:ln>
      <a:noFill/>
    </a:ln>
    <a:effectLst/>
  </c:spPr>
  <c:txPr>
    <a:bodyPr/>
    <a:lstStyle/>
    <a:p>
      <a:pPr>
        <a:defRPr/>
      </a:pPr>
      <a:endParaRPr lang="en-US"/>
    </a:p>
  </c:txPr>
  <c:externalData r:id="rId4">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7858942065491177E-2"/>
          <c:y val="2.9850746268656716E-2"/>
          <c:w val="0.88663506965475458"/>
          <c:h val="0.92324093816631125"/>
        </c:manualLayout>
      </c:layout>
      <c:barChart>
        <c:barDir val="col"/>
        <c:grouping val="percentStacked"/>
        <c:varyColors val="0"/>
        <c:ser>
          <c:idx val="0"/>
          <c:order val="0"/>
          <c:tx>
            <c:strRef>
              <c:f>Sheet1!$A$2</c:f>
              <c:strCache>
                <c:ptCount val="1"/>
                <c:pt idx="0">
                  <c:v>No, never heard of it</c:v>
                </c:pt>
              </c:strCache>
            </c:strRef>
          </c:tx>
          <c:spPr>
            <a:solidFill>
              <a:srgbClr val="D61D6E">
                <a:lumMod val="40000"/>
                <a:lumOff val="60000"/>
              </a:srgbClr>
            </a:solidFill>
            <a:ln w="12700">
              <a:solidFill>
                <a:schemeClr val="bg1"/>
              </a:solid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Sheet1!$B$1:$C$1</c:f>
              <c:strCache>
                <c:ptCount val="2"/>
                <c:pt idx="0">
                  <c:v>Series 1</c:v>
                </c:pt>
                <c:pt idx="1">
                  <c:v>Series 3</c:v>
                </c:pt>
              </c:strCache>
            </c:strRef>
          </c:cat>
          <c:val>
            <c:numRef>
              <c:f>Sheet1!$B$2:$C$2</c:f>
              <c:numCache>
                <c:formatCode>General</c:formatCode>
                <c:ptCount val="2"/>
                <c:pt idx="0" formatCode="0">
                  <c:v>44</c:v>
                </c:pt>
                <c:pt idx="1">
                  <c:v>7</c:v>
                </c:pt>
              </c:numCache>
            </c:numRef>
          </c:val>
          <c:extLst xmlns:c16r2="http://schemas.microsoft.com/office/drawing/2015/06/chart">
            <c:ext xmlns:c16="http://schemas.microsoft.com/office/drawing/2014/chart" uri="{C3380CC4-5D6E-409C-BE32-E72D297353CC}">
              <c16:uniqueId val="{00000000-5F6C-4305-B620-5219D644525B}"/>
            </c:ext>
          </c:extLst>
        </c:ser>
        <c:ser>
          <c:idx val="1"/>
          <c:order val="1"/>
          <c:tx>
            <c:strRef>
              <c:f>Sheet1!$A$3</c:f>
              <c:strCache>
                <c:ptCount val="1"/>
                <c:pt idx="0">
                  <c:v>Yes, I now recall hearing the name </c:v>
                </c:pt>
              </c:strCache>
            </c:strRef>
          </c:tx>
          <c:spPr>
            <a:solidFill>
              <a:srgbClr val="AEC411">
                <a:lumMod val="40000"/>
                <a:lumOff val="60000"/>
              </a:srgbClr>
            </a:solidFill>
            <a:ln w="12700">
              <a:solidFill>
                <a:schemeClr val="bg1"/>
              </a:solid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lumMod val="50000"/>
                      </a:schemeClr>
                    </a:solidFill>
                    <a:latin typeface="+mn-lt"/>
                    <a:ea typeface="Arial"/>
                    <a:cs typeface="Aria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Sheet1!$B$1:$C$1</c:f>
              <c:strCache>
                <c:ptCount val="2"/>
                <c:pt idx="0">
                  <c:v>Series 1</c:v>
                </c:pt>
                <c:pt idx="1">
                  <c:v>Series 3</c:v>
                </c:pt>
              </c:strCache>
            </c:strRef>
          </c:cat>
          <c:val>
            <c:numRef>
              <c:f>Sheet1!$B$3:$C$3</c:f>
              <c:numCache>
                <c:formatCode>General</c:formatCode>
                <c:ptCount val="2"/>
                <c:pt idx="0" formatCode="0">
                  <c:v>21</c:v>
                </c:pt>
                <c:pt idx="1">
                  <c:v>35</c:v>
                </c:pt>
              </c:numCache>
            </c:numRef>
          </c:val>
          <c:extLst xmlns:c16r2="http://schemas.microsoft.com/office/drawing/2015/06/chart">
            <c:ext xmlns:c16="http://schemas.microsoft.com/office/drawing/2014/chart" uri="{C3380CC4-5D6E-409C-BE32-E72D297353CC}">
              <c16:uniqueId val="{00000001-5F6C-4305-B620-5219D644525B}"/>
            </c:ext>
          </c:extLst>
        </c:ser>
        <c:ser>
          <c:idx val="2"/>
          <c:order val="2"/>
          <c:tx>
            <c:strRef>
              <c:f>Sheet1!$A$4</c:f>
              <c:strCache>
                <c:ptCount val="1"/>
                <c:pt idx="0">
                  <c:v>Yes, I know a little about it</c:v>
                </c:pt>
              </c:strCache>
            </c:strRef>
          </c:tx>
          <c:spPr>
            <a:solidFill>
              <a:srgbClr val="AEC411"/>
            </a:solidFill>
            <a:ln w="12700">
              <a:solidFill>
                <a:schemeClr val="bg1"/>
              </a:solid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Sheet1!$B$1:$C$1</c:f>
              <c:strCache>
                <c:ptCount val="2"/>
                <c:pt idx="0">
                  <c:v>Series 1</c:v>
                </c:pt>
                <c:pt idx="1">
                  <c:v>Series 3</c:v>
                </c:pt>
              </c:strCache>
            </c:strRef>
          </c:cat>
          <c:val>
            <c:numRef>
              <c:f>Sheet1!$B$4:$C$4</c:f>
              <c:numCache>
                <c:formatCode>General</c:formatCode>
                <c:ptCount val="2"/>
                <c:pt idx="0" formatCode="0">
                  <c:v>29</c:v>
                </c:pt>
                <c:pt idx="1">
                  <c:v>48</c:v>
                </c:pt>
              </c:numCache>
            </c:numRef>
          </c:val>
          <c:extLst xmlns:c16r2="http://schemas.microsoft.com/office/drawing/2015/06/chart">
            <c:ext xmlns:c16="http://schemas.microsoft.com/office/drawing/2014/chart" uri="{C3380CC4-5D6E-409C-BE32-E72D297353CC}">
              <c16:uniqueId val="{00000002-5F6C-4305-B620-5219D644525B}"/>
            </c:ext>
          </c:extLst>
        </c:ser>
        <c:ser>
          <c:idx val="3"/>
          <c:order val="3"/>
          <c:tx>
            <c:strRef>
              <c:f>Sheet1!$A$5</c:f>
              <c:strCache>
                <c:ptCount val="1"/>
                <c:pt idx="0">
                  <c:v>Yes, I know a lot about it</c:v>
                </c:pt>
              </c:strCache>
            </c:strRef>
          </c:tx>
          <c:spPr>
            <a:solidFill>
              <a:srgbClr val="AEC411">
                <a:lumMod val="75000"/>
              </a:srgbClr>
            </a:solidFill>
            <a:ln>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Sheet1!$B$1:$C$1</c:f>
              <c:strCache>
                <c:ptCount val="2"/>
                <c:pt idx="0">
                  <c:v>Series 1</c:v>
                </c:pt>
                <c:pt idx="1">
                  <c:v>Series 3</c:v>
                </c:pt>
              </c:strCache>
            </c:strRef>
          </c:cat>
          <c:val>
            <c:numRef>
              <c:f>Sheet1!$B$5:$C$5</c:f>
              <c:numCache>
                <c:formatCode>General</c:formatCode>
                <c:ptCount val="2"/>
                <c:pt idx="0" formatCode="0">
                  <c:v>6</c:v>
                </c:pt>
                <c:pt idx="1">
                  <c:v>11</c:v>
                </c:pt>
              </c:numCache>
            </c:numRef>
          </c:val>
          <c:extLst xmlns:c16r2="http://schemas.microsoft.com/office/drawing/2015/06/chart">
            <c:ext xmlns:c16="http://schemas.microsoft.com/office/drawing/2014/chart" uri="{C3380CC4-5D6E-409C-BE32-E72D297353CC}">
              <c16:uniqueId val="{00000003-5F6C-4305-B620-5219D644525B}"/>
            </c:ext>
          </c:extLst>
        </c:ser>
        <c:dLbls>
          <c:dLblPos val="ctr"/>
          <c:showLegendKey val="0"/>
          <c:showVal val="1"/>
          <c:showCatName val="0"/>
          <c:showSerName val="0"/>
          <c:showPercent val="0"/>
          <c:showBubbleSize val="0"/>
        </c:dLbls>
        <c:gapWidth val="137"/>
        <c:overlap val="100"/>
        <c:axId val="791980624"/>
        <c:axId val="791978272"/>
      </c:barChart>
      <c:catAx>
        <c:axId val="791980624"/>
        <c:scaling>
          <c:orientation val="minMax"/>
        </c:scaling>
        <c:delete val="1"/>
        <c:axPos val="t"/>
        <c:numFmt formatCode="General" sourceLinked="1"/>
        <c:majorTickMark val="out"/>
        <c:minorTickMark val="none"/>
        <c:tickLblPos val="none"/>
        <c:crossAx val="791978272"/>
        <c:crosses val="autoZero"/>
        <c:auto val="1"/>
        <c:lblAlgn val="ctr"/>
        <c:lblOffset val="100"/>
        <c:noMultiLvlLbl val="0"/>
      </c:catAx>
      <c:valAx>
        <c:axId val="791978272"/>
        <c:scaling>
          <c:orientation val="maxMin"/>
        </c:scaling>
        <c:delete val="1"/>
        <c:axPos val="l"/>
        <c:numFmt formatCode="0%" sourceLinked="1"/>
        <c:majorTickMark val="out"/>
        <c:minorTickMark val="none"/>
        <c:tickLblPos val="none"/>
        <c:crossAx val="791980624"/>
        <c:crosses val="autoZero"/>
        <c:crossBetween val="between"/>
      </c:valAx>
      <c:spPr>
        <a:noFill/>
        <a:ln w="28575">
          <a:noFill/>
        </a:ln>
        <a:effectLst/>
      </c:spPr>
    </c:plotArea>
    <c:plotVisOnly val="1"/>
    <c:dispBlanksAs val="gap"/>
    <c:showDLblsOverMax val="0"/>
  </c:chart>
  <c:spPr>
    <a:noFill/>
    <a:ln w="6350" cap="flat" cmpd="sng" algn="ctr">
      <a:noFill/>
      <a:prstDash val="solid"/>
      <a:miter lim="800000"/>
    </a:ln>
    <a:effectLst/>
  </c:spPr>
  <c:txPr>
    <a:bodyPr/>
    <a:lstStyle/>
    <a:p>
      <a:pPr>
        <a:defRPr sz="1200" b="1" i="0" u="none" strike="noStrike" baseline="0">
          <a:solidFill>
            <a:schemeClr val="bg1"/>
          </a:solidFill>
          <a:latin typeface="+mn-lt"/>
          <a:ea typeface="Arial"/>
          <a:cs typeface="Arial"/>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0818221052361703"/>
          <c:y val="0.10043472864509796"/>
          <c:w val="0.74877438288401099"/>
          <c:h val="0.86160633266432074"/>
        </c:manualLayout>
      </c:layout>
      <c:doughnutChart>
        <c:varyColors val="1"/>
        <c:ser>
          <c:idx val="0"/>
          <c:order val="0"/>
          <c:tx>
            <c:strRef>
              <c:f>Sheet1!$B$1</c:f>
              <c:strCache>
                <c:ptCount val="1"/>
                <c:pt idx="0">
                  <c:v>Sales</c:v>
                </c:pt>
              </c:strCache>
            </c:strRef>
          </c:tx>
          <c:spPr>
            <a:solidFill>
              <a:schemeClr val="bg2"/>
            </a:solidFill>
          </c:spPr>
          <c:dPt>
            <c:idx val="0"/>
            <c:bubble3D val="0"/>
            <c:spPr>
              <a:solidFill>
                <a:srgbClr val="54C0E8"/>
              </a:solidFill>
            </c:spPr>
            <c:extLst xmlns:c16r2="http://schemas.microsoft.com/office/drawing/2015/06/chart">
              <c:ext xmlns:c16="http://schemas.microsoft.com/office/drawing/2014/chart" uri="{C3380CC4-5D6E-409C-BE32-E72D297353CC}">
                <c16:uniqueId val="{00000001-A0C5-49FA-A421-A77CFF2695F7}"/>
              </c:ext>
            </c:extLst>
          </c:dPt>
          <c:dPt>
            <c:idx val="1"/>
            <c:bubble3D val="0"/>
            <c:spPr>
              <a:solidFill>
                <a:schemeClr val="bg1">
                  <a:lumMod val="95000"/>
                </a:schemeClr>
              </a:solidFill>
            </c:spPr>
            <c:extLst xmlns:c16r2="http://schemas.microsoft.com/office/drawing/2015/06/chart">
              <c:ext xmlns:c16="http://schemas.microsoft.com/office/drawing/2014/chart" uri="{C3380CC4-5D6E-409C-BE32-E72D297353CC}">
                <c16:uniqueId val="{00000003-A0C5-49FA-A421-A77CFF2695F7}"/>
              </c:ext>
            </c:extLst>
          </c:dPt>
          <c:dPt>
            <c:idx val="2"/>
            <c:bubble3D val="0"/>
            <c:extLst xmlns:c16r2="http://schemas.microsoft.com/office/drawing/2015/06/chart">
              <c:ext xmlns:c16="http://schemas.microsoft.com/office/drawing/2014/chart" uri="{C3380CC4-5D6E-409C-BE32-E72D297353CC}">
                <c16:uniqueId val="{00000005-A0C5-49FA-A421-A77CFF2695F7}"/>
              </c:ext>
            </c:extLst>
          </c:dPt>
          <c:cat>
            <c:strRef>
              <c:f>Sheet1!$A$2:$A$3</c:f>
              <c:strCache>
                <c:ptCount val="2"/>
                <c:pt idx="0">
                  <c:v>ABC1</c:v>
                </c:pt>
                <c:pt idx="1">
                  <c:v>C2DE</c:v>
                </c:pt>
              </c:strCache>
            </c:strRef>
          </c:cat>
          <c:val>
            <c:numRef>
              <c:f>Sheet1!$B$2:$B$3</c:f>
              <c:numCache>
                <c:formatCode>0%</c:formatCode>
                <c:ptCount val="2"/>
                <c:pt idx="0">
                  <c:v>0.59</c:v>
                </c:pt>
                <c:pt idx="1">
                  <c:v>0.61</c:v>
                </c:pt>
              </c:numCache>
            </c:numRef>
          </c:val>
          <c:extLst xmlns:c16r2="http://schemas.microsoft.com/office/drawing/2015/06/chart">
            <c:ext xmlns:c16="http://schemas.microsoft.com/office/drawing/2014/chart" uri="{C3380CC4-5D6E-409C-BE32-E72D297353CC}">
              <c16:uniqueId val="{00000006-A0C5-49FA-A421-A77CFF2695F7}"/>
            </c:ext>
          </c:extLst>
        </c:ser>
        <c:dLbls>
          <c:showLegendKey val="0"/>
          <c:showVal val="0"/>
          <c:showCatName val="0"/>
          <c:showSerName val="0"/>
          <c:showPercent val="0"/>
          <c:showBubbleSize val="0"/>
          <c:showLeaderLines val="1"/>
        </c:dLbls>
        <c:firstSliceAng val="0"/>
        <c:holeSize val="70"/>
      </c:doughnutChart>
    </c:plotArea>
    <c:plotVisOnly val="1"/>
    <c:dispBlanksAs val="zero"/>
    <c:showDLblsOverMax val="0"/>
  </c:chart>
  <c:txPr>
    <a:bodyPr/>
    <a:lstStyle/>
    <a:p>
      <a:pPr>
        <a:defRPr sz="1800"/>
      </a:pPr>
      <a:endParaRPr lang="en-US"/>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7858942065491177E-2"/>
          <c:y val="2.9850746268656716E-2"/>
          <c:w val="0.95201971704756416"/>
          <c:h val="0.84335479547113534"/>
        </c:manualLayout>
      </c:layout>
      <c:barChart>
        <c:barDir val="col"/>
        <c:grouping val="percentStacked"/>
        <c:varyColors val="0"/>
        <c:ser>
          <c:idx val="0"/>
          <c:order val="0"/>
          <c:tx>
            <c:strRef>
              <c:f>Sheet1!$A$2</c:f>
              <c:strCache>
                <c:ptCount val="1"/>
                <c:pt idx="0">
                  <c:v>Category 1</c:v>
                </c:pt>
              </c:strCache>
            </c:strRef>
          </c:tx>
          <c:spPr>
            <a:solidFill>
              <a:srgbClr val="AEC411">
                <a:lumMod val="75000"/>
              </a:srgbClr>
            </a:solidFill>
            <a:ln w="12700">
              <a:solidFill>
                <a:schemeClr val="bg1"/>
              </a:solid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Sheet1!$B$1:$L$1</c:f>
              <c:strCache>
                <c:ptCount val="11"/>
                <c:pt idx="0">
                  <c:v>Series 1</c:v>
                </c:pt>
                <c:pt idx="1">
                  <c:v>Series 2</c:v>
                </c:pt>
                <c:pt idx="2">
                  <c:v>Series 3</c:v>
                </c:pt>
                <c:pt idx="3">
                  <c:v>Series 4</c:v>
                </c:pt>
                <c:pt idx="4">
                  <c:v>Series 5</c:v>
                </c:pt>
                <c:pt idx="5">
                  <c:v>Series 6</c:v>
                </c:pt>
                <c:pt idx="6">
                  <c:v>Series 7</c:v>
                </c:pt>
                <c:pt idx="7">
                  <c:v>Series 8</c:v>
                </c:pt>
                <c:pt idx="8">
                  <c:v>Series 9</c:v>
                </c:pt>
                <c:pt idx="9">
                  <c:v>Series 10</c:v>
                </c:pt>
                <c:pt idx="10">
                  <c:v>Series 11</c:v>
                </c:pt>
              </c:strCache>
            </c:strRef>
          </c:cat>
          <c:val>
            <c:numRef>
              <c:f>Sheet1!$B$2:$L$2</c:f>
              <c:numCache>
                <c:formatCode>General</c:formatCode>
                <c:ptCount val="11"/>
                <c:pt idx="0">
                  <c:v>28</c:v>
                </c:pt>
                <c:pt idx="1">
                  <c:v>38</c:v>
                </c:pt>
                <c:pt idx="3">
                  <c:v>26</c:v>
                </c:pt>
                <c:pt idx="4">
                  <c:v>35</c:v>
                </c:pt>
                <c:pt idx="6">
                  <c:v>22</c:v>
                </c:pt>
                <c:pt idx="7">
                  <c:v>25</c:v>
                </c:pt>
                <c:pt idx="9">
                  <c:v>18</c:v>
                </c:pt>
                <c:pt idx="10">
                  <c:v>32</c:v>
                </c:pt>
              </c:numCache>
            </c:numRef>
          </c:val>
          <c:extLst xmlns:c16r2="http://schemas.microsoft.com/office/drawing/2015/06/chart">
            <c:ext xmlns:c16="http://schemas.microsoft.com/office/drawing/2014/chart" uri="{C3380CC4-5D6E-409C-BE32-E72D297353CC}">
              <c16:uniqueId val="{00000001-6266-45A2-ABC4-471282B53859}"/>
            </c:ext>
          </c:extLst>
        </c:ser>
        <c:ser>
          <c:idx val="1"/>
          <c:order val="1"/>
          <c:tx>
            <c:strRef>
              <c:f>Sheet1!$A$3</c:f>
              <c:strCache>
                <c:ptCount val="1"/>
                <c:pt idx="0">
                  <c:v>Category 2</c:v>
                </c:pt>
              </c:strCache>
            </c:strRef>
          </c:tx>
          <c:spPr>
            <a:solidFill>
              <a:srgbClr val="AEC411"/>
            </a:solidFill>
            <a:ln w="12700">
              <a:solidFill>
                <a:schemeClr val="bg1"/>
              </a:solid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Sheet1!$B$1:$L$1</c:f>
              <c:strCache>
                <c:ptCount val="11"/>
                <c:pt idx="0">
                  <c:v>Series 1</c:v>
                </c:pt>
                <c:pt idx="1">
                  <c:v>Series 2</c:v>
                </c:pt>
                <c:pt idx="2">
                  <c:v>Series 3</c:v>
                </c:pt>
                <c:pt idx="3">
                  <c:v>Series 4</c:v>
                </c:pt>
                <c:pt idx="4">
                  <c:v>Series 5</c:v>
                </c:pt>
                <c:pt idx="5">
                  <c:v>Series 6</c:v>
                </c:pt>
                <c:pt idx="6">
                  <c:v>Series 7</c:v>
                </c:pt>
                <c:pt idx="7">
                  <c:v>Series 8</c:v>
                </c:pt>
                <c:pt idx="8">
                  <c:v>Series 9</c:v>
                </c:pt>
                <c:pt idx="9">
                  <c:v>Series 10</c:v>
                </c:pt>
                <c:pt idx="10">
                  <c:v>Series 11</c:v>
                </c:pt>
              </c:strCache>
            </c:strRef>
          </c:cat>
          <c:val>
            <c:numRef>
              <c:f>Sheet1!$B$3:$L$3</c:f>
              <c:numCache>
                <c:formatCode>General</c:formatCode>
                <c:ptCount val="11"/>
                <c:pt idx="0">
                  <c:v>37</c:v>
                </c:pt>
                <c:pt idx="1">
                  <c:v>35</c:v>
                </c:pt>
                <c:pt idx="3">
                  <c:v>41</c:v>
                </c:pt>
                <c:pt idx="4">
                  <c:v>37</c:v>
                </c:pt>
                <c:pt idx="6">
                  <c:v>39</c:v>
                </c:pt>
                <c:pt idx="7">
                  <c:v>34</c:v>
                </c:pt>
                <c:pt idx="9">
                  <c:v>41</c:v>
                </c:pt>
                <c:pt idx="10">
                  <c:v>37</c:v>
                </c:pt>
              </c:numCache>
            </c:numRef>
          </c:val>
          <c:extLst xmlns:c16r2="http://schemas.microsoft.com/office/drawing/2015/06/chart">
            <c:ext xmlns:c16="http://schemas.microsoft.com/office/drawing/2014/chart" uri="{C3380CC4-5D6E-409C-BE32-E72D297353CC}">
              <c16:uniqueId val="{00000002-6266-45A2-ABC4-471282B53859}"/>
            </c:ext>
          </c:extLst>
        </c:ser>
        <c:ser>
          <c:idx val="2"/>
          <c:order val="2"/>
          <c:tx>
            <c:strRef>
              <c:f>Sheet1!$A$4</c:f>
              <c:strCache>
                <c:ptCount val="1"/>
                <c:pt idx="0">
                  <c:v>Category 3</c:v>
                </c:pt>
              </c:strCache>
            </c:strRef>
          </c:tx>
          <c:spPr>
            <a:solidFill>
              <a:srgbClr val="AEC411">
                <a:lumMod val="60000"/>
                <a:lumOff val="40000"/>
              </a:srgbClr>
            </a:solidFill>
            <a:ln w="12700">
              <a:solidFill>
                <a:schemeClr val="bg1"/>
              </a:solid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lumMod val="65000"/>
                      </a:schemeClr>
                    </a:solidFill>
                    <a:latin typeface="+mn-lt"/>
                    <a:ea typeface="Arial"/>
                    <a:cs typeface="Aria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Sheet1!$B$1:$L$1</c:f>
              <c:strCache>
                <c:ptCount val="11"/>
                <c:pt idx="0">
                  <c:v>Series 1</c:v>
                </c:pt>
                <c:pt idx="1">
                  <c:v>Series 2</c:v>
                </c:pt>
                <c:pt idx="2">
                  <c:v>Series 3</c:v>
                </c:pt>
                <c:pt idx="3">
                  <c:v>Series 4</c:v>
                </c:pt>
                <c:pt idx="4">
                  <c:v>Series 5</c:v>
                </c:pt>
                <c:pt idx="5">
                  <c:v>Series 6</c:v>
                </c:pt>
                <c:pt idx="6">
                  <c:v>Series 7</c:v>
                </c:pt>
                <c:pt idx="7">
                  <c:v>Series 8</c:v>
                </c:pt>
                <c:pt idx="8">
                  <c:v>Series 9</c:v>
                </c:pt>
                <c:pt idx="9">
                  <c:v>Series 10</c:v>
                </c:pt>
                <c:pt idx="10">
                  <c:v>Series 11</c:v>
                </c:pt>
              </c:strCache>
            </c:strRef>
          </c:cat>
          <c:val>
            <c:numRef>
              <c:f>Sheet1!$B$4:$L$4</c:f>
              <c:numCache>
                <c:formatCode>General</c:formatCode>
                <c:ptCount val="11"/>
                <c:pt idx="0">
                  <c:v>25</c:v>
                </c:pt>
                <c:pt idx="1">
                  <c:v>20</c:v>
                </c:pt>
                <c:pt idx="3">
                  <c:v>26</c:v>
                </c:pt>
                <c:pt idx="4">
                  <c:v>20</c:v>
                </c:pt>
                <c:pt idx="6">
                  <c:v>29</c:v>
                </c:pt>
                <c:pt idx="7">
                  <c:v>28</c:v>
                </c:pt>
                <c:pt idx="9">
                  <c:v>29</c:v>
                </c:pt>
                <c:pt idx="10">
                  <c:v>22</c:v>
                </c:pt>
              </c:numCache>
            </c:numRef>
          </c:val>
          <c:extLst xmlns:c16r2="http://schemas.microsoft.com/office/drawing/2015/06/chart">
            <c:ext xmlns:c16="http://schemas.microsoft.com/office/drawing/2014/chart" uri="{C3380CC4-5D6E-409C-BE32-E72D297353CC}">
              <c16:uniqueId val="{00000003-6266-45A2-ABC4-471282B53859}"/>
            </c:ext>
          </c:extLst>
        </c:ser>
        <c:ser>
          <c:idx val="3"/>
          <c:order val="3"/>
          <c:tx>
            <c:strRef>
              <c:f>Sheet1!$A$5</c:f>
              <c:strCache>
                <c:ptCount val="1"/>
                <c:pt idx="0">
                  <c:v>Category 4</c:v>
                </c:pt>
              </c:strCache>
            </c:strRef>
          </c:tx>
          <c:spPr>
            <a:solidFill>
              <a:schemeClr val="accent4"/>
            </a:solidFill>
            <a:ln>
              <a:solidFill>
                <a:sysClr val="window" lastClr="FFFFFF"/>
              </a:solid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Sheet1!$B$1:$L$1</c:f>
              <c:strCache>
                <c:ptCount val="11"/>
                <c:pt idx="0">
                  <c:v>Series 1</c:v>
                </c:pt>
                <c:pt idx="1">
                  <c:v>Series 2</c:v>
                </c:pt>
                <c:pt idx="2">
                  <c:v>Series 3</c:v>
                </c:pt>
                <c:pt idx="3">
                  <c:v>Series 4</c:v>
                </c:pt>
                <c:pt idx="4">
                  <c:v>Series 5</c:v>
                </c:pt>
                <c:pt idx="5">
                  <c:v>Series 6</c:v>
                </c:pt>
                <c:pt idx="6">
                  <c:v>Series 7</c:v>
                </c:pt>
                <c:pt idx="7">
                  <c:v>Series 8</c:v>
                </c:pt>
                <c:pt idx="8">
                  <c:v>Series 9</c:v>
                </c:pt>
                <c:pt idx="9">
                  <c:v>Series 10</c:v>
                </c:pt>
                <c:pt idx="10">
                  <c:v>Series 11</c:v>
                </c:pt>
              </c:strCache>
            </c:strRef>
          </c:cat>
          <c:val>
            <c:numRef>
              <c:f>Sheet1!$B$5:$L$5</c:f>
              <c:numCache>
                <c:formatCode>General</c:formatCode>
                <c:ptCount val="11"/>
                <c:pt idx="0">
                  <c:v>10</c:v>
                </c:pt>
                <c:pt idx="1">
                  <c:v>7</c:v>
                </c:pt>
                <c:pt idx="3">
                  <c:v>8</c:v>
                </c:pt>
                <c:pt idx="4">
                  <c:v>8</c:v>
                </c:pt>
                <c:pt idx="6">
                  <c:v>11</c:v>
                </c:pt>
                <c:pt idx="7">
                  <c:v>13</c:v>
                </c:pt>
                <c:pt idx="9">
                  <c:v>12</c:v>
                </c:pt>
                <c:pt idx="10">
                  <c:v>9</c:v>
                </c:pt>
              </c:numCache>
            </c:numRef>
          </c:val>
          <c:extLst xmlns:c16r2="http://schemas.microsoft.com/office/drawing/2015/06/chart">
            <c:ext xmlns:c16="http://schemas.microsoft.com/office/drawing/2014/chart" uri="{C3380CC4-5D6E-409C-BE32-E72D297353CC}">
              <c16:uniqueId val="{0000000D-2951-4A83-9871-58FD9D57BCCA}"/>
            </c:ext>
          </c:extLst>
        </c:ser>
        <c:dLbls>
          <c:dLblPos val="ctr"/>
          <c:showLegendKey val="0"/>
          <c:showVal val="1"/>
          <c:showCatName val="0"/>
          <c:showSerName val="0"/>
          <c:showPercent val="0"/>
          <c:showBubbleSize val="0"/>
        </c:dLbls>
        <c:gapWidth val="23"/>
        <c:overlap val="100"/>
        <c:axId val="791981016"/>
        <c:axId val="791979056"/>
      </c:barChart>
      <c:catAx>
        <c:axId val="791981016"/>
        <c:scaling>
          <c:orientation val="minMax"/>
        </c:scaling>
        <c:delete val="1"/>
        <c:axPos val="t"/>
        <c:numFmt formatCode="General" sourceLinked="1"/>
        <c:majorTickMark val="out"/>
        <c:minorTickMark val="none"/>
        <c:tickLblPos val="none"/>
        <c:crossAx val="791979056"/>
        <c:crosses val="autoZero"/>
        <c:auto val="1"/>
        <c:lblAlgn val="ctr"/>
        <c:lblOffset val="100"/>
        <c:noMultiLvlLbl val="0"/>
      </c:catAx>
      <c:valAx>
        <c:axId val="791979056"/>
        <c:scaling>
          <c:orientation val="maxMin"/>
        </c:scaling>
        <c:delete val="1"/>
        <c:axPos val="l"/>
        <c:numFmt formatCode="0%" sourceLinked="1"/>
        <c:majorTickMark val="out"/>
        <c:minorTickMark val="none"/>
        <c:tickLblPos val="none"/>
        <c:crossAx val="791981016"/>
        <c:crosses val="autoZero"/>
        <c:crossBetween val="between"/>
      </c:valAx>
      <c:spPr>
        <a:noFill/>
        <a:ln w="25905">
          <a:noFill/>
        </a:ln>
        <a:effectLst/>
      </c:spPr>
    </c:plotArea>
    <c:plotVisOnly val="1"/>
    <c:dispBlanksAs val="gap"/>
    <c:showDLblsOverMax val="0"/>
  </c:chart>
  <c:spPr>
    <a:noFill/>
    <a:ln w="6350" cap="flat" cmpd="sng" algn="ctr">
      <a:noFill/>
      <a:prstDash val="solid"/>
      <a:miter lim="800000"/>
    </a:ln>
    <a:effectLst/>
  </c:spPr>
  <c:txPr>
    <a:bodyPr/>
    <a:lstStyle/>
    <a:p>
      <a:pPr>
        <a:defRPr sz="1200" b="1" i="0" u="none" strike="noStrike" baseline="0">
          <a:solidFill>
            <a:schemeClr val="bg1"/>
          </a:solidFill>
          <a:latin typeface="+mn-lt"/>
          <a:ea typeface="Arial"/>
          <a:cs typeface="Arial"/>
        </a:defRPr>
      </a:pPr>
      <a:endParaRPr lang="en-US"/>
    </a:p>
  </c:txPr>
  <c:externalData r:id="rId4">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920962663875082"/>
          <c:y val="8.8322457909174902E-3"/>
          <c:w val="0.33781586901447469"/>
          <c:h val="0.93679353500284301"/>
        </c:manualLayout>
      </c:layout>
      <c:barChart>
        <c:barDir val="bar"/>
        <c:grouping val="clustered"/>
        <c:varyColors val="0"/>
        <c:ser>
          <c:idx val="0"/>
          <c:order val="0"/>
          <c:tx>
            <c:strRef>
              <c:f>Sheet1!$B$1</c:f>
              <c:strCache>
                <c:ptCount val="1"/>
                <c:pt idx="0">
                  <c:v>Total</c:v>
                </c:pt>
              </c:strCache>
            </c:strRef>
          </c:tx>
          <c:spPr>
            <a:solidFill>
              <a:srgbClr val="ABD21C"/>
            </a:solidFill>
            <a:ln>
              <a:solidFill>
                <a:schemeClr val="bg1"/>
              </a:solidFill>
            </a:ln>
          </c:spPr>
          <c:invertIfNegative val="0"/>
          <c:dPt>
            <c:idx val="0"/>
            <c:invertIfNegative val="0"/>
            <c:bubble3D val="0"/>
            <c:spPr>
              <a:solidFill>
                <a:schemeClr val="accent1">
                  <a:lumMod val="50000"/>
                </a:schemeClr>
              </a:solidFill>
              <a:ln>
                <a:solidFill>
                  <a:schemeClr val="bg1"/>
                </a:solidFill>
              </a:ln>
            </c:spPr>
            <c:extLst xmlns:c16r2="http://schemas.microsoft.com/office/drawing/2015/06/chart">
              <c:ext xmlns:c16="http://schemas.microsoft.com/office/drawing/2014/chart" uri="{C3380CC4-5D6E-409C-BE32-E72D297353CC}">
                <c16:uniqueId val="{00000000-A65D-4BD3-BA17-B445F1F03AA9}"/>
              </c:ext>
            </c:extLst>
          </c:dPt>
          <c:dPt>
            <c:idx val="5"/>
            <c:invertIfNegative val="0"/>
            <c:bubble3D val="0"/>
            <c:extLst xmlns:c16r2="http://schemas.microsoft.com/office/drawing/2015/06/chart">
              <c:ext xmlns:c16="http://schemas.microsoft.com/office/drawing/2014/chart" uri="{C3380CC4-5D6E-409C-BE32-E72D297353CC}">
                <c16:uniqueId val="{00000000-1C22-4682-A4CB-F03AF3536054}"/>
              </c:ext>
            </c:extLst>
          </c:dPt>
          <c:dLbls>
            <c:spPr>
              <a:noFill/>
              <a:ln>
                <a:noFill/>
              </a:ln>
              <a:effectLst/>
            </c:spPr>
            <c:txPr>
              <a:bodyPr/>
              <a:lstStyle/>
              <a:p>
                <a:pPr>
                  <a:defRPr sz="1200" b="1">
                    <a:solidFill>
                      <a:schemeClr val="tx1">
                        <a:lumMod val="65000"/>
                        <a:lumOff val="35000"/>
                      </a:schemeClr>
                    </a:solidFill>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Sheet1!$A$2:$A$16</c:f>
              <c:strCache>
                <c:ptCount val="15"/>
                <c:pt idx="0">
                  <c:v>Any online</c:v>
                </c:pt>
                <c:pt idx="1">
                  <c:v>Word of mouth</c:v>
                </c:pt>
                <c:pt idx="2">
                  <c:v>TV Advertisement</c:v>
                </c:pt>
                <c:pt idx="3">
                  <c:v>Social media (Facebook, Twitter, etc.) excluding advertising</c:v>
                </c:pt>
                <c:pt idx="4">
                  <c:v>Radio Advertisement</c:v>
                </c:pt>
                <c:pt idx="5">
                  <c:v>Online/ social media Advertisement</c:v>
                </c:pt>
                <c:pt idx="6">
                  <c:v>Other coverage on TV or Radio</c:v>
                </c:pt>
                <c:pt idx="7">
                  <c:v>Press Advertisement</c:v>
                </c:pt>
                <c:pt idx="8">
                  <c:v>Official website for Galway 2020</c:v>
                </c:pt>
                <c:pt idx="9">
                  <c:v>Outdoor Advertisement</c:v>
                </c:pt>
                <c:pt idx="10">
                  <c:v>Other coverage in press/magazine</c:v>
                </c:pt>
                <c:pt idx="11">
                  <c:v>Other website </c:v>
                </c:pt>
                <c:pt idx="12">
                  <c:v>Signage/ I live in the area</c:v>
                </c:pt>
                <c:pt idx="13">
                  <c:v>Other</c:v>
                </c:pt>
                <c:pt idx="14">
                  <c:v>Can’t remember</c:v>
                </c:pt>
              </c:strCache>
            </c:strRef>
          </c:cat>
          <c:val>
            <c:numRef>
              <c:f>Sheet1!$B$2:$B$16</c:f>
              <c:numCache>
                <c:formatCode>0</c:formatCode>
                <c:ptCount val="15"/>
                <c:pt idx="0">
                  <c:v>39</c:v>
                </c:pt>
                <c:pt idx="1">
                  <c:v>37</c:v>
                </c:pt>
                <c:pt idx="2">
                  <c:v>33</c:v>
                </c:pt>
                <c:pt idx="3">
                  <c:v>25</c:v>
                </c:pt>
                <c:pt idx="4">
                  <c:v>25</c:v>
                </c:pt>
                <c:pt idx="5">
                  <c:v>13</c:v>
                </c:pt>
                <c:pt idx="6">
                  <c:v>12</c:v>
                </c:pt>
                <c:pt idx="7">
                  <c:v>10</c:v>
                </c:pt>
                <c:pt idx="8">
                  <c:v>8</c:v>
                </c:pt>
                <c:pt idx="9">
                  <c:v>8</c:v>
                </c:pt>
                <c:pt idx="10">
                  <c:v>6</c:v>
                </c:pt>
                <c:pt idx="11">
                  <c:v>5</c:v>
                </c:pt>
                <c:pt idx="12">
                  <c:v>3</c:v>
                </c:pt>
                <c:pt idx="13">
                  <c:v>4</c:v>
                </c:pt>
                <c:pt idx="14">
                  <c:v>11</c:v>
                </c:pt>
              </c:numCache>
            </c:numRef>
          </c:val>
          <c:extLst xmlns:c16r2="http://schemas.microsoft.com/office/drawing/2015/06/chart">
            <c:ext xmlns:c16="http://schemas.microsoft.com/office/drawing/2014/chart" uri="{C3380CC4-5D6E-409C-BE32-E72D297353CC}">
              <c16:uniqueId val="{00000001-1C22-4682-A4CB-F03AF3536054}"/>
            </c:ext>
          </c:extLst>
        </c:ser>
        <c:dLbls>
          <c:showLegendKey val="0"/>
          <c:showVal val="0"/>
          <c:showCatName val="0"/>
          <c:showSerName val="0"/>
          <c:showPercent val="0"/>
          <c:showBubbleSize val="0"/>
        </c:dLbls>
        <c:gapWidth val="30"/>
        <c:axId val="791981408"/>
        <c:axId val="791973960"/>
      </c:barChart>
      <c:catAx>
        <c:axId val="791981408"/>
        <c:scaling>
          <c:orientation val="maxMin"/>
        </c:scaling>
        <c:delete val="1"/>
        <c:axPos val="l"/>
        <c:numFmt formatCode="General" sourceLinked="0"/>
        <c:majorTickMark val="out"/>
        <c:minorTickMark val="none"/>
        <c:tickLblPos val="nextTo"/>
        <c:crossAx val="791973960"/>
        <c:crosses val="autoZero"/>
        <c:auto val="1"/>
        <c:lblAlgn val="ctr"/>
        <c:lblOffset val="100"/>
        <c:noMultiLvlLbl val="0"/>
      </c:catAx>
      <c:valAx>
        <c:axId val="791973960"/>
        <c:scaling>
          <c:orientation val="minMax"/>
          <c:max val="70"/>
          <c:min val="0"/>
        </c:scaling>
        <c:delete val="1"/>
        <c:axPos val="t"/>
        <c:numFmt formatCode="0" sourceLinked="1"/>
        <c:majorTickMark val="out"/>
        <c:minorTickMark val="none"/>
        <c:tickLblPos val="nextTo"/>
        <c:crossAx val="79198140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A3C8-435F-A89F-83327FDA7F54}"/>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A3C8-435F-A89F-83327FDA7F54}"/>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A3C8-435F-A89F-83327FDA7F54}"/>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A3C8-435F-A89F-83327FDA7F54}"/>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A3C8-435F-A89F-83327FDA7F54}"/>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Sheet1!$A$2:$A$6</c:f>
              <c:strCache>
                <c:ptCount val="5"/>
                <c:pt idx="0">
                  <c:v>I am definitely planning to attend or participate in Galway 2020</c:v>
                </c:pt>
                <c:pt idx="1">
                  <c:v>I will probably attend or participate in Galway 2020 </c:v>
                </c:pt>
                <c:pt idx="2">
                  <c:v>I might attend or participate in Galway 2020 once I find out more about it</c:v>
                </c:pt>
                <c:pt idx="3">
                  <c:v>It sounds interesting but I’m not likely to travel to Galway specifically to attend </c:v>
                </c:pt>
                <c:pt idx="4">
                  <c:v>I have little interest in attending Galway 2020</c:v>
                </c:pt>
              </c:strCache>
            </c:strRef>
          </c:cat>
          <c:val>
            <c:numRef>
              <c:f>Sheet1!$B$2:$B$6</c:f>
              <c:numCache>
                <c:formatCode>0</c:formatCode>
                <c:ptCount val="5"/>
                <c:pt idx="0">
                  <c:v>8</c:v>
                </c:pt>
                <c:pt idx="1">
                  <c:v>11</c:v>
                </c:pt>
                <c:pt idx="2">
                  <c:v>20</c:v>
                </c:pt>
                <c:pt idx="3">
                  <c:v>25</c:v>
                </c:pt>
                <c:pt idx="4">
                  <c:v>36</c:v>
                </c:pt>
              </c:numCache>
            </c:numRef>
          </c:val>
          <c:extLst xmlns:c16r2="http://schemas.microsoft.com/office/drawing/2015/06/chart">
            <c:ext xmlns:c16="http://schemas.microsoft.com/office/drawing/2014/chart" uri="{C3380CC4-5D6E-409C-BE32-E72D297353CC}">
              <c16:uniqueId val="{00000000-A43D-4616-ACCB-564E76B85C2F}"/>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7858942065491177E-2"/>
          <c:y val="2.9850746268656716E-2"/>
          <c:w val="0.95201971704756416"/>
          <c:h val="0.84335479547113534"/>
        </c:manualLayout>
      </c:layout>
      <c:barChart>
        <c:barDir val="col"/>
        <c:grouping val="percentStacked"/>
        <c:varyColors val="0"/>
        <c:ser>
          <c:idx val="0"/>
          <c:order val="0"/>
          <c:tx>
            <c:strRef>
              <c:f>Sheet1!$A$2</c:f>
              <c:strCache>
                <c:ptCount val="1"/>
                <c:pt idx="0">
                  <c:v>Agree Strongly</c:v>
                </c:pt>
              </c:strCache>
            </c:strRef>
          </c:tx>
          <c:spPr>
            <a:solidFill>
              <a:srgbClr val="AEC411">
                <a:lumMod val="75000"/>
              </a:srgbClr>
            </a:solidFill>
            <a:ln w="12700">
              <a:solidFill>
                <a:schemeClr val="bg1"/>
              </a:solid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Sheet1!$B$1:$C$1</c:f>
              <c:strCache>
                <c:ptCount val="2"/>
                <c:pt idx="0">
                  <c:v>Series 1</c:v>
                </c:pt>
                <c:pt idx="1">
                  <c:v>Series 2</c:v>
                </c:pt>
              </c:strCache>
            </c:strRef>
          </c:cat>
          <c:val>
            <c:numRef>
              <c:f>Sheet1!$B$2:$C$2</c:f>
              <c:numCache>
                <c:formatCode>0</c:formatCode>
                <c:ptCount val="2"/>
                <c:pt idx="0">
                  <c:v>12</c:v>
                </c:pt>
                <c:pt idx="1">
                  <c:v>15</c:v>
                </c:pt>
              </c:numCache>
            </c:numRef>
          </c:val>
          <c:extLst xmlns:c16r2="http://schemas.microsoft.com/office/drawing/2015/06/chart">
            <c:ext xmlns:c16="http://schemas.microsoft.com/office/drawing/2014/chart" uri="{C3380CC4-5D6E-409C-BE32-E72D297353CC}">
              <c16:uniqueId val="{00000000-DAAB-4A40-BE85-281048B1F60A}"/>
            </c:ext>
          </c:extLst>
        </c:ser>
        <c:ser>
          <c:idx val="1"/>
          <c:order val="1"/>
          <c:tx>
            <c:strRef>
              <c:f>Sheet1!$A$3</c:f>
              <c:strCache>
                <c:ptCount val="1"/>
                <c:pt idx="0">
                  <c:v>Agree Slightly</c:v>
                </c:pt>
              </c:strCache>
            </c:strRef>
          </c:tx>
          <c:spPr>
            <a:solidFill>
              <a:srgbClr val="AEC411"/>
            </a:solidFill>
            <a:ln w="12700">
              <a:solidFill>
                <a:schemeClr val="bg1"/>
              </a:solid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Sheet1!$B$1:$C$1</c:f>
              <c:strCache>
                <c:ptCount val="2"/>
                <c:pt idx="0">
                  <c:v>Series 1</c:v>
                </c:pt>
                <c:pt idx="1">
                  <c:v>Series 2</c:v>
                </c:pt>
              </c:strCache>
            </c:strRef>
          </c:cat>
          <c:val>
            <c:numRef>
              <c:f>Sheet1!$B$3:$C$3</c:f>
              <c:numCache>
                <c:formatCode>0</c:formatCode>
                <c:ptCount val="2"/>
                <c:pt idx="0">
                  <c:v>28</c:v>
                </c:pt>
                <c:pt idx="1">
                  <c:v>34</c:v>
                </c:pt>
              </c:numCache>
            </c:numRef>
          </c:val>
          <c:extLst xmlns:c16r2="http://schemas.microsoft.com/office/drawing/2015/06/chart">
            <c:ext xmlns:c16="http://schemas.microsoft.com/office/drawing/2014/chart" uri="{C3380CC4-5D6E-409C-BE32-E72D297353CC}">
              <c16:uniqueId val="{00000001-DAAB-4A40-BE85-281048B1F60A}"/>
            </c:ext>
          </c:extLst>
        </c:ser>
        <c:ser>
          <c:idx val="2"/>
          <c:order val="2"/>
          <c:tx>
            <c:strRef>
              <c:f>Sheet1!$A$4</c:f>
              <c:strCache>
                <c:ptCount val="1"/>
                <c:pt idx="0">
                  <c:v>Neither agree nor disagree</c:v>
                </c:pt>
              </c:strCache>
            </c:strRef>
          </c:tx>
          <c:spPr>
            <a:solidFill>
              <a:srgbClr val="E7E6E6">
                <a:lumMod val="90000"/>
              </a:srgbClr>
            </a:solidFill>
            <a:ln w="12700">
              <a:solidFill>
                <a:schemeClr val="bg1"/>
              </a:solid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Sheet1!$B$1:$C$1</c:f>
              <c:strCache>
                <c:ptCount val="2"/>
                <c:pt idx="0">
                  <c:v>Series 1</c:v>
                </c:pt>
                <c:pt idx="1">
                  <c:v>Series 2</c:v>
                </c:pt>
              </c:strCache>
            </c:strRef>
          </c:cat>
          <c:val>
            <c:numRef>
              <c:f>Sheet1!$B$4:$C$4</c:f>
              <c:numCache>
                <c:formatCode>0</c:formatCode>
                <c:ptCount val="2"/>
                <c:pt idx="0">
                  <c:v>38</c:v>
                </c:pt>
                <c:pt idx="1">
                  <c:v>33</c:v>
                </c:pt>
              </c:numCache>
            </c:numRef>
          </c:val>
          <c:extLst xmlns:c16r2="http://schemas.microsoft.com/office/drawing/2015/06/chart">
            <c:ext xmlns:c16="http://schemas.microsoft.com/office/drawing/2014/chart" uri="{C3380CC4-5D6E-409C-BE32-E72D297353CC}">
              <c16:uniqueId val="{00000002-DAAB-4A40-BE85-281048B1F60A}"/>
            </c:ext>
          </c:extLst>
        </c:ser>
        <c:ser>
          <c:idx val="3"/>
          <c:order val="3"/>
          <c:tx>
            <c:strRef>
              <c:f>Sheet1!$A$5</c:f>
              <c:strCache>
                <c:ptCount val="1"/>
                <c:pt idx="0">
                  <c:v>Disgree Slightly</c:v>
                </c:pt>
              </c:strCache>
            </c:strRef>
          </c:tx>
          <c:spPr>
            <a:solidFill>
              <a:schemeClr val="accent4"/>
            </a:solidFill>
            <a:ln>
              <a:solidFill>
                <a:sysClr val="window" lastClr="FFFFFF"/>
              </a:solid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Sheet1!$B$1:$C$1</c:f>
              <c:strCache>
                <c:ptCount val="2"/>
                <c:pt idx="0">
                  <c:v>Series 1</c:v>
                </c:pt>
                <c:pt idx="1">
                  <c:v>Series 2</c:v>
                </c:pt>
              </c:strCache>
            </c:strRef>
          </c:cat>
          <c:val>
            <c:numRef>
              <c:f>Sheet1!$B$5:$C$5</c:f>
              <c:numCache>
                <c:formatCode>0</c:formatCode>
                <c:ptCount val="2"/>
                <c:pt idx="0">
                  <c:v>12</c:v>
                </c:pt>
                <c:pt idx="1">
                  <c:v>11</c:v>
                </c:pt>
              </c:numCache>
            </c:numRef>
          </c:val>
          <c:extLst xmlns:c16r2="http://schemas.microsoft.com/office/drawing/2015/06/chart">
            <c:ext xmlns:c16="http://schemas.microsoft.com/office/drawing/2014/chart" uri="{C3380CC4-5D6E-409C-BE32-E72D297353CC}">
              <c16:uniqueId val="{00000003-DAAB-4A40-BE85-281048B1F60A}"/>
            </c:ext>
          </c:extLst>
        </c:ser>
        <c:ser>
          <c:idx val="4"/>
          <c:order val="4"/>
          <c:tx>
            <c:strRef>
              <c:f>Sheet1!$A$6</c:f>
              <c:strCache>
                <c:ptCount val="1"/>
                <c:pt idx="0">
                  <c:v>Disagree Strongly</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Sheet1!$B$1:$C$1</c:f>
              <c:strCache>
                <c:ptCount val="2"/>
                <c:pt idx="0">
                  <c:v>Series 1</c:v>
                </c:pt>
                <c:pt idx="1">
                  <c:v>Series 2</c:v>
                </c:pt>
              </c:strCache>
            </c:strRef>
          </c:cat>
          <c:val>
            <c:numRef>
              <c:f>Sheet1!$B$6:$C$6</c:f>
              <c:numCache>
                <c:formatCode>0</c:formatCode>
                <c:ptCount val="2"/>
                <c:pt idx="0">
                  <c:v>10</c:v>
                </c:pt>
                <c:pt idx="1">
                  <c:v>7</c:v>
                </c:pt>
              </c:numCache>
            </c:numRef>
          </c:val>
          <c:extLst xmlns:c16r2="http://schemas.microsoft.com/office/drawing/2015/06/chart">
            <c:ext xmlns:c16="http://schemas.microsoft.com/office/drawing/2014/chart" uri="{C3380CC4-5D6E-409C-BE32-E72D297353CC}">
              <c16:uniqueId val="{00000004-DAAB-4A40-BE85-281048B1F60A}"/>
            </c:ext>
          </c:extLst>
        </c:ser>
        <c:dLbls>
          <c:dLblPos val="ctr"/>
          <c:showLegendKey val="0"/>
          <c:showVal val="1"/>
          <c:showCatName val="0"/>
          <c:showSerName val="0"/>
          <c:showPercent val="0"/>
          <c:showBubbleSize val="0"/>
        </c:dLbls>
        <c:gapWidth val="209"/>
        <c:overlap val="100"/>
        <c:axId val="546324536"/>
        <c:axId val="546322968"/>
      </c:barChart>
      <c:catAx>
        <c:axId val="546324536"/>
        <c:scaling>
          <c:orientation val="minMax"/>
        </c:scaling>
        <c:delete val="1"/>
        <c:axPos val="t"/>
        <c:numFmt formatCode="General" sourceLinked="1"/>
        <c:majorTickMark val="out"/>
        <c:minorTickMark val="none"/>
        <c:tickLblPos val="none"/>
        <c:crossAx val="546322968"/>
        <c:crosses val="autoZero"/>
        <c:auto val="1"/>
        <c:lblAlgn val="ctr"/>
        <c:lblOffset val="100"/>
        <c:noMultiLvlLbl val="0"/>
      </c:catAx>
      <c:valAx>
        <c:axId val="546322968"/>
        <c:scaling>
          <c:orientation val="maxMin"/>
        </c:scaling>
        <c:delete val="1"/>
        <c:axPos val="l"/>
        <c:numFmt formatCode="0%" sourceLinked="1"/>
        <c:majorTickMark val="out"/>
        <c:minorTickMark val="none"/>
        <c:tickLblPos val="none"/>
        <c:crossAx val="546324536"/>
        <c:crosses val="autoZero"/>
        <c:crossBetween val="between"/>
      </c:valAx>
      <c:spPr>
        <a:noFill/>
        <a:ln w="25905">
          <a:noFill/>
        </a:ln>
        <a:effectLst/>
      </c:spPr>
    </c:plotArea>
    <c:plotVisOnly val="1"/>
    <c:dispBlanksAs val="gap"/>
    <c:showDLblsOverMax val="0"/>
  </c:chart>
  <c:spPr>
    <a:noFill/>
    <a:ln w="6350" cap="flat" cmpd="sng" algn="ctr">
      <a:noFill/>
      <a:prstDash val="solid"/>
      <a:miter lim="800000"/>
    </a:ln>
    <a:effectLst/>
  </c:spPr>
  <c:txPr>
    <a:bodyPr/>
    <a:lstStyle/>
    <a:p>
      <a:pPr>
        <a:defRPr sz="1200" b="1" i="0" u="none" strike="noStrike" baseline="0">
          <a:solidFill>
            <a:schemeClr val="bg1"/>
          </a:solidFill>
          <a:latin typeface="+mn-lt"/>
          <a:ea typeface="Arial"/>
          <a:cs typeface="Arial"/>
        </a:defRPr>
      </a:pPr>
      <a:endParaRPr lang="en-US"/>
    </a:p>
  </c:txPr>
  <c:externalData r:id="rId4">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55359859594445693"/>
          <c:y val="2.940739365448649E-2"/>
          <c:w val="0.44640140405554302"/>
          <c:h val="0.94118521269102706"/>
        </c:manualLayout>
      </c:layout>
      <c:barChart>
        <c:barDir val="bar"/>
        <c:grouping val="clustered"/>
        <c:varyColors val="0"/>
        <c:ser>
          <c:idx val="0"/>
          <c:order val="0"/>
          <c:spPr>
            <a:solidFill>
              <a:srgbClr val="FED402"/>
            </a:solidFill>
          </c:spPr>
          <c:invertIfNegative val="0"/>
          <c:dLbls>
            <c:spPr>
              <a:noFill/>
              <a:ln>
                <a:noFill/>
              </a:ln>
              <a:effectLst/>
            </c:spPr>
            <c:txPr>
              <a:bodyPr/>
              <a:lstStyle/>
              <a:p>
                <a:pPr>
                  <a:defRPr sz="12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Sheet1!$A$2:$A$21</c:f>
              <c:strCache>
                <c:ptCount val="20"/>
                <c:pt idx="0">
                  <c:v>Television</c:v>
                </c:pt>
                <c:pt idx="1">
                  <c:v>Word of Mouth</c:v>
                </c:pt>
                <c:pt idx="2">
                  <c:v>Radio – Local</c:v>
                </c:pt>
                <c:pt idx="3">
                  <c:v>Radio – National</c:v>
                </c:pt>
                <c:pt idx="4">
                  <c:v>Online via social media (Facebook, Instagram, etc)</c:v>
                </c:pt>
                <c:pt idx="5">
                  <c:v>Newspapers – Local</c:v>
                </c:pt>
                <c:pt idx="6">
                  <c:v>Newspapers – National</c:v>
                </c:pt>
                <c:pt idx="7">
                  <c:v>Online via websites</c:v>
                </c:pt>
                <c:pt idx="8">
                  <c:v>Posters/ Billboard/ Noticeboard</c:v>
                </c:pt>
                <c:pt idx="9">
                  <c:v>Events Guide</c:v>
                </c:pt>
                <c:pt idx="10">
                  <c:v>Flyer/ leaflet</c:v>
                </c:pt>
                <c:pt idx="11">
                  <c:v>National radio advertising</c:v>
                </c:pt>
                <c:pt idx="12">
                  <c:v>National tv advertising  </c:v>
                </c:pt>
                <c:pt idx="13">
                  <c:v>Newspaper/print advertising</c:v>
                </c:pt>
                <c:pt idx="14">
                  <c:v>Mailing List – Email</c:v>
                </c:pt>
                <c:pt idx="15">
                  <c:v>Mailing List – Post</c:v>
                </c:pt>
                <c:pt idx="16">
                  <c:v>Newspaper/print editorial arts coverage e.g. Within feature articles</c:v>
                </c:pt>
                <c:pt idx="17">
                  <c:v>National radio editorial arts coverage i.e. Within broadcast programmes</c:v>
                </c:pt>
                <c:pt idx="18">
                  <c:v>National tv editorial arts coverage e.g. Programmes with an arts and culture focus, stories within the main news bulletins </c:v>
                </c:pt>
                <c:pt idx="19">
                  <c:v>Other</c:v>
                </c:pt>
              </c:strCache>
            </c:strRef>
          </c:cat>
          <c:val>
            <c:numRef>
              <c:f>Sheet1!$B$2:$B$21</c:f>
              <c:numCache>
                <c:formatCode>0</c:formatCode>
                <c:ptCount val="20"/>
                <c:pt idx="0">
                  <c:v>45</c:v>
                </c:pt>
                <c:pt idx="1">
                  <c:v>35</c:v>
                </c:pt>
                <c:pt idx="2">
                  <c:v>28</c:v>
                </c:pt>
                <c:pt idx="3">
                  <c:v>25</c:v>
                </c:pt>
                <c:pt idx="4">
                  <c:v>23</c:v>
                </c:pt>
                <c:pt idx="5">
                  <c:v>22</c:v>
                </c:pt>
                <c:pt idx="6">
                  <c:v>17</c:v>
                </c:pt>
                <c:pt idx="7">
                  <c:v>15</c:v>
                </c:pt>
                <c:pt idx="8">
                  <c:v>14</c:v>
                </c:pt>
                <c:pt idx="9">
                  <c:v>9</c:v>
                </c:pt>
                <c:pt idx="10">
                  <c:v>9</c:v>
                </c:pt>
                <c:pt idx="11">
                  <c:v>8</c:v>
                </c:pt>
                <c:pt idx="12">
                  <c:v>8</c:v>
                </c:pt>
                <c:pt idx="13">
                  <c:v>7</c:v>
                </c:pt>
                <c:pt idx="14">
                  <c:v>6</c:v>
                </c:pt>
                <c:pt idx="15">
                  <c:v>4</c:v>
                </c:pt>
                <c:pt idx="16">
                  <c:v>2</c:v>
                </c:pt>
                <c:pt idx="17">
                  <c:v>2</c:v>
                </c:pt>
                <c:pt idx="18">
                  <c:v>1</c:v>
                </c:pt>
                <c:pt idx="19">
                  <c:v>7</c:v>
                </c:pt>
              </c:numCache>
            </c:numRef>
          </c:val>
          <c:extLst xmlns:c16r2="http://schemas.microsoft.com/office/drawing/2015/06/chart">
            <c:ext xmlns:c16="http://schemas.microsoft.com/office/drawing/2014/chart" uri="{C3380CC4-5D6E-409C-BE32-E72D297353CC}">
              <c16:uniqueId val="{00000000-6F4A-4A58-A1A7-D458CE93BEF6}"/>
            </c:ext>
          </c:extLst>
        </c:ser>
        <c:dLbls>
          <c:showLegendKey val="0"/>
          <c:showVal val="0"/>
          <c:showCatName val="0"/>
          <c:showSerName val="0"/>
          <c:showPercent val="0"/>
          <c:showBubbleSize val="0"/>
        </c:dLbls>
        <c:gapWidth val="50"/>
        <c:axId val="546325320"/>
        <c:axId val="546322576"/>
      </c:barChart>
      <c:catAx>
        <c:axId val="546325320"/>
        <c:scaling>
          <c:orientation val="maxMin"/>
        </c:scaling>
        <c:delete val="1"/>
        <c:axPos val="l"/>
        <c:numFmt formatCode="General" sourceLinked="1"/>
        <c:majorTickMark val="out"/>
        <c:minorTickMark val="none"/>
        <c:tickLblPos val="nextTo"/>
        <c:crossAx val="546322576"/>
        <c:crosses val="autoZero"/>
        <c:auto val="1"/>
        <c:lblAlgn val="ctr"/>
        <c:lblOffset val="100"/>
        <c:noMultiLvlLbl val="0"/>
      </c:catAx>
      <c:valAx>
        <c:axId val="546322576"/>
        <c:scaling>
          <c:orientation val="minMax"/>
          <c:min val="0"/>
        </c:scaling>
        <c:delete val="1"/>
        <c:axPos val="t"/>
        <c:numFmt formatCode="0" sourceLinked="1"/>
        <c:majorTickMark val="out"/>
        <c:minorTickMark val="none"/>
        <c:tickLblPos val="nextTo"/>
        <c:crossAx val="54632532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55359859594445693"/>
          <c:y val="2.940739365448649E-2"/>
          <c:w val="0.44640140405554302"/>
          <c:h val="0.94118521269102706"/>
        </c:manualLayout>
      </c:layout>
      <c:barChart>
        <c:barDir val="bar"/>
        <c:grouping val="clustered"/>
        <c:varyColors val="0"/>
        <c:ser>
          <c:idx val="0"/>
          <c:order val="0"/>
          <c:spPr>
            <a:solidFill>
              <a:srgbClr val="FED402"/>
            </a:solidFill>
          </c:spPr>
          <c:invertIfNegative val="0"/>
          <c:dPt>
            <c:idx val="0"/>
            <c:invertIfNegative val="0"/>
            <c:bubble3D val="0"/>
            <c:spPr>
              <a:solidFill>
                <a:srgbClr val="E2AC00"/>
              </a:solidFill>
            </c:spPr>
            <c:extLst xmlns:c16r2="http://schemas.microsoft.com/office/drawing/2015/06/chart">
              <c:ext xmlns:c16="http://schemas.microsoft.com/office/drawing/2014/chart" uri="{C3380CC4-5D6E-409C-BE32-E72D297353CC}">
                <c16:uniqueId val="{0000000B-46A3-4E09-AD35-44986CB166B5}"/>
              </c:ext>
            </c:extLst>
          </c:dPt>
          <c:dPt>
            <c:idx val="2"/>
            <c:invertIfNegative val="0"/>
            <c:bubble3D val="0"/>
            <c:spPr>
              <a:solidFill>
                <a:schemeClr val="accent1">
                  <a:lumMod val="75000"/>
                </a:schemeClr>
              </a:solidFill>
            </c:spPr>
            <c:extLst xmlns:c16r2="http://schemas.microsoft.com/office/drawing/2015/06/chart">
              <c:ext xmlns:c16="http://schemas.microsoft.com/office/drawing/2014/chart" uri="{C3380CC4-5D6E-409C-BE32-E72D297353CC}">
                <c16:uniqueId val="{00000000-46A3-4E09-AD35-44986CB166B5}"/>
              </c:ext>
            </c:extLst>
          </c:dPt>
          <c:dPt>
            <c:idx val="3"/>
            <c:invertIfNegative val="0"/>
            <c:bubble3D val="0"/>
            <c:spPr>
              <a:solidFill>
                <a:schemeClr val="accent1">
                  <a:lumMod val="75000"/>
                </a:schemeClr>
              </a:solidFill>
            </c:spPr>
            <c:extLst xmlns:c16r2="http://schemas.microsoft.com/office/drawing/2015/06/chart">
              <c:ext xmlns:c16="http://schemas.microsoft.com/office/drawing/2014/chart" uri="{C3380CC4-5D6E-409C-BE32-E72D297353CC}">
                <c16:uniqueId val="{00000001-46A3-4E09-AD35-44986CB166B5}"/>
              </c:ext>
            </c:extLst>
          </c:dPt>
          <c:dPt>
            <c:idx val="4"/>
            <c:invertIfNegative val="0"/>
            <c:bubble3D val="0"/>
            <c:spPr>
              <a:solidFill>
                <a:srgbClr val="D61D6E"/>
              </a:solidFill>
            </c:spPr>
            <c:extLst xmlns:c16r2="http://schemas.microsoft.com/office/drawing/2015/06/chart">
              <c:ext xmlns:c16="http://schemas.microsoft.com/office/drawing/2014/chart" uri="{C3380CC4-5D6E-409C-BE32-E72D297353CC}">
                <c16:uniqueId val="{00000008-46A3-4E09-AD35-44986CB166B5}"/>
              </c:ext>
            </c:extLst>
          </c:dPt>
          <c:dPt>
            <c:idx val="5"/>
            <c:invertIfNegative val="0"/>
            <c:bubble3D val="0"/>
            <c:spPr>
              <a:solidFill>
                <a:schemeClr val="accent2">
                  <a:lumMod val="75000"/>
                </a:schemeClr>
              </a:solidFill>
            </c:spPr>
            <c:extLst xmlns:c16r2="http://schemas.microsoft.com/office/drawing/2015/06/chart">
              <c:ext xmlns:c16="http://schemas.microsoft.com/office/drawing/2014/chart" uri="{C3380CC4-5D6E-409C-BE32-E72D297353CC}">
                <c16:uniqueId val="{00000004-46A3-4E09-AD35-44986CB166B5}"/>
              </c:ext>
            </c:extLst>
          </c:dPt>
          <c:dPt>
            <c:idx val="6"/>
            <c:invertIfNegative val="0"/>
            <c:bubble3D val="0"/>
            <c:spPr>
              <a:solidFill>
                <a:schemeClr val="accent2">
                  <a:lumMod val="75000"/>
                </a:schemeClr>
              </a:solidFill>
            </c:spPr>
            <c:extLst xmlns:c16r2="http://schemas.microsoft.com/office/drawing/2015/06/chart">
              <c:ext xmlns:c16="http://schemas.microsoft.com/office/drawing/2014/chart" uri="{C3380CC4-5D6E-409C-BE32-E72D297353CC}">
                <c16:uniqueId val="{00000005-46A3-4E09-AD35-44986CB166B5}"/>
              </c:ext>
            </c:extLst>
          </c:dPt>
          <c:dPt>
            <c:idx val="7"/>
            <c:invertIfNegative val="0"/>
            <c:bubble3D val="0"/>
            <c:spPr>
              <a:solidFill>
                <a:srgbClr val="D61D6E"/>
              </a:solidFill>
            </c:spPr>
            <c:extLst xmlns:c16r2="http://schemas.microsoft.com/office/drawing/2015/06/chart">
              <c:ext xmlns:c16="http://schemas.microsoft.com/office/drawing/2014/chart" uri="{C3380CC4-5D6E-409C-BE32-E72D297353CC}">
                <c16:uniqueId val="{00000009-46A3-4E09-AD35-44986CB166B5}"/>
              </c:ext>
            </c:extLst>
          </c:dPt>
          <c:dPt>
            <c:idx val="11"/>
            <c:invertIfNegative val="0"/>
            <c:bubble3D val="0"/>
            <c:spPr>
              <a:solidFill>
                <a:schemeClr val="accent1">
                  <a:lumMod val="75000"/>
                </a:schemeClr>
              </a:solidFill>
            </c:spPr>
            <c:extLst xmlns:c16r2="http://schemas.microsoft.com/office/drawing/2015/06/chart">
              <c:ext xmlns:c16="http://schemas.microsoft.com/office/drawing/2014/chart" uri="{C3380CC4-5D6E-409C-BE32-E72D297353CC}">
                <c16:uniqueId val="{00000002-46A3-4E09-AD35-44986CB166B5}"/>
              </c:ext>
            </c:extLst>
          </c:dPt>
          <c:dPt>
            <c:idx val="12"/>
            <c:invertIfNegative val="0"/>
            <c:bubble3D val="0"/>
            <c:spPr>
              <a:solidFill>
                <a:srgbClr val="E2AC00"/>
              </a:solidFill>
            </c:spPr>
            <c:extLst xmlns:c16r2="http://schemas.microsoft.com/office/drawing/2015/06/chart">
              <c:ext xmlns:c16="http://schemas.microsoft.com/office/drawing/2014/chart" uri="{C3380CC4-5D6E-409C-BE32-E72D297353CC}">
                <c16:uniqueId val="{0000000C-46A3-4E09-AD35-44986CB166B5}"/>
              </c:ext>
            </c:extLst>
          </c:dPt>
          <c:dPt>
            <c:idx val="13"/>
            <c:invertIfNegative val="0"/>
            <c:bubble3D val="0"/>
            <c:spPr>
              <a:solidFill>
                <a:schemeClr val="accent2">
                  <a:lumMod val="75000"/>
                </a:schemeClr>
              </a:solidFill>
            </c:spPr>
            <c:extLst xmlns:c16r2="http://schemas.microsoft.com/office/drawing/2015/06/chart">
              <c:ext xmlns:c16="http://schemas.microsoft.com/office/drawing/2014/chart" uri="{C3380CC4-5D6E-409C-BE32-E72D297353CC}">
                <c16:uniqueId val="{00000006-46A3-4E09-AD35-44986CB166B5}"/>
              </c:ext>
            </c:extLst>
          </c:dPt>
          <c:dPt>
            <c:idx val="14"/>
            <c:invertIfNegative val="0"/>
            <c:bubble3D val="0"/>
            <c:spPr>
              <a:solidFill>
                <a:srgbClr val="D61D6E"/>
              </a:solidFill>
            </c:spPr>
            <c:extLst xmlns:c16r2="http://schemas.microsoft.com/office/drawing/2015/06/chart">
              <c:ext xmlns:c16="http://schemas.microsoft.com/office/drawing/2014/chart" uri="{C3380CC4-5D6E-409C-BE32-E72D297353CC}">
                <c16:uniqueId val="{0000000A-46A3-4E09-AD35-44986CB166B5}"/>
              </c:ext>
            </c:extLst>
          </c:dPt>
          <c:dPt>
            <c:idx val="16"/>
            <c:invertIfNegative val="0"/>
            <c:bubble3D val="0"/>
            <c:spPr>
              <a:solidFill>
                <a:schemeClr val="accent2">
                  <a:lumMod val="75000"/>
                </a:schemeClr>
              </a:solidFill>
            </c:spPr>
            <c:extLst xmlns:c16r2="http://schemas.microsoft.com/office/drawing/2015/06/chart">
              <c:ext xmlns:c16="http://schemas.microsoft.com/office/drawing/2014/chart" uri="{C3380CC4-5D6E-409C-BE32-E72D297353CC}">
                <c16:uniqueId val="{00000007-46A3-4E09-AD35-44986CB166B5}"/>
              </c:ext>
            </c:extLst>
          </c:dPt>
          <c:dPt>
            <c:idx val="17"/>
            <c:invertIfNegative val="0"/>
            <c:bubble3D val="0"/>
            <c:spPr>
              <a:solidFill>
                <a:schemeClr val="accent1">
                  <a:lumMod val="75000"/>
                </a:schemeClr>
              </a:solidFill>
            </c:spPr>
            <c:extLst xmlns:c16r2="http://schemas.microsoft.com/office/drawing/2015/06/chart">
              <c:ext xmlns:c16="http://schemas.microsoft.com/office/drawing/2014/chart" uri="{C3380CC4-5D6E-409C-BE32-E72D297353CC}">
                <c16:uniqueId val="{00000003-46A3-4E09-AD35-44986CB166B5}"/>
              </c:ext>
            </c:extLst>
          </c:dPt>
          <c:dPt>
            <c:idx val="18"/>
            <c:invertIfNegative val="0"/>
            <c:bubble3D val="0"/>
            <c:spPr>
              <a:solidFill>
                <a:srgbClr val="E2AC00"/>
              </a:solidFill>
            </c:spPr>
            <c:extLst xmlns:c16r2="http://schemas.microsoft.com/office/drawing/2015/06/chart">
              <c:ext xmlns:c16="http://schemas.microsoft.com/office/drawing/2014/chart" uri="{C3380CC4-5D6E-409C-BE32-E72D297353CC}">
                <c16:uniqueId val="{0000000D-46A3-4E09-AD35-44986CB166B5}"/>
              </c:ext>
            </c:extLst>
          </c:dPt>
          <c:dLbls>
            <c:spPr>
              <a:noFill/>
              <a:ln>
                <a:noFill/>
              </a:ln>
              <a:effectLst/>
            </c:spPr>
            <c:txPr>
              <a:bodyPr/>
              <a:lstStyle/>
              <a:p>
                <a:pPr>
                  <a:defRPr sz="12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Sheet1!$A$2:$A$21</c:f>
              <c:strCache>
                <c:ptCount val="20"/>
                <c:pt idx="0">
                  <c:v>Television</c:v>
                </c:pt>
                <c:pt idx="1">
                  <c:v>Word of Mouth</c:v>
                </c:pt>
                <c:pt idx="2">
                  <c:v>Radio – Local</c:v>
                </c:pt>
                <c:pt idx="3">
                  <c:v>Radio – National</c:v>
                </c:pt>
                <c:pt idx="4">
                  <c:v>Online via social media (Facebook, Instagram, etc)</c:v>
                </c:pt>
                <c:pt idx="5">
                  <c:v>Newspapers – Local</c:v>
                </c:pt>
                <c:pt idx="6">
                  <c:v>Newspapers – National</c:v>
                </c:pt>
                <c:pt idx="7">
                  <c:v>Online via websites</c:v>
                </c:pt>
                <c:pt idx="8">
                  <c:v>Posters/ Billboard/ Noticeboard</c:v>
                </c:pt>
                <c:pt idx="9">
                  <c:v>Events Guide</c:v>
                </c:pt>
                <c:pt idx="10">
                  <c:v>Flyer/ leaflet</c:v>
                </c:pt>
                <c:pt idx="11">
                  <c:v>National radio advertising</c:v>
                </c:pt>
                <c:pt idx="12">
                  <c:v>National tv advertising  </c:v>
                </c:pt>
                <c:pt idx="13">
                  <c:v>Newspaper/print advertising</c:v>
                </c:pt>
                <c:pt idx="14">
                  <c:v>Mailing List – Email</c:v>
                </c:pt>
                <c:pt idx="15">
                  <c:v>Mailing List – Post</c:v>
                </c:pt>
                <c:pt idx="16">
                  <c:v>Newspaper/print editorial arts coverage e.g. Within feature articles</c:v>
                </c:pt>
                <c:pt idx="17">
                  <c:v>National radio editorial arts coverage i.e. Within broadcast programmes</c:v>
                </c:pt>
                <c:pt idx="18">
                  <c:v>National tv editorial arts coverage e.g. Programmes with an arts and culture focus, stories within the main news bulletins </c:v>
                </c:pt>
                <c:pt idx="19">
                  <c:v>Other</c:v>
                </c:pt>
              </c:strCache>
            </c:strRef>
          </c:cat>
          <c:val>
            <c:numRef>
              <c:f>Sheet1!$B$2:$B$21</c:f>
              <c:numCache>
                <c:formatCode>0</c:formatCode>
                <c:ptCount val="20"/>
                <c:pt idx="0">
                  <c:v>45</c:v>
                </c:pt>
                <c:pt idx="1">
                  <c:v>35</c:v>
                </c:pt>
                <c:pt idx="2">
                  <c:v>28</c:v>
                </c:pt>
                <c:pt idx="3">
                  <c:v>25</c:v>
                </c:pt>
                <c:pt idx="4">
                  <c:v>23</c:v>
                </c:pt>
                <c:pt idx="5">
                  <c:v>22</c:v>
                </c:pt>
                <c:pt idx="6">
                  <c:v>17</c:v>
                </c:pt>
                <c:pt idx="7">
                  <c:v>15</c:v>
                </c:pt>
                <c:pt idx="8">
                  <c:v>14</c:v>
                </c:pt>
                <c:pt idx="9">
                  <c:v>9</c:v>
                </c:pt>
                <c:pt idx="10">
                  <c:v>9</c:v>
                </c:pt>
                <c:pt idx="11">
                  <c:v>8</c:v>
                </c:pt>
                <c:pt idx="12">
                  <c:v>8</c:v>
                </c:pt>
                <c:pt idx="13">
                  <c:v>7</c:v>
                </c:pt>
                <c:pt idx="14">
                  <c:v>6</c:v>
                </c:pt>
                <c:pt idx="15">
                  <c:v>4</c:v>
                </c:pt>
                <c:pt idx="16">
                  <c:v>2</c:v>
                </c:pt>
                <c:pt idx="17">
                  <c:v>2</c:v>
                </c:pt>
                <c:pt idx="18">
                  <c:v>1</c:v>
                </c:pt>
                <c:pt idx="19">
                  <c:v>7</c:v>
                </c:pt>
              </c:numCache>
            </c:numRef>
          </c:val>
          <c:extLst xmlns:c16r2="http://schemas.microsoft.com/office/drawing/2015/06/chart">
            <c:ext xmlns:c16="http://schemas.microsoft.com/office/drawing/2014/chart" uri="{C3380CC4-5D6E-409C-BE32-E72D297353CC}">
              <c16:uniqueId val="{00000000-6F4A-4A58-A1A7-D458CE93BEF6}"/>
            </c:ext>
          </c:extLst>
        </c:ser>
        <c:dLbls>
          <c:showLegendKey val="0"/>
          <c:showVal val="0"/>
          <c:showCatName val="0"/>
          <c:showSerName val="0"/>
          <c:showPercent val="0"/>
          <c:showBubbleSize val="0"/>
        </c:dLbls>
        <c:gapWidth val="50"/>
        <c:axId val="546324928"/>
        <c:axId val="546327672"/>
      </c:barChart>
      <c:catAx>
        <c:axId val="546324928"/>
        <c:scaling>
          <c:orientation val="maxMin"/>
        </c:scaling>
        <c:delete val="1"/>
        <c:axPos val="l"/>
        <c:numFmt formatCode="General" sourceLinked="1"/>
        <c:majorTickMark val="out"/>
        <c:minorTickMark val="none"/>
        <c:tickLblPos val="nextTo"/>
        <c:crossAx val="546327672"/>
        <c:crosses val="autoZero"/>
        <c:auto val="1"/>
        <c:lblAlgn val="ctr"/>
        <c:lblOffset val="100"/>
        <c:noMultiLvlLbl val="0"/>
      </c:catAx>
      <c:valAx>
        <c:axId val="546327672"/>
        <c:scaling>
          <c:orientation val="minMax"/>
          <c:min val="0"/>
        </c:scaling>
        <c:delete val="1"/>
        <c:axPos val="t"/>
        <c:numFmt formatCode="0" sourceLinked="1"/>
        <c:majorTickMark val="out"/>
        <c:minorTickMark val="none"/>
        <c:tickLblPos val="nextTo"/>
        <c:crossAx val="54632492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55359859594445693"/>
          <c:y val="2.940739365448649E-2"/>
          <c:w val="0.44640140405554302"/>
          <c:h val="0.94118521269102706"/>
        </c:manualLayout>
      </c:layout>
      <c:barChart>
        <c:barDir val="bar"/>
        <c:grouping val="clustered"/>
        <c:varyColors val="0"/>
        <c:ser>
          <c:idx val="0"/>
          <c:order val="0"/>
          <c:spPr>
            <a:solidFill>
              <a:srgbClr val="FED402"/>
            </a:solidFill>
          </c:spPr>
          <c:invertIfNegative val="0"/>
          <c:dPt>
            <c:idx val="0"/>
            <c:invertIfNegative val="0"/>
            <c:bubble3D val="0"/>
            <c:spPr>
              <a:solidFill>
                <a:srgbClr val="E2AC00"/>
              </a:solidFill>
            </c:spPr>
            <c:extLst xmlns:c16r2="http://schemas.microsoft.com/office/drawing/2015/06/chart">
              <c:ext xmlns:c16="http://schemas.microsoft.com/office/drawing/2014/chart" uri="{C3380CC4-5D6E-409C-BE32-E72D297353CC}">
                <c16:uniqueId val="{00000003-E5FE-4378-9B92-6F30D3D1B3AF}"/>
              </c:ext>
            </c:extLst>
          </c:dPt>
          <c:dPt>
            <c:idx val="1"/>
            <c:invertIfNegative val="0"/>
            <c:bubble3D val="0"/>
            <c:spPr>
              <a:solidFill>
                <a:schemeClr val="accent1">
                  <a:lumMod val="75000"/>
                </a:schemeClr>
              </a:solidFill>
            </c:spPr>
            <c:extLst xmlns:c16r2="http://schemas.microsoft.com/office/drawing/2015/06/chart">
              <c:ext xmlns:c16="http://schemas.microsoft.com/office/drawing/2014/chart" uri="{C3380CC4-5D6E-409C-BE32-E72D297353CC}">
                <c16:uniqueId val="{00000000-E5FE-4378-9B92-6F30D3D1B3AF}"/>
              </c:ext>
            </c:extLst>
          </c:dPt>
          <c:dPt>
            <c:idx val="2"/>
            <c:invertIfNegative val="0"/>
            <c:bubble3D val="0"/>
            <c:spPr>
              <a:solidFill>
                <a:schemeClr val="accent2">
                  <a:lumMod val="75000"/>
                </a:schemeClr>
              </a:solidFill>
            </c:spPr>
            <c:extLst xmlns:c16r2="http://schemas.microsoft.com/office/drawing/2015/06/chart">
              <c:ext xmlns:c16="http://schemas.microsoft.com/office/drawing/2014/chart" uri="{C3380CC4-5D6E-409C-BE32-E72D297353CC}">
                <c16:uniqueId val="{00000001-E5FE-4378-9B92-6F30D3D1B3AF}"/>
              </c:ext>
            </c:extLst>
          </c:dPt>
          <c:dPt>
            <c:idx val="3"/>
            <c:invertIfNegative val="0"/>
            <c:bubble3D val="0"/>
            <c:spPr>
              <a:solidFill>
                <a:srgbClr val="D61D6E"/>
              </a:solidFill>
            </c:spPr>
            <c:extLst xmlns:c16r2="http://schemas.microsoft.com/office/drawing/2015/06/chart">
              <c:ext xmlns:c16="http://schemas.microsoft.com/office/drawing/2014/chart" uri="{C3380CC4-5D6E-409C-BE32-E72D297353CC}">
                <c16:uniqueId val="{00000002-E5FE-4378-9B92-6F30D3D1B3AF}"/>
              </c:ext>
            </c:extLst>
          </c:dPt>
          <c:dLbls>
            <c:spPr>
              <a:noFill/>
              <a:ln>
                <a:noFill/>
              </a:ln>
              <a:effectLst/>
            </c:spPr>
            <c:txPr>
              <a:bodyPr/>
              <a:lstStyle/>
              <a:p>
                <a:pPr>
                  <a:defRPr sz="12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ANY - Television</c:v>
                </c:pt>
                <c:pt idx="1">
                  <c:v>ANY - Radio</c:v>
                </c:pt>
                <c:pt idx="2">
                  <c:v>ANY - Newspaper</c:v>
                </c:pt>
                <c:pt idx="3">
                  <c:v>ANY - Online</c:v>
                </c:pt>
              </c:strCache>
            </c:strRef>
          </c:cat>
          <c:val>
            <c:numRef>
              <c:f>Sheet1!$B$2:$B$5</c:f>
              <c:numCache>
                <c:formatCode>0</c:formatCode>
                <c:ptCount val="4"/>
                <c:pt idx="0">
                  <c:v>48</c:v>
                </c:pt>
                <c:pt idx="1">
                  <c:v>43</c:v>
                </c:pt>
                <c:pt idx="2">
                  <c:v>35</c:v>
                </c:pt>
                <c:pt idx="3">
                  <c:v>35</c:v>
                </c:pt>
              </c:numCache>
            </c:numRef>
          </c:val>
          <c:extLst xmlns:c16r2="http://schemas.microsoft.com/office/drawing/2015/06/chart">
            <c:ext xmlns:c16="http://schemas.microsoft.com/office/drawing/2014/chart" uri="{C3380CC4-5D6E-409C-BE32-E72D297353CC}">
              <c16:uniqueId val="{00000000-6F4A-4A58-A1A7-D458CE93BEF6}"/>
            </c:ext>
          </c:extLst>
        </c:ser>
        <c:dLbls>
          <c:showLegendKey val="0"/>
          <c:showVal val="0"/>
          <c:showCatName val="0"/>
          <c:showSerName val="0"/>
          <c:showPercent val="0"/>
          <c:showBubbleSize val="0"/>
        </c:dLbls>
        <c:gapWidth val="160"/>
        <c:axId val="546329240"/>
        <c:axId val="546325712"/>
      </c:barChart>
      <c:catAx>
        <c:axId val="546329240"/>
        <c:scaling>
          <c:orientation val="maxMin"/>
        </c:scaling>
        <c:delete val="1"/>
        <c:axPos val="l"/>
        <c:numFmt formatCode="General" sourceLinked="1"/>
        <c:majorTickMark val="out"/>
        <c:minorTickMark val="none"/>
        <c:tickLblPos val="nextTo"/>
        <c:crossAx val="546325712"/>
        <c:crosses val="autoZero"/>
        <c:auto val="1"/>
        <c:lblAlgn val="ctr"/>
        <c:lblOffset val="100"/>
        <c:noMultiLvlLbl val="0"/>
      </c:catAx>
      <c:valAx>
        <c:axId val="546325712"/>
        <c:scaling>
          <c:orientation val="minMax"/>
          <c:min val="0"/>
        </c:scaling>
        <c:delete val="1"/>
        <c:axPos val="t"/>
        <c:numFmt formatCode="0" sourceLinked="1"/>
        <c:majorTickMark val="out"/>
        <c:minorTickMark val="none"/>
        <c:tickLblPos val="nextTo"/>
        <c:crossAx val="54632924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55359855923931411"/>
          <c:y val="2.4828033318465673E-2"/>
          <c:w val="0.44640140405554302"/>
          <c:h val="0.94118521269102706"/>
        </c:manualLayout>
      </c:layout>
      <c:barChart>
        <c:barDir val="bar"/>
        <c:grouping val="clustered"/>
        <c:varyColors val="0"/>
        <c:ser>
          <c:idx val="0"/>
          <c:order val="0"/>
          <c:spPr>
            <a:solidFill>
              <a:srgbClr val="FED402"/>
            </a:solidFill>
          </c:spPr>
          <c:invertIfNegative val="0"/>
          <c:dLbls>
            <c:spPr>
              <a:noFill/>
              <a:ln>
                <a:noFill/>
              </a:ln>
              <a:effectLst/>
            </c:spPr>
            <c:txPr>
              <a:bodyPr/>
              <a:lstStyle/>
              <a:p>
                <a:pPr>
                  <a:defRPr sz="12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Sheet1!$A$2:$A$12</c:f>
              <c:strCache>
                <c:ptCount val="10"/>
                <c:pt idx="0">
                  <c:v>Facebook </c:v>
                </c:pt>
                <c:pt idx="1">
                  <c:v>YouTube</c:v>
                </c:pt>
                <c:pt idx="2">
                  <c:v>Instagram</c:v>
                </c:pt>
                <c:pt idx="3">
                  <c:v>Twitter</c:v>
                </c:pt>
                <c:pt idx="4">
                  <c:v>Online newspaper</c:v>
                </c:pt>
                <c:pt idx="5">
                  <c:v>Email newsletters</c:v>
                </c:pt>
                <c:pt idx="6">
                  <c:v>Artist or arts organisation website</c:v>
                </c:pt>
                <c:pt idx="7">
                  <c:v>Pinterest</c:v>
                </c:pt>
                <c:pt idx="8">
                  <c:v>Other</c:v>
                </c:pt>
                <c:pt idx="9">
                  <c:v>Any</c:v>
                </c:pt>
              </c:strCache>
            </c:strRef>
          </c:cat>
          <c:val>
            <c:numRef>
              <c:f>Sheet1!$B$2:$B$12</c:f>
              <c:numCache>
                <c:formatCode>0</c:formatCode>
                <c:ptCount val="11"/>
                <c:pt idx="0">
                  <c:v>57</c:v>
                </c:pt>
                <c:pt idx="1">
                  <c:v>21</c:v>
                </c:pt>
                <c:pt idx="2">
                  <c:v>20</c:v>
                </c:pt>
                <c:pt idx="3">
                  <c:v>11</c:v>
                </c:pt>
                <c:pt idx="4">
                  <c:v>9</c:v>
                </c:pt>
                <c:pt idx="5">
                  <c:v>8</c:v>
                </c:pt>
                <c:pt idx="6">
                  <c:v>8</c:v>
                </c:pt>
                <c:pt idx="7">
                  <c:v>5</c:v>
                </c:pt>
                <c:pt idx="8">
                  <c:v>2</c:v>
                </c:pt>
                <c:pt idx="9">
                  <c:v>72</c:v>
                </c:pt>
              </c:numCache>
            </c:numRef>
          </c:val>
          <c:extLst xmlns:c16r2="http://schemas.microsoft.com/office/drawing/2015/06/chart">
            <c:ext xmlns:c16="http://schemas.microsoft.com/office/drawing/2014/chart" uri="{C3380CC4-5D6E-409C-BE32-E72D297353CC}">
              <c16:uniqueId val="{00000000-F183-4849-87A6-1CC5C7D19937}"/>
            </c:ext>
          </c:extLst>
        </c:ser>
        <c:dLbls>
          <c:showLegendKey val="0"/>
          <c:showVal val="0"/>
          <c:showCatName val="0"/>
          <c:showSerName val="0"/>
          <c:showPercent val="0"/>
          <c:showBubbleSize val="0"/>
        </c:dLbls>
        <c:gapWidth val="50"/>
        <c:axId val="546323752"/>
        <c:axId val="546324144"/>
      </c:barChart>
      <c:catAx>
        <c:axId val="546323752"/>
        <c:scaling>
          <c:orientation val="maxMin"/>
        </c:scaling>
        <c:delete val="1"/>
        <c:axPos val="l"/>
        <c:numFmt formatCode="General" sourceLinked="1"/>
        <c:majorTickMark val="out"/>
        <c:minorTickMark val="none"/>
        <c:tickLblPos val="nextTo"/>
        <c:crossAx val="546324144"/>
        <c:crosses val="autoZero"/>
        <c:auto val="1"/>
        <c:lblAlgn val="ctr"/>
        <c:lblOffset val="100"/>
        <c:noMultiLvlLbl val="0"/>
      </c:catAx>
      <c:valAx>
        <c:axId val="546324144"/>
        <c:scaling>
          <c:orientation val="minMax"/>
        </c:scaling>
        <c:delete val="1"/>
        <c:axPos val="t"/>
        <c:numFmt formatCode="0" sourceLinked="1"/>
        <c:majorTickMark val="out"/>
        <c:minorTickMark val="none"/>
        <c:tickLblPos val="nextTo"/>
        <c:crossAx val="54632375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995266911230042E-3"/>
          <c:y val="0"/>
          <c:w val="0.93450881612090675"/>
          <c:h val="0.96919881000199837"/>
        </c:manualLayout>
      </c:layout>
      <c:barChart>
        <c:barDir val="col"/>
        <c:grouping val="percentStacked"/>
        <c:varyColors val="0"/>
        <c:ser>
          <c:idx val="0"/>
          <c:order val="0"/>
          <c:tx>
            <c:strRef>
              <c:f>Sheet1!$A$2</c:f>
              <c:strCache>
                <c:ptCount val="1"/>
                <c:pt idx="0">
                  <c:v>Very satisfied</c:v>
                </c:pt>
              </c:strCache>
            </c:strRef>
          </c:tx>
          <c:spPr>
            <a:solidFill>
              <a:srgbClr val="AEC411">
                <a:lumMod val="75000"/>
              </a:srgbClr>
            </a:solidFill>
            <a:ln w="25905">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f>
              <c:strCache>
                <c:ptCount val="1"/>
                <c:pt idx="0">
                  <c:v>Total</c:v>
                </c:pt>
              </c:strCache>
            </c:strRef>
          </c:cat>
          <c:val>
            <c:numRef>
              <c:f>Sheet1!$B$2</c:f>
              <c:numCache>
                <c:formatCode>0</c:formatCode>
                <c:ptCount val="1"/>
                <c:pt idx="0">
                  <c:v>28</c:v>
                </c:pt>
              </c:numCache>
            </c:numRef>
          </c:val>
          <c:extLst xmlns:c16r2="http://schemas.microsoft.com/office/drawing/2015/06/chart">
            <c:ext xmlns:c16="http://schemas.microsoft.com/office/drawing/2014/chart" uri="{C3380CC4-5D6E-409C-BE32-E72D297353CC}">
              <c16:uniqueId val="{00000000-F2DE-4CB7-BB63-95D41853EFD0}"/>
            </c:ext>
          </c:extLst>
        </c:ser>
        <c:ser>
          <c:idx val="1"/>
          <c:order val="1"/>
          <c:tx>
            <c:strRef>
              <c:f>Sheet1!$A$3</c:f>
              <c:strCache>
                <c:ptCount val="1"/>
                <c:pt idx="0">
                  <c:v>Satisfied</c:v>
                </c:pt>
              </c:strCache>
            </c:strRef>
          </c:tx>
          <c:spPr>
            <a:solidFill>
              <a:srgbClr val="AEC411">
                <a:lumMod val="60000"/>
                <a:lumOff val="40000"/>
              </a:srgbClr>
            </a:solidFill>
            <a:ln w="25905">
              <a:solidFill>
                <a:srgbClr val="FFFFFF"/>
              </a:solidFill>
              <a:prstDash val="solid"/>
            </a:ln>
          </c:spPr>
          <c:invertIfNegative val="0"/>
          <c:dPt>
            <c:idx val="0"/>
            <c:invertIfNegative val="0"/>
            <c:bubble3D val="0"/>
            <c:extLst xmlns:c16r2="http://schemas.microsoft.com/office/drawing/2015/06/chart">
              <c:ext xmlns:c16="http://schemas.microsoft.com/office/drawing/2014/chart" uri="{C3380CC4-5D6E-409C-BE32-E72D297353CC}">
                <c16:uniqueId val="{00000002-F2DE-4CB7-BB63-95D41853EFD0}"/>
              </c:ext>
            </c:extLst>
          </c:dPt>
          <c:dLbls>
            <c:spPr>
              <a:noFill/>
              <a:ln>
                <a:noFill/>
              </a:ln>
              <a:effectLst/>
            </c:spPr>
            <c:txPr>
              <a:bodyPr/>
              <a:lstStyle/>
              <a:p>
                <a:pPr>
                  <a:defRPr>
                    <a:solidFill>
                      <a:schemeClr val="bg1">
                        <a:lumMod val="65000"/>
                      </a:schemeClr>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f>
              <c:strCache>
                <c:ptCount val="1"/>
                <c:pt idx="0">
                  <c:v>Total</c:v>
                </c:pt>
              </c:strCache>
            </c:strRef>
          </c:cat>
          <c:val>
            <c:numRef>
              <c:f>Sheet1!$B$3</c:f>
              <c:numCache>
                <c:formatCode>0</c:formatCode>
                <c:ptCount val="1"/>
                <c:pt idx="0">
                  <c:v>45</c:v>
                </c:pt>
              </c:numCache>
            </c:numRef>
          </c:val>
          <c:extLst xmlns:c16r2="http://schemas.microsoft.com/office/drawing/2015/06/chart">
            <c:ext xmlns:c16="http://schemas.microsoft.com/office/drawing/2014/chart" uri="{C3380CC4-5D6E-409C-BE32-E72D297353CC}">
              <c16:uniqueId val="{00000003-F2DE-4CB7-BB63-95D41853EFD0}"/>
            </c:ext>
          </c:extLst>
        </c:ser>
        <c:ser>
          <c:idx val="2"/>
          <c:order val="2"/>
          <c:tx>
            <c:strRef>
              <c:f>Sheet1!$A$4</c:f>
              <c:strCache>
                <c:ptCount val="1"/>
                <c:pt idx="0">
                  <c:v>Neither Satisfied nor Dissatisfied</c:v>
                </c:pt>
              </c:strCache>
            </c:strRef>
          </c:tx>
          <c:spPr>
            <a:solidFill>
              <a:sysClr val="window" lastClr="FFFFFF">
                <a:lumMod val="75000"/>
              </a:sysClr>
            </a:solidFill>
            <a:ln w="12700">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f>
              <c:strCache>
                <c:ptCount val="1"/>
                <c:pt idx="0">
                  <c:v>Total</c:v>
                </c:pt>
              </c:strCache>
            </c:strRef>
          </c:cat>
          <c:val>
            <c:numRef>
              <c:f>Sheet1!$B$4</c:f>
              <c:numCache>
                <c:formatCode>0</c:formatCode>
                <c:ptCount val="1"/>
                <c:pt idx="0">
                  <c:v>18</c:v>
                </c:pt>
              </c:numCache>
            </c:numRef>
          </c:val>
          <c:extLst xmlns:c16r2="http://schemas.microsoft.com/office/drawing/2015/06/chart">
            <c:ext xmlns:c16="http://schemas.microsoft.com/office/drawing/2014/chart" uri="{C3380CC4-5D6E-409C-BE32-E72D297353CC}">
              <c16:uniqueId val="{00000004-F2DE-4CB7-BB63-95D41853EFD0}"/>
            </c:ext>
          </c:extLst>
        </c:ser>
        <c:ser>
          <c:idx val="3"/>
          <c:order val="3"/>
          <c:tx>
            <c:strRef>
              <c:f>Sheet1!$A$5</c:f>
              <c:strCache>
                <c:ptCount val="1"/>
                <c:pt idx="0">
                  <c:v>Dissatisfied</c:v>
                </c:pt>
              </c:strCache>
            </c:strRef>
          </c:tx>
          <c:spPr>
            <a:solidFill>
              <a:srgbClr val="D61D6E">
                <a:lumMod val="20000"/>
                <a:lumOff val="80000"/>
              </a:srgbClr>
            </a:solidFill>
            <a:ln w="19050">
              <a:solidFill>
                <a:srgbClr val="FFFFFF"/>
              </a:solidFill>
              <a:prstDash val="solid"/>
            </a:ln>
          </c:spPr>
          <c:invertIfNegative val="0"/>
          <c:dLbls>
            <c:spPr>
              <a:noFill/>
              <a:ln>
                <a:noFill/>
              </a:ln>
              <a:effectLst/>
            </c:spPr>
            <c:txPr>
              <a:bodyPr/>
              <a:lstStyle/>
              <a:p>
                <a:pPr>
                  <a:defRPr>
                    <a:solidFill>
                      <a:schemeClr val="bg1">
                        <a:lumMod val="65000"/>
                      </a:schemeClr>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Sheet1!$B$1</c:f>
              <c:strCache>
                <c:ptCount val="1"/>
                <c:pt idx="0">
                  <c:v>Total</c:v>
                </c:pt>
              </c:strCache>
            </c:strRef>
          </c:cat>
          <c:val>
            <c:numRef>
              <c:f>Sheet1!$B$5</c:f>
              <c:numCache>
                <c:formatCode>0</c:formatCode>
                <c:ptCount val="1"/>
                <c:pt idx="0">
                  <c:v>3</c:v>
                </c:pt>
              </c:numCache>
            </c:numRef>
          </c:val>
          <c:extLst xmlns:c16r2="http://schemas.microsoft.com/office/drawing/2015/06/chart">
            <c:ext xmlns:c16="http://schemas.microsoft.com/office/drawing/2014/chart" uri="{C3380CC4-5D6E-409C-BE32-E72D297353CC}">
              <c16:uniqueId val="{00000005-F2DE-4CB7-BB63-95D41853EFD0}"/>
            </c:ext>
          </c:extLst>
        </c:ser>
        <c:ser>
          <c:idx val="4"/>
          <c:order val="4"/>
          <c:tx>
            <c:strRef>
              <c:f>Sheet1!$A$6</c:f>
              <c:strCache>
                <c:ptCount val="1"/>
                <c:pt idx="0">
                  <c:v>Very dissatisfied</c:v>
                </c:pt>
              </c:strCache>
            </c:strRef>
          </c:tx>
          <c:spPr>
            <a:solidFill>
              <a:srgbClr val="D61D6E"/>
            </a:solidFill>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Sheet1!$B$1</c:f>
              <c:strCache>
                <c:ptCount val="1"/>
                <c:pt idx="0">
                  <c:v>Total</c:v>
                </c:pt>
              </c:strCache>
            </c:strRef>
          </c:cat>
          <c:val>
            <c:numRef>
              <c:f>Sheet1!$B$6</c:f>
              <c:numCache>
                <c:formatCode>0</c:formatCode>
                <c:ptCount val="1"/>
                <c:pt idx="0">
                  <c:v>2</c:v>
                </c:pt>
              </c:numCache>
            </c:numRef>
          </c:val>
          <c:extLst xmlns:c16r2="http://schemas.microsoft.com/office/drawing/2015/06/chart">
            <c:ext xmlns:c16="http://schemas.microsoft.com/office/drawing/2014/chart" uri="{C3380CC4-5D6E-409C-BE32-E72D297353CC}">
              <c16:uniqueId val="{00000006-F2DE-4CB7-BB63-95D41853EFD0}"/>
            </c:ext>
          </c:extLst>
        </c:ser>
        <c:dLbls>
          <c:showLegendKey val="0"/>
          <c:showVal val="0"/>
          <c:showCatName val="0"/>
          <c:showSerName val="0"/>
          <c:showPercent val="0"/>
          <c:showBubbleSize val="0"/>
        </c:dLbls>
        <c:gapWidth val="70"/>
        <c:overlap val="100"/>
        <c:axId val="546326496"/>
        <c:axId val="546327280"/>
      </c:barChart>
      <c:catAx>
        <c:axId val="546326496"/>
        <c:scaling>
          <c:orientation val="minMax"/>
        </c:scaling>
        <c:delete val="1"/>
        <c:axPos val="t"/>
        <c:numFmt formatCode="General" sourceLinked="1"/>
        <c:majorTickMark val="out"/>
        <c:minorTickMark val="none"/>
        <c:tickLblPos val="none"/>
        <c:crossAx val="546327280"/>
        <c:crosses val="autoZero"/>
        <c:auto val="1"/>
        <c:lblAlgn val="ctr"/>
        <c:lblOffset val="100"/>
        <c:noMultiLvlLbl val="0"/>
      </c:catAx>
      <c:valAx>
        <c:axId val="546327280"/>
        <c:scaling>
          <c:orientation val="maxMin"/>
        </c:scaling>
        <c:delete val="1"/>
        <c:axPos val="l"/>
        <c:numFmt formatCode="0%" sourceLinked="1"/>
        <c:majorTickMark val="out"/>
        <c:minorTickMark val="none"/>
        <c:tickLblPos val="none"/>
        <c:crossAx val="546326496"/>
        <c:crosses val="autoZero"/>
        <c:crossBetween val="between"/>
      </c:valAx>
      <c:spPr>
        <a:noFill/>
        <a:ln w="25905">
          <a:noFill/>
        </a:ln>
      </c:spPr>
    </c:plotArea>
    <c:plotVisOnly val="1"/>
    <c:dispBlanksAs val="gap"/>
    <c:showDLblsOverMax val="0"/>
  </c:chart>
  <c:spPr>
    <a:noFill/>
    <a:ln>
      <a:noFill/>
    </a:ln>
  </c:spPr>
  <c:txPr>
    <a:bodyPr/>
    <a:lstStyle/>
    <a:p>
      <a:pPr>
        <a:defRPr sz="1200" b="1" i="0" u="none" strike="noStrike" baseline="0">
          <a:solidFill>
            <a:schemeClr val="bg1"/>
          </a:solidFill>
          <a:latin typeface="+mn-lt"/>
          <a:ea typeface="Verdana" panose="020B0604030504040204" pitchFamily="34" charset="0"/>
          <a:cs typeface="Verdana" panose="020B0604030504040204" pitchFamily="34" charset="0"/>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995266911230042E-3"/>
          <c:y val="0"/>
          <c:w val="0.93450881612090675"/>
          <c:h val="0.96919881000199837"/>
        </c:manualLayout>
      </c:layout>
      <c:barChart>
        <c:barDir val="col"/>
        <c:grouping val="percentStacked"/>
        <c:varyColors val="0"/>
        <c:ser>
          <c:idx val="0"/>
          <c:order val="0"/>
          <c:tx>
            <c:strRef>
              <c:f>Sheet1!$A$2</c:f>
              <c:strCache>
                <c:ptCount val="1"/>
                <c:pt idx="0">
                  <c:v>Very satisfied</c:v>
                </c:pt>
              </c:strCache>
            </c:strRef>
          </c:tx>
          <c:spPr>
            <a:solidFill>
              <a:srgbClr val="AEC411">
                <a:lumMod val="75000"/>
              </a:srgbClr>
            </a:solidFill>
            <a:ln w="25905">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f>
              <c:strCache>
                <c:ptCount val="1"/>
                <c:pt idx="0">
                  <c:v>Total</c:v>
                </c:pt>
              </c:strCache>
            </c:strRef>
          </c:cat>
          <c:val>
            <c:numRef>
              <c:f>Sheet1!$B$2</c:f>
              <c:numCache>
                <c:formatCode>0</c:formatCode>
                <c:ptCount val="1"/>
                <c:pt idx="0">
                  <c:v>27</c:v>
                </c:pt>
              </c:numCache>
            </c:numRef>
          </c:val>
          <c:extLst xmlns:c16r2="http://schemas.microsoft.com/office/drawing/2015/06/chart">
            <c:ext xmlns:c16="http://schemas.microsoft.com/office/drawing/2014/chart" uri="{C3380CC4-5D6E-409C-BE32-E72D297353CC}">
              <c16:uniqueId val="{00000000-F2DE-4CB7-BB63-95D41853EFD0}"/>
            </c:ext>
          </c:extLst>
        </c:ser>
        <c:ser>
          <c:idx val="1"/>
          <c:order val="1"/>
          <c:tx>
            <c:strRef>
              <c:f>Sheet1!$A$3</c:f>
              <c:strCache>
                <c:ptCount val="1"/>
                <c:pt idx="0">
                  <c:v>Satisfied</c:v>
                </c:pt>
              </c:strCache>
            </c:strRef>
          </c:tx>
          <c:spPr>
            <a:solidFill>
              <a:srgbClr val="AEC411">
                <a:lumMod val="60000"/>
                <a:lumOff val="40000"/>
              </a:srgbClr>
            </a:solidFill>
            <a:ln w="25905">
              <a:solidFill>
                <a:srgbClr val="FFFFFF"/>
              </a:solidFill>
              <a:prstDash val="solid"/>
            </a:ln>
          </c:spPr>
          <c:invertIfNegative val="0"/>
          <c:dPt>
            <c:idx val="0"/>
            <c:invertIfNegative val="0"/>
            <c:bubble3D val="0"/>
            <c:extLst xmlns:c16r2="http://schemas.microsoft.com/office/drawing/2015/06/chart">
              <c:ext xmlns:c16="http://schemas.microsoft.com/office/drawing/2014/chart" uri="{C3380CC4-5D6E-409C-BE32-E72D297353CC}">
                <c16:uniqueId val="{00000002-F2DE-4CB7-BB63-95D41853EFD0}"/>
              </c:ext>
            </c:extLst>
          </c:dPt>
          <c:dLbls>
            <c:spPr>
              <a:noFill/>
              <a:ln>
                <a:noFill/>
              </a:ln>
              <a:effectLst/>
            </c:spPr>
            <c:txPr>
              <a:bodyPr/>
              <a:lstStyle/>
              <a:p>
                <a:pPr>
                  <a:defRPr>
                    <a:solidFill>
                      <a:schemeClr val="bg1">
                        <a:lumMod val="65000"/>
                      </a:schemeClr>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f>
              <c:strCache>
                <c:ptCount val="1"/>
                <c:pt idx="0">
                  <c:v>Total</c:v>
                </c:pt>
              </c:strCache>
            </c:strRef>
          </c:cat>
          <c:val>
            <c:numRef>
              <c:f>Sheet1!$B$3</c:f>
              <c:numCache>
                <c:formatCode>0</c:formatCode>
                <c:ptCount val="1"/>
                <c:pt idx="0">
                  <c:v>47</c:v>
                </c:pt>
              </c:numCache>
            </c:numRef>
          </c:val>
          <c:extLst xmlns:c16r2="http://schemas.microsoft.com/office/drawing/2015/06/chart">
            <c:ext xmlns:c16="http://schemas.microsoft.com/office/drawing/2014/chart" uri="{C3380CC4-5D6E-409C-BE32-E72D297353CC}">
              <c16:uniqueId val="{00000003-F2DE-4CB7-BB63-95D41853EFD0}"/>
            </c:ext>
          </c:extLst>
        </c:ser>
        <c:ser>
          <c:idx val="2"/>
          <c:order val="2"/>
          <c:tx>
            <c:strRef>
              <c:f>Sheet1!$A$4</c:f>
              <c:strCache>
                <c:ptCount val="1"/>
                <c:pt idx="0">
                  <c:v>Neither Satisfied nor Dissatisfied</c:v>
                </c:pt>
              </c:strCache>
            </c:strRef>
          </c:tx>
          <c:spPr>
            <a:solidFill>
              <a:sysClr val="window" lastClr="FFFFFF">
                <a:lumMod val="75000"/>
              </a:sysClr>
            </a:solidFill>
            <a:ln w="12700">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f>
              <c:strCache>
                <c:ptCount val="1"/>
                <c:pt idx="0">
                  <c:v>Total</c:v>
                </c:pt>
              </c:strCache>
            </c:strRef>
          </c:cat>
          <c:val>
            <c:numRef>
              <c:f>Sheet1!$B$4</c:f>
              <c:numCache>
                <c:formatCode>0</c:formatCode>
                <c:ptCount val="1"/>
                <c:pt idx="0">
                  <c:v>18</c:v>
                </c:pt>
              </c:numCache>
            </c:numRef>
          </c:val>
          <c:extLst xmlns:c16r2="http://schemas.microsoft.com/office/drawing/2015/06/chart">
            <c:ext xmlns:c16="http://schemas.microsoft.com/office/drawing/2014/chart" uri="{C3380CC4-5D6E-409C-BE32-E72D297353CC}">
              <c16:uniqueId val="{00000004-F2DE-4CB7-BB63-95D41853EFD0}"/>
            </c:ext>
          </c:extLst>
        </c:ser>
        <c:ser>
          <c:idx val="3"/>
          <c:order val="3"/>
          <c:tx>
            <c:strRef>
              <c:f>Sheet1!$A$5</c:f>
              <c:strCache>
                <c:ptCount val="1"/>
                <c:pt idx="0">
                  <c:v>Dissatisfied</c:v>
                </c:pt>
              </c:strCache>
            </c:strRef>
          </c:tx>
          <c:spPr>
            <a:solidFill>
              <a:srgbClr val="D61D6E">
                <a:lumMod val="20000"/>
                <a:lumOff val="80000"/>
              </a:srgbClr>
            </a:solidFill>
            <a:ln w="19050">
              <a:solidFill>
                <a:srgbClr val="FFFFFF"/>
              </a:solidFill>
              <a:prstDash val="solid"/>
            </a:ln>
          </c:spPr>
          <c:invertIfNegative val="0"/>
          <c:dLbls>
            <c:spPr>
              <a:noFill/>
              <a:ln>
                <a:noFill/>
              </a:ln>
              <a:effectLst/>
            </c:spPr>
            <c:txPr>
              <a:bodyPr/>
              <a:lstStyle/>
              <a:p>
                <a:pPr>
                  <a:defRPr>
                    <a:solidFill>
                      <a:schemeClr val="bg1">
                        <a:lumMod val="65000"/>
                      </a:schemeClr>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Sheet1!$B$1</c:f>
              <c:strCache>
                <c:ptCount val="1"/>
                <c:pt idx="0">
                  <c:v>Total</c:v>
                </c:pt>
              </c:strCache>
            </c:strRef>
          </c:cat>
          <c:val>
            <c:numRef>
              <c:f>Sheet1!$B$5</c:f>
              <c:numCache>
                <c:formatCode>0</c:formatCode>
                <c:ptCount val="1"/>
                <c:pt idx="0">
                  <c:v>4</c:v>
                </c:pt>
              </c:numCache>
            </c:numRef>
          </c:val>
          <c:extLst xmlns:c16r2="http://schemas.microsoft.com/office/drawing/2015/06/chart">
            <c:ext xmlns:c16="http://schemas.microsoft.com/office/drawing/2014/chart" uri="{C3380CC4-5D6E-409C-BE32-E72D297353CC}">
              <c16:uniqueId val="{00000005-F2DE-4CB7-BB63-95D41853EFD0}"/>
            </c:ext>
          </c:extLst>
        </c:ser>
        <c:ser>
          <c:idx val="4"/>
          <c:order val="4"/>
          <c:tx>
            <c:strRef>
              <c:f>Sheet1!$A$6</c:f>
              <c:strCache>
                <c:ptCount val="1"/>
                <c:pt idx="0">
                  <c:v>Very dissatisfied</c:v>
                </c:pt>
              </c:strCache>
            </c:strRef>
          </c:tx>
          <c:spPr>
            <a:solidFill>
              <a:srgbClr val="D61D6E"/>
            </a:solidFill>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Sheet1!$B$1</c:f>
              <c:strCache>
                <c:ptCount val="1"/>
                <c:pt idx="0">
                  <c:v>Total</c:v>
                </c:pt>
              </c:strCache>
            </c:strRef>
          </c:cat>
          <c:val>
            <c:numRef>
              <c:f>Sheet1!$B$6</c:f>
              <c:numCache>
                <c:formatCode>0</c:formatCode>
                <c:ptCount val="1"/>
                <c:pt idx="0">
                  <c:v>3</c:v>
                </c:pt>
              </c:numCache>
            </c:numRef>
          </c:val>
          <c:extLst xmlns:c16r2="http://schemas.microsoft.com/office/drawing/2015/06/chart">
            <c:ext xmlns:c16="http://schemas.microsoft.com/office/drawing/2014/chart" uri="{C3380CC4-5D6E-409C-BE32-E72D297353CC}">
              <c16:uniqueId val="{00000006-F2DE-4CB7-BB63-95D41853EFD0}"/>
            </c:ext>
          </c:extLst>
        </c:ser>
        <c:dLbls>
          <c:showLegendKey val="0"/>
          <c:showVal val="0"/>
          <c:showCatName val="0"/>
          <c:showSerName val="0"/>
          <c:showPercent val="0"/>
          <c:showBubbleSize val="0"/>
        </c:dLbls>
        <c:gapWidth val="70"/>
        <c:overlap val="100"/>
        <c:axId val="546328456"/>
        <c:axId val="546329632"/>
      </c:barChart>
      <c:catAx>
        <c:axId val="546328456"/>
        <c:scaling>
          <c:orientation val="minMax"/>
        </c:scaling>
        <c:delete val="1"/>
        <c:axPos val="t"/>
        <c:numFmt formatCode="General" sourceLinked="1"/>
        <c:majorTickMark val="out"/>
        <c:minorTickMark val="none"/>
        <c:tickLblPos val="none"/>
        <c:crossAx val="546329632"/>
        <c:crosses val="autoZero"/>
        <c:auto val="1"/>
        <c:lblAlgn val="ctr"/>
        <c:lblOffset val="100"/>
        <c:noMultiLvlLbl val="0"/>
      </c:catAx>
      <c:valAx>
        <c:axId val="546329632"/>
        <c:scaling>
          <c:orientation val="maxMin"/>
        </c:scaling>
        <c:delete val="1"/>
        <c:axPos val="l"/>
        <c:numFmt formatCode="0%" sourceLinked="1"/>
        <c:majorTickMark val="out"/>
        <c:minorTickMark val="none"/>
        <c:tickLblPos val="none"/>
        <c:crossAx val="546328456"/>
        <c:crosses val="autoZero"/>
        <c:crossBetween val="between"/>
      </c:valAx>
      <c:spPr>
        <a:noFill/>
        <a:ln w="25905">
          <a:noFill/>
        </a:ln>
      </c:spPr>
    </c:plotArea>
    <c:plotVisOnly val="1"/>
    <c:dispBlanksAs val="gap"/>
    <c:showDLblsOverMax val="0"/>
  </c:chart>
  <c:spPr>
    <a:noFill/>
    <a:ln>
      <a:noFill/>
    </a:ln>
  </c:spPr>
  <c:txPr>
    <a:bodyPr/>
    <a:lstStyle/>
    <a:p>
      <a:pPr>
        <a:defRPr sz="1200" b="1" i="0" u="none" strike="noStrike" baseline="0">
          <a:solidFill>
            <a:schemeClr val="bg1"/>
          </a:solidFill>
          <a:latin typeface="+mn-lt"/>
          <a:ea typeface="Verdana" panose="020B0604030504040204" pitchFamily="34" charset="0"/>
          <a:cs typeface="Verdana" panose="020B0604030504040204" pitchFamily="34" charset="0"/>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686177465328532"/>
          <c:y val="5.1873321264957487E-2"/>
          <c:w val="0.53285188414317863"/>
          <c:h val="0.94118521269102706"/>
        </c:manualLayout>
      </c:layout>
      <c:barChart>
        <c:barDir val="bar"/>
        <c:grouping val="clustered"/>
        <c:varyColors val="0"/>
        <c:ser>
          <c:idx val="0"/>
          <c:order val="0"/>
          <c:tx>
            <c:strRef>
              <c:f>Sheet1!$B$1</c:f>
              <c:strCache>
                <c:ptCount val="1"/>
                <c:pt idx="0">
                  <c:v>Weekly+</c:v>
                </c:pt>
              </c:strCache>
            </c:strRef>
          </c:tx>
          <c:spPr>
            <a:solidFill>
              <a:schemeClr val="accent1"/>
            </a:solidFill>
            <a:ln>
              <a:solidFill>
                <a:schemeClr val="bg1"/>
              </a:solid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0-FD62-4ADE-8A32-AD9F9659D3D4}"/>
              </c:ext>
            </c:extLst>
          </c:dPt>
          <c:dPt>
            <c:idx val="3"/>
            <c:invertIfNegative val="0"/>
            <c:bubble3D val="0"/>
            <c:extLst xmlns:c16r2="http://schemas.microsoft.com/office/drawing/2015/06/chart">
              <c:ext xmlns:c16="http://schemas.microsoft.com/office/drawing/2014/chart" uri="{C3380CC4-5D6E-409C-BE32-E72D297353CC}">
                <c16:uniqueId val="{00000001-FD62-4ADE-8A32-AD9F9659D3D4}"/>
              </c:ext>
            </c:extLst>
          </c:dPt>
          <c:dPt>
            <c:idx val="13"/>
            <c:invertIfNegative val="0"/>
            <c:bubble3D val="0"/>
            <c:extLst xmlns:c16r2="http://schemas.microsoft.com/office/drawing/2015/06/chart">
              <c:ext xmlns:c16="http://schemas.microsoft.com/office/drawing/2014/chart" uri="{C3380CC4-5D6E-409C-BE32-E72D297353CC}">
                <c16:uniqueId val="{00000003-FD62-4ADE-8A32-AD9F9659D3D4}"/>
              </c:ext>
            </c:extLst>
          </c:dPt>
          <c:dPt>
            <c:idx val="15"/>
            <c:invertIfNegative val="0"/>
            <c:bubble3D val="0"/>
            <c:spPr>
              <a:solidFill>
                <a:srgbClr val="FED402"/>
              </a:solidFill>
              <a:ln>
                <a:solidFill>
                  <a:schemeClr val="bg1"/>
                </a:solidFill>
              </a:ln>
              <a:effectLst/>
            </c:spPr>
            <c:extLst xmlns:c16r2="http://schemas.microsoft.com/office/drawing/2015/06/chart">
              <c:ext xmlns:c16="http://schemas.microsoft.com/office/drawing/2014/chart" uri="{C3380CC4-5D6E-409C-BE32-E72D297353CC}">
                <c16:uniqueId val="{00000005-E8FA-4511-A538-F56DAF837B5D}"/>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Multiplex Cinema</c:v>
                </c:pt>
                <c:pt idx="1">
                  <c:v>Pub/hotel</c:v>
                </c:pt>
                <c:pt idx="2">
                  <c:v>Open air venue</c:v>
                </c:pt>
                <c:pt idx="3">
                  <c:v>Theatre</c:v>
                </c:pt>
                <c:pt idx="4">
                  <c:v>Community centre</c:v>
                </c:pt>
                <c:pt idx="5">
                  <c:v>Church</c:v>
                </c:pt>
                <c:pt idx="6">
                  <c:v>Art Gallery</c:v>
                </c:pt>
                <c:pt idx="7">
                  <c:v>School Hall</c:v>
                </c:pt>
                <c:pt idx="8">
                  <c:v>Concert Hall/Opera House</c:v>
                </c:pt>
                <c:pt idx="9">
                  <c:v>Library</c:v>
                </c:pt>
                <c:pt idx="10">
                  <c:v>Other dedicated music/arts venue (e.g. Vicar Street)</c:v>
                </c:pt>
                <c:pt idx="11">
                  <c:v>Local Arts Centre</c:v>
                </c:pt>
                <c:pt idx="12">
                  <c:v>Town Hall</c:v>
                </c:pt>
                <c:pt idx="13">
                  <c:v>Art house cinema</c:v>
                </c:pt>
                <c:pt idx="14">
                  <c:v>Other </c:v>
                </c:pt>
                <c:pt idx="15">
                  <c:v>Any arts council funded venue*</c:v>
                </c:pt>
              </c:strCache>
            </c:strRef>
          </c:cat>
          <c:val>
            <c:numRef>
              <c:f>Sheet1!$B$2:$B$17</c:f>
              <c:numCache>
                <c:formatCode>0</c:formatCode>
                <c:ptCount val="16"/>
                <c:pt idx="0">
                  <c:v>55</c:v>
                </c:pt>
                <c:pt idx="1">
                  <c:v>37</c:v>
                </c:pt>
                <c:pt idx="2">
                  <c:v>28</c:v>
                </c:pt>
                <c:pt idx="3">
                  <c:v>22</c:v>
                </c:pt>
                <c:pt idx="4">
                  <c:v>20</c:v>
                </c:pt>
                <c:pt idx="5">
                  <c:v>20</c:v>
                </c:pt>
                <c:pt idx="6">
                  <c:v>17</c:v>
                </c:pt>
                <c:pt idx="7">
                  <c:v>16</c:v>
                </c:pt>
                <c:pt idx="8">
                  <c:v>14</c:v>
                </c:pt>
                <c:pt idx="9">
                  <c:v>14</c:v>
                </c:pt>
                <c:pt idx="10">
                  <c:v>11</c:v>
                </c:pt>
                <c:pt idx="11">
                  <c:v>10</c:v>
                </c:pt>
                <c:pt idx="12">
                  <c:v>10</c:v>
                </c:pt>
                <c:pt idx="13">
                  <c:v>7</c:v>
                </c:pt>
                <c:pt idx="14">
                  <c:v>2</c:v>
                </c:pt>
                <c:pt idx="15" formatCode="General">
                  <c:v>43</c:v>
                </c:pt>
              </c:numCache>
            </c:numRef>
          </c:val>
          <c:extLst xmlns:c16r2="http://schemas.microsoft.com/office/drawing/2015/06/chart">
            <c:ext xmlns:c16="http://schemas.microsoft.com/office/drawing/2014/chart" uri="{C3380CC4-5D6E-409C-BE32-E72D297353CC}">
              <c16:uniqueId val="{00000002-FD62-4ADE-8A32-AD9F9659D3D4}"/>
            </c:ext>
          </c:extLst>
        </c:ser>
        <c:dLbls>
          <c:dLblPos val="outEnd"/>
          <c:showLegendKey val="0"/>
          <c:showVal val="1"/>
          <c:showCatName val="0"/>
          <c:showSerName val="0"/>
          <c:showPercent val="0"/>
          <c:showBubbleSize val="0"/>
        </c:dLbls>
        <c:gapWidth val="50"/>
        <c:axId val="792138608"/>
        <c:axId val="792139000"/>
      </c:barChart>
      <c:catAx>
        <c:axId val="792138608"/>
        <c:scaling>
          <c:orientation val="maxMin"/>
        </c:scaling>
        <c:delete val="1"/>
        <c:axPos val="l"/>
        <c:numFmt formatCode="General" sourceLinked="1"/>
        <c:majorTickMark val="out"/>
        <c:minorTickMark val="none"/>
        <c:tickLblPos val="nextTo"/>
        <c:crossAx val="792139000"/>
        <c:crosses val="autoZero"/>
        <c:auto val="1"/>
        <c:lblAlgn val="ctr"/>
        <c:lblOffset val="100"/>
        <c:noMultiLvlLbl val="0"/>
      </c:catAx>
      <c:valAx>
        <c:axId val="792139000"/>
        <c:scaling>
          <c:orientation val="minMax"/>
          <c:max val="60"/>
          <c:min val="0"/>
        </c:scaling>
        <c:delete val="1"/>
        <c:axPos val="t"/>
        <c:numFmt formatCode="0" sourceLinked="1"/>
        <c:majorTickMark val="out"/>
        <c:minorTickMark val="none"/>
        <c:tickLblPos val="nextTo"/>
        <c:crossAx val="7921386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7858942065491177E-2"/>
          <c:y val="2.9850746268656716E-2"/>
          <c:w val="0.93450881612090675"/>
          <c:h val="0.92324093816631125"/>
        </c:manualLayout>
      </c:layout>
      <c:barChart>
        <c:barDir val="col"/>
        <c:grouping val="percentStacked"/>
        <c:varyColors val="0"/>
        <c:ser>
          <c:idx val="0"/>
          <c:order val="0"/>
          <c:tx>
            <c:strRef>
              <c:f>Sheet1!$A$2</c:f>
              <c:strCache>
                <c:ptCount val="1"/>
                <c:pt idx="0">
                  <c:v>Very satisfied</c:v>
                </c:pt>
              </c:strCache>
            </c:strRef>
          </c:tx>
          <c:spPr>
            <a:solidFill>
              <a:srgbClr val="AEC411">
                <a:lumMod val="75000"/>
              </a:srgbClr>
            </a:solidFill>
            <a:ln w="25905">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Sheet1!$B$1:$P$1</c:f>
              <c:strCache>
                <c:ptCount val="15"/>
                <c:pt idx="0">
                  <c:v>Column10</c:v>
                </c:pt>
                <c:pt idx="1">
                  <c:v>Column11</c:v>
                </c:pt>
                <c:pt idx="2">
                  <c:v>Column12</c:v>
                </c:pt>
                <c:pt idx="3">
                  <c:v>Column13</c:v>
                </c:pt>
                <c:pt idx="4">
                  <c:v>Column14</c:v>
                </c:pt>
                <c:pt idx="5">
                  <c:v>Column15</c:v>
                </c:pt>
                <c:pt idx="6">
                  <c:v>Column2</c:v>
                </c:pt>
                <c:pt idx="7">
                  <c:v>Column3</c:v>
                </c:pt>
                <c:pt idx="8">
                  <c:v>Column4</c:v>
                </c:pt>
                <c:pt idx="9">
                  <c:v>Column5</c:v>
                </c:pt>
                <c:pt idx="10">
                  <c:v>Column6</c:v>
                </c:pt>
                <c:pt idx="11">
                  <c:v>Column62</c:v>
                </c:pt>
                <c:pt idx="12">
                  <c:v>Column7</c:v>
                </c:pt>
                <c:pt idx="13">
                  <c:v>Column8</c:v>
                </c:pt>
                <c:pt idx="14">
                  <c:v>Column9</c:v>
                </c:pt>
              </c:strCache>
            </c:strRef>
          </c:cat>
          <c:val>
            <c:numRef>
              <c:f>Sheet1!$B$2:$P$2</c:f>
              <c:numCache>
                <c:formatCode>General</c:formatCode>
                <c:ptCount val="15"/>
                <c:pt idx="0" formatCode="0">
                  <c:v>28</c:v>
                </c:pt>
                <c:pt idx="2" formatCode="0">
                  <c:v>29</c:v>
                </c:pt>
                <c:pt idx="3" formatCode="0">
                  <c:v>34</c:v>
                </c:pt>
                <c:pt idx="4" formatCode="0">
                  <c:v>21</c:v>
                </c:pt>
                <c:pt idx="6" formatCode="0">
                  <c:v>29</c:v>
                </c:pt>
                <c:pt idx="7" formatCode="0">
                  <c:v>26</c:v>
                </c:pt>
                <c:pt idx="9" formatCode="0">
                  <c:v>30</c:v>
                </c:pt>
                <c:pt idx="10" formatCode="0">
                  <c:v>27</c:v>
                </c:pt>
                <c:pt idx="13" formatCode="0">
                  <c:v>28</c:v>
                </c:pt>
                <c:pt idx="14" formatCode="0">
                  <c:v>28</c:v>
                </c:pt>
              </c:numCache>
            </c:numRef>
          </c:val>
          <c:extLst xmlns:c16r2="http://schemas.microsoft.com/office/drawing/2015/06/chart">
            <c:ext xmlns:c16="http://schemas.microsoft.com/office/drawing/2014/chart" uri="{C3380CC4-5D6E-409C-BE32-E72D297353CC}">
              <c16:uniqueId val="{00000000-BBC4-4A72-953A-E65B5C9C7A7A}"/>
            </c:ext>
          </c:extLst>
        </c:ser>
        <c:ser>
          <c:idx val="1"/>
          <c:order val="1"/>
          <c:tx>
            <c:strRef>
              <c:f>Sheet1!$A$3</c:f>
              <c:strCache>
                <c:ptCount val="1"/>
                <c:pt idx="0">
                  <c:v>Satisfied</c:v>
                </c:pt>
              </c:strCache>
            </c:strRef>
          </c:tx>
          <c:spPr>
            <a:solidFill>
              <a:srgbClr val="AEC411">
                <a:lumMod val="60000"/>
                <a:lumOff val="40000"/>
              </a:srgbClr>
            </a:solidFill>
            <a:ln w="25905">
              <a:solidFill>
                <a:srgbClr val="FFFFFF"/>
              </a:solidFill>
              <a:prstDash val="solid"/>
            </a:ln>
          </c:spPr>
          <c:invertIfNegative val="0"/>
          <c:dLbls>
            <c:spPr>
              <a:noFill/>
              <a:ln>
                <a:noFill/>
              </a:ln>
              <a:effectLst/>
            </c:spPr>
            <c:txPr>
              <a:bodyPr/>
              <a:lstStyle/>
              <a:p>
                <a:pPr>
                  <a:defRPr>
                    <a:solidFill>
                      <a:schemeClr val="bg1">
                        <a:lumMod val="65000"/>
                      </a:schemeClr>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Sheet1!$B$1:$P$1</c:f>
              <c:strCache>
                <c:ptCount val="15"/>
                <c:pt idx="0">
                  <c:v>Column10</c:v>
                </c:pt>
                <c:pt idx="1">
                  <c:v>Column11</c:v>
                </c:pt>
                <c:pt idx="2">
                  <c:v>Column12</c:v>
                </c:pt>
                <c:pt idx="3">
                  <c:v>Column13</c:v>
                </c:pt>
                <c:pt idx="4">
                  <c:v>Column14</c:v>
                </c:pt>
                <c:pt idx="5">
                  <c:v>Column15</c:v>
                </c:pt>
                <c:pt idx="6">
                  <c:v>Column2</c:v>
                </c:pt>
                <c:pt idx="7">
                  <c:v>Column3</c:v>
                </c:pt>
                <c:pt idx="8">
                  <c:v>Column4</c:v>
                </c:pt>
                <c:pt idx="9">
                  <c:v>Column5</c:v>
                </c:pt>
                <c:pt idx="10">
                  <c:v>Column6</c:v>
                </c:pt>
                <c:pt idx="11">
                  <c:v>Column62</c:v>
                </c:pt>
                <c:pt idx="12">
                  <c:v>Column7</c:v>
                </c:pt>
                <c:pt idx="13">
                  <c:v>Column8</c:v>
                </c:pt>
                <c:pt idx="14">
                  <c:v>Column9</c:v>
                </c:pt>
              </c:strCache>
            </c:strRef>
          </c:cat>
          <c:val>
            <c:numRef>
              <c:f>Sheet1!$B$3:$P$3</c:f>
              <c:numCache>
                <c:formatCode>General</c:formatCode>
                <c:ptCount val="15"/>
                <c:pt idx="0" formatCode="0">
                  <c:v>45</c:v>
                </c:pt>
                <c:pt idx="2" formatCode="0">
                  <c:v>44</c:v>
                </c:pt>
                <c:pt idx="3" formatCode="0">
                  <c:v>41</c:v>
                </c:pt>
                <c:pt idx="4" formatCode="0">
                  <c:v>49</c:v>
                </c:pt>
                <c:pt idx="6" formatCode="0">
                  <c:v>43</c:v>
                </c:pt>
                <c:pt idx="7" formatCode="0">
                  <c:v>47</c:v>
                </c:pt>
                <c:pt idx="9" formatCode="0">
                  <c:v>43</c:v>
                </c:pt>
                <c:pt idx="10" formatCode="0">
                  <c:v>46</c:v>
                </c:pt>
                <c:pt idx="13" formatCode="0">
                  <c:v>46</c:v>
                </c:pt>
                <c:pt idx="14" formatCode="0">
                  <c:v>43</c:v>
                </c:pt>
              </c:numCache>
            </c:numRef>
          </c:val>
          <c:extLst xmlns:c16r2="http://schemas.microsoft.com/office/drawing/2015/06/chart">
            <c:ext xmlns:c16="http://schemas.microsoft.com/office/drawing/2014/chart" uri="{C3380CC4-5D6E-409C-BE32-E72D297353CC}">
              <c16:uniqueId val="{00000001-BBC4-4A72-953A-E65B5C9C7A7A}"/>
            </c:ext>
          </c:extLst>
        </c:ser>
        <c:ser>
          <c:idx val="2"/>
          <c:order val="2"/>
          <c:tx>
            <c:strRef>
              <c:f>Sheet1!$A$4</c:f>
              <c:strCache>
                <c:ptCount val="1"/>
                <c:pt idx="0">
                  <c:v>Neither Satisfied nor Dissatisfied</c:v>
                </c:pt>
              </c:strCache>
            </c:strRef>
          </c:tx>
          <c:spPr>
            <a:solidFill>
              <a:sysClr val="window" lastClr="FFFFFF">
                <a:lumMod val="75000"/>
              </a:sysClr>
            </a:solidFill>
            <a:ln w="12700">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Sheet1!$B$1:$P$1</c:f>
              <c:strCache>
                <c:ptCount val="15"/>
                <c:pt idx="0">
                  <c:v>Column10</c:v>
                </c:pt>
                <c:pt idx="1">
                  <c:v>Column11</c:v>
                </c:pt>
                <c:pt idx="2">
                  <c:v>Column12</c:v>
                </c:pt>
                <c:pt idx="3">
                  <c:v>Column13</c:v>
                </c:pt>
                <c:pt idx="4">
                  <c:v>Column14</c:v>
                </c:pt>
                <c:pt idx="5">
                  <c:v>Column15</c:v>
                </c:pt>
                <c:pt idx="6">
                  <c:v>Column2</c:v>
                </c:pt>
                <c:pt idx="7">
                  <c:v>Column3</c:v>
                </c:pt>
                <c:pt idx="8">
                  <c:v>Column4</c:v>
                </c:pt>
                <c:pt idx="9">
                  <c:v>Column5</c:v>
                </c:pt>
                <c:pt idx="10">
                  <c:v>Column6</c:v>
                </c:pt>
                <c:pt idx="11">
                  <c:v>Column62</c:v>
                </c:pt>
                <c:pt idx="12">
                  <c:v>Column7</c:v>
                </c:pt>
                <c:pt idx="13">
                  <c:v>Column8</c:v>
                </c:pt>
                <c:pt idx="14">
                  <c:v>Column9</c:v>
                </c:pt>
              </c:strCache>
            </c:strRef>
          </c:cat>
          <c:val>
            <c:numRef>
              <c:f>Sheet1!$B$4:$P$4</c:f>
              <c:numCache>
                <c:formatCode>General</c:formatCode>
                <c:ptCount val="15"/>
                <c:pt idx="0" formatCode="0">
                  <c:v>18</c:v>
                </c:pt>
                <c:pt idx="2" formatCode="0">
                  <c:v>19</c:v>
                </c:pt>
                <c:pt idx="3" formatCode="0">
                  <c:v>17</c:v>
                </c:pt>
                <c:pt idx="4" formatCode="0">
                  <c:v>19</c:v>
                </c:pt>
                <c:pt idx="6" formatCode="0">
                  <c:v>19</c:v>
                </c:pt>
                <c:pt idx="7" formatCode="0">
                  <c:v>18</c:v>
                </c:pt>
                <c:pt idx="9" formatCode="0">
                  <c:v>21</c:v>
                </c:pt>
                <c:pt idx="10" formatCode="0">
                  <c:v>17</c:v>
                </c:pt>
                <c:pt idx="13" formatCode="0">
                  <c:v>20</c:v>
                </c:pt>
                <c:pt idx="14" formatCode="0">
                  <c:v>15</c:v>
                </c:pt>
              </c:numCache>
            </c:numRef>
          </c:val>
          <c:extLst xmlns:c16r2="http://schemas.microsoft.com/office/drawing/2015/06/chart">
            <c:ext xmlns:c16="http://schemas.microsoft.com/office/drawing/2014/chart" uri="{C3380CC4-5D6E-409C-BE32-E72D297353CC}">
              <c16:uniqueId val="{00000002-BBC4-4A72-953A-E65B5C9C7A7A}"/>
            </c:ext>
          </c:extLst>
        </c:ser>
        <c:ser>
          <c:idx val="3"/>
          <c:order val="3"/>
          <c:tx>
            <c:strRef>
              <c:f>Sheet1!$A$5</c:f>
              <c:strCache>
                <c:ptCount val="1"/>
                <c:pt idx="0">
                  <c:v>Dissatisfied</c:v>
                </c:pt>
              </c:strCache>
            </c:strRef>
          </c:tx>
          <c:spPr>
            <a:solidFill>
              <a:srgbClr val="D61D6E">
                <a:lumMod val="40000"/>
                <a:lumOff val="60000"/>
              </a:srgbClr>
            </a:solidFill>
            <a:ln w="19050">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Sheet1!$B$1:$P$1</c:f>
              <c:strCache>
                <c:ptCount val="15"/>
                <c:pt idx="0">
                  <c:v>Column10</c:v>
                </c:pt>
                <c:pt idx="1">
                  <c:v>Column11</c:v>
                </c:pt>
                <c:pt idx="2">
                  <c:v>Column12</c:v>
                </c:pt>
                <c:pt idx="3">
                  <c:v>Column13</c:v>
                </c:pt>
                <c:pt idx="4">
                  <c:v>Column14</c:v>
                </c:pt>
                <c:pt idx="5">
                  <c:v>Column15</c:v>
                </c:pt>
                <c:pt idx="6">
                  <c:v>Column2</c:v>
                </c:pt>
                <c:pt idx="7">
                  <c:v>Column3</c:v>
                </c:pt>
                <c:pt idx="8">
                  <c:v>Column4</c:v>
                </c:pt>
                <c:pt idx="9">
                  <c:v>Column5</c:v>
                </c:pt>
                <c:pt idx="10">
                  <c:v>Column6</c:v>
                </c:pt>
                <c:pt idx="11">
                  <c:v>Column62</c:v>
                </c:pt>
                <c:pt idx="12">
                  <c:v>Column7</c:v>
                </c:pt>
                <c:pt idx="13">
                  <c:v>Column8</c:v>
                </c:pt>
                <c:pt idx="14">
                  <c:v>Column9</c:v>
                </c:pt>
              </c:strCache>
            </c:strRef>
          </c:cat>
          <c:val>
            <c:numRef>
              <c:f>Sheet1!$B$5:$P$5</c:f>
              <c:numCache>
                <c:formatCode>General</c:formatCode>
                <c:ptCount val="15"/>
                <c:pt idx="0" formatCode="0">
                  <c:v>3</c:v>
                </c:pt>
                <c:pt idx="2" formatCode="0">
                  <c:v>2</c:v>
                </c:pt>
                <c:pt idx="3" formatCode="0">
                  <c:v>4</c:v>
                </c:pt>
                <c:pt idx="4" formatCode="0">
                  <c:v>3</c:v>
                </c:pt>
                <c:pt idx="6" formatCode="0">
                  <c:v>3</c:v>
                </c:pt>
                <c:pt idx="7" formatCode="0">
                  <c:v>3</c:v>
                </c:pt>
                <c:pt idx="9" formatCode="0">
                  <c:v>3</c:v>
                </c:pt>
                <c:pt idx="10" formatCode="0">
                  <c:v>3</c:v>
                </c:pt>
                <c:pt idx="13" formatCode="0">
                  <c:v>4</c:v>
                </c:pt>
                <c:pt idx="14" formatCode="0">
                  <c:v>2</c:v>
                </c:pt>
              </c:numCache>
            </c:numRef>
          </c:val>
          <c:extLst xmlns:c16r2="http://schemas.microsoft.com/office/drawing/2015/06/chart">
            <c:ext xmlns:c16="http://schemas.microsoft.com/office/drawing/2014/chart" uri="{C3380CC4-5D6E-409C-BE32-E72D297353CC}">
              <c16:uniqueId val="{00000003-BBC4-4A72-953A-E65B5C9C7A7A}"/>
            </c:ext>
          </c:extLst>
        </c:ser>
        <c:ser>
          <c:idx val="4"/>
          <c:order val="4"/>
          <c:tx>
            <c:strRef>
              <c:f>Sheet1!$A$6</c:f>
              <c:strCache>
                <c:ptCount val="1"/>
                <c:pt idx="0">
                  <c:v>Very dissatisfied</c:v>
                </c:pt>
              </c:strCache>
            </c:strRef>
          </c:tx>
          <c:spPr>
            <a:solidFill>
              <a:srgbClr val="D61D6E"/>
            </a:solidFill>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Sheet1!$B$1:$P$1</c:f>
              <c:strCache>
                <c:ptCount val="15"/>
                <c:pt idx="0">
                  <c:v>Column10</c:v>
                </c:pt>
                <c:pt idx="1">
                  <c:v>Column11</c:v>
                </c:pt>
                <c:pt idx="2">
                  <c:v>Column12</c:v>
                </c:pt>
                <c:pt idx="3">
                  <c:v>Column13</c:v>
                </c:pt>
                <c:pt idx="4">
                  <c:v>Column14</c:v>
                </c:pt>
                <c:pt idx="5">
                  <c:v>Column15</c:v>
                </c:pt>
                <c:pt idx="6">
                  <c:v>Column2</c:v>
                </c:pt>
                <c:pt idx="7">
                  <c:v>Column3</c:v>
                </c:pt>
                <c:pt idx="8">
                  <c:v>Column4</c:v>
                </c:pt>
                <c:pt idx="9">
                  <c:v>Column5</c:v>
                </c:pt>
                <c:pt idx="10">
                  <c:v>Column6</c:v>
                </c:pt>
                <c:pt idx="11">
                  <c:v>Column62</c:v>
                </c:pt>
                <c:pt idx="12">
                  <c:v>Column7</c:v>
                </c:pt>
                <c:pt idx="13">
                  <c:v>Column8</c:v>
                </c:pt>
                <c:pt idx="14">
                  <c:v>Column9</c:v>
                </c:pt>
              </c:strCache>
            </c:strRef>
          </c:cat>
          <c:val>
            <c:numRef>
              <c:f>Sheet1!$B$6:$P$6</c:f>
              <c:numCache>
                <c:formatCode>General</c:formatCode>
                <c:ptCount val="15"/>
                <c:pt idx="0" formatCode="0">
                  <c:v>2</c:v>
                </c:pt>
                <c:pt idx="2" formatCode="0">
                  <c:v>2</c:v>
                </c:pt>
                <c:pt idx="3" formatCode="0">
                  <c:v>2</c:v>
                </c:pt>
                <c:pt idx="4" formatCode="0">
                  <c:v>1</c:v>
                </c:pt>
                <c:pt idx="6" formatCode="0">
                  <c:v>2</c:v>
                </c:pt>
                <c:pt idx="7" formatCode="0">
                  <c:v>1</c:v>
                </c:pt>
                <c:pt idx="9" formatCode="0">
                  <c:v>1</c:v>
                </c:pt>
                <c:pt idx="10" formatCode="0">
                  <c:v>2</c:v>
                </c:pt>
                <c:pt idx="13" formatCode="0">
                  <c:v>1</c:v>
                </c:pt>
                <c:pt idx="14" formatCode="0">
                  <c:v>3</c:v>
                </c:pt>
              </c:numCache>
            </c:numRef>
          </c:val>
          <c:extLst xmlns:c16r2="http://schemas.microsoft.com/office/drawing/2015/06/chart">
            <c:ext xmlns:c16="http://schemas.microsoft.com/office/drawing/2014/chart" uri="{C3380CC4-5D6E-409C-BE32-E72D297353CC}">
              <c16:uniqueId val="{00000004-BBC4-4A72-953A-E65B5C9C7A7A}"/>
            </c:ext>
          </c:extLst>
        </c:ser>
        <c:dLbls>
          <c:showLegendKey val="0"/>
          <c:showVal val="0"/>
          <c:showCatName val="0"/>
          <c:showSerName val="0"/>
          <c:showPercent val="0"/>
          <c:showBubbleSize val="0"/>
        </c:dLbls>
        <c:gapWidth val="40"/>
        <c:overlap val="100"/>
        <c:axId val="829628368"/>
        <c:axId val="829626800"/>
      </c:barChart>
      <c:catAx>
        <c:axId val="829628368"/>
        <c:scaling>
          <c:orientation val="minMax"/>
        </c:scaling>
        <c:delete val="1"/>
        <c:axPos val="t"/>
        <c:numFmt formatCode="General" sourceLinked="1"/>
        <c:majorTickMark val="out"/>
        <c:minorTickMark val="none"/>
        <c:tickLblPos val="none"/>
        <c:crossAx val="829626800"/>
        <c:crosses val="autoZero"/>
        <c:auto val="1"/>
        <c:lblAlgn val="ctr"/>
        <c:lblOffset val="100"/>
        <c:noMultiLvlLbl val="0"/>
      </c:catAx>
      <c:valAx>
        <c:axId val="829626800"/>
        <c:scaling>
          <c:orientation val="maxMin"/>
        </c:scaling>
        <c:delete val="1"/>
        <c:axPos val="l"/>
        <c:numFmt formatCode="0%" sourceLinked="1"/>
        <c:majorTickMark val="out"/>
        <c:minorTickMark val="none"/>
        <c:tickLblPos val="none"/>
        <c:crossAx val="829628368"/>
        <c:crosses val="autoZero"/>
        <c:crossBetween val="between"/>
      </c:valAx>
      <c:spPr>
        <a:noFill/>
        <a:ln w="25905">
          <a:noFill/>
        </a:ln>
      </c:spPr>
    </c:plotArea>
    <c:plotVisOnly val="1"/>
    <c:dispBlanksAs val="gap"/>
    <c:showDLblsOverMax val="0"/>
  </c:chart>
  <c:spPr>
    <a:noFill/>
    <a:ln>
      <a:noFill/>
    </a:ln>
  </c:spPr>
  <c:txPr>
    <a:bodyPr/>
    <a:lstStyle/>
    <a:p>
      <a:pPr>
        <a:defRPr sz="1200" b="1" i="0" u="none" strike="noStrike" baseline="0">
          <a:solidFill>
            <a:schemeClr val="bg1"/>
          </a:solidFill>
          <a:latin typeface="+mn-lt"/>
          <a:ea typeface="Verdana" panose="020B0604030504040204" pitchFamily="34" charset="0"/>
          <a:cs typeface="Verdana" panose="020B0604030504040204" pitchFamily="34" charset="0"/>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7858942065491177E-2"/>
          <c:y val="2.9850746268656716E-2"/>
          <c:w val="0.93450881612090675"/>
          <c:h val="0.92324093816631125"/>
        </c:manualLayout>
      </c:layout>
      <c:barChart>
        <c:barDir val="col"/>
        <c:grouping val="percentStacked"/>
        <c:varyColors val="0"/>
        <c:ser>
          <c:idx val="0"/>
          <c:order val="0"/>
          <c:tx>
            <c:strRef>
              <c:f>Sheet1!$A$2</c:f>
              <c:strCache>
                <c:ptCount val="1"/>
                <c:pt idx="0">
                  <c:v>Very satisfied</c:v>
                </c:pt>
              </c:strCache>
            </c:strRef>
          </c:tx>
          <c:spPr>
            <a:solidFill>
              <a:srgbClr val="AEC411">
                <a:lumMod val="50000"/>
              </a:srgbClr>
            </a:solidFill>
            <a:ln w="25905">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Sheet1!$B$1:$I$1</c:f>
              <c:strCache>
                <c:ptCount val="8"/>
                <c:pt idx="0">
                  <c:v>Column10</c:v>
                </c:pt>
                <c:pt idx="1">
                  <c:v>Column11</c:v>
                </c:pt>
                <c:pt idx="2">
                  <c:v>Column2</c:v>
                </c:pt>
                <c:pt idx="3">
                  <c:v>Column4</c:v>
                </c:pt>
                <c:pt idx="4">
                  <c:v>Column5</c:v>
                </c:pt>
                <c:pt idx="5">
                  <c:v>Column6</c:v>
                </c:pt>
                <c:pt idx="6">
                  <c:v>Column7</c:v>
                </c:pt>
                <c:pt idx="7">
                  <c:v>Column3</c:v>
                </c:pt>
              </c:strCache>
            </c:strRef>
          </c:cat>
          <c:val>
            <c:numRef>
              <c:f>Sheet1!$B$2:$I$2</c:f>
              <c:numCache>
                <c:formatCode>General</c:formatCode>
                <c:ptCount val="8"/>
                <c:pt idx="0" formatCode="0">
                  <c:v>28</c:v>
                </c:pt>
                <c:pt idx="2" formatCode="0">
                  <c:v>29</c:v>
                </c:pt>
                <c:pt idx="3" formatCode="0">
                  <c:v>29</c:v>
                </c:pt>
                <c:pt idx="4" formatCode="0">
                  <c:v>26</c:v>
                </c:pt>
                <c:pt idx="5" formatCode="0">
                  <c:v>33</c:v>
                </c:pt>
                <c:pt idx="6" formatCode="0">
                  <c:v>30</c:v>
                </c:pt>
                <c:pt idx="7" formatCode="0">
                  <c:v>25</c:v>
                </c:pt>
              </c:numCache>
            </c:numRef>
          </c:val>
          <c:extLst xmlns:c16r2="http://schemas.microsoft.com/office/drawing/2015/06/chart">
            <c:ext xmlns:c16="http://schemas.microsoft.com/office/drawing/2014/chart" uri="{C3380CC4-5D6E-409C-BE32-E72D297353CC}">
              <c16:uniqueId val="{00000000-BBC4-4A72-953A-E65B5C9C7A7A}"/>
            </c:ext>
          </c:extLst>
        </c:ser>
        <c:ser>
          <c:idx val="1"/>
          <c:order val="1"/>
          <c:tx>
            <c:strRef>
              <c:f>Sheet1!$A$3</c:f>
              <c:strCache>
                <c:ptCount val="1"/>
                <c:pt idx="0">
                  <c:v>Satisfied</c:v>
                </c:pt>
              </c:strCache>
            </c:strRef>
          </c:tx>
          <c:spPr>
            <a:solidFill>
              <a:srgbClr val="AEC411"/>
            </a:solidFill>
            <a:ln w="25905">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Sheet1!$B$1:$I$1</c:f>
              <c:strCache>
                <c:ptCount val="8"/>
                <c:pt idx="0">
                  <c:v>Column10</c:v>
                </c:pt>
                <c:pt idx="1">
                  <c:v>Column11</c:v>
                </c:pt>
                <c:pt idx="2">
                  <c:v>Column2</c:v>
                </c:pt>
                <c:pt idx="3">
                  <c:v>Column4</c:v>
                </c:pt>
                <c:pt idx="4">
                  <c:v>Column5</c:v>
                </c:pt>
                <c:pt idx="5">
                  <c:v>Column6</c:v>
                </c:pt>
                <c:pt idx="6">
                  <c:v>Column7</c:v>
                </c:pt>
                <c:pt idx="7">
                  <c:v>Column3</c:v>
                </c:pt>
              </c:strCache>
            </c:strRef>
          </c:cat>
          <c:val>
            <c:numRef>
              <c:f>Sheet1!$B$3:$I$3</c:f>
              <c:numCache>
                <c:formatCode>General</c:formatCode>
                <c:ptCount val="8"/>
                <c:pt idx="0" formatCode="0">
                  <c:v>45</c:v>
                </c:pt>
                <c:pt idx="2" formatCode="0">
                  <c:v>48</c:v>
                </c:pt>
                <c:pt idx="3" formatCode="0">
                  <c:v>45</c:v>
                </c:pt>
                <c:pt idx="4" formatCode="0">
                  <c:v>52</c:v>
                </c:pt>
                <c:pt idx="5" formatCode="0">
                  <c:v>46</c:v>
                </c:pt>
                <c:pt idx="6" formatCode="0">
                  <c:v>40</c:v>
                </c:pt>
                <c:pt idx="7" formatCode="0">
                  <c:v>40</c:v>
                </c:pt>
              </c:numCache>
            </c:numRef>
          </c:val>
          <c:extLst xmlns:c16r2="http://schemas.microsoft.com/office/drawing/2015/06/chart">
            <c:ext xmlns:c16="http://schemas.microsoft.com/office/drawing/2014/chart" uri="{C3380CC4-5D6E-409C-BE32-E72D297353CC}">
              <c16:uniqueId val="{00000001-BBC4-4A72-953A-E65B5C9C7A7A}"/>
            </c:ext>
          </c:extLst>
        </c:ser>
        <c:ser>
          <c:idx val="2"/>
          <c:order val="2"/>
          <c:tx>
            <c:strRef>
              <c:f>Sheet1!$A$4</c:f>
              <c:strCache>
                <c:ptCount val="1"/>
                <c:pt idx="0">
                  <c:v>Neither Satisfied nor Dissatisfied</c:v>
                </c:pt>
              </c:strCache>
            </c:strRef>
          </c:tx>
          <c:spPr>
            <a:solidFill>
              <a:sysClr val="window" lastClr="FFFFFF">
                <a:lumMod val="75000"/>
              </a:sysClr>
            </a:solidFill>
            <a:ln w="12700">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Sheet1!$B$1:$I$1</c:f>
              <c:strCache>
                <c:ptCount val="8"/>
                <c:pt idx="0">
                  <c:v>Column10</c:v>
                </c:pt>
                <c:pt idx="1">
                  <c:v>Column11</c:v>
                </c:pt>
                <c:pt idx="2">
                  <c:v>Column2</c:v>
                </c:pt>
                <c:pt idx="3">
                  <c:v>Column4</c:v>
                </c:pt>
                <c:pt idx="4">
                  <c:v>Column5</c:v>
                </c:pt>
                <c:pt idx="5">
                  <c:v>Column6</c:v>
                </c:pt>
                <c:pt idx="6">
                  <c:v>Column7</c:v>
                </c:pt>
                <c:pt idx="7">
                  <c:v>Column3</c:v>
                </c:pt>
              </c:strCache>
            </c:strRef>
          </c:cat>
          <c:val>
            <c:numRef>
              <c:f>Sheet1!$B$4:$I$4</c:f>
              <c:numCache>
                <c:formatCode>General</c:formatCode>
                <c:ptCount val="8"/>
                <c:pt idx="0" formatCode="0">
                  <c:v>18</c:v>
                </c:pt>
                <c:pt idx="2" formatCode="0">
                  <c:v>16</c:v>
                </c:pt>
                <c:pt idx="3" formatCode="0">
                  <c:v>17</c:v>
                </c:pt>
                <c:pt idx="4" formatCode="0">
                  <c:v>15</c:v>
                </c:pt>
                <c:pt idx="5" formatCode="0">
                  <c:v>14</c:v>
                </c:pt>
                <c:pt idx="6" formatCode="0">
                  <c:v>24</c:v>
                </c:pt>
                <c:pt idx="7" formatCode="0">
                  <c:v>24</c:v>
                </c:pt>
              </c:numCache>
            </c:numRef>
          </c:val>
          <c:extLst xmlns:c16r2="http://schemas.microsoft.com/office/drawing/2015/06/chart">
            <c:ext xmlns:c16="http://schemas.microsoft.com/office/drawing/2014/chart" uri="{C3380CC4-5D6E-409C-BE32-E72D297353CC}">
              <c16:uniqueId val="{00000002-BBC4-4A72-953A-E65B5C9C7A7A}"/>
            </c:ext>
          </c:extLst>
        </c:ser>
        <c:ser>
          <c:idx val="3"/>
          <c:order val="3"/>
          <c:tx>
            <c:strRef>
              <c:f>Sheet1!$A$5</c:f>
              <c:strCache>
                <c:ptCount val="1"/>
                <c:pt idx="0">
                  <c:v>Dissatisfied</c:v>
                </c:pt>
              </c:strCache>
            </c:strRef>
          </c:tx>
          <c:spPr>
            <a:solidFill>
              <a:srgbClr val="D61D6E">
                <a:lumMod val="40000"/>
                <a:lumOff val="60000"/>
              </a:srgbClr>
            </a:solidFill>
            <a:ln w="19050">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Sheet1!$B$1:$I$1</c:f>
              <c:strCache>
                <c:ptCount val="8"/>
                <c:pt idx="0">
                  <c:v>Column10</c:v>
                </c:pt>
                <c:pt idx="1">
                  <c:v>Column11</c:v>
                </c:pt>
                <c:pt idx="2">
                  <c:v>Column2</c:v>
                </c:pt>
                <c:pt idx="3">
                  <c:v>Column4</c:v>
                </c:pt>
                <c:pt idx="4">
                  <c:v>Column5</c:v>
                </c:pt>
                <c:pt idx="5">
                  <c:v>Column6</c:v>
                </c:pt>
                <c:pt idx="6">
                  <c:v>Column7</c:v>
                </c:pt>
                <c:pt idx="7">
                  <c:v>Column3</c:v>
                </c:pt>
              </c:strCache>
            </c:strRef>
          </c:cat>
          <c:val>
            <c:numRef>
              <c:f>Sheet1!$B$5:$I$5</c:f>
              <c:numCache>
                <c:formatCode>General</c:formatCode>
                <c:ptCount val="8"/>
                <c:pt idx="0" formatCode="0">
                  <c:v>3</c:v>
                </c:pt>
                <c:pt idx="2" formatCode="0">
                  <c:v>4</c:v>
                </c:pt>
                <c:pt idx="3" formatCode="0">
                  <c:v>3</c:v>
                </c:pt>
                <c:pt idx="4" formatCode="0">
                  <c:v>3</c:v>
                </c:pt>
                <c:pt idx="5" formatCode="0">
                  <c:v>5</c:v>
                </c:pt>
                <c:pt idx="6" formatCode="0">
                  <c:v>3</c:v>
                </c:pt>
                <c:pt idx="7" formatCode="0">
                  <c:v>1</c:v>
                </c:pt>
              </c:numCache>
            </c:numRef>
          </c:val>
          <c:extLst xmlns:c16r2="http://schemas.microsoft.com/office/drawing/2015/06/chart">
            <c:ext xmlns:c16="http://schemas.microsoft.com/office/drawing/2014/chart" uri="{C3380CC4-5D6E-409C-BE32-E72D297353CC}">
              <c16:uniqueId val="{00000003-BBC4-4A72-953A-E65B5C9C7A7A}"/>
            </c:ext>
          </c:extLst>
        </c:ser>
        <c:ser>
          <c:idx val="4"/>
          <c:order val="4"/>
          <c:tx>
            <c:strRef>
              <c:f>Sheet1!$A$6</c:f>
              <c:strCache>
                <c:ptCount val="1"/>
                <c:pt idx="0">
                  <c:v>Very dissatisfied</c:v>
                </c:pt>
              </c:strCache>
            </c:strRef>
          </c:tx>
          <c:spPr>
            <a:solidFill>
              <a:srgbClr val="D61D6E"/>
            </a:solidFill>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Sheet1!$B$1:$I$1</c:f>
              <c:strCache>
                <c:ptCount val="8"/>
                <c:pt idx="0">
                  <c:v>Column10</c:v>
                </c:pt>
                <c:pt idx="1">
                  <c:v>Column11</c:v>
                </c:pt>
                <c:pt idx="2">
                  <c:v>Column2</c:v>
                </c:pt>
                <c:pt idx="3">
                  <c:v>Column4</c:v>
                </c:pt>
                <c:pt idx="4">
                  <c:v>Column5</c:v>
                </c:pt>
                <c:pt idx="5">
                  <c:v>Column6</c:v>
                </c:pt>
                <c:pt idx="6">
                  <c:v>Column7</c:v>
                </c:pt>
                <c:pt idx="7">
                  <c:v>Column3</c:v>
                </c:pt>
              </c:strCache>
            </c:strRef>
          </c:cat>
          <c:val>
            <c:numRef>
              <c:f>Sheet1!$B$6:$I$6</c:f>
              <c:numCache>
                <c:formatCode>General</c:formatCode>
                <c:ptCount val="8"/>
                <c:pt idx="0" formatCode="0">
                  <c:v>2</c:v>
                </c:pt>
                <c:pt idx="2" formatCode="0">
                  <c:v>2</c:v>
                </c:pt>
                <c:pt idx="3" formatCode="0">
                  <c:v>2</c:v>
                </c:pt>
                <c:pt idx="4" formatCode="0">
                  <c:v>1</c:v>
                </c:pt>
                <c:pt idx="5" formatCode="0">
                  <c:v>2</c:v>
                </c:pt>
                <c:pt idx="6" formatCode="0">
                  <c:v>1</c:v>
                </c:pt>
                <c:pt idx="7" formatCode="0">
                  <c:v>2</c:v>
                </c:pt>
              </c:numCache>
            </c:numRef>
          </c:val>
          <c:extLst xmlns:c16r2="http://schemas.microsoft.com/office/drawing/2015/06/chart">
            <c:ext xmlns:c16="http://schemas.microsoft.com/office/drawing/2014/chart" uri="{C3380CC4-5D6E-409C-BE32-E72D297353CC}">
              <c16:uniqueId val="{00000004-BBC4-4A72-953A-E65B5C9C7A7A}"/>
            </c:ext>
          </c:extLst>
        </c:ser>
        <c:dLbls>
          <c:showLegendKey val="0"/>
          <c:showVal val="0"/>
          <c:showCatName val="0"/>
          <c:showSerName val="0"/>
          <c:showPercent val="0"/>
          <c:showBubbleSize val="0"/>
        </c:dLbls>
        <c:gapWidth val="40"/>
        <c:overlap val="100"/>
        <c:axId val="829624840"/>
        <c:axId val="829629544"/>
      </c:barChart>
      <c:catAx>
        <c:axId val="829624840"/>
        <c:scaling>
          <c:orientation val="minMax"/>
        </c:scaling>
        <c:delete val="1"/>
        <c:axPos val="t"/>
        <c:numFmt formatCode="General" sourceLinked="1"/>
        <c:majorTickMark val="out"/>
        <c:minorTickMark val="none"/>
        <c:tickLblPos val="none"/>
        <c:crossAx val="829629544"/>
        <c:crosses val="autoZero"/>
        <c:auto val="1"/>
        <c:lblAlgn val="ctr"/>
        <c:lblOffset val="100"/>
        <c:noMultiLvlLbl val="0"/>
      </c:catAx>
      <c:valAx>
        <c:axId val="829629544"/>
        <c:scaling>
          <c:orientation val="maxMin"/>
        </c:scaling>
        <c:delete val="1"/>
        <c:axPos val="l"/>
        <c:numFmt formatCode="0%" sourceLinked="1"/>
        <c:majorTickMark val="out"/>
        <c:minorTickMark val="none"/>
        <c:tickLblPos val="none"/>
        <c:crossAx val="829624840"/>
        <c:crosses val="autoZero"/>
        <c:crossBetween val="between"/>
      </c:valAx>
      <c:spPr>
        <a:noFill/>
        <a:ln w="25905">
          <a:noFill/>
        </a:ln>
      </c:spPr>
    </c:plotArea>
    <c:plotVisOnly val="1"/>
    <c:dispBlanksAs val="gap"/>
    <c:showDLblsOverMax val="0"/>
  </c:chart>
  <c:spPr>
    <a:noFill/>
    <a:ln>
      <a:noFill/>
    </a:ln>
  </c:spPr>
  <c:txPr>
    <a:bodyPr/>
    <a:lstStyle/>
    <a:p>
      <a:pPr>
        <a:defRPr sz="1200" b="1" i="0" u="none" strike="noStrike" baseline="0">
          <a:solidFill>
            <a:schemeClr val="bg1"/>
          </a:solidFill>
          <a:latin typeface="+mn-lt"/>
          <a:ea typeface="Verdana" panose="020B0604030504040204" pitchFamily="34" charset="0"/>
          <a:cs typeface="Verdana" panose="020B0604030504040204" pitchFamily="34" charset="0"/>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1"/>
          <c:order val="0"/>
          <c:spPr>
            <a:solidFill>
              <a:schemeClr val="accent1"/>
            </a:solidFill>
            <a:ln w="9525">
              <a:solidFill>
                <a:schemeClr val="tx2"/>
              </a:solidFill>
            </a:ln>
            <a:effectLst/>
          </c:spPr>
          <c:invertIfNegative val="0"/>
          <c:dLbls>
            <c:spPr>
              <a:noFill/>
              <a:ln>
                <a:noFill/>
              </a:ln>
              <a:effectLst/>
            </c:spPr>
            <c:txPr>
              <a:bodyPr rot="0" spcFirstLastPara="1" vertOverflow="ellipsis" vert="horz" wrap="square" anchor="ctr" anchorCtr="1"/>
              <a:lstStyle/>
              <a:p>
                <a:pPr algn="ct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Sheet1!$B$1:$D$1</c:f>
              <c:strCache>
                <c:ptCount val="3"/>
                <c:pt idx="0">
                  <c:v>Column2</c:v>
                </c:pt>
                <c:pt idx="1">
                  <c:v>Column22</c:v>
                </c:pt>
                <c:pt idx="2">
                  <c:v>Column3</c:v>
                </c:pt>
              </c:strCache>
            </c:strRef>
          </c:cat>
          <c:val>
            <c:numRef>
              <c:f>Sheet1!$B$2:$D$2</c:f>
              <c:numCache>
                <c:formatCode>0</c:formatCode>
                <c:ptCount val="3"/>
                <c:pt idx="0">
                  <c:v>24</c:v>
                </c:pt>
                <c:pt idx="1">
                  <c:v>19</c:v>
                </c:pt>
                <c:pt idx="2">
                  <c:v>18</c:v>
                </c:pt>
              </c:numCache>
            </c:numRef>
          </c:val>
          <c:extLst xmlns:c16r2="http://schemas.microsoft.com/office/drawing/2015/06/chart">
            <c:ext xmlns:c16="http://schemas.microsoft.com/office/drawing/2014/chart" uri="{C3380CC4-5D6E-409C-BE32-E72D297353CC}">
              <c16:uniqueId val="{00000000-505E-45B4-B3C9-3A1C0BC574EF}"/>
            </c:ext>
          </c:extLst>
        </c:ser>
        <c:ser>
          <c:idx val="0"/>
          <c:order val="1"/>
          <c:spPr>
            <a:solidFill>
              <a:schemeClr val="accent1">
                <a:lumMod val="60000"/>
                <a:lumOff val="40000"/>
              </a:schemeClr>
            </a:solidFill>
            <a:ln w="9525">
              <a:solidFill>
                <a:schemeClr val="bg1"/>
              </a:solidFill>
            </a:ln>
            <a:effectLst/>
          </c:spPr>
          <c:invertIfNegative val="0"/>
          <c:dPt>
            <c:idx val="2"/>
            <c:invertIfNegative val="0"/>
            <c:bubble3D val="0"/>
            <c:spPr>
              <a:solidFill>
                <a:schemeClr val="accent1">
                  <a:lumMod val="60000"/>
                  <a:lumOff val="40000"/>
                </a:schemeClr>
              </a:solidFill>
              <a:ln w="9525">
                <a:solidFill>
                  <a:schemeClr val="bg1"/>
                </a:solidFill>
              </a:ln>
              <a:effectLst/>
            </c:spPr>
            <c:extLst xmlns:c16r2="http://schemas.microsoft.com/office/drawing/2015/06/chart">
              <c:ext xmlns:c16="http://schemas.microsoft.com/office/drawing/2014/chart" uri="{C3380CC4-5D6E-409C-BE32-E72D297353CC}">
                <c16:uniqueId val="{00000002-505E-45B4-B3C9-3A1C0BC574EF}"/>
              </c:ext>
            </c:extLst>
          </c:dPt>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Sheet1!$B$1:$D$1</c:f>
              <c:strCache>
                <c:ptCount val="3"/>
                <c:pt idx="0">
                  <c:v>Column2</c:v>
                </c:pt>
                <c:pt idx="1">
                  <c:v>Column22</c:v>
                </c:pt>
                <c:pt idx="2">
                  <c:v>Column3</c:v>
                </c:pt>
              </c:strCache>
            </c:strRef>
          </c:cat>
          <c:val>
            <c:numRef>
              <c:f>Sheet1!$B$3:$D$3</c:f>
              <c:numCache>
                <c:formatCode>0</c:formatCode>
                <c:ptCount val="3"/>
                <c:pt idx="0">
                  <c:v>12</c:v>
                </c:pt>
                <c:pt idx="1">
                  <c:v>10</c:v>
                </c:pt>
                <c:pt idx="2">
                  <c:v>8</c:v>
                </c:pt>
              </c:numCache>
            </c:numRef>
          </c:val>
          <c:extLst xmlns:c16r2="http://schemas.microsoft.com/office/drawing/2015/06/chart">
            <c:ext xmlns:c16="http://schemas.microsoft.com/office/drawing/2014/chart" uri="{C3380CC4-5D6E-409C-BE32-E72D297353CC}">
              <c16:uniqueId val="{00000003-505E-45B4-B3C9-3A1C0BC574EF}"/>
            </c:ext>
          </c:extLst>
        </c:ser>
        <c:ser>
          <c:idx val="2"/>
          <c:order val="2"/>
          <c:spPr>
            <a:solidFill>
              <a:schemeClr val="accent1">
                <a:lumMod val="40000"/>
                <a:lumOff val="60000"/>
              </a:schemeClr>
            </a:solidFill>
            <a:ln w="9525">
              <a:solidFill>
                <a:schemeClr val="bg1"/>
              </a:solidFill>
            </a:ln>
            <a:effectLst/>
          </c:spPr>
          <c:invertIfNegative val="0"/>
          <c:dPt>
            <c:idx val="2"/>
            <c:invertIfNegative val="0"/>
            <c:bubble3D val="0"/>
            <c:spPr>
              <a:solidFill>
                <a:schemeClr val="accent1">
                  <a:lumMod val="40000"/>
                  <a:lumOff val="60000"/>
                </a:schemeClr>
              </a:solidFill>
              <a:ln w="9525">
                <a:solidFill>
                  <a:schemeClr val="bg1"/>
                </a:solidFill>
              </a:ln>
              <a:effectLst/>
            </c:spPr>
            <c:extLst xmlns:c16r2="http://schemas.microsoft.com/office/drawing/2015/06/chart">
              <c:ext xmlns:c16="http://schemas.microsoft.com/office/drawing/2014/chart" uri="{C3380CC4-5D6E-409C-BE32-E72D297353CC}">
                <c16:uniqueId val="{00000005-505E-45B4-B3C9-3A1C0BC574EF}"/>
              </c:ext>
            </c:extLst>
          </c:dPt>
          <c:dLbls>
            <c:spPr>
              <a:noFill/>
              <a:ln>
                <a:noFill/>
              </a:ln>
              <a:effectLst/>
            </c:spPr>
            <c:txPr>
              <a:bodyPr rot="0" spcFirstLastPara="1" vertOverflow="ellipsis" vert="horz" wrap="square" anchor="ctr" anchorCtr="1"/>
              <a:lstStyle/>
              <a:p>
                <a:pPr algn="ct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Sheet1!$B$1:$D$1</c:f>
              <c:strCache>
                <c:ptCount val="3"/>
                <c:pt idx="0">
                  <c:v>Column2</c:v>
                </c:pt>
                <c:pt idx="1">
                  <c:v>Column22</c:v>
                </c:pt>
                <c:pt idx="2">
                  <c:v>Column3</c:v>
                </c:pt>
              </c:strCache>
            </c:strRef>
          </c:cat>
          <c:val>
            <c:numRef>
              <c:f>Sheet1!$B$4:$D$4</c:f>
              <c:numCache>
                <c:formatCode>0</c:formatCode>
                <c:ptCount val="3"/>
                <c:pt idx="0">
                  <c:v>6</c:v>
                </c:pt>
                <c:pt idx="1">
                  <c:v>5</c:v>
                </c:pt>
                <c:pt idx="2">
                  <c:v>5</c:v>
                </c:pt>
              </c:numCache>
            </c:numRef>
          </c:val>
          <c:extLst xmlns:c16r2="http://schemas.microsoft.com/office/drawing/2015/06/chart">
            <c:ext xmlns:c16="http://schemas.microsoft.com/office/drawing/2014/chart" uri="{C3380CC4-5D6E-409C-BE32-E72D297353CC}">
              <c16:uniqueId val="{00000006-505E-45B4-B3C9-3A1C0BC574EF}"/>
            </c:ext>
          </c:extLst>
        </c:ser>
        <c:ser>
          <c:idx val="3"/>
          <c:order val="3"/>
          <c:spPr>
            <a:solidFill>
              <a:schemeClr val="accent1">
                <a:lumMod val="40000"/>
                <a:lumOff val="60000"/>
              </a:schemeClr>
            </a:solidFill>
            <a:ln w="9525">
              <a:solidFill>
                <a:schemeClr val="tx2"/>
              </a:solidFill>
            </a:ln>
            <a:effectLst/>
          </c:spPr>
          <c:invertIfNegative val="0"/>
          <c:dPt>
            <c:idx val="2"/>
            <c:invertIfNegative val="0"/>
            <c:bubble3D val="0"/>
            <c:spPr>
              <a:solidFill>
                <a:schemeClr val="accent1">
                  <a:lumMod val="40000"/>
                  <a:lumOff val="60000"/>
                </a:schemeClr>
              </a:solidFill>
              <a:ln w="9525">
                <a:solidFill>
                  <a:schemeClr val="tx2"/>
                </a:solidFill>
              </a:ln>
              <a:effectLst/>
            </c:spPr>
            <c:extLst xmlns:c16r2="http://schemas.microsoft.com/office/drawing/2015/06/chart">
              <c:ext xmlns:c16="http://schemas.microsoft.com/office/drawing/2014/chart" uri="{C3380CC4-5D6E-409C-BE32-E72D297353CC}">
                <c16:uniqueId val="{00000008-505E-45B4-B3C9-3A1C0BC574EF}"/>
              </c:ext>
            </c:extLst>
          </c:dPt>
          <c:dLbls>
            <c:spPr>
              <a:noFill/>
              <a:ln>
                <a:noFill/>
              </a:ln>
              <a:effectLst/>
            </c:spPr>
            <c:txPr>
              <a:bodyPr rot="0" spcFirstLastPara="1" vertOverflow="ellipsis" vert="horz" wrap="square" anchor="ctr" anchorCtr="1"/>
              <a:lstStyle/>
              <a:p>
                <a:pPr algn="ct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Sheet1!$B$1:$D$1</c:f>
              <c:strCache>
                <c:ptCount val="3"/>
                <c:pt idx="0">
                  <c:v>Column2</c:v>
                </c:pt>
                <c:pt idx="1">
                  <c:v>Column22</c:v>
                </c:pt>
                <c:pt idx="2">
                  <c:v>Column3</c:v>
                </c:pt>
              </c:strCache>
            </c:strRef>
          </c:cat>
          <c:val>
            <c:numRef>
              <c:f>Sheet1!$B$5:$D$5</c:f>
              <c:numCache>
                <c:formatCode>0</c:formatCode>
                <c:ptCount val="3"/>
                <c:pt idx="0">
                  <c:v>13</c:v>
                </c:pt>
                <c:pt idx="1">
                  <c:v>9</c:v>
                </c:pt>
                <c:pt idx="2">
                  <c:v>9</c:v>
                </c:pt>
              </c:numCache>
            </c:numRef>
          </c:val>
          <c:extLst xmlns:c16r2="http://schemas.microsoft.com/office/drawing/2015/06/chart">
            <c:ext xmlns:c16="http://schemas.microsoft.com/office/drawing/2014/chart" uri="{C3380CC4-5D6E-409C-BE32-E72D297353CC}">
              <c16:uniqueId val="{00000009-505E-45B4-B3C9-3A1C0BC574EF}"/>
            </c:ext>
          </c:extLst>
        </c:ser>
        <c:ser>
          <c:idx val="4"/>
          <c:order val="4"/>
          <c:spPr>
            <a:solidFill>
              <a:schemeClr val="accent1">
                <a:lumMod val="40000"/>
                <a:lumOff val="60000"/>
              </a:schemeClr>
            </a:solidFill>
            <a:ln w="9525">
              <a:solidFill>
                <a:schemeClr val="tx2"/>
              </a:solidFill>
            </a:ln>
            <a:effectLst/>
          </c:spPr>
          <c:invertIfNegative val="0"/>
          <c:dPt>
            <c:idx val="2"/>
            <c:invertIfNegative val="0"/>
            <c:bubble3D val="0"/>
            <c:spPr>
              <a:solidFill>
                <a:schemeClr val="accent1">
                  <a:lumMod val="40000"/>
                  <a:lumOff val="60000"/>
                </a:schemeClr>
              </a:solidFill>
              <a:ln w="9525">
                <a:solidFill>
                  <a:schemeClr val="tx2"/>
                </a:solidFill>
              </a:ln>
              <a:effectLst/>
            </c:spPr>
            <c:extLst xmlns:c16r2="http://schemas.microsoft.com/office/drawing/2015/06/chart">
              <c:ext xmlns:c16="http://schemas.microsoft.com/office/drawing/2014/chart" uri="{C3380CC4-5D6E-409C-BE32-E72D297353CC}">
                <c16:uniqueId val="{0000000B-505E-45B4-B3C9-3A1C0BC574EF}"/>
              </c:ext>
            </c:extLst>
          </c:dPt>
          <c:dLbls>
            <c:spPr>
              <a:noFill/>
              <a:ln>
                <a:noFill/>
              </a:ln>
              <a:effectLst/>
            </c:spPr>
            <c:txPr>
              <a:bodyPr rot="0" spcFirstLastPara="1" vertOverflow="ellipsis" vert="horz" wrap="square" anchor="ctr" anchorCtr="1"/>
              <a:lstStyle/>
              <a:p>
                <a:pPr algn="ctr">
                  <a:defRPr sz="110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Sheet1!$B$1:$D$1</c:f>
              <c:strCache>
                <c:ptCount val="3"/>
                <c:pt idx="0">
                  <c:v>Column2</c:v>
                </c:pt>
                <c:pt idx="1">
                  <c:v>Column22</c:v>
                </c:pt>
                <c:pt idx="2">
                  <c:v>Column3</c:v>
                </c:pt>
              </c:strCache>
            </c:strRef>
          </c:cat>
          <c:val>
            <c:numRef>
              <c:f>Sheet1!$B$6:$D$6</c:f>
              <c:numCache>
                <c:formatCode>0</c:formatCode>
                <c:ptCount val="3"/>
                <c:pt idx="0">
                  <c:v>9</c:v>
                </c:pt>
                <c:pt idx="1">
                  <c:v>8</c:v>
                </c:pt>
                <c:pt idx="2">
                  <c:v>7</c:v>
                </c:pt>
              </c:numCache>
            </c:numRef>
          </c:val>
          <c:extLst xmlns:c16r2="http://schemas.microsoft.com/office/drawing/2015/06/chart">
            <c:ext xmlns:c16="http://schemas.microsoft.com/office/drawing/2014/chart" uri="{C3380CC4-5D6E-409C-BE32-E72D297353CC}">
              <c16:uniqueId val="{0000000C-505E-45B4-B3C9-3A1C0BC574EF}"/>
            </c:ext>
          </c:extLst>
        </c:ser>
        <c:ser>
          <c:idx val="5"/>
          <c:order val="5"/>
          <c:spPr>
            <a:solidFill>
              <a:srgbClr val="92D050"/>
            </a:solidFill>
            <a:ln>
              <a:solidFill>
                <a:schemeClr val="tx2"/>
              </a:solid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Sheet1!$B$1:$D$1</c:f>
              <c:strCache>
                <c:ptCount val="3"/>
                <c:pt idx="0">
                  <c:v>Column2</c:v>
                </c:pt>
                <c:pt idx="1">
                  <c:v>Column22</c:v>
                </c:pt>
                <c:pt idx="2">
                  <c:v>Column3</c:v>
                </c:pt>
              </c:strCache>
            </c:strRef>
          </c:cat>
          <c:val>
            <c:numRef>
              <c:f>Sheet1!$B$7:$D$7</c:f>
              <c:numCache>
                <c:formatCode>0</c:formatCode>
                <c:ptCount val="3"/>
                <c:pt idx="0">
                  <c:v>64</c:v>
                </c:pt>
                <c:pt idx="1">
                  <c:v>52</c:v>
                </c:pt>
                <c:pt idx="2">
                  <c:v>48</c:v>
                </c:pt>
              </c:numCache>
            </c:numRef>
          </c:val>
          <c:extLst xmlns:c16r2="http://schemas.microsoft.com/office/drawing/2015/06/chart">
            <c:ext xmlns:c16="http://schemas.microsoft.com/office/drawing/2014/chart" uri="{C3380CC4-5D6E-409C-BE32-E72D297353CC}">
              <c16:uniqueId val="{0000000D-505E-45B4-B3C9-3A1C0BC574EF}"/>
            </c:ext>
          </c:extLst>
        </c:ser>
        <c:ser>
          <c:idx val="6"/>
          <c:order val="6"/>
          <c:spPr>
            <a:solidFill>
              <a:schemeClr val="accent4"/>
            </a:solidFill>
            <a:ln>
              <a:solidFill>
                <a:schemeClr val="tx2"/>
              </a:solid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Sheet1!$B$1:$D$1</c:f>
              <c:strCache>
                <c:ptCount val="3"/>
                <c:pt idx="0">
                  <c:v>Column2</c:v>
                </c:pt>
                <c:pt idx="1">
                  <c:v>Column22</c:v>
                </c:pt>
                <c:pt idx="2">
                  <c:v>Column3</c:v>
                </c:pt>
              </c:strCache>
            </c:strRef>
          </c:cat>
          <c:val>
            <c:numRef>
              <c:f>Sheet1!$B$8:$D$8</c:f>
              <c:numCache>
                <c:formatCode>0</c:formatCode>
                <c:ptCount val="3"/>
                <c:pt idx="0">
                  <c:v>37</c:v>
                </c:pt>
                <c:pt idx="1">
                  <c:v>29</c:v>
                </c:pt>
                <c:pt idx="2" formatCode="General">
                  <c:v>26</c:v>
                </c:pt>
              </c:numCache>
            </c:numRef>
          </c:val>
          <c:extLst xmlns:c16r2="http://schemas.microsoft.com/office/drawing/2015/06/chart">
            <c:ext xmlns:c16="http://schemas.microsoft.com/office/drawing/2014/chart" uri="{C3380CC4-5D6E-409C-BE32-E72D297353CC}">
              <c16:uniqueId val="{0000000E-505E-45B4-B3C9-3A1C0BC574EF}"/>
            </c:ext>
          </c:extLst>
        </c:ser>
        <c:dLbls>
          <c:showLegendKey val="0"/>
          <c:showVal val="0"/>
          <c:showCatName val="0"/>
          <c:showSerName val="0"/>
          <c:showPercent val="0"/>
          <c:showBubbleSize val="0"/>
        </c:dLbls>
        <c:gapWidth val="80"/>
        <c:overlap val="100"/>
        <c:axId val="829629152"/>
        <c:axId val="829630328"/>
      </c:barChart>
      <c:catAx>
        <c:axId val="829629152"/>
        <c:scaling>
          <c:orientation val="minMax"/>
        </c:scaling>
        <c:delete val="1"/>
        <c:axPos val="t"/>
        <c:numFmt formatCode="General" sourceLinked="0"/>
        <c:majorTickMark val="out"/>
        <c:minorTickMark val="none"/>
        <c:tickLblPos val="nextTo"/>
        <c:crossAx val="829630328"/>
        <c:crosses val="autoZero"/>
        <c:auto val="1"/>
        <c:lblAlgn val="ctr"/>
        <c:lblOffset val="100"/>
        <c:noMultiLvlLbl val="0"/>
      </c:catAx>
      <c:valAx>
        <c:axId val="829630328"/>
        <c:scaling>
          <c:orientation val="maxMin"/>
        </c:scaling>
        <c:delete val="1"/>
        <c:axPos val="l"/>
        <c:numFmt formatCode="0%" sourceLinked="1"/>
        <c:majorTickMark val="out"/>
        <c:minorTickMark val="none"/>
        <c:tickLblPos val="nextTo"/>
        <c:crossAx val="829629152"/>
        <c:crosses val="autoZero"/>
        <c:crossBetween val="between"/>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1100" b="1">
          <a:solidFill>
            <a:schemeClr val="bg1"/>
          </a:solidFill>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55359859594445693"/>
          <c:y val="2.940739365448649E-2"/>
          <c:w val="0.44640140405554302"/>
          <c:h val="0.94118521269102706"/>
        </c:manualLayout>
      </c:layout>
      <c:barChart>
        <c:barDir val="bar"/>
        <c:grouping val="clustered"/>
        <c:varyColors val="0"/>
        <c:ser>
          <c:idx val="0"/>
          <c:order val="0"/>
          <c:spPr>
            <a:solidFill>
              <a:schemeClr val="accent1">
                <a:lumMod val="75000"/>
              </a:schemeClr>
            </a:solidFill>
          </c:spPr>
          <c:invertIfNegative val="0"/>
          <c:dLbls>
            <c:spPr>
              <a:noFill/>
              <a:ln>
                <a:noFill/>
              </a:ln>
              <a:effectLst/>
            </c:spPr>
            <c:txPr>
              <a:bodyPr/>
              <a:lstStyle/>
              <a:p>
                <a:pPr>
                  <a:defRPr sz="12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Watch movies or other fictional dramas on the TV</c:v>
                </c:pt>
                <c:pt idx="1">
                  <c:v>Watch movies or TV dramas through paid on-demand services (like Netflix, Lovefilm, etc.)</c:v>
                </c:pt>
                <c:pt idx="2">
                  <c:v>Download, stream or watch a movie online</c:v>
                </c:pt>
                <c:pt idx="3">
                  <c:v>Use catch-up TV services to watch movies or TV dramas on TV or online (e.g RTE Player, 4oD and Sky On Demand etc.)</c:v>
                </c:pt>
              </c:strCache>
            </c:strRef>
          </c:cat>
          <c:val>
            <c:numRef>
              <c:f>Sheet1!$B$2:$B$5</c:f>
              <c:numCache>
                <c:formatCode>0</c:formatCode>
                <c:ptCount val="4"/>
                <c:pt idx="0">
                  <c:v>71</c:v>
                </c:pt>
                <c:pt idx="1">
                  <c:v>37</c:v>
                </c:pt>
                <c:pt idx="2">
                  <c:v>31</c:v>
                </c:pt>
                <c:pt idx="3">
                  <c:v>30</c:v>
                </c:pt>
              </c:numCache>
            </c:numRef>
          </c:val>
          <c:extLst xmlns:c16r2="http://schemas.microsoft.com/office/drawing/2015/06/chart">
            <c:ext xmlns:c16="http://schemas.microsoft.com/office/drawing/2014/chart" uri="{C3380CC4-5D6E-409C-BE32-E72D297353CC}">
              <c16:uniqueId val="{00000000-6F4A-4A58-A1A7-D458CE93BEF6}"/>
            </c:ext>
          </c:extLst>
        </c:ser>
        <c:dLbls>
          <c:showLegendKey val="0"/>
          <c:showVal val="0"/>
          <c:showCatName val="0"/>
          <c:showSerName val="0"/>
          <c:showPercent val="0"/>
          <c:showBubbleSize val="0"/>
        </c:dLbls>
        <c:gapWidth val="50"/>
        <c:axId val="829626408"/>
        <c:axId val="829631112"/>
      </c:barChart>
      <c:catAx>
        <c:axId val="829626408"/>
        <c:scaling>
          <c:orientation val="maxMin"/>
        </c:scaling>
        <c:delete val="0"/>
        <c:axPos val="l"/>
        <c:numFmt formatCode="General" sourceLinked="1"/>
        <c:majorTickMark val="out"/>
        <c:minorTickMark val="none"/>
        <c:tickLblPos val="nextTo"/>
        <c:spPr>
          <a:ln>
            <a:noFill/>
          </a:ln>
        </c:spPr>
        <c:txPr>
          <a:bodyPr/>
          <a:lstStyle/>
          <a:p>
            <a:pPr>
              <a:defRPr sz="900"/>
            </a:pPr>
            <a:endParaRPr lang="en-US"/>
          </a:p>
        </c:txPr>
        <c:crossAx val="829631112"/>
        <c:crosses val="autoZero"/>
        <c:auto val="1"/>
        <c:lblAlgn val="ctr"/>
        <c:lblOffset val="100"/>
        <c:noMultiLvlLbl val="0"/>
      </c:catAx>
      <c:valAx>
        <c:axId val="829631112"/>
        <c:scaling>
          <c:orientation val="minMax"/>
          <c:max val="100"/>
          <c:min val="0"/>
        </c:scaling>
        <c:delete val="1"/>
        <c:axPos val="t"/>
        <c:numFmt formatCode="0" sourceLinked="1"/>
        <c:majorTickMark val="out"/>
        <c:minorTickMark val="none"/>
        <c:tickLblPos val="nextTo"/>
        <c:crossAx val="82962640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53956280919422495"/>
          <c:y val="1.6161470027516377E-3"/>
          <c:w val="0.44640140405554302"/>
          <c:h val="0.94118521269102706"/>
        </c:manualLayout>
      </c:layout>
      <c:barChart>
        <c:barDir val="bar"/>
        <c:grouping val="clustered"/>
        <c:varyColors val="0"/>
        <c:ser>
          <c:idx val="0"/>
          <c:order val="0"/>
          <c:spPr>
            <a:solidFill>
              <a:schemeClr val="accent3"/>
            </a:solidFill>
          </c:spPr>
          <c:invertIfNegative val="0"/>
          <c:dPt>
            <c:idx val="0"/>
            <c:invertIfNegative val="0"/>
            <c:bubble3D val="0"/>
            <c:spPr>
              <a:solidFill>
                <a:schemeClr val="accent5">
                  <a:lumMod val="60000"/>
                  <a:lumOff val="40000"/>
                </a:schemeClr>
              </a:solidFill>
            </c:spPr>
            <c:extLst xmlns:c16r2="http://schemas.microsoft.com/office/drawing/2015/06/chart">
              <c:ext xmlns:c16="http://schemas.microsoft.com/office/drawing/2014/chart" uri="{C3380CC4-5D6E-409C-BE32-E72D297353CC}">
                <c16:uniqueId val="{00000000-50FE-434F-A309-B23DD64DD9DC}"/>
              </c:ext>
            </c:extLst>
          </c:dPt>
          <c:dPt>
            <c:idx val="1"/>
            <c:invertIfNegative val="0"/>
            <c:bubble3D val="0"/>
            <c:spPr>
              <a:solidFill>
                <a:schemeClr val="accent5">
                  <a:lumMod val="60000"/>
                  <a:lumOff val="40000"/>
                </a:schemeClr>
              </a:solidFill>
            </c:spPr>
            <c:extLst xmlns:c16r2="http://schemas.microsoft.com/office/drawing/2015/06/chart">
              <c:ext xmlns:c16="http://schemas.microsoft.com/office/drawing/2014/chart" uri="{C3380CC4-5D6E-409C-BE32-E72D297353CC}">
                <c16:uniqueId val="{00000001-50FE-434F-A309-B23DD64DD9DC}"/>
              </c:ext>
            </c:extLst>
          </c:dPt>
          <c:dPt>
            <c:idx val="2"/>
            <c:invertIfNegative val="0"/>
            <c:bubble3D val="0"/>
            <c:spPr>
              <a:solidFill>
                <a:schemeClr val="accent5">
                  <a:lumMod val="60000"/>
                  <a:lumOff val="40000"/>
                </a:schemeClr>
              </a:solidFill>
            </c:spPr>
            <c:extLst xmlns:c16r2="http://schemas.microsoft.com/office/drawing/2015/06/chart">
              <c:ext xmlns:c16="http://schemas.microsoft.com/office/drawing/2014/chart" uri="{C3380CC4-5D6E-409C-BE32-E72D297353CC}">
                <c16:uniqueId val="{00000002-50FE-434F-A309-B23DD64DD9DC}"/>
              </c:ext>
            </c:extLst>
          </c:dPt>
          <c:dPt>
            <c:idx val="3"/>
            <c:invertIfNegative val="0"/>
            <c:bubble3D val="0"/>
            <c:spPr>
              <a:solidFill>
                <a:schemeClr val="accent5">
                  <a:lumMod val="60000"/>
                  <a:lumOff val="40000"/>
                </a:schemeClr>
              </a:solidFill>
            </c:spPr>
            <c:extLst xmlns:c16r2="http://schemas.microsoft.com/office/drawing/2015/06/chart">
              <c:ext xmlns:c16="http://schemas.microsoft.com/office/drawing/2014/chart" uri="{C3380CC4-5D6E-409C-BE32-E72D297353CC}">
                <c16:uniqueId val="{00000003-50FE-434F-A309-B23DD64DD9DC}"/>
              </c:ext>
            </c:extLst>
          </c:dPt>
          <c:dPt>
            <c:idx val="4"/>
            <c:invertIfNegative val="0"/>
            <c:bubble3D val="0"/>
            <c:spPr>
              <a:solidFill>
                <a:srgbClr val="00B0F0"/>
              </a:solidFill>
            </c:spPr>
            <c:extLst xmlns:c16r2="http://schemas.microsoft.com/office/drawing/2015/06/chart">
              <c:ext xmlns:c16="http://schemas.microsoft.com/office/drawing/2014/chart" uri="{C3380CC4-5D6E-409C-BE32-E72D297353CC}">
                <c16:uniqueId val="{00000004-50FE-434F-A309-B23DD64DD9DC}"/>
              </c:ext>
            </c:extLst>
          </c:dPt>
          <c:dPt>
            <c:idx val="5"/>
            <c:invertIfNegative val="0"/>
            <c:bubble3D val="0"/>
            <c:spPr>
              <a:solidFill>
                <a:srgbClr val="00B0F0"/>
              </a:solidFill>
            </c:spPr>
            <c:extLst xmlns:c16r2="http://schemas.microsoft.com/office/drawing/2015/06/chart">
              <c:ext xmlns:c16="http://schemas.microsoft.com/office/drawing/2014/chart" uri="{C3380CC4-5D6E-409C-BE32-E72D297353CC}">
                <c16:uniqueId val="{00000005-50FE-434F-A309-B23DD64DD9DC}"/>
              </c:ext>
            </c:extLst>
          </c:dPt>
          <c:dLbls>
            <c:spPr>
              <a:noFill/>
              <a:ln>
                <a:noFill/>
              </a:ln>
              <a:effectLst/>
            </c:spPr>
            <c:txPr>
              <a:bodyPr wrap="square" lIns="38100" tIns="19050" rIns="38100" bIns="19050" anchor="ctr">
                <a:spAutoFit/>
              </a:bodyPr>
              <a:lstStyle/>
              <a:p>
                <a:pPr>
                  <a:defRPr sz="1200" b="1"/>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Sheet1!$A$2:$A$7</c:f>
              <c:strCache>
                <c:ptCount val="6"/>
                <c:pt idx="0">
                  <c:v>Listen to music online for free (e.g. through Spotify, YouTube)</c:v>
                </c:pt>
                <c:pt idx="1">
                  <c:v>Listen to recorded music on the radio</c:v>
                </c:pt>
                <c:pt idx="2">
                  <c:v>Listen to music you own (e.g. CDs, downloaded, etc.)</c:v>
                </c:pt>
                <c:pt idx="3">
                  <c:v>Listen to music online through a paid subscription service (e.g via ITunes, Spotify Premium etc.) </c:v>
                </c:pt>
                <c:pt idx="4">
                  <c:v>Listen to plays or other dramas on the radio</c:v>
                </c:pt>
                <c:pt idx="5">
                  <c:v>Listen to plays or other dramas through online podcasts</c:v>
                </c:pt>
              </c:strCache>
            </c:strRef>
          </c:cat>
          <c:val>
            <c:numRef>
              <c:f>Sheet1!$B$2:$B$7</c:f>
              <c:numCache>
                <c:formatCode>0</c:formatCode>
                <c:ptCount val="6"/>
                <c:pt idx="0">
                  <c:v>43</c:v>
                </c:pt>
                <c:pt idx="1">
                  <c:v>41</c:v>
                </c:pt>
                <c:pt idx="2">
                  <c:v>38</c:v>
                </c:pt>
                <c:pt idx="3">
                  <c:v>19</c:v>
                </c:pt>
                <c:pt idx="4">
                  <c:v>11</c:v>
                </c:pt>
                <c:pt idx="5">
                  <c:v>5</c:v>
                </c:pt>
              </c:numCache>
            </c:numRef>
          </c:val>
          <c:extLst xmlns:c16r2="http://schemas.microsoft.com/office/drawing/2015/06/chart">
            <c:ext xmlns:c16="http://schemas.microsoft.com/office/drawing/2014/chart" uri="{C3380CC4-5D6E-409C-BE32-E72D297353CC}">
              <c16:uniqueId val="{00000000-6F4A-4A58-A1A7-D458CE93BEF6}"/>
            </c:ext>
          </c:extLst>
        </c:ser>
        <c:dLbls>
          <c:dLblPos val="outEnd"/>
          <c:showLegendKey val="0"/>
          <c:showVal val="1"/>
          <c:showCatName val="0"/>
          <c:showSerName val="0"/>
          <c:showPercent val="0"/>
          <c:showBubbleSize val="0"/>
        </c:dLbls>
        <c:gapWidth val="50"/>
        <c:axId val="829627192"/>
        <c:axId val="829627976"/>
      </c:barChart>
      <c:catAx>
        <c:axId val="829627192"/>
        <c:scaling>
          <c:orientation val="maxMin"/>
        </c:scaling>
        <c:delete val="0"/>
        <c:axPos val="l"/>
        <c:numFmt formatCode="General" sourceLinked="1"/>
        <c:majorTickMark val="out"/>
        <c:minorTickMark val="none"/>
        <c:tickLblPos val="nextTo"/>
        <c:spPr>
          <a:ln>
            <a:noFill/>
          </a:ln>
        </c:spPr>
        <c:txPr>
          <a:bodyPr/>
          <a:lstStyle/>
          <a:p>
            <a:pPr>
              <a:defRPr sz="900"/>
            </a:pPr>
            <a:endParaRPr lang="en-US"/>
          </a:p>
        </c:txPr>
        <c:crossAx val="829627976"/>
        <c:crosses val="autoZero"/>
        <c:auto val="1"/>
        <c:lblAlgn val="ctr"/>
        <c:lblOffset val="100"/>
        <c:noMultiLvlLbl val="0"/>
      </c:catAx>
      <c:valAx>
        <c:axId val="829627976"/>
        <c:scaling>
          <c:orientation val="minMax"/>
          <c:max val="100"/>
          <c:min val="0"/>
        </c:scaling>
        <c:delete val="1"/>
        <c:axPos val="t"/>
        <c:numFmt formatCode="0" sourceLinked="1"/>
        <c:majorTickMark val="out"/>
        <c:minorTickMark val="none"/>
        <c:tickLblPos val="nextTo"/>
        <c:crossAx val="82962719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55359859594445693"/>
          <c:y val="2.940739365448649E-2"/>
          <c:w val="0.44640140405554302"/>
          <c:h val="0.94118521269102706"/>
        </c:manualLayout>
      </c:layout>
      <c:barChart>
        <c:barDir val="bar"/>
        <c:grouping val="clustered"/>
        <c:varyColors val="0"/>
        <c:ser>
          <c:idx val="0"/>
          <c:order val="0"/>
          <c:spPr>
            <a:solidFill>
              <a:schemeClr val="accent4"/>
            </a:solidFill>
          </c:spPr>
          <c:invertIfNegative val="0"/>
          <c:dPt>
            <c:idx val="0"/>
            <c:invertIfNegative val="0"/>
            <c:bubble3D val="0"/>
            <c:spPr>
              <a:solidFill>
                <a:schemeClr val="accent3">
                  <a:lumMod val="60000"/>
                  <a:lumOff val="40000"/>
                </a:schemeClr>
              </a:solidFill>
            </c:spPr>
            <c:extLst xmlns:c16r2="http://schemas.microsoft.com/office/drawing/2015/06/chart">
              <c:ext xmlns:c16="http://schemas.microsoft.com/office/drawing/2014/chart" uri="{C3380CC4-5D6E-409C-BE32-E72D297353CC}">
                <c16:uniqueId val="{00000002-AAF9-45A1-A89B-82E8A8C3F92E}"/>
              </c:ext>
            </c:extLst>
          </c:dPt>
          <c:dPt>
            <c:idx val="1"/>
            <c:invertIfNegative val="0"/>
            <c:bubble3D val="0"/>
            <c:spPr>
              <a:solidFill>
                <a:srgbClr val="00B0F0"/>
              </a:solidFill>
            </c:spPr>
            <c:extLst xmlns:c16r2="http://schemas.microsoft.com/office/drawing/2015/06/chart">
              <c:ext xmlns:c16="http://schemas.microsoft.com/office/drawing/2014/chart" uri="{C3380CC4-5D6E-409C-BE32-E72D297353CC}">
                <c16:uniqueId val="{00000000-AAF9-45A1-A89B-82E8A8C3F92E}"/>
              </c:ext>
            </c:extLst>
          </c:dPt>
          <c:dPt>
            <c:idx val="2"/>
            <c:invertIfNegative val="0"/>
            <c:bubble3D val="0"/>
            <c:spPr>
              <a:solidFill>
                <a:srgbClr val="00B0F0"/>
              </a:solidFill>
            </c:spPr>
            <c:extLst xmlns:c16r2="http://schemas.microsoft.com/office/drawing/2015/06/chart">
              <c:ext xmlns:c16="http://schemas.microsoft.com/office/drawing/2014/chart" uri="{C3380CC4-5D6E-409C-BE32-E72D297353CC}">
                <c16:uniqueId val="{00000001-AAF9-45A1-A89B-82E8A8C3F92E}"/>
              </c:ext>
            </c:extLst>
          </c:dPt>
          <c:dPt>
            <c:idx val="3"/>
            <c:invertIfNegative val="0"/>
            <c:bubble3D val="0"/>
            <c:spPr>
              <a:solidFill>
                <a:schemeClr val="accent3">
                  <a:lumMod val="60000"/>
                  <a:lumOff val="40000"/>
                </a:schemeClr>
              </a:solidFill>
            </c:spPr>
            <c:extLst xmlns:c16r2="http://schemas.microsoft.com/office/drawing/2015/06/chart">
              <c:ext xmlns:c16="http://schemas.microsoft.com/office/drawing/2014/chart" uri="{C3380CC4-5D6E-409C-BE32-E72D297353CC}">
                <c16:uniqueId val="{00000003-AAF9-45A1-A89B-82E8A8C3F92E}"/>
              </c:ext>
            </c:extLst>
          </c:dPt>
          <c:dLbls>
            <c:spPr>
              <a:noFill/>
              <a:ln>
                <a:noFill/>
              </a:ln>
              <a:effectLst/>
            </c:spPr>
            <c:txPr>
              <a:bodyPr/>
              <a:lstStyle/>
              <a:p>
                <a:pPr>
                  <a:defRPr sz="12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Used the Internet to improve your skills, find lessons or find groups to join related to the arts. </c:v>
                </c:pt>
                <c:pt idx="1">
                  <c:v>Watched a pre-recorded arts performance online (For example, performances that are posted on YouTube or on an artist’s website)</c:v>
                </c:pt>
                <c:pt idx="2">
                  <c:v>Watched a live arts performance online that is happening in real-time (Please do not include performances that were pre-recorded, only live events.)</c:v>
                </c:pt>
                <c:pt idx="3">
                  <c:v>Uploaded to the Internet something creative or artistic that you created.</c:v>
                </c:pt>
              </c:strCache>
            </c:strRef>
          </c:cat>
          <c:val>
            <c:numRef>
              <c:f>Sheet1!$B$2:$B$5</c:f>
              <c:numCache>
                <c:formatCode>0</c:formatCode>
                <c:ptCount val="4"/>
                <c:pt idx="0">
                  <c:v>12</c:v>
                </c:pt>
                <c:pt idx="1">
                  <c:v>11</c:v>
                </c:pt>
                <c:pt idx="2">
                  <c:v>8</c:v>
                </c:pt>
                <c:pt idx="3">
                  <c:v>3</c:v>
                </c:pt>
              </c:numCache>
            </c:numRef>
          </c:val>
          <c:extLst xmlns:c16r2="http://schemas.microsoft.com/office/drawing/2015/06/chart">
            <c:ext xmlns:c16="http://schemas.microsoft.com/office/drawing/2014/chart" uri="{C3380CC4-5D6E-409C-BE32-E72D297353CC}">
              <c16:uniqueId val="{00000000-6F4A-4A58-A1A7-D458CE93BEF6}"/>
            </c:ext>
          </c:extLst>
        </c:ser>
        <c:dLbls>
          <c:showLegendKey val="0"/>
          <c:showVal val="0"/>
          <c:showCatName val="0"/>
          <c:showSerName val="0"/>
          <c:showPercent val="0"/>
          <c:showBubbleSize val="0"/>
        </c:dLbls>
        <c:gapWidth val="50"/>
        <c:axId val="829625232"/>
        <c:axId val="829625624"/>
      </c:barChart>
      <c:catAx>
        <c:axId val="829625232"/>
        <c:scaling>
          <c:orientation val="maxMin"/>
        </c:scaling>
        <c:delete val="0"/>
        <c:axPos val="l"/>
        <c:numFmt formatCode="General" sourceLinked="1"/>
        <c:majorTickMark val="out"/>
        <c:minorTickMark val="none"/>
        <c:tickLblPos val="nextTo"/>
        <c:spPr>
          <a:ln>
            <a:noFill/>
          </a:ln>
        </c:spPr>
        <c:txPr>
          <a:bodyPr/>
          <a:lstStyle/>
          <a:p>
            <a:pPr>
              <a:defRPr sz="900"/>
            </a:pPr>
            <a:endParaRPr lang="en-US"/>
          </a:p>
        </c:txPr>
        <c:crossAx val="829625624"/>
        <c:crosses val="autoZero"/>
        <c:auto val="1"/>
        <c:lblAlgn val="ctr"/>
        <c:lblOffset val="100"/>
        <c:noMultiLvlLbl val="0"/>
      </c:catAx>
      <c:valAx>
        <c:axId val="829625624"/>
        <c:scaling>
          <c:orientation val="minMax"/>
          <c:max val="100"/>
          <c:min val="0"/>
        </c:scaling>
        <c:delete val="1"/>
        <c:axPos val="t"/>
        <c:numFmt formatCode="0" sourceLinked="1"/>
        <c:majorTickMark val="out"/>
        <c:minorTickMark val="none"/>
        <c:tickLblPos val="none"/>
        <c:crossAx val="82962523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090385370058851"/>
          <c:y val="4.2596904372641228E-2"/>
          <c:w val="0.59909614629941155"/>
          <c:h val="0.94118521269102706"/>
        </c:manualLayout>
      </c:layout>
      <c:barChart>
        <c:barDir val="bar"/>
        <c:grouping val="stacked"/>
        <c:varyColors val="0"/>
        <c:ser>
          <c:idx val="0"/>
          <c:order val="0"/>
          <c:tx>
            <c:strRef>
              <c:f>Sheet1!$B$1</c:f>
              <c:strCache>
                <c:ptCount val="1"/>
                <c:pt idx="0">
                  <c:v>Total</c:v>
                </c:pt>
              </c:strCache>
            </c:strRef>
          </c:tx>
          <c:spPr>
            <a:solidFill>
              <a:schemeClr val="accent1"/>
            </a:solidFill>
            <a:ln>
              <a:solidFill>
                <a:schemeClr val="bg1"/>
              </a:solid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0-9BD4-471B-B74C-8B6F3C36E638}"/>
              </c:ext>
            </c:extLst>
          </c:dPt>
          <c:dPt>
            <c:idx val="1"/>
            <c:invertIfNegative val="0"/>
            <c:bubble3D val="0"/>
            <c:extLst xmlns:c16r2="http://schemas.microsoft.com/office/drawing/2015/06/chart">
              <c:ext xmlns:c16="http://schemas.microsoft.com/office/drawing/2014/chart" uri="{C3380CC4-5D6E-409C-BE32-E72D297353CC}">
                <c16:uniqueId val="{00000002-0A75-4463-8060-0705D64083E8}"/>
              </c:ext>
            </c:extLst>
          </c:dPt>
          <c:dPt>
            <c:idx val="2"/>
            <c:invertIfNegative val="0"/>
            <c:bubble3D val="0"/>
            <c:extLst xmlns:c16r2="http://schemas.microsoft.com/office/drawing/2015/06/chart">
              <c:ext xmlns:c16="http://schemas.microsoft.com/office/drawing/2014/chart" uri="{C3380CC4-5D6E-409C-BE32-E72D297353CC}">
                <c16:uniqueId val="{00000001-0A75-4463-8060-0705D64083E8}"/>
              </c:ext>
            </c:extLst>
          </c:dPt>
          <c:dPt>
            <c:idx val="3"/>
            <c:invertIfNegative val="0"/>
            <c:bubble3D val="0"/>
            <c:extLst xmlns:c16r2="http://schemas.microsoft.com/office/drawing/2015/06/chart">
              <c:ext xmlns:c16="http://schemas.microsoft.com/office/drawing/2014/chart" uri="{C3380CC4-5D6E-409C-BE32-E72D297353CC}">
                <c16:uniqueId val="{00000000-0A75-4463-8060-0705D64083E8}"/>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Watch movies or other fictional dramas on the TV</c:v>
                </c:pt>
                <c:pt idx="1">
                  <c:v>Watch movies or TV dramas through paid on-demand services (like Netflix, Lovefilm, etc.)</c:v>
                </c:pt>
                <c:pt idx="2">
                  <c:v>Download, stream or watch a movie online</c:v>
                </c:pt>
                <c:pt idx="3">
                  <c:v>Use catch-up TV services to watch movies or TV dramas on TV or online (e.g RTE Player, 4oD and Sky On Demand etc.)</c:v>
                </c:pt>
              </c:strCache>
            </c:strRef>
          </c:cat>
          <c:val>
            <c:numRef>
              <c:f>Sheet1!$B$2:$B$5</c:f>
              <c:numCache>
                <c:formatCode>0</c:formatCode>
                <c:ptCount val="4"/>
                <c:pt idx="0">
                  <c:v>83</c:v>
                </c:pt>
                <c:pt idx="1">
                  <c:v>69</c:v>
                </c:pt>
                <c:pt idx="2">
                  <c:v>13</c:v>
                </c:pt>
                <c:pt idx="3">
                  <c:v>7</c:v>
                </c:pt>
              </c:numCache>
            </c:numRef>
          </c:val>
          <c:extLst xmlns:c16r2="http://schemas.microsoft.com/office/drawing/2015/06/chart">
            <c:ext xmlns:c16="http://schemas.microsoft.com/office/drawing/2014/chart" uri="{C3380CC4-5D6E-409C-BE32-E72D297353CC}">
              <c16:uniqueId val="{00000001-9BD4-471B-B74C-8B6F3C36E638}"/>
            </c:ext>
          </c:extLst>
        </c:ser>
        <c:ser>
          <c:idx val="1"/>
          <c:order val="1"/>
          <c:tx>
            <c:strRef>
              <c:f>Sheet1!$C$1</c:f>
              <c:strCache>
                <c:ptCount val="1"/>
                <c:pt idx="0">
                  <c:v>^^3</c:v>
                </c:pt>
              </c:strCache>
            </c:strRef>
          </c:tx>
          <c:spPr>
            <a:solidFill>
              <a:schemeClr val="accent1">
                <a:lumMod val="50000"/>
              </a:schemeClr>
            </a:solidFill>
            <a:ln>
              <a:solidFill>
                <a:schemeClr val="bg1"/>
              </a:solidFill>
            </a:ln>
          </c:spPr>
          <c:invertIfNegative val="0"/>
          <c:cat>
            <c:strRef>
              <c:f>Sheet1!$A$2:$A$5</c:f>
              <c:strCache>
                <c:ptCount val="4"/>
                <c:pt idx="0">
                  <c:v>Watch movies or other fictional dramas on the TV</c:v>
                </c:pt>
                <c:pt idx="1">
                  <c:v>Watch movies or TV dramas through paid on-demand services (like Netflix, Lovefilm, etc.)</c:v>
                </c:pt>
                <c:pt idx="2">
                  <c:v>Download, stream or watch a movie online</c:v>
                </c:pt>
                <c:pt idx="3">
                  <c:v>Use catch-up TV services to watch movies or TV dramas on TV or online (e.g RTE Player, 4oD and Sky On Demand etc.)</c:v>
                </c:pt>
              </c:strCache>
            </c:strRef>
          </c:cat>
          <c:val>
            <c:numRef>
              <c:f>Sheet1!$C$2:$C$5</c:f>
              <c:numCache>
                <c:formatCode>0</c:formatCode>
                <c:ptCount val="4"/>
                <c:pt idx="0">
                  <c:v>2</c:v>
                </c:pt>
                <c:pt idx="1">
                  <c:v>8</c:v>
                </c:pt>
                <c:pt idx="2">
                  <c:v>12</c:v>
                </c:pt>
                <c:pt idx="3">
                  <c:v>6</c:v>
                </c:pt>
              </c:numCache>
            </c:numRef>
          </c:val>
          <c:extLst xmlns:c16r2="http://schemas.microsoft.com/office/drawing/2015/06/chart">
            <c:ext xmlns:c16="http://schemas.microsoft.com/office/drawing/2014/chart" uri="{C3380CC4-5D6E-409C-BE32-E72D297353CC}">
              <c16:uniqueId val="{00000002-9BD4-471B-B74C-8B6F3C36E638}"/>
            </c:ext>
          </c:extLst>
        </c:ser>
        <c:ser>
          <c:idx val="2"/>
          <c:order val="2"/>
          <c:tx>
            <c:strRef>
              <c:f>Sheet1!$D$1</c:f>
              <c:strCache>
                <c:ptCount val="1"/>
                <c:pt idx="0">
                  <c:v>^^4</c:v>
                </c:pt>
              </c:strCache>
            </c:strRef>
          </c:tx>
          <c:spPr>
            <a:noFill/>
          </c:spPr>
          <c:invertIfNegative val="0"/>
          <c:dLbls>
            <c:spPr>
              <a:noFill/>
              <a:ln>
                <a:noFill/>
              </a:ln>
              <a:effectLst/>
            </c:spPr>
            <c:txPr>
              <a:bodyPr wrap="square" lIns="38100" tIns="19050" rIns="38100" bIns="19050" anchor="ctr">
                <a:spAutoFit/>
              </a:bodyPr>
              <a:lstStyle/>
              <a:p>
                <a:pPr>
                  <a:defRPr sz="1100" b="1">
                    <a:solidFill>
                      <a:schemeClr val="tx1"/>
                    </a:solidFill>
                  </a:defRPr>
                </a:pPr>
                <a:endParaRPr lang="en-U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Sheet1!$A$2:$A$5</c:f>
              <c:strCache>
                <c:ptCount val="4"/>
                <c:pt idx="0">
                  <c:v>Watch movies or other fictional dramas on the TV</c:v>
                </c:pt>
                <c:pt idx="1">
                  <c:v>Watch movies or TV dramas through paid on-demand services (like Netflix, Lovefilm, etc.)</c:v>
                </c:pt>
                <c:pt idx="2">
                  <c:v>Download, stream or watch a movie online</c:v>
                </c:pt>
                <c:pt idx="3">
                  <c:v>Use catch-up TV services to watch movies or TV dramas on TV or online (e.g RTE Player, 4oD and Sky On Demand etc.)</c:v>
                </c:pt>
              </c:strCache>
            </c:strRef>
          </c:cat>
          <c:val>
            <c:numRef>
              <c:f>Sheet1!$D$2:$D$5</c:f>
              <c:numCache>
                <c:formatCode>0</c:formatCode>
                <c:ptCount val="4"/>
                <c:pt idx="0">
                  <c:v>85</c:v>
                </c:pt>
                <c:pt idx="1">
                  <c:v>77</c:v>
                </c:pt>
                <c:pt idx="2">
                  <c:v>25</c:v>
                </c:pt>
                <c:pt idx="3">
                  <c:v>13</c:v>
                </c:pt>
              </c:numCache>
            </c:numRef>
          </c:val>
          <c:extLst xmlns:c16r2="http://schemas.microsoft.com/office/drawing/2015/06/chart">
            <c:ext xmlns:c16="http://schemas.microsoft.com/office/drawing/2014/chart" uri="{C3380CC4-5D6E-409C-BE32-E72D297353CC}">
              <c16:uniqueId val="{00000003-9BD4-471B-B74C-8B6F3C36E638}"/>
            </c:ext>
          </c:extLst>
        </c:ser>
        <c:dLbls>
          <c:showLegendKey val="0"/>
          <c:showVal val="0"/>
          <c:showCatName val="0"/>
          <c:showSerName val="0"/>
          <c:showPercent val="0"/>
          <c:showBubbleSize val="0"/>
        </c:dLbls>
        <c:gapWidth val="50"/>
        <c:overlap val="100"/>
        <c:axId val="829626016"/>
        <c:axId val="823570968"/>
      </c:barChart>
      <c:catAx>
        <c:axId val="829626016"/>
        <c:scaling>
          <c:orientation val="minMax"/>
        </c:scaling>
        <c:delete val="1"/>
        <c:axPos val="l"/>
        <c:numFmt formatCode="General" sourceLinked="1"/>
        <c:majorTickMark val="out"/>
        <c:minorTickMark val="none"/>
        <c:tickLblPos val="nextTo"/>
        <c:crossAx val="823570968"/>
        <c:crosses val="autoZero"/>
        <c:auto val="1"/>
        <c:lblAlgn val="ctr"/>
        <c:lblOffset val="0"/>
        <c:noMultiLvlLbl val="0"/>
      </c:catAx>
      <c:valAx>
        <c:axId val="823570968"/>
        <c:scaling>
          <c:orientation val="minMax"/>
          <c:max val="100"/>
        </c:scaling>
        <c:delete val="1"/>
        <c:axPos val="b"/>
        <c:numFmt formatCode="0" sourceLinked="1"/>
        <c:majorTickMark val="out"/>
        <c:minorTickMark val="none"/>
        <c:tickLblPos val="nextTo"/>
        <c:crossAx val="8296260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47031075457312571"/>
          <c:y val="0.15930903037564753"/>
          <c:w val="0.52968924542687434"/>
          <c:h val="0.81161585158039062"/>
        </c:manualLayout>
      </c:layout>
      <c:barChart>
        <c:barDir val="bar"/>
        <c:grouping val="percentStacked"/>
        <c:varyColors val="0"/>
        <c:ser>
          <c:idx val="0"/>
          <c:order val="0"/>
          <c:tx>
            <c:strRef>
              <c:f>Sheet1!$B$1</c:f>
              <c:strCache>
                <c:ptCount val="1"/>
                <c:pt idx="0">
                  <c:v>Agree strongly</c:v>
                </c:pt>
              </c:strCache>
            </c:strRef>
          </c:tx>
          <c:spPr>
            <a:solidFill>
              <a:schemeClr val="accent1"/>
            </a:solidFill>
            <a:ln w="28575">
              <a:solidFill>
                <a:sysClr val="window" lastClr="FFFFFF"/>
              </a:solidFill>
            </a:ln>
            <a:effectLst/>
          </c:spPr>
          <c:invertIfNegative val="0"/>
          <c:dLbls>
            <c:numFmt formatCode="#,##0;[Black]#,##0" sourceLinked="0"/>
            <c:spPr>
              <a:noFill/>
              <a:ln>
                <a:noFill/>
              </a:ln>
              <a:effectLst/>
            </c:spPr>
            <c:txPr>
              <a:bodyPr rot="0" spcFirstLastPara="1" vertOverflow="ellipsis" vert="horz" wrap="square" anchor="ctr" anchorCtr="1"/>
              <a:lstStyle/>
              <a:p>
                <a:pPr>
                  <a:defRPr lang="en-IE" sz="1200" b="1" i="0" u="none" strike="noStrike" kern="1200" baseline="0">
                    <a:solidFill>
                      <a:schemeClr val="bg1"/>
                    </a:solidFill>
                    <a:effectLst/>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Sheet1!$A$2:$A$16</c:f>
              <c:strCache>
                <c:ptCount val="15"/>
                <c:pt idx="0">
                  <c:v>Art education in schools (e.g. dance, drama, music, etc.) is as important as science education</c:v>
                </c:pt>
                <c:pt idx="1">
                  <c:v>As much importance should be given to providing arts amenities as is given to providing sports amenities</c:v>
                </c:pt>
                <c:pt idx="2">
                  <c:v>The arts help us express and define what it means to be Irish</c:v>
                </c:pt>
                <c:pt idx="3">
                  <c:v>Ireland is a creative nation</c:v>
                </c:pt>
                <c:pt idx="4">
                  <c:v>The arts locally help give my county or region a distinctive identity.</c:v>
                </c:pt>
                <c:pt idx="5">
                  <c:v>Involvement in the arts makes me feel a stronger connection to where I live</c:v>
                </c:pt>
                <c:pt idx="6">
                  <c:v>Overall, the arts in Ireland are of high quality</c:v>
                </c:pt>
                <c:pt idx="7">
                  <c:v>The arts in Ireland should receive public funding</c:v>
                </c:pt>
                <c:pt idx="8">
                  <c:v>The arts in Ireland are underfunded</c:v>
                </c:pt>
                <c:pt idx="9">
                  <c:v>Ireland’s reputation for the arts helps bring visitors and tourists to Ireland </c:v>
                </c:pt>
                <c:pt idx="10">
                  <c:v>The arts from different cultures give us an insight into the lives of people from different cultures</c:v>
                </c:pt>
                <c:pt idx="11">
                  <c:v>I cannot afford to attend as many arts events as I might wish </c:v>
                </c:pt>
                <c:pt idx="12">
                  <c:v>There are equal opportunities for everyone living in Ireland to attend and participate in the arts, (regardless of class, age, ethnicity, disability etc) </c:v>
                </c:pt>
                <c:pt idx="13">
                  <c:v>The arts make for a richer and more meaningful life </c:v>
                </c:pt>
                <c:pt idx="14">
                  <c:v>The arts play a significant part in my life</c:v>
                </c:pt>
              </c:strCache>
            </c:strRef>
          </c:cat>
          <c:val>
            <c:numRef>
              <c:f>Sheet1!$B$2:$B$16</c:f>
              <c:numCache>
                <c:formatCode>0</c:formatCode>
                <c:ptCount val="15"/>
                <c:pt idx="0">
                  <c:v>31</c:v>
                </c:pt>
                <c:pt idx="1">
                  <c:v>30</c:v>
                </c:pt>
                <c:pt idx="2">
                  <c:v>29</c:v>
                </c:pt>
                <c:pt idx="3">
                  <c:v>35</c:v>
                </c:pt>
                <c:pt idx="4">
                  <c:v>26</c:v>
                </c:pt>
                <c:pt idx="5">
                  <c:v>21</c:v>
                </c:pt>
                <c:pt idx="6">
                  <c:v>29</c:v>
                </c:pt>
                <c:pt idx="7">
                  <c:v>32</c:v>
                </c:pt>
                <c:pt idx="8">
                  <c:v>26</c:v>
                </c:pt>
                <c:pt idx="9">
                  <c:v>34</c:v>
                </c:pt>
                <c:pt idx="10">
                  <c:v>35</c:v>
                </c:pt>
                <c:pt idx="11">
                  <c:v>22</c:v>
                </c:pt>
                <c:pt idx="12">
                  <c:v>23</c:v>
                </c:pt>
                <c:pt idx="13">
                  <c:v>30</c:v>
                </c:pt>
                <c:pt idx="14">
                  <c:v>16</c:v>
                </c:pt>
              </c:numCache>
            </c:numRef>
          </c:val>
          <c:extLst xmlns:c16r2="http://schemas.microsoft.com/office/drawing/2015/06/chart">
            <c:ext xmlns:c16="http://schemas.microsoft.com/office/drawing/2014/chart" uri="{C3380CC4-5D6E-409C-BE32-E72D297353CC}">
              <c16:uniqueId val="{00000000-E6E1-4C52-A61E-1F40906483B1}"/>
            </c:ext>
          </c:extLst>
        </c:ser>
        <c:ser>
          <c:idx val="1"/>
          <c:order val="1"/>
          <c:tx>
            <c:strRef>
              <c:f>Sheet1!$C$1</c:f>
              <c:strCache>
                <c:ptCount val="1"/>
                <c:pt idx="0">
                  <c:v>Agree slightly</c:v>
                </c:pt>
              </c:strCache>
            </c:strRef>
          </c:tx>
          <c:spPr>
            <a:solidFill>
              <a:schemeClr val="accent2"/>
            </a:solidFill>
            <a:ln w="28575">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GB" sz="1200" b="1" i="0" u="none" strike="noStrike" kern="1200" baseline="0">
                    <a:solidFill>
                      <a:schemeClr val="tx1">
                        <a:lumMod val="65000"/>
                        <a:lumOff val="35000"/>
                      </a:schemeClr>
                    </a:solidFill>
                    <a:effectLst/>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Sheet1!$A$2:$A$16</c:f>
              <c:strCache>
                <c:ptCount val="15"/>
                <c:pt idx="0">
                  <c:v>Art education in schools (e.g. dance, drama, music, etc.) is as important as science education</c:v>
                </c:pt>
                <c:pt idx="1">
                  <c:v>As much importance should be given to providing arts amenities as is given to providing sports amenities</c:v>
                </c:pt>
                <c:pt idx="2">
                  <c:v>The arts help us express and define what it means to be Irish</c:v>
                </c:pt>
                <c:pt idx="3">
                  <c:v>Ireland is a creative nation</c:v>
                </c:pt>
                <c:pt idx="4">
                  <c:v>The arts locally help give my county or region a distinctive identity.</c:v>
                </c:pt>
                <c:pt idx="5">
                  <c:v>Involvement in the arts makes me feel a stronger connection to where I live</c:v>
                </c:pt>
                <c:pt idx="6">
                  <c:v>Overall, the arts in Ireland are of high quality</c:v>
                </c:pt>
                <c:pt idx="7">
                  <c:v>The arts in Ireland should receive public funding</c:v>
                </c:pt>
                <c:pt idx="8">
                  <c:v>The arts in Ireland are underfunded</c:v>
                </c:pt>
                <c:pt idx="9">
                  <c:v>Ireland’s reputation for the arts helps bring visitors and tourists to Ireland </c:v>
                </c:pt>
                <c:pt idx="10">
                  <c:v>The arts from different cultures give us an insight into the lives of people from different cultures</c:v>
                </c:pt>
                <c:pt idx="11">
                  <c:v>I cannot afford to attend as many arts events as I might wish </c:v>
                </c:pt>
                <c:pt idx="12">
                  <c:v>There are equal opportunities for everyone living in Ireland to attend and participate in the arts, (regardless of class, age, ethnicity, disability etc) </c:v>
                </c:pt>
                <c:pt idx="13">
                  <c:v>The arts make for a richer and more meaningful life </c:v>
                </c:pt>
                <c:pt idx="14">
                  <c:v>The arts play a significant part in my life</c:v>
                </c:pt>
              </c:strCache>
            </c:strRef>
          </c:cat>
          <c:val>
            <c:numRef>
              <c:f>Sheet1!$C$2:$C$16</c:f>
              <c:numCache>
                <c:formatCode>0</c:formatCode>
                <c:ptCount val="15"/>
                <c:pt idx="0">
                  <c:v>47</c:v>
                </c:pt>
                <c:pt idx="1">
                  <c:v>48</c:v>
                </c:pt>
                <c:pt idx="2">
                  <c:v>52</c:v>
                </c:pt>
                <c:pt idx="3">
                  <c:v>52</c:v>
                </c:pt>
                <c:pt idx="4">
                  <c:v>50</c:v>
                </c:pt>
                <c:pt idx="5">
                  <c:v>42</c:v>
                </c:pt>
                <c:pt idx="6">
                  <c:v>51</c:v>
                </c:pt>
                <c:pt idx="7">
                  <c:v>50</c:v>
                </c:pt>
                <c:pt idx="8">
                  <c:v>38</c:v>
                </c:pt>
                <c:pt idx="9">
                  <c:v>49</c:v>
                </c:pt>
                <c:pt idx="10">
                  <c:v>49</c:v>
                </c:pt>
                <c:pt idx="11">
                  <c:v>33</c:v>
                </c:pt>
                <c:pt idx="12">
                  <c:v>40</c:v>
                </c:pt>
                <c:pt idx="13">
                  <c:v>48</c:v>
                </c:pt>
                <c:pt idx="14">
                  <c:v>36</c:v>
                </c:pt>
              </c:numCache>
            </c:numRef>
          </c:val>
          <c:extLst xmlns:c16r2="http://schemas.microsoft.com/office/drawing/2015/06/chart">
            <c:ext xmlns:c16="http://schemas.microsoft.com/office/drawing/2014/chart" uri="{C3380CC4-5D6E-409C-BE32-E72D297353CC}">
              <c16:uniqueId val="{00000001-E6E1-4C52-A61E-1F40906483B1}"/>
            </c:ext>
          </c:extLst>
        </c:ser>
        <c:ser>
          <c:idx val="2"/>
          <c:order val="2"/>
          <c:tx>
            <c:strRef>
              <c:f>Sheet1!$D$1</c:f>
              <c:strCache>
                <c:ptCount val="1"/>
                <c:pt idx="0">
                  <c:v>Neither agree nor disagree</c:v>
                </c:pt>
              </c:strCache>
            </c:strRef>
          </c:tx>
          <c:spPr>
            <a:solidFill>
              <a:schemeClr val="accent3"/>
            </a:solidFill>
            <a:ln w="28575">
              <a:solidFill>
                <a:sysClr val="window" lastClr="FFFFFF"/>
              </a:solidFill>
            </a:ln>
            <a:effectLst/>
          </c:spPr>
          <c:invertIfNegative val="0"/>
          <c:dLbls>
            <c:spPr>
              <a:noFill/>
              <a:ln>
                <a:noFill/>
              </a:ln>
              <a:effectLst/>
            </c:spPr>
            <c:txPr>
              <a:bodyPr rot="0" spcFirstLastPara="1" vertOverflow="ellipsis" vert="horz" wrap="square" anchor="ctr" anchorCtr="1"/>
              <a:lstStyle/>
              <a:p>
                <a:pPr algn="ctr">
                  <a:defRPr lang="en-IE" sz="1200" b="1" i="0" u="none" strike="noStrike" kern="1200" baseline="0">
                    <a:solidFill>
                      <a:schemeClr val="tx1">
                        <a:lumMod val="65000"/>
                        <a:lumOff val="35000"/>
                      </a:schemeClr>
                    </a:solidFill>
                    <a:effectLst/>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Sheet1!$A$2:$A$16</c:f>
              <c:strCache>
                <c:ptCount val="15"/>
                <c:pt idx="0">
                  <c:v>Art education in schools (e.g. dance, drama, music, etc.) is as important as science education</c:v>
                </c:pt>
                <c:pt idx="1">
                  <c:v>As much importance should be given to providing arts amenities as is given to providing sports amenities</c:v>
                </c:pt>
                <c:pt idx="2">
                  <c:v>The arts help us express and define what it means to be Irish</c:v>
                </c:pt>
                <c:pt idx="3">
                  <c:v>Ireland is a creative nation</c:v>
                </c:pt>
                <c:pt idx="4">
                  <c:v>The arts locally help give my county or region a distinctive identity.</c:v>
                </c:pt>
                <c:pt idx="5">
                  <c:v>Involvement in the arts makes me feel a stronger connection to where I live</c:v>
                </c:pt>
                <c:pt idx="6">
                  <c:v>Overall, the arts in Ireland are of high quality</c:v>
                </c:pt>
                <c:pt idx="7">
                  <c:v>The arts in Ireland should receive public funding</c:v>
                </c:pt>
                <c:pt idx="8">
                  <c:v>The arts in Ireland are underfunded</c:v>
                </c:pt>
                <c:pt idx="9">
                  <c:v>Ireland’s reputation for the arts helps bring visitors and tourists to Ireland </c:v>
                </c:pt>
                <c:pt idx="10">
                  <c:v>The arts from different cultures give us an insight into the lives of people from different cultures</c:v>
                </c:pt>
                <c:pt idx="11">
                  <c:v>I cannot afford to attend as many arts events as I might wish </c:v>
                </c:pt>
                <c:pt idx="12">
                  <c:v>There are equal opportunities for everyone living in Ireland to attend and participate in the arts, (regardless of class, age, ethnicity, disability etc) </c:v>
                </c:pt>
                <c:pt idx="13">
                  <c:v>The arts make for a richer and more meaningful life </c:v>
                </c:pt>
                <c:pt idx="14">
                  <c:v>The arts play a significant part in my life</c:v>
                </c:pt>
              </c:strCache>
            </c:strRef>
          </c:cat>
          <c:val>
            <c:numRef>
              <c:f>Sheet1!$D$2:$D$16</c:f>
              <c:numCache>
                <c:formatCode>0</c:formatCode>
                <c:ptCount val="15"/>
                <c:pt idx="0">
                  <c:v>15</c:v>
                </c:pt>
                <c:pt idx="1">
                  <c:v>17</c:v>
                </c:pt>
                <c:pt idx="2">
                  <c:v>15</c:v>
                </c:pt>
                <c:pt idx="3">
                  <c:v>12</c:v>
                </c:pt>
                <c:pt idx="4">
                  <c:v>19</c:v>
                </c:pt>
                <c:pt idx="5">
                  <c:v>27</c:v>
                </c:pt>
                <c:pt idx="6">
                  <c:v>18</c:v>
                </c:pt>
                <c:pt idx="7">
                  <c:v>17</c:v>
                </c:pt>
                <c:pt idx="8">
                  <c:v>32</c:v>
                </c:pt>
                <c:pt idx="9">
                  <c:v>15</c:v>
                </c:pt>
                <c:pt idx="10">
                  <c:v>14</c:v>
                </c:pt>
                <c:pt idx="11">
                  <c:v>22</c:v>
                </c:pt>
                <c:pt idx="12">
                  <c:v>21</c:v>
                </c:pt>
                <c:pt idx="13">
                  <c:v>17</c:v>
                </c:pt>
                <c:pt idx="14">
                  <c:v>24</c:v>
                </c:pt>
              </c:numCache>
            </c:numRef>
          </c:val>
          <c:extLst xmlns:c16r2="http://schemas.microsoft.com/office/drawing/2015/06/chart">
            <c:ext xmlns:c16="http://schemas.microsoft.com/office/drawing/2014/chart" uri="{C3380CC4-5D6E-409C-BE32-E72D297353CC}">
              <c16:uniqueId val="{00000002-E6E1-4C52-A61E-1F40906483B1}"/>
            </c:ext>
          </c:extLst>
        </c:ser>
        <c:ser>
          <c:idx val="3"/>
          <c:order val="3"/>
          <c:tx>
            <c:strRef>
              <c:f>Sheet1!$E$1</c:f>
              <c:strCache>
                <c:ptCount val="1"/>
                <c:pt idx="0">
                  <c:v>Disagree slightly</c:v>
                </c:pt>
              </c:strCache>
            </c:strRef>
          </c:tx>
          <c:spPr>
            <a:solidFill>
              <a:schemeClr val="accent4"/>
            </a:solidFill>
            <a:ln w="12700">
              <a:solidFill>
                <a:sysClr val="window" lastClr="FFFFFF"/>
              </a:solidFill>
            </a:ln>
            <a:effectLst/>
          </c:spPr>
          <c:invertIfNegative val="0"/>
          <c:dLbls>
            <c:dLbl>
              <c:idx val="13"/>
              <c:layout>
                <c:manualLayout>
                  <c:x val="-3.9873891753058792E-3"/>
                  <c:y val="-4.0872094641748848E-3"/>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E6E1-4C52-A61E-1F40906483B1}"/>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0">
                <a:spAutoFit/>
              </a:bodyPr>
              <a:lstStyle/>
              <a:p>
                <a:pPr algn="ctr">
                  <a:defRPr lang="en-GB" sz="1200" b="1" i="0" u="none" strike="noStrike" kern="1200" baseline="0">
                    <a:solidFill>
                      <a:schemeClr val="tx1">
                        <a:lumMod val="65000"/>
                        <a:lumOff val="35000"/>
                      </a:schemeClr>
                    </a:solidFill>
                    <a:effectLst/>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Sheet1!$A$2:$A$16</c:f>
              <c:strCache>
                <c:ptCount val="15"/>
                <c:pt idx="0">
                  <c:v>Art education in schools (e.g. dance, drama, music, etc.) is as important as science education</c:v>
                </c:pt>
                <c:pt idx="1">
                  <c:v>As much importance should be given to providing arts amenities as is given to providing sports amenities</c:v>
                </c:pt>
                <c:pt idx="2">
                  <c:v>The arts help us express and define what it means to be Irish</c:v>
                </c:pt>
                <c:pt idx="3">
                  <c:v>Ireland is a creative nation</c:v>
                </c:pt>
                <c:pt idx="4">
                  <c:v>The arts locally help give my county or region a distinctive identity.</c:v>
                </c:pt>
                <c:pt idx="5">
                  <c:v>Involvement in the arts makes me feel a stronger connection to where I live</c:v>
                </c:pt>
                <c:pt idx="6">
                  <c:v>Overall, the arts in Ireland are of high quality</c:v>
                </c:pt>
                <c:pt idx="7">
                  <c:v>The arts in Ireland should receive public funding</c:v>
                </c:pt>
                <c:pt idx="8">
                  <c:v>The arts in Ireland are underfunded</c:v>
                </c:pt>
                <c:pt idx="9">
                  <c:v>Ireland’s reputation for the arts helps bring visitors and tourists to Ireland </c:v>
                </c:pt>
                <c:pt idx="10">
                  <c:v>The arts from different cultures give us an insight into the lives of people from different cultures</c:v>
                </c:pt>
                <c:pt idx="11">
                  <c:v>I cannot afford to attend as many arts events as I might wish </c:v>
                </c:pt>
                <c:pt idx="12">
                  <c:v>There are equal opportunities for everyone living in Ireland to attend and participate in the arts, (regardless of class, age, ethnicity, disability etc) </c:v>
                </c:pt>
                <c:pt idx="13">
                  <c:v>The arts make for a richer and more meaningful life </c:v>
                </c:pt>
                <c:pt idx="14">
                  <c:v>The arts play a significant part in my life</c:v>
                </c:pt>
              </c:strCache>
            </c:strRef>
          </c:cat>
          <c:val>
            <c:numRef>
              <c:f>Sheet1!$E$2:$E$16</c:f>
              <c:numCache>
                <c:formatCode>0</c:formatCode>
                <c:ptCount val="15"/>
                <c:pt idx="0">
                  <c:v>6</c:v>
                </c:pt>
                <c:pt idx="1">
                  <c:v>5</c:v>
                </c:pt>
                <c:pt idx="2">
                  <c:v>3</c:v>
                </c:pt>
                <c:pt idx="3">
                  <c:v>1</c:v>
                </c:pt>
                <c:pt idx="4">
                  <c:v>4</c:v>
                </c:pt>
                <c:pt idx="5">
                  <c:v>9</c:v>
                </c:pt>
                <c:pt idx="6">
                  <c:v>2</c:v>
                </c:pt>
                <c:pt idx="7">
                  <c:v>2</c:v>
                </c:pt>
                <c:pt idx="8">
                  <c:v>4</c:v>
                </c:pt>
                <c:pt idx="9">
                  <c:v>2</c:v>
                </c:pt>
                <c:pt idx="10">
                  <c:v>1</c:v>
                </c:pt>
                <c:pt idx="11">
                  <c:v>16</c:v>
                </c:pt>
                <c:pt idx="12">
                  <c:v>13</c:v>
                </c:pt>
                <c:pt idx="13">
                  <c:v>4</c:v>
                </c:pt>
                <c:pt idx="14">
                  <c:v>17</c:v>
                </c:pt>
              </c:numCache>
            </c:numRef>
          </c:val>
          <c:extLst xmlns:c16r2="http://schemas.microsoft.com/office/drawing/2015/06/chart">
            <c:ext xmlns:c16="http://schemas.microsoft.com/office/drawing/2014/chart" uri="{C3380CC4-5D6E-409C-BE32-E72D297353CC}">
              <c16:uniqueId val="{00000003-E6E1-4C52-A61E-1F40906483B1}"/>
            </c:ext>
          </c:extLst>
        </c:ser>
        <c:ser>
          <c:idx val="4"/>
          <c:order val="4"/>
          <c:tx>
            <c:strRef>
              <c:f>Sheet1!$F$1</c:f>
              <c:strCache>
                <c:ptCount val="1"/>
                <c:pt idx="0">
                  <c:v>Disagree strongly</c:v>
                </c:pt>
              </c:strCache>
            </c:strRef>
          </c:tx>
          <c:spPr>
            <a:solidFill>
              <a:schemeClr val="accent5"/>
            </a:solidFill>
            <a:ln w="28575">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GB" sz="1200" b="1" i="0" u="none" strike="noStrike" kern="1200" baseline="0">
                    <a:solidFill>
                      <a:schemeClr val="tx1"/>
                    </a:solidFill>
                    <a:effectLst/>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Sheet1!$A$2:$A$16</c:f>
              <c:strCache>
                <c:ptCount val="15"/>
                <c:pt idx="0">
                  <c:v>Art education in schools (e.g. dance, drama, music, etc.) is as important as science education</c:v>
                </c:pt>
                <c:pt idx="1">
                  <c:v>As much importance should be given to providing arts amenities as is given to providing sports amenities</c:v>
                </c:pt>
                <c:pt idx="2">
                  <c:v>The arts help us express and define what it means to be Irish</c:v>
                </c:pt>
                <c:pt idx="3">
                  <c:v>Ireland is a creative nation</c:v>
                </c:pt>
                <c:pt idx="4">
                  <c:v>The arts locally help give my county or region a distinctive identity.</c:v>
                </c:pt>
                <c:pt idx="5">
                  <c:v>Involvement in the arts makes me feel a stronger connection to where I live</c:v>
                </c:pt>
                <c:pt idx="6">
                  <c:v>Overall, the arts in Ireland are of high quality</c:v>
                </c:pt>
                <c:pt idx="7">
                  <c:v>The arts in Ireland should receive public funding</c:v>
                </c:pt>
                <c:pt idx="8">
                  <c:v>The arts in Ireland are underfunded</c:v>
                </c:pt>
                <c:pt idx="9">
                  <c:v>Ireland’s reputation for the arts helps bring visitors and tourists to Ireland </c:v>
                </c:pt>
                <c:pt idx="10">
                  <c:v>The arts from different cultures give us an insight into the lives of people from different cultures</c:v>
                </c:pt>
                <c:pt idx="11">
                  <c:v>I cannot afford to attend as many arts events as I might wish </c:v>
                </c:pt>
                <c:pt idx="12">
                  <c:v>There are equal opportunities for everyone living in Ireland to attend and participate in the arts, (regardless of class, age, ethnicity, disability etc) </c:v>
                </c:pt>
                <c:pt idx="13">
                  <c:v>The arts make for a richer and more meaningful life </c:v>
                </c:pt>
                <c:pt idx="14">
                  <c:v>The arts play a significant part in my life</c:v>
                </c:pt>
              </c:strCache>
            </c:strRef>
          </c:cat>
          <c:val>
            <c:numRef>
              <c:f>Sheet1!$F$2:$F$16</c:f>
              <c:numCache>
                <c:formatCode>0</c:formatCode>
                <c:ptCount val="15"/>
                <c:pt idx="0">
                  <c:v>1</c:v>
                </c:pt>
                <c:pt idx="1">
                  <c:v>1</c:v>
                </c:pt>
                <c:pt idx="2">
                  <c:v>1</c:v>
                </c:pt>
                <c:pt idx="3">
                  <c:v>0</c:v>
                </c:pt>
                <c:pt idx="4">
                  <c:v>1</c:v>
                </c:pt>
                <c:pt idx="5">
                  <c:v>2</c:v>
                </c:pt>
                <c:pt idx="6">
                  <c:v>1</c:v>
                </c:pt>
                <c:pt idx="7">
                  <c:v>0</c:v>
                </c:pt>
                <c:pt idx="8">
                  <c:v>1</c:v>
                </c:pt>
                <c:pt idx="9">
                  <c:v>0</c:v>
                </c:pt>
                <c:pt idx="10">
                  <c:v>0</c:v>
                </c:pt>
                <c:pt idx="11">
                  <c:v>8</c:v>
                </c:pt>
                <c:pt idx="12">
                  <c:v>3</c:v>
                </c:pt>
                <c:pt idx="13">
                  <c:v>0</c:v>
                </c:pt>
                <c:pt idx="14">
                  <c:v>6</c:v>
                </c:pt>
              </c:numCache>
            </c:numRef>
          </c:val>
          <c:extLst xmlns:c16r2="http://schemas.microsoft.com/office/drawing/2015/06/chart">
            <c:ext xmlns:c16="http://schemas.microsoft.com/office/drawing/2014/chart" uri="{C3380CC4-5D6E-409C-BE32-E72D297353CC}">
              <c16:uniqueId val="{00000004-E6E1-4C52-A61E-1F40906483B1}"/>
            </c:ext>
          </c:extLst>
        </c:ser>
        <c:dLbls>
          <c:showLegendKey val="0"/>
          <c:showVal val="0"/>
          <c:showCatName val="0"/>
          <c:showSerName val="0"/>
          <c:showPercent val="0"/>
          <c:showBubbleSize val="0"/>
        </c:dLbls>
        <c:gapWidth val="0"/>
        <c:overlap val="100"/>
        <c:axId val="823572536"/>
        <c:axId val="823570576"/>
      </c:barChart>
      <c:catAx>
        <c:axId val="823572536"/>
        <c:scaling>
          <c:orientation val="maxMin"/>
        </c:scaling>
        <c:delete val="1"/>
        <c:axPos val="l"/>
        <c:numFmt formatCode="General" sourceLinked="1"/>
        <c:majorTickMark val="out"/>
        <c:minorTickMark val="none"/>
        <c:tickLblPos val="nextTo"/>
        <c:crossAx val="823570576"/>
        <c:crosses val="autoZero"/>
        <c:auto val="1"/>
        <c:lblAlgn val="ctr"/>
        <c:lblOffset val="100"/>
        <c:noMultiLvlLbl val="0"/>
      </c:catAx>
      <c:valAx>
        <c:axId val="823570576"/>
        <c:scaling>
          <c:orientation val="minMax"/>
        </c:scaling>
        <c:delete val="1"/>
        <c:axPos val="t"/>
        <c:numFmt formatCode="0%" sourceLinked="1"/>
        <c:majorTickMark val="out"/>
        <c:minorTickMark val="none"/>
        <c:tickLblPos val="nextTo"/>
        <c:crossAx val="823572536"/>
        <c:crosses val="autoZero"/>
        <c:crossBetween val="between"/>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lang="en-IE" sz="1000" b="0" i="0" u="none" strike="noStrike" kern="1200">
          <a:solidFill>
            <a:srgbClr val="000000"/>
          </a:solidFill>
          <a:effectLst/>
          <a:latin typeface="+mn-lt"/>
          <a:ea typeface="+mn-ea"/>
          <a:cs typeface="+mn-cs"/>
        </a:defRPr>
      </a:pPr>
      <a:endParaRPr lang="en-US"/>
    </a:p>
  </c:txPr>
  <c:externalData r:id="rId4">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Series 1</c:v>
                </c:pt>
              </c:strCache>
            </c:strRef>
          </c:tx>
          <c:spPr>
            <a:solidFill>
              <a:schemeClr val="accent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My parents took a strong interest in the arts</c:v>
                </c:pt>
                <c:pt idx="1">
                  <c:v>Others in my family take a strong interest in the arts</c:v>
                </c:pt>
                <c:pt idx="2">
                  <c:v>Many of my friends take a strong interest in the arts</c:v>
                </c:pt>
                <c:pt idx="3">
                  <c:v>I would like my children to take a strong interest in the arts</c:v>
                </c:pt>
              </c:strCache>
            </c:strRef>
          </c:cat>
          <c:val>
            <c:numRef>
              <c:f>Sheet1!$B$2:$B$5</c:f>
              <c:numCache>
                <c:formatCode>0</c:formatCode>
                <c:ptCount val="4"/>
                <c:pt idx="0">
                  <c:v>11</c:v>
                </c:pt>
                <c:pt idx="1">
                  <c:v>14</c:v>
                </c:pt>
                <c:pt idx="2">
                  <c:v>15</c:v>
                </c:pt>
                <c:pt idx="3">
                  <c:v>21</c:v>
                </c:pt>
              </c:numCache>
            </c:numRef>
          </c:val>
          <c:extLst xmlns:c16r2="http://schemas.microsoft.com/office/drawing/2015/06/chart">
            <c:ext xmlns:c16="http://schemas.microsoft.com/office/drawing/2014/chart" uri="{C3380CC4-5D6E-409C-BE32-E72D297353CC}">
              <c16:uniqueId val="{00000000-A02A-4CFD-927B-E2E900BA6462}"/>
            </c:ext>
          </c:extLst>
        </c:ser>
        <c:ser>
          <c:idx val="1"/>
          <c:order val="1"/>
          <c:tx>
            <c:strRef>
              <c:f>Sheet1!$C$1</c:f>
              <c:strCache>
                <c:ptCount val="1"/>
                <c:pt idx="0">
                  <c:v>Series 2</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My parents took a strong interest in the arts</c:v>
                </c:pt>
                <c:pt idx="1">
                  <c:v>Others in my family take a strong interest in the arts</c:v>
                </c:pt>
                <c:pt idx="2">
                  <c:v>Many of my friends take a strong interest in the arts</c:v>
                </c:pt>
                <c:pt idx="3">
                  <c:v>I would like my children to take a strong interest in the arts</c:v>
                </c:pt>
              </c:strCache>
            </c:strRef>
          </c:cat>
          <c:val>
            <c:numRef>
              <c:f>Sheet1!$C$2:$C$5</c:f>
              <c:numCache>
                <c:formatCode>0</c:formatCode>
                <c:ptCount val="4"/>
                <c:pt idx="0">
                  <c:v>30</c:v>
                </c:pt>
                <c:pt idx="1">
                  <c:v>45</c:v>
                </c:pt>
                <c:pt idx="2">
                  <c:v>43</c:v>
                </c:pt>
                <c:pt idx="3">
                  <c:v>42</c:v>
                </c:pt>
              </c:numCache>
            </c:numRef>
          </c:val>
          <c:extLst xmlns:c16r2="http://schemas.microsoft.com/office/drawing/2015/06/chart">
            <c:ext xmlns:c16="http://schemas.microsoft.com/office/drawing/2014/chart" uri="{C3380CC4-5D6E-409C-BE32-E72D297353CC}">
              <c16:uniqueId val="{00000001-A02A-4CFD-927B-E2E900BA6462}"/>
            </c:ext>
          </c:extLst>
        </c:ser>
        <c:ser>
          <c:idx val="2"/>
          <c:order val="2"/>
          <c:tx>
            <c:strRef>
              <c:f>Sheet1!$D$1</c:f>
              <c:strCache>
                <c:ptCount val="1"/>
                <c:pt idx="0">
                  <c:v>Series 3</c:v>
                </c:pt>
              </c:strCache>
            </c:strRef>
          </c:tx>
          <c:spPr>
            <a:solidFill>
              <a:schemeClr val="bg1">
                <a:lumMod val="8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My parents took a strong interest in the arts</c:v>
                </c:pt>
                <c:pt idx="1">
                  <c:v>Others in my family take a strong interest in the arts</c:v>
                </c:pt>
                <c:pt idx="2">
                  <c:v>Many of my friends take a strong interest in the arts</c:v>
                </c:pt>
                <c:pt idx="3">
                  <c:v>I would like my children to take a strong interest in the arts</c:v>
                </c:pt>
              </c:strCache>
            </c:strRef>
          </c:cat>
          <c:val>
            <c:numRef>
              <c:f>Sheet1!$D$2:$D$5</c:f>
              <c:numCache>
                <c:formatCode>0</c:formatCode>
                <c:ptCount val="4"/>
                <c:pt idx="0">
                  <c:v>19</c:v>
                </c:pt>
                <c:pt idx="1">
                  <c:v>19</c:v>
                </c:pt>
                <c:pt idx="2">
                  <c:v>19</c:v>
                </c:pt>
                <c:pt idx="3">
                  <c:v>17</c:v>
                </c:pt>
              </c:numCache>
            </c:numRef>
          </c:val>
          <c:extLst xmlns:c16r2="http://schemas.microsoft.com/office/drawing/2015/06/chart">
            <c:ext xmlns:c16="http://schemas.microsoft.com/office/drawing/2014/chart" uri="{C3380CC4-5D6E-409C-BE32-E72D297353CC}">
              <c16:uniqueId val="{00000002-A02A-4CFD-927B-E2E900BA6462}"/>
            </c:ext>
          </c:extLst>
        </c:ser>
        <c:ser>
          <c:idx val="3"/>
          <c:order val="3"/>
          <c:tx>
            <c:strRef>
              <c:f>Sheet1!$E$1</c:f>
              <c:strCache>
                <c:ptCount val="1"/>
                <c:pt idx="0">
                  <c:v>Series 4</c:v>
                </c:pt>
              </c:strCache>
            </c:strRef>
          </c:tx>
          <c:spPr>
            <a:solidFill>
              <a:schemeClr val="accent5">
                <a:lumMod val="40000"/>
                <a:lumOff val="60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My parents took a strong interest in the arts</c:v>
                </c:pt>
                <c:pt idx="1">
                  <c:v>Others in my family take a strong interest in the arts</c:v>
                </c:pt>
                <c:pt idx="2">
                  <c:v>Many of my friends take a strong interest in the arts</c:v>
                </c:pt>
                <c:pt idx="3">
                  <c:v>I would like my children to take a strong interest in the arts</c:v>
                </c:pt>
              </c:strCache>
            </c:strRef>
          </c:cat>
          <c:val>
            <c:numRef>
              <c:f>Sheet1!$E$2:$E$5</c:f>
              <c:numCache>
                <c:formatCode>0</c:formatCode>
                <c:ptCount val="4"/>
                <c:pt idx="0">
                  <c:v>20</c:v>
                </c:pt>
                <c:pt idx="1">
                  <c:v>14</c:v>
                </c:pt>
                <c:pt idx="2">
                  <c:v>14</c:v>
                </c:pt>
                <c:pt idx="3">
                  <c:v>3</c:v>
                </c:pt>
              </c:numCache>
            </c:numRef>
          </c:val>
          <c:extLst xmlns:c16r2="http://schemas.microsoft.com/office/drawing/2015/06/chart">
            <c:ext xmlns:c16="http://schemas.microsoft.com/office/drawing/2014/chart" uri="{C3380CC4-5D6E-409C-BE32-E72D297353CC}">
              <c16:uniqueId val="{00000003-A02A-4CFD-927B-E2E900BA6462}"/>
            </c:ext>
          </c:extLst>
        </c:ser>
        <c:ser>
          <c:idx val="4"/>
          <c:order val="4"/>
          <c:tx>
            <c:strRef>
              <c:f>Sheet1!$F$1</c:f>
              <c:strCache>
                <c:ptCount val="1"/>
                <c:pt idx="0">
                  <c:v>Series 5</c:v>
                </c:pt>
              </c:strCache>
            </c:strRef>
          </c:tx>
          <c:spPr>
            <a:solidFill>
              <a:schemeClr val="accent5"/>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My parents took a strong interest in the arts</c:v>
                </c:pt>
                <c:pt idx="1">
                  <c:v>Others in my family take a strong interest in the arts</c:v>
                </c:pt>
                <c:pt idx="2">
                  <c:v>Many of my friends take a strong interest in the arts</c:v>
                </c:pt>
                <c:pt idx="3">
                  <c:v>I would like my children to take a strong interest in the arts</c:v>
                </c:pt>
              </c:strCache>
            </c:strRef>
          </c:cat>
          <c:val>
            <c:numRef>
              <c:f>Sheet1!$F$2:$F$5</c:f>
              <c:numCache>
                <c:formatCode>0</c:formatCode>
                <c:ptCount val="4"/>
                <c:pt idx="0">
                  <c:v>17</c:v>
                </c:pt>
                <c:pt idx="1">
                  <c:v>7</c:v>
                </c:pt>
                <c:pt idx="2">
                  <c:v>7</c:v>
                </c:pt>
                <c:pt idx="3">
                  <c:v>2</c:v>
                </c:pt>
              </c:numCache>
            </c:numRef>
          </c:val>
          <c:extLst xmlns:c16r2="http://schemas.microsoft.com/office/drawing/2015/06/chart">
            <c:ext xmlns:c16="http://schemas.microsoft.com/office/drawing/2014/chart" uri="{C3380CC4-5D6E-409C-BE32-E72D297353CC}">
              <c16:uniqueId val="{00000004-A02A-4CFD-927B-E2E900BA6462}"/>
            </c:ext>
          </c:extLst>
        </c:ser>
        <c:ser>
          <c:idx val="5"/>
          <c:order val="5"/>
          <c:tx>
            <c:strRef>
              <c:f>Sheet1!$G$1</c:f>
              <c:strCache>
                <c:ptCount val="1"/>
                <c:pt idx="0">
                  <c:v>Series 6</c:v>
                </c:pt>
              </c:strCache>
            </c:strRef>
          </c:tx>
          <c:spPr>
            <a:solidFill>
              <a:srgbClr val="54C0E8"/>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My parents took a strong interest in the arts</c:v>
                </c:pt>
                <c:pt idx="1">
                  <c:v>Others in my family take a strong interest in the arts</c:v>
                </c:pt>
                <c:pt idx="2">
                  <c:v>Many of my friends take a strong interest in the arts</c:v>
                </c:pt>
                <c:pt idx="3">
                  <c:v>I would like my children to take a strong interest in the arts</c:v>
                </c:pt>
              </c:strCache>
            </c:strRef>
          </c:cat>
          <c:val>
            <c:numRef>
              <c:f>Sheet1!$G$2:$G$5</c:f>
              <c:numCache>
                <c:formatCode>0</c:formatCode>
                <c:ptCount val="4"/>
                <c:pt idx="0">
                  <c:v>3</c:v>
                </c:pt>
                <c:pt idx="1">
                  <c:v>1</c:v>
                </c:pt>
                <c:pt idx="2">
                  <c:v>2</c:v>
                </c:pt>
                <c:pt idx="3">
                  <c:v>15</c:v>
                </c:pt>
              </c:numCache>
            </c:numRef>
          </c:val>
          <c:extLst xmlns:c16r2="http://schemas.microsoft.com/office/drawing/2015/06/chart">
            <c:ext xmlns:c16="http://schemas.microsoft.com/office/drawing/2014/chart" uri="{C3380CC4-5D6E-409C-BE32-E72D297353CC}">
              <c16:uniqueId val="{00000005-A02A-4CFD-927B-E2E900BA6462}"/>
            </c:ext>
          </c:extLst>
        </c:ser>
        <c:dLbls>
          <c:showLegendKey val="0"/>
          <c:showVal val="0"/>
          <c:showCatName val="0"/>
          <c:showSerName val="0"/>
          <c:showPercent val="0"/>
          <c:showBubbleSize val="0"/>
        </c:dLbls>
        <c:gapWidth val="50"/>
        <c:overlap val="100"/>
        <c:axId val="823577632"/>
        <c:axId val="823571752"/>
      </c:barChart>
      <c:catAx>
        <c:axId val="823577632"/>
        <c:scaling>
          <c:orientation val="maxMin"/>
        </c:scaling>
        <c:delete val="1"/>
        <c:axPos val="l"/>
        <c:numFmt formatCode="General" sourceLinked="1"/>
        <c:majorTickMark val="out"/>
        <c:minorTickMark val="none"/>
        <c:tickLblPos val="nextTo"/>
        <c:crossAx val="823571752"/>
        <c:crosses val="autoZero"/>
        <c:auto val="1"/>
        <c:lblAlgn val="ctr"/>
        <c:lblOffset val="100"/>
        <c:noMultiLvlLbl val="0"/>
      </c:catAx>
      <c:valAx>
        <c:axId val="823571752"/>
        <c:scaling>
          <c:orientation val="minMax"/>
        </c:scaling>
        <c:delete val="1"/>
        <c:axPos val="t"/>
        <c:numFmt formatCode="0%" sourceLinked="1"/>
        <c:majorTickMark val="out"/>
        <c:minorTickMark val="none"/>
        <c:tickLblPos val="nextTo"/>
        <c:crossAx val="82357763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686177465328532"/>
          <c:y val="5.1873321264957487E-2"/>
          <c:w val="0.38854521053602198"/>
          <c:h val="0.92098678253419941"/>
        </c:manualLayout>
      </c:layout>
      <c:barChart>
        <c:barDir val="bar"/>
        <c:grouping val="clustered"/>
        <c:varyColors val="0"/>
        <c:ser>
          <c:idx val="0"/>
          <c:order val="0"/>
          <c:tx>
            <c:strRef>
              <c:f>Sheet1!$B$1</c:f>
              <c:strCache>
                <c:ptCount val="1"/>
                <c:pt idx="0">
                  <c:v>Agree</c:v>
                </c:pt>
              </c:strCache>
            </c:strRef>
          </c:tx>
          <c:spPr>
            <a:solidFill>
              <a:srgbClr val="99B43C"/>
            </a:solidFill>
            <a:ln>
              <a:solidFill>
                <a:schemeClr val="bg1"/>
              </a:solid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0-C4CA-40BA-A064-2D4AC573533D}"/>
              </c:ext>
            </c:extLst>
          </c:dPt>
          <c:dPt>
            <c:idx val="3"/>
            <c:invertIfNegative val="0"/>
            <c:bubble3D val="0"/>
            <c:extLst xmlns:c16r2="http://schemas.microsoft.com/office/drawing/2015/06/chart">
              <c:ext xmlns:c16="http://schemas.microsoft.com/office/drawing/2014/chart" uri="{C3380CC4-5D6E-409C-BE32-E72D297353CC}">
                <c16:uniqueId val="{00000002-C4CA-40BA-A064-2D4AC573533D}"/>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4"/>
                <c:pt idx="0">
                  <c:v>Art education in schools (e.g. dance, drama, music, etc.) is as important as science education</c:v>
                </c:pt>
                <c:pt idx="1">
                  <c:v>As much importance should be given to providing arts amenities as is given to providing sports amenities</c:v>
                </c:pt>
                <c:pt idx="2">
                  <c:v>The arts help us express and define what it means to be Irish</c:v>
                </c:pt>
                <c:pt idx="3">
                  <c:v>Ireland is a creative nation</c:v>
                </c:pt>
                <c:pt idx="4">
                  <c:v>The arts locally help give my county or region a distinctive identity.</c:v>
                </c:pt>
                <c:pt idx="5">
                  <c:v>Involvement in the arts makes me feel a stronger connection to where I live</c:v>
                </c:pt>
                <c:pt idx="6">
                  <c:v>Overall, the arts in Ireland are of high quality</c:v>
                </c:pt>
                <c:pt idx="7">
                  <c:v>The arts in Ireland should receive public funding</c:v>
                </c:pt>
                <c:pt idx="8">
                  <c:v>The arts in Ireland are underfunded</c:v>
                </c:pt>
                <c:pt idx="9">
                  <c:v>Ireland’s reputation for the arts helps bring visitors and tourists to Ireland </c:v>
                </c:pt>
                <c:pt idx="10">
                  <c:v>The arts from different cultures give us an insight into the lives of people from different cultures</c:v>
                </c:pt>
                <c:pt idx="11">
                  <c:v>I cannot afford to attend as many arts events as I might wish </c:v>
                </c:pt>
                <c:pt idx="12">
                  <c:v>There are equal opportunities for everyone living in Ireland to attend and participate in the arts, (regardless of class, age, ethnicity, disability etc) </c:v>
                </c:pt>
                <c:pt idx="13">
                  <c:v>The arts make for a richer and more meaningful life </c:v>
                </c:pt>
              </c:strCache>
            </c:strRef>
          </c:cat>
          <c:val>
            <c:numRef>
              <c:f>Sheet1!$B$2:$B$17</c:f>
              <c:numCache>
                <c:formatCode>0</c:formatCode>
                <c:ptCount val="15"/>
                <c:pt idx="0">
                  <c:v>31</c:v>
                </c:pt>
                <c:pt idx="1">
                  <c:v>30</c:v>
                </c:pt>
                <c:pt idx="2">
                  <c:v>29</c:v>
                </c:pt>
                <c:pt idx="3">
                  <c:v>35</c:v>
                </c:pt>
                <c:pt idx="4">
                  <c:v>26</c:v>
                </c:pt>
                <c:pt idx="5">
                  <c:v>21</c:v>
                </c:pt>
                <c:pt idx="6">
                  <c:v>29</c:v>
                </c:pt>
                <c:pt idx="7">
                  <c:v>32</c:v>
                </c:pt>
                <c:pt idx="8">
                  <c:v>26</c:v>
                </c:pt>
                <c:pt idx="9">
                  <c:v>34</c:v>
                </c:pt>
                <c:pt idx="10">
                  <c:v>35</c:v>
                </c:pt>
                <c:pt idx="11">
                  <c:v>22</c:v>
                </c:pt>
                <c:pt idx="12">
                  <c:v>23</c:v>
                </c:pt>
                <c:pt idx="13">
                  <c:v>30</c:v>
                </c:pt>
                <c:pt idx="14">
                  <c:v>16</c:v>
                </c:pt>
              </c:numCache>
            </c:numRef>
          </c:val>
          <c:extLst xmlns:c16r2="http://schemas.microsoft.com/office/drawing/2015/06/chart">
            <c:ext xmlns:c16="http://schemas.microsoft.com/office/drawing/2014/chart" uri="{C3380CC4-5D6E-409C-BE32-E72D297353CC}">
              <c16:uniqueId val="{00000003-C4CA-40BA-A064-2D4AC573533D}"/>
            </c:ext>
          </c:extLst>
        </c:ser>
        <c:dLbls>
          <c:dLblPos val="outEnd"/>
          <c:showLegendKey val="0"/>
          <c:showVal val="1"/>
          <c:showCatName val="0"/>
          <c:showSerName val="0"/>
          <c:showPercent val="0"/>
          <c:showBubbleSize val="0"/>
        </c:dLbls>
        <c:gapWidth val="50"/>
        <c:axId val="823572928"/>
        <c:axId val="823572144"/>
      </c:barChart>
      <c:catAx>
        <c:axId val="823572928"/>
        <c:scaling>
          <c:orientation val="maxMin"/>
        </c:scaling>
        <c:delete val="1"/>
        <c:axPos val="l"/>
        <c:numFmt formatCode="General" sourceLinked="1"/>
        <c:majorTickMark val="out"/>
        <c:minorTickMark val="none"/>
        <c:tickLblPos val="nextTo"/>
        <c:crossAx val="823572144"/>
        <c:crosses val="autoZero"/>
        <c:auto val="1"/>
        <c:lblAlgn val="ctr"/>
        <c:lblOffset val="100"/>
        <c:noMultiLvlLbl val="0"/>
      </c:catAx>
      <c:valAx>
        <c:axId val="823572144"/>
        <c:scaling>
          <c:orientation val="minMax"/>
          <c:min val="0"/>
        </c:scaling>
        <c:delete val="1"/>
        <c:axPos val="t"/>
        <c:numFmt formatCode="0" sourceLinked="1"/>
        <c:majorTickMark val="out"/>
        <c:minorTickMark val="none"/>
        <c:tickLblPos val="nextTo"/>
        <c:crossAx val="8235729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7858942065491177E-2"/>
          <c:y val="2.9850746268656716E-2"/>
          <c:w val="0.93450881612090675"/>
          <c:h val="0.92324093816631125"/>
        </c:manualLayout>
      </c:layout>
      <c:barChart>
        <c:barDir val="col"/>
        <c:grouping val="percentStacked"/>
        <c:varyColors val="0"/>
        <c:ser>
          <c:idx val="0"/>
          <c:order val="0"/>
          <c:tx>
            <c:strRef>
              <c:f>Sheet1!$A$2</c:f>
              <c:strCache>
                <c:ptCount val="1"/>
                <c:pt idx="0">
                  <c:v>%</c:v>
                </c:pt>
              </c:strCache>
            </c:strRef>
          </c:tx>
          <c:spPr>
            <a:solidFill>
              <a:srgbClr val="5B9BD5"/>
            </a:solidFill>
            <a:ln w="25905">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Sheet1!$B$1:$D$1</c:f>
              <c:strCache>
                <c:ptCount val="3"/>
                <c:pt idx="0">
                  <c:v>5 years ago</c:v>
                </c:pt>
                <c:pt idx="1">
                  <c:v>6 years ago</c:v>
                </c:pt>
                <c:pt idx="2">
                  <c:v>10 years ago</c:v>
                </c:pt>
              </c:strCache>
            </c:strRef>
          </c:cat>
          <c:val>
            <c:numRef>
              <c:f>Sheet1!$B$2:$D$2</c:f>
              <c:numCache>
                <c:formatCode>General</c:formatCode>
                <c:ptCount val="3"/>
              </c:numCache>
            </c:numRef>
          </c:val>
          <c:extLst xmlns:c16r2="http://schemas.microsoft.com/office/drawing/2015/06/chart">
            <c:ext xmlns:c16="http://schemas.microsoft.com/office/drawing/2014/chart" uri="{C3380CC4-5D6E-409C-BE32-E72D297353CC}">
              <c16:uniqueId val="{00000000-A610-4877-AC42-6A33243055A8}"/>
            </c:ext>
          </c:extLst>
        </c:ser>
        <c:ser>
          <c:idx val="1"/>
          <c:order val="1"/>
          <c:tx>
            <c:strRef>
              <c:f>Sheet1!$A$3</c:f>
              <c:strCache>
                <c:ptCount val="1"/>
                <c:pt idx="0">
                  <c:v>Less</c:v>
                </c:pt>
              </c:strCache>
            </c:strRef>
          </c:tx>
          <c:spPr>
            <a:solidFill>
              <a:srgbClr val="AEC411">
                <a:lumMod val="75000"/>
              </a:srgbClr>
            </a:solidFill>
            <a:ln w="25905">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Sheet1!$B$1:$D$1</c:f>
              <c:strCache>
                <c:ptCount val="3"/>
                <c:pt idx="0">
                  <c:v>5 years ago</c:v>
                </c:pt>
                <c:pt idx="1">
                  <c:v>6 years ago</c:v>
                </c:pt>
                <c:pt idx="2">
                  <c:v>10 years ago</c:v>
                </c:pt>
              </c:strCache>
            </c:strRef>
          </c:cat>
          <c:val>
            <c:numRef>
              <c:f>Sheet1!$B$3:$D$3</c:f>
              <c:numCache>
                <c:formatCode>General</c:formatCode>
                <c:ptCount val="3"/>
                <c:pt idx="0">
                  <c:v>50</c:v>
                </c:pt>
                <c:pt idx="2">
                  <c:v>50</c:v>
                </c:pt>
              </c:numCache>
            </c:numRef>
          </c:val>
          <c:extLst xmlns:c16r2="http://schemas.microsoft.com/office/drawing/2015/06/chart">
            <c:ext xmlns:c16="http://schemas.microsoft.com/office/drawing/2014/chart" uri="{C3380CC4-5D6E-409C-BE32-E72D297353CC}">
              <c16:uniqueId val="{00000001-A610-4877-AC42-6A33243055A8}"/>
            </c:ext>
          </c:extLst>
        </c:ser>
        <c:ser>
          <c:idx val="2"/>
          <c:order val="2"/>
          <c:tx>
            <c:strRef>
              <c:f>Sheet1!$A$4</c:f>
              <c:strCache>
                <c:ptCount val="1"/>
                <c:pt idx="0">
                  <c:v>About the same</c:v>
                </c:pt>
              </c:strCache>
            </c:strRef>
          </c:tx>
          <c:spPr>
            <a:solidFill>
              <a:srgbClr val="AEC411">
                <a:lumMod val="60000"/>
                <a:lumOff val="40000"/>
              </a:srgbClr>
            </a:solidFill>
            <a:ln w="12700">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Sheet1!$B$1:$D$1</c:f>
              <c:strCache>
                <c:ptCount val="3"/>
                <c:pt idx="0">
                  <c:v>5 years ago</c:v>
                </c:pt>
                <c:pt idx="1">
                  <c:v>6 years ago</c:v>
                </c:pt>
                <c:pt idx="2">
                  <c:v>10 years ago</c:v>
                </c:pt>
              </c:strCache>
            </c:strRef>
          </c:cat>
          <c:val>
            <c:numRef>
              <c:f>Sheet1!$B$4:$D$4</c:f>
              <c:numCache>
                <c:formatCode>General</c:formatCode>
                <c:ptCount val="3"/>
                <c:pt idx="0">
                  <c:v>40</c:v>
                </c:pt>
                <c:pt idx="2">
                  <c:v>41</c:v>
                </c:pt>
              </c:numCache>
            </c:numRef>
          </c:val>
          <c:extLst xmlns:c16r2="http://schemas.microsoft.com/office/drawing/2015/06/chart">
            <c:ext xmlns:c16="http://schemas.microsoft.com/office/drawing/2014/chart" uri="{C3380CC4-5D6E-409C-BE32-E72D297353CC}">
              <c16:uniqueId val="{00000002-A610-4877-AC42-6A33243055A8}"/>
            </c:ext>
          </c:extLst>
        </c:ser>
        <c:ser>
          <c:idx val="3"/>
          <c:order val="3"/>
          <c:tx>
            <c:strRef>
              <c:f>Sheet1!$A$5</c:f>
              <c:strCache>
                <c:ptCount val="1"/>
                <c:pt idx="0">
                  <c:v>More</c:v>
                </c:pt>
              </c:strCache>
            </c:strRef>
          </c:tx>
          <c:spPr>
            <a:solidFill>
              <a:srgbClr val="D61D6E">
                <a:lumMod val="60000"/>
                <a:lumOff val="40000"/>
              </a:srgbClr>
            </a:solidFill>
            <a:ln w="19050">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Sheet1!$B$1:$D$1</c:f>
              <c:strCache>
                <c:ptCount val="3"/>
                <c:pt idx="0">
                  <c:v>5 years ago</c:v>
                </c:pt>
                <c:pt idx="1">
                  <c:v>6 years ago</c:v>
                </c:pt>
                <c:pt idx="2">
                  <c:v>10 years ago</c:v>
                </c:pt>
              </c:strCache>
            </c:strRef>
          </c:cat>
          <c:val>
            <c:numRef>
              <c:f>Sheet1!$B$5:$D$5</c:f>
              <c:numCache>
                <c:formatCode>General</c:formatCode>
                <c:ptCount val="3"/>
                <c:pt idx="0">
                  <c:v>9</c:v>
                </c:pt>
                <c:pt idx="2">
                  <c:v>7</c:v>
                </c:pt>
              </c:numCache>
            </c:numRef>
          </c:val>
          <c:extLst xmlns:c16r2="http://schemas.microsoft.com/office/drawing/2015/06/chart">
            <c:ext xmlns:c16="http://schemas.microsoft.com/office/drawing/2014/chart" uri="{C3380CC4-5D6E-409C-BE32-E72D297353CC}">
              <c16:uniqueId val="{00000000-F8E3-4EE0-BBC2-DA11E365D469}"/>
            </c:ext>
          </c:extLst>
        </c:ser>
        <c:ser>
          <c:idx val="4"/>
          <c:order val="4"/>
          <c:tx>
            <c:strRef>
              <c:f>Sheet1!$A$6</c:f>
              <c:strCache>
                <c:ptCount val="1"/>
                <c:pt idx="0">
                  <c:v>I didn’t drink then</c:v>
                </c:pt>
              </c:strCache>
            </c:strRef>
          </c:tx>
          <c:spPr>
            <a:solidFill>
              <a:sysClr val="window" lastClr="FFFFFF">
                <a:lumMod val="75000"/>
              </a:sysClr>
            </a:solidFill>
          </c:spPr>
          <c:invertIfNegative val="0"/>
          <c:dLbls>
            <c:spPr>
              <a:noFill/>
              <a:ln>
                <a:noFill/>
              </a:ln>
              <a:effectLst/>
            </c:spPr>
            <c:txPr>
              <a:bodyPr/>
              <a:lstStyle/>
              <a:p>
                <a:pPr>
                  <a:defRPr>
                    <a:solidFill>
                      <a:schemeClr val="bg1">
                        <a:lumMod val="50000"/>
                      </a:schemeClr>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Sheet1!$B$1:$D$1</c:f>
              <c:strCache>
                <c:ptCount val="3"/>
                <c:pt idx="0">
                  <c:v>5 years ago</c:v>
                </c:pt>
                <c:pt idx="1">
                  <c:v>6 years ago</c:v>
                </c:pt>
                <c:pt idx="2">
                  <c:v>10 years ago</c:v>
                </c:pt>
              </c:strCache>
            </c:strRef>
          </c:cat>
          <c:val>
            <c:numRef>
              <c:f>Sheet1!$B$6:$D$6</c:f>
              <c:numCache>
                <c:formatCode>General</c:formatCode>
                <c:ptCount val="3"/>
                <c:pt idx="0">
                  <c:v>1</c:v>
                </c:pt>
                <c:pt idx="2">
                  <c:v>1</c:v>
                </c:pt>
              </c:numCache>
            </c:numRef>
          </c:val>
          <c:extLst xmlns:c16r2="http://schemas.microsoft.com/office/drawing/2015/06/chart">
            <c:ext xmlns:c16="http://schemas.microsoft.com/office/drawing/2014/chart" uri="{C3380CC4-5D6E-409C-BE32-E72D297353CC}">
              <c16:uniqueId val="{00000001-F8E3-4EE0-BBC2-DA11E365D469}"/>
            </c:ext>
          </c:extLst>
        </c:ser>
        <c:dLbls>
          <c:showLegendKey val="0"/>
          <c:showVal val="0"/>
          <c:showCatName val="0"/>
          <c:showSerName val="0"/>
          <c:showPercent val="0"/>
          <c:showBubbleSize val="0"/>
        </c:dLbls>
        <c:gapWidth val="70"/>
        <c:overlap val="100"/>
        <c:axId val="792139392"/>
        <c:axId val="792129984"/>
      </c:barChart>
      <c:catAx>
        <c:axId val="792139392"/>
        <c:scaling>
          <c:orientation val="minMax"/>
        </c:scaling>
        <c:delete val="1"/>
        <c:axPos val="t"/>
        <c:numFmt formatCode="General" sourceLinked="1"/>
        <c:majorTickMark val="out"/>
        <c:minorTickMark val="none"/>
        <c:tickLblPos val="none"/>
        <c:crossAx val="792129984"/>
        <c:crosses val="autoZero"/>
        <c:auto val="1"/>
        <c:lblAlgn val="ctr"/>
        <c:lblOffset val="100"/>
        <c:noMultiLvlLbl val="0"/>
      </c:catAx>
      <c:valAx>
        <c:axId val="792129984"/>
        <c:scaling>
          <c:orientation val="maxMin"/>
        </c:scaling>
        <c:delete val="1"/>
        <c:axPos val="l"/>
        <c:numFmt formatCode="0%" sourceLinked="1"/>
        <c:majorTickMark val="out"/>
        <c:minorTickMark val="none"/>
        <c:tickLblPos val="none"/>
        <c:crossAx val="792139392"/>
        <c:crosses val="autoZero"/>
        <c:crossBetween val="between"/>
      </c:valAx>
      <c:spPr>
        <a:noFill/>
        <a:ln w="25905">
          <a:noFill/>
        </a:ln>
      </c:spPr>
    </c:plotArea>
    <c:plotVisOnly val="1"/>
    <c:dispBlanksAs val="gap"/>
    <c:showDLblsOverMax val="0"/>
  </c:chart>
  <c:spPr>
    <a:noFill/>
    <a:ln>
      <a:noFill/>
    </a:ln>
  </c:spPr>
  <c:txPr>
    <a:bodyPr/>
    <a:lstStyle/>
    <a:p>
      <a:pPr>
        <a:defRPr sz="1200" b="1" i="0" u="none" strike="noStrike" baseline="0">
          <a:solidFill>
            <a:schemeClr val="bg1"/>
          </a:solidFill>
          <a:latin typeface="+mn-lt"/>
          <a:ea typeface="Verdana" panose="020B0604030504040204" pitchFamily="34" charset="0"/>
          <a:cs typeface="Verdana" panose="020B0604030504040204" pitchFamily="34" charset="0"/>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686177465328532"/>
          <c:y val="5.1873321264957487E-2"/>
          <c:w val="0.32159468775344685"/>
          <c:h val="0.92098678253419941"/>
        </c:manualLayout>
      </c:layout>
      <c:barChart>
        <c:barDir val="bar"/>
        <c:grouping val="clustered"/>
        <c:varyColors val="0"/>
        <c:ser>
          <c:idx val="0"/>
          <c:order val="0"/>
          <c:tx>
            <c:strRef>
              <c:f>Sheet1!$B$1</c:f>
              <c:strCache>
                <c:ptCount val="1"/>
                <c:pt idx="0">
                  <c:v>Agree</c:v>
                </c:pt>
              </c:strCache>
            </c:strRef>
          </c:tx>
          <c:spPr>
            <a:solidFill>
              <a:srgbClr val="99B43C"/>
            </a:solidFill>
            <a:ln>
              <a:solidFill>
                <a:schemeClr val="bg1"/>
              </a:solid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0-76FF-4CA6-AC51-859630EEE0ED}"/>
              </c:ext>
            </c:extLst>
          </c:dPt>
          <c:dPt>
            <c:idx val="3"/>
            <c:invertIfNegative val="0"/>
            <c:bubble3D val="0"/>
            <c:extLst xmlns:c16r2="http://schemas.microsoft.com/office/drawing/2015/06/chart">
              <c:ext xmlns:c16="http://schemas.microsoft.com/office/drawing/2014/chart" uri="{C3380CC4-5D6E-409C-BE32-E72D297353CC}">
                <c16:uniqueId val="{00000001-76FF-4CA6-AC51-859630EEE0ED}"/>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Art education in schools (e.g. dance, drama, music, etc.) is as important as science education</c:v>
                </c:pt>
                <c:pt idx="1">
                  <c:v>As much importance should be given to providing arts amenities as is given to providing sports amenities</c:v>
                </c:pt>
                <c:pt idx="2">
                  <c:v>The arts play an important and valuable role in a modern society such as Ireland</c:v>
                </c:pt>
                <c:pt idx="3">
                  <c:v>The arts help us express and define what it means to be Irish</c:v>
                </c:pt>
              </c:strCache>
            </c:strRef>
          </c:cat>
          <c:val>
            <c:numRef>
              <c:f>Sheet1!$B$2:$B$5</c:f>
              <c:numCache>
                <c:formatCode>0</c:formatCode>
                <c:ptCount val="4"/>
                <c:pt idx="0">
                  <c:v>11</c:v>
                </c:pt>
                <c:pt idx="1">
                  <c:v>14</c:v>
                </c:pt>
                <c:pt idx="2">
                  <c:v>15</c:v>
                </c:pt>
                <c:pt idx="3">
                  <c:v>21</c:v>
                </c:pt>
              </c:numCache>
            </c:numRef>
          </c:val>
          <c:extLst xmlns:c16r2="http://schemas.microsoft.com/office/drawing/2015/06/chart">
            <c:ext xmlns:c16="http://schemas.microsoft.com/office/drawing/2014/chart" uri="{C3380CC4-5D6E-409C-BE32-E72D297353CC}">
              <c16:uniqueId val="{00000002-76FF-4CA6-AC51-859630EEE0ED}"/>
            </c:ext>
          </c:extLst>
        </c:ser>
        <c:dLbls>
          <c:dLblPos val="outEnd"/>
          <c:showLegendKey val="0"/>
          <c:showVal val="1"/>
          <c:showCatName val="0"/>
          <c:showSerName val="0"/>
          <c:showPercent val="0"/>
          <c:showBubbleSize val="0"/>
        </c:dLbls>
        <c:gapWidth val="220"/>
        <c:axId val="823574496"/>
        <c:axId val="823576848"/>
      </c:barChart>
      <c:catAx>
        <c:axId val="823574496"/>
        <c:scaling>
          <c:orientation val="maxMin"/>
        </c:scaling>
        <c:delete val="1"/>
        <c:axPos val="l"/>
        <c:numFmt formatCode="General" sourceLinked="1"/>
        <c:majorTickMark val="out"/>
        <c:minorTickMark val="none"/>
        <c:tickLblPos val="nextTo"/>
        <c:crossAx val="823576848"/>
        <c:crosses val="autoZero"/>
        <c:auto val="1"/>
        <c:lblAlgn val="ctr"/>
        <c:lblOffset val="100"/>
        <c:noMultiLvlLbl val="0"/>
      </c:catAx>
      <c:valAx>
        <c:axId val="823576848"/>
        <c:scaling>
          <c:orientation val="minMax"/>
          <c:min val="0"/>
        </c:scaling>
        <c:delete val="1"/>
        <c:axPos val="t"/>
        <c:numFmt formatCode="0" sourceLinked="1"/>
        <c:majorTickMark val="out"/>
        <c:minorTickMark val="none"/>
        <c:tickLblPos val="nextTo"/>
        <c:crossAx val="823574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7858942065491177E-2"/>
          <c:y val="2.9850746268656716E-2"/>
          <c:w val="0.95201971704756416"/>
          <c:h val="0.92324093816631125"/>
        </c:manualLayout>
      </c:layout>
      <c:barChart>
        <c:barDir val="col"/>
        <c:grouping val="percentStacked"/>
        <c:varyColors val="0"/>
        <c:ser>
          <c:idx val="0"/>
          <c:order val="0"/>
          <c:tx>
            <c:strRef>
              <c:f>Sheet1!$A$2</c:f>
              <c:strCache>
                <c:ptCount val="1"/>
                <c:pt idx="0">
                  <c:v>Very happy</c:v>
                </c:pt>
              </c:strCache>
            </c:strRef>
          </c:tx>
          <c:spPr>
            <a:solidFill>
              <a:srgbClr val="AEC411">
                <a:lumMod val="75000"/>
              </a:srgbClr>
            </a:solidFill>
            <a:ln w="12700">
              <a:solidFill>
                <a:schemeClr val="bg1"/>
              </a:solid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Sheet1!$B$1:$D$1</c:f>
              <c:strCache>
                <c:ptCount val="3"/>
                <c:pt idx="0">
                  <c:v>Series 1</c:v>
                </c:pt>
                <c:pt idx="1">
                  <c:v>Series 2</c:v>
                </c:pt>
                <c:pt idx="2">
                  <c:v>Series 3</c:v>
                </c:pt>
              </c:strCache>
            </c:strRef>
          </c:cat>
          <c:val>
            <c:numRef>
              <c:f>Sheet1!$B$2:$D$2</c:f>
              <c:numCache>
                <c:formatCode>General</c:formatCode>
                <c:ptCount val="3"/>
                <c:pt idx="0" formatCode="0">
                  <c:v>45</c:v>
                </c:pt>
                <c:pt idx="2">
                  <c:v>47</c:v>
                </c:pt>
              </c:numCache>
            </c:numRef>
          </c:val>
          <c:extLst xmlns:c16r2="http://schemas.microsoft.com/office/drawing/2015/06/chart">
            <c:ext xmlns:c16="http://schemas.microsoft.com/office/drawing/2014/chart" uri="{C3380CC4-5D6E-409C-BE32-E72D297353CC}">
              <c16:uniqueId val="{00000001-6266-45A2-ABC4-471282B53859}"/>
            </c:ext>
          </c:extLst>
        </c:ser>
        <c:ser>
          <c:idx val="1"/>
          <c:order val="1"/>
          <c:tx>
            <c:strRef>
              <c:f>Sheet1!$A$3</c:f>
              <c:strCache>
                <c:ptCount val="1"/>
                <c:pt idx="0">
                  <c:v>Fairly  happy</c:v>
                </c:pt>
              </c:strCache>
            </c:strRef>
          </c:tx>
          <c:spPr>
            <a:solidFill>
              <a:srgbClr val="AEC411"/>
            </a:solidFill>
            <a:ln w="12700">
              <a:solidFill>
                <a:schemeClr val="bg1"/>
              </a:solid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Sheet1!$B$1:$D$1</c:f>
              <c:strCache>
                <c:ptCount val="3"/>
                <c:pt idx="0">
                  <c:v>Series 1</c:v>
                </c:pt>
                <c:pt idx="1">
                  <c:v>Series 2</c:v>
                </c:pt>
                <c:pt idx="2">
                  <c:v>Series 3</c:v>
                </c:pt>
              </c:strCache>
            </c:strRef>
          </c:cat>
          <c:val>
            <c:numRef>
              <c:f>Sheet1!$B$3:$D$3</c:f>
              <c:numCache>
                <c:formatCode>General</c:formatCode>
                <c:ptCount val="3"/>
                <c:pt idx="0" formatCode="0">
                  <c:v>39</c:v>
                </c:pt>
                <c:pt idx="2">
                  <c:v>33</c:v>
                </c:pt>
              </c:numCache>
            </c:numRef>
          </c:val>
          <c:extLst xmlns:c16r2="http://schemas.microsoft.com/office/drawing/2015/06/chart">
            <c:ext xmlns:c16="http://schemas.microsoft.com/office/drawing/2014/chart" uri="{C3380CC4-5D6E-409C-BE32-E72D297353CC}">
              <c16:uniqueId val="{00000002-6266-45A2-ABC4-471282B53859}"/>
            </c:ext>
          </c:extLst>
        </c:ser>
        <c:ser>
          <c:idx val="2"/>
          <c:order val="2"/>
          <c:tx>
            <c:strRef>
              <c:f>Sheet1!$A$4</c:f>
              <c:strCache>
                <c:ptCount val="1"/>
                <c:pt idx="0">
                  <c:v>Neither happy nor unhappy</c:v>
                </c:pt>
              </c:strCache>
            </c:strRef>
          </c:tx>
          <c:spPr>
            <a:solidFill>
              <a:srgbClr val="AEC411">
                <a:lumMod val="60000"/>
                <a:lumOff val="40000"/>
              </a:srgbClr>
            </a:solidFill>
            <a:ln w="12700">
              <a:solidFill>
                <a:schemeClr val="bg1"/>
              </a:solid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Arial"/>
                    <a:cs typeface="Aria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Sheet1!$B$1:$D$1</c:f>
              <c:strCache>
                <c:ptCount val="3"/>
                <c:pt idx="0">
                  <c:v>Series 1</c:v>
                </c:pt>
                <c:pt idx="1">
                  <c:v>Series 2</c:v>
                </c:pt>
                <c:pt idx="2">
                  <c:v>Series 3</c:v>
                </c:pt>
              </c:strCache>
            </c:strRef>
          </c:cat>
          <c:val>
            <c:numRef>
              <c:f>Sheet1!$B$4:$D$4</c:f>
              <c:numCache>
                <c:formatCode>General</c:formatCode>
                <c:ptCount val="3"/>
                <c:pt idx="0" formatCode="0">
                  <c:v>10</c:v>
                </c:pt>
                <c:pt idx="2">
                  <c:v>12</c:v>
                </c:pt>
              </c:numCache>
            </c:numRef>
          </c:val>
          <c:extLst xmlns:c16r2="http://schemas.microsoft.com/office/drawing/2015/06/chart">
            <c:ext xmlns:c16="http://schemas.microsoft.com/office/drawing/2014/chart" uri="{C3380CC4-5D6E-409C-BE32-E72D297353CC}">
              <c16:uniqueId val="{00000003-6266-45A2-ABC4-471282B53859}"/>
            </c:ext>
          </c:extLst>
        </c:ser>
        <c:ser>
          <c:idx val="3"/>
          <c:order val="3"/>
          <c:tx>
            <c:strRef>
              <c:f>Sheet1!$A$5</c:f>
              <c:strCache>
                <c:ptCount val="1"/>
                <c:pt idx="0">
                  <c:v>Not Very happy</c:v>
                </c:pt>
              </c:strCache>
            </c:strRef>
          </c:tx>
          <c:spPr>
            <a:solidFill>
              <a:schemeClr val="accent4"/>
            </a:solidFill>
            <a:ln>
              <a:solidFill>
                <a:sysClr val="window" lastClr="FFFFFF"/>
              </a:solid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Sheet1!$B$1:$D$1</c:f>
              <c:strCache>
                <c:ptCount val="3"/>
                <c:pt idx="0">
                  <c:v>Series 1</c:v>
                </c:pt>
                <c:pt idx="1">
                  <c:v>Series 2</c:v>
                </c:pt>
                <c:pt idx="2">
                  <c:v>Series 3</c:v>
                </c:pt>
              </c:strCache>
            </c:strRef>
          </c:cat>
          <c:val>
            <c:numRef>
              <c:f>Sheet1!$B$5:$D$5</c:f>
              <c:numCache>
                <c:formatCode>General</c:formatCode>
                <c:ptCount val="3"/>
                <c:pt idx="0" formatCode="0">
                  <c:v>5</c:v>
                </c:pt>
                <c:pt idx="2">
                  <c:v>6</c:v>
                </c:pt>
              </c:numCache>
            </c:numRef>
          </c:val>
          <c:extLst xmlns:c16r2="http://schemas.microsoft.com/office/drawing/2015/06/chart">
            <c:ext xmlns:c16="http://schemas.microsoft.com/office/drawing/2014/chart" uri="{C3380CC4-5D6E-409C-BE32-E72D297353CC}">
              <c16:uniqueId val="{0000000D-C88A-4B09-9B60-03BA0D3336B7}"/>
            </c:ext>
          </c:extLst>
        </c:ser>
        <c:ser>
          <c:idx val="4"/>
          <c:order val="4"/>
          <c:tx>
            <c:strRef>
              <c:f>Sheet1!$A$6</c:f>
              <c:strCache>
                <c:ptCount val="1"/>
                <c:pt idx="0">
                  <c:v>Not happy at all</c:v>
                </c:pt>
              </c:strCache>
            </c:strRef>
          </c:tx>
          <c:spPr>
            <a:solidFill>
              <a:schemeClr val="accent5"/>
            </a:solidFill>
            <a:ln>
              <a:solidFill>
                <a:sysClr val="window" lastClr="FFFFFF"/>
              </a:solid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Arial"/>
                    <a:cs typeface="Aria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Sheet1!$B$1:$D$1</c:f>
              <c:strCache>
                <c:ptCount val="3"/>
                <c:pt idx="0">
                  <c:v>Series 1</c:v>
                </c:pt>
                <c:pt idx="1">
                  <c:v>Series 2</c:v>
                </c:pt>
                <c:pt idx="2">
                  <c:v>Series 3</c:v>
                </c:pt>
              </c:strCache>
            </c:strRef>
          </c:cat>
          <c:val>
            <c:numRef>
              <c:f>Sheet1!$B$6:$D$6</c:f>
              <c:numCache>
                <c:formatCode>General</c:formatCode>
                <c:ptCount val="3"/>
                <c:pt idx="0" formatCode="0">
                  <c:v>1</c:v>
                </c:pt>
                <c:pt idx="2">
                  <c:v>1</c:v>
                </c:pt>
              </c:numCache>
            </c:numRef>
          </c:val>
          <c:extLst xmlns:c16r2="http://schemas.microsoft.com/office/drawing/2015/06/chart">
            <c:ext xmlns:c16="http://schemas.microsoft.com/office/drawing/2014/chart" uri="{C3380CC4-5D6E-409C-BE32-E72D297353CC}">
              <c16:uniqueId val="{0000000E-C88A-4B09-9B60-03BA0D3336B7}"/>
            </c:ext>
          </c:extLst>
        </c:ser>
        <c:dLbls>
          <c:dLblPos val="ctr"/>
          <c:showLegendKey val="0"/>
          <c:showVal val="1"/>
          <c:showCatName val="0"/>
          <c:showSerName val="0"/>
          <c:showPercent val="0"/>
          <c:showBubbleSize val="0"/>
        </c:dLbls>
        <c:gapWidth val="42"/>
        <c:overlap val="100"/>
        <c:axId val="792133120"/>
        <c:axId val="792133904"/>
      </c:barChart>
      <c:catAx>
        <c:axId val="792133120"/>
        <c:scaling>
          <c:orientation val="minMax"/>
        </c:scaling>
        <c:delete val="1"/>
        <c:axPos val="t"/>
        <c:numFmt formatCode="General" sourceLinked="1"/>
        <c:majorTickMark val="out"/>
        <c:minorTickMark val="none"/>
        <c:tickLblPos val="none"/>
        <c:crossAx val="792133904"/>
        <c:crosses val="autoZero"/>
        <c:auto val="1"/>
        <c:lblAlgn val="ctr"/>
        <c:lblOffset val="100"/>
        <c:noMultiLvlLbl val="0"/>
      </c:catAx>
      <c:valAx>
        <c:axId val="792133904"/>
        <c:scaling>
          <c:orientation val="maxMin"/>
        </c:scaling>
        <c:delete val="1"/>
        <c:axPos val="l"/>
        <c:numFmt formatCode="0%" sourceLinked="1"/>
        <c:majorTickMark val="out"/>
        <c:minorTickMark val="none"/>
        <c:tickLblPos val="none"/>
        <c:crossAx val="792133120"/>
        <c:crosses val="autoZero"/>
        <c:crossBetween val="between"/>
      </c:valAx>
      <c:spPr>
        <a:noFill/>
        <a:ln w="25905">
          <a:noFill/>
        </a:ln>
        <a:effectLst/>
      </c:spPr>
    </c:plotArea>
    <c:plotVisOnly val="1"/>
    <c:dispBlanksAs val="gap"/>
    <c:showDLblsOverMax val="0"/>
  </c:chart>
  <c:spPr>
    <a:noFill/>
    <a:ln w="6350" cap="flat" cmpd="sng" algn="ctr">
      <a:noFill/>
      <a:prstDash val="solid"/>
      <a:miter lim="800000"/>
    </a:ln>
    <a:effectLst/>
  </c:spPr>
  <c:txPr>
    <a:bodyPr/>
    <a:lstStyle/>
    <a:p>
      <a:pPr>
        <a:defRPr sz="1200" b="1" i="0" u="none" strike="noStrike" baseline="0">
          <a:solidFill>
            <a:schemeClr val="bg1"/>
          </a:solidFill>
          <a:latin typeface="+mn-lt"/>
          <a:ea typeface="Arial"/>
          <a:cs typeface="Arial"/>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5980133852305158"/>
          <c:y val="5.1873321264957487E-2"/>
          <c:w val="0.34811695210407023"/>
          <c:h val="0.94118521269102706"/>
        </c:manualLayout>
      </c:layout>
      <c:barChart>
        <c:barDir val="bar"/>
        <c:grouping val="clustered"/>
        <c:varyColors val="0"/>
        <c:ser>
          <c:idx val="0"/>
          <c:order val="0"/>
          <c:tx>
            <c:strRef>
              <c:f>Sheet1!$B$1</c:f>
              <c:strCache>
                <c:ptCount val="1"/>
                <c:pt idx="0">
                  <c:v>Weekly+</c:v>
                </c:pt>
              </c:strCache>
            </c:strRef>
          </c:tx>
          <c:spPr>
            <a:solidFill>
              <a:srgbClr val="54C0E8"/>
            </a:solidFill>
            <a:ln>
              <a:solidFill>
                <a:schemeClr val="bg1"/>
              </a:solid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0-FDB9-4486-8D39-F6DEBFB00E6C}"/>
              </c:ext>
            </c:extLst>
          </c:dPt>
          <c:dPt>
            <c:idx val="3"/>
            <c:invertIfNegative val="0"/>
            <c:bubble3D val="0"/>
            <c:extLst xmlns:c16r2="http://schemas.microsoft.com/office/drawing/2015/06/chart">
              <c:ext xmlns:c16="http://schemas.microsoft.com/office/drawing/2014/chart" uri="{C3380CC4-5D6E-409C-BE32-E72D297353CC}">
                <c16:uniqueId val="{00000001-FDB9-4486-8D39-F6DEBFB00E6C}"/>
              </c:ext>
            </c:extLst>
          </c:dPt>
          <c:dPt>
            <c:idx val="19"/>
            <c:invertIfNegative val="0"/>
            <c:bubble3D val="0"/>
            <c:extLst xmlns:c16r2="http://schemas.microsoft.com/office/drawing/2015/06/chart">
              <c:ext xmlns:c16="http://schemas.microsoft.com/office/drawing/2014/chart" uri="{C3380CC4-5D6E-409C-BE32-E72D297353CC}">
                <c16:uniqueId val="{00000003-FDB9-4486-8D39-F6DEBFB00E6C}"/>
              </c:ext>
            </c:extLst>
          </c:dPt>
          <c:dPt>
            <c:idx val="20"/>
            <c:invertIfNegative val="0"/>
            <c:bubble3D val="0"/>
            <c:extLst xmlns:c16r2="http://schemas.microsoft.com/office/drawing/2015/06/chart">
              <c:ext xmlns:c16="http://schemas.microsoft.com/office/drawing/2014/chart" uri="{C3380CC4-5D6E-409C-BE32-E72D297353CC}">
                <c16:uniqueId val="{00000005-FDB9-4486-8D39-F6DEBFB00E6C}"/>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Sheet1!$A$2:$A$24</c:f>
              <c:strCache>
                <c:ptCount val="23"/>
                <c:pt idx="0">
                  <c:v>Films at a cinema or other venue</c:v>
                </c:pt>
                <c:pt idx="1">
                  <c:v>Street arts (e.g. outdoor based performance/ parade/ carnival/ circus)</c:v>
                </c:pt>
                <c:pt idx="2">
                  <c:v>Rock or Popular music</c:v>
                </c:pt>
                <c:pt idx="3">
                  <c:v>Musical</c:v>
                </c:pt>
                <c:pt idx="4">
                  <c:v>Plays</c:v>
                </c:pt>
                <c:pt idx="5">
                  <c:v>Traditional Irish/Folk music</c:v>
                </c:pt>
                <c:pt idx="6">
                  <c:v>Country Music</c:v>
                </c:pt>
                <c:pt idx="7">
                  <c:v>Art Exhibition (paintings, sculpture, photography, etc.</c:v>
                </c:pt>
                <c:pt idx="8">
                  <c:v>Stand-up comedy</c:v>
                </c:pt>
                <c:pt idx="9">
                  <c:v>Traditional Irish/Folk dance performance (not competitive event)</c:v>
                </c:pt>
                <c:pt idx="10">
                  <c:v>Live streaming of an event at a cinema (e.g. play, opera, concert etc.)</c:v>
                </c:pt>
                <c:pt idx="11">
                  <c:v>World music</c:v>
                </c:pt>
                <c:pt idx="12">
                  <c:v>Classical music</c:v>
                </c:pt>
                <c:pt idx="13">
                  <c:v>Jazz/Blues music</c:v>
                </c:pt>
                <c:pt idx="14">
                  <c:v>Circus – in a tent or other venue</c:v>
                </c:pt>
                <c:pt idx="15">
                  <c:v>Event connected with books or writing (e.g reading or interview with author)</c:v>
                </c:pt>
                <c:pt idx="16">
                  <c:v>Event connected with Architecture (eg talk, exhibition, guided tour)</c:v>
                </c:pt>
                <c:pt idx="17">
                  <c:v>Opera</c:v>
                </c:pt>
                <c:pt idx="18">
                  <c:v>Contemporary dance performance</c:v>
                </c:pt>
                <c:pt idx="19">
                  <c:v>Ballet</c:v>
                </c:pt>
                <c:pt idx="20">
                  <c:v>Other music</c:v>
                </c:pt>
                <c:pt idx="21">
                  <c:v>Other performance, concert, event — please specify</c:v>
                </c:pt>
                <c:pt idx="22">
                  <c:v>None</c:v>
                </c:pt>
              </c:strCache>
            </c:strRef>
          </c:cat>
          <c:val>
            <c:numRef>
              <c:f>Sheet1!$B$2:$B$24</c:f>
              <c:numCache>
                <c:formatCode>0</c:formatCode>
                <c:ptCount val="23"/>
                <c:pt idx="0">
                  <c:v>51</c:v>
                </c:pt>
                <c:pt idx="1">
                  <c:v>18</c:v>
                </c:pt>
                <c:pt idx="2">
                  <c:v>17</c:v>
                </c:pt>
                <c:pt idx="3">
                  <c:v>16</c:v>
                </c:pt>
                <c:pt idx="4">
                  <c:v>15</c:v>
                </c:pt>
                <c:pt idx="5">
                  <c:v>15</c:v>
                </c:pt>
                <c:pt idx="6">
                  <c:v>14</c:v>
                </c:pt>
                <c:pt idx="7">
                  <c:v>14</c:v>
                </c:pt>
                <c:pt idx="8">
                  <c:v>12</c:v>
                </c:pt>
                <c:pt idx="9">
                  <c:v>10</c:v>
                </c:pt>
                <c:pt idx="10">
                  <c:v>8</c:v>
                </c:pt>
                <c:pt idx="11">
                  <c:v>7</c:v>
                </c:pt>
                <c:pt idx="12">
                  <c:v>6</c:v>
                </c:pt>
                <c:pt idx="13">
                  <c:v>6</c:v>
                </c:pt>
                <c:pt idx="14">
                  <c:v>6</c:v>
                </c:pt>
                <c:pt idx="15">
                  <c:v>5</c:v>
                </c:pt>
                <c:pt idx="16">
                  <c:v>5</c:v>
                </c:pt>
                <c:pt idx="17">
                  <c:v>3</c:v>
                </c:pt>
                <c:pt idx="18">
                  <c:v>3</c:v>
                </c:pt>
                <c:pt idx="19">
                  <c:v>2</c:v>
                </c:pt>
                <c:pt idx="20">
                  <c:v>7</c:v>
                </c:pt>
                <c:pt idx="21">
                  <c:v>6</c:v>
                </c:pt>
                <c:pt idx="22">
                  <c:v>24</c:v>
                </c:pt>
              </c:numCache>
            </c:numRef>
          </c:val>
          <c:extLst xmlns:c16r2="http://schemas.microsoft.com/office/drawing/2015/06/chart">
            <c:ext xmlns:c16="http://schemas.microsoft.com/office/drawing/2014/chart" uri="{C3380CC4-5D6E-409C-BE32-E72D297353CC}">
              <c16:uniqueId val="{00000006-FDB9-4486-8D39-F6DEBFB00E6C}"/>
            </c:ext>
          </c:extLst>
        </c:ser>
        <c:dLbls>
          <c:dLblPos val="outEnd"/>
          <c:showLegendKey val="0"/>
          <c:showVal val="1"/>
          <c:showCatName val="0"/>
          <c:showSerName val="0"/>
          <c:showPercent val="0"/>
          <c:showBubbleSize val="0"/>
        </c:dLbls>
        <c:gapWidth val="50"/>
        <c:axId val="792135472"/>
        <c:axId val="792136256"/>
      </c:barChart>
      <c:catAx>
        <c:axId val="792135472"/>
        <c:scaling>
          <c:orientation val="maxMin"/>
        </c:scaling>
        <c:delete val="1"/>
        <c:axPos val="l"/>
        <c:numFmt formatCode="General" sourceLinked="1"/>
        <c:majorTickMark val="out"/>
        <c:minorTickMark val="none"/>
        <c:tickLblPos val="nextTo"/>
        <c:crossAx val="792136256"/>
        <c:crosses val="autoZero"/>
        <c:auto val="1"/>
        <c:lblAlgn val="ctr"/>
        <c:lblOffset val="800"/>
        <c:noMultiLvlLbl val="0"/>
      </c:catAx>
      <c:valAx>
        <c:axId val="792136256"/>
        <c:scaling>
          <c:orientation val="minMax"/>
          <c:min val="0"/>
        </c:scaling>
        <c:delete val="1"/>
        <c:axPos val="t"/>
        <c:numFmt formatCode="0" sourceLinked="1"/>
        <c:majorTickMark val="out"/>
        <c:minorTickMark val="none"/>
        <c:tickLblPos val="nextTo"/>
        <c:crossAx val="7921354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995266911230042E-3"/>
          <c:y val="0"/>
          <c:w val="0.93450881612090675"/>
          <c:h val="0.96919881000199837"/>
        </c:manualLayout>
      </c:layout>
      <c:barChart>
        <c:barDir val="col"/>
        <c:grouping val="percentStacked"/>
        <c:varyColors val="0"/>
        <c:ser>
          <c:idx val="0"/>
          <c:order val="0"/>
          <c:tx>
            <c:strRef>
              <c:f>Sheet1!$A$2</c:f>
              <c:strCache>
                <c:ptCount val="1"/>
                <c:pt idx="0">
                  <c:v>%</c:v>
                </c:pt>
              </c:strCache>
            </c:strRef>
          </c:tx>
          <c:spPr>
            <a:solidFill>
              <a:srgbClr val="5B9BD5"/>
            </a:solidFill>
            <a:ln w="25905">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f>
              <c:strCache>
                <c:ptCount val="1"/>
                <c:pt idx="0">
                  <c:v>Total</c:v>
                </c:pt>
              </c:strCache>
            </c:strRef>
          </c:cat>
          <c:val>
            <c:numRef>
              <c:f>Sheet1!$B$2</c:f>
              <c:numCache>
                <c:formatCode>General</c:formatCode>
                <c:ptCount val="1"/>
              </c:numCache>
            </c:numRef>
          </c:val>
          <c:extLst xmlns:c16r2="http://schemas.microsoft.com/office/drawing/2015/06/chart">
            <c:ext xmlns:c16="http://schemas.microsoft.com/office/drawing/2014/chart" uri="{C3380CC4-5D6E-409C-BE32-E72D297353CC}">
              <c16:uniqueId val="{00000000-A610-4877-AC42-6A33243055A8}"/>
            </c:ext>
          </c:extLst>
        </c:ser>
        <c:ser>
          <c:idx val="1"/>
          <c:order val="1"/>
          <c:tx>
            <c:strRef>
              <c:f>Sheet1!$A$3</c:f>
              <c:strCache>
                <c:ptCount val="1"/>
                <c:pt idx="0">
                  <c:v>Weekly +</c:v>
                </c:pt>
              </c:strCache>
            </c:strRef>
          </c:tx>
          <c:spPr>
            <a:solidFill>
              <a:srgbClr val="FED402"/>
            </a:solidFill>
            <a:ln w="25905">
              <a:solidFill>
                <a:srgbClr val="FFFFFF"/>
              </a:solidFill>
              <a:prstDash val="solid"/>
            </a:ln>
          </c:spPr>
          <c:invertIfNegative val="0"/>
          <c:dPt>
            <c:idx val="0"/>
            <c:invertIfNegative val="0"/>
            <c:bubble3D val="0"/>
            <c:extLst xmlns:c16r2="http://schemas.microsoft.com/office/drawing/2015/06/chart">
              <c:ext xmlns:c16="http://schemas.microsoft.com/office/drawing/2014/chart" uri="{C3380CC4-5D6E-409C-BE32-E72D297353CC}">
                <c16:uniqueId val="{00000001-084D-4893-8FCF-EDE139737320}"/>
              </c:ext>
            </c:extLst>
          </c:dPt>
          <c:dLbls>
            <c:spPr>
              <a:noFill/>
              <a:ln>
                <a:noFill/>
              </a:ln>
              <a:effectLst/>
            </c:spPr>
            <c:txPr>
              <a:bodyPr wrap="square" lIns="38100" tIns="19050" rIns="38100" bIns="19050" anchor="ctr">
                <a:spAutoFit/>
              </a:bodyPr>
              <a:lstStyle/>
              <a:p>
                <a:pPr>
                  <a:defRPr>
                    <a:latin typeface="+mn-lt"/>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f>
              <c:strCache>
                <c:ptCount val="1"/>
                <c:pt idx="0">
                  <c:v>Total</c:v>
                </c:pt>
              </c:strCache>
            </c:strRef>
          </c:cat>
          <c:val>
            <c:numRef>
              <c:f>Sheet1!$B$3</c:f>
              <c:numCache>
                <c:formatCode>General</c:formatCode>
                <c:ptCount val="1"/>
                <c:pt idx="0">
                  <c:v>26</c:v>
                </c:pt>
              </c:numCache>
            </c:numRef>
          </c:val>
          <c:extLst xmlns:c16r2="http://schemas.microsoft.com/office/drawing/2015/06/chart">
            <c:ext xmlns:c16="http://schemas.microsoft.com/office/drawing/2014/chart" uri="{C3380CC4-5D6E-409C-BE32-E72D297353CC}">
              <c16:uniqueId val="{00000001-A610-4877-AC42-6A33243055A8}"/>
            </c:ext>
          </c:extLst>
        </c:ser>
        <c:ser>
          <c:idx val="2"/>
          <c:order val="2"/>
          <c:tx>
            <c:strRef>
              <c:f>Sheet1!$A$4</c:f>
              <c:strCache>
                <c:ptCount val="1"/>
                <c:pt idx="0">
                  <c:v>Monthly +</c:v>
                </c:pt>
              </c:strCache>
            </c:strRef>
          </c:tx>
          <c:spPr>
            <a:solidFill>
              <a:srgbClr val="99B43C"/>
            </a:solidFill>
            <a:ln w="19050">
              <a:solidFill>
                <a:sysClr val="window" lastClr="FFFFFF"/>
              </a:solidFill>
              <a:prstDash val="solid"/>
            </a:ln>
          </c:spPr>
          <c:invertIfNegative val="0"/>
          <c:dLbls>
            <c:spPr>
              <a:noFill/>
              <a:ln>
                <a:noFill/>
              </a:ln>
              <a:effectLst/>
            </c:spPr>
            <c:txPr>
              <a:bodyPr wrap="square" lIns="38100" tIns="19050" rIns="38100" bIns="19050" anchor="ctr">
                <a:spAutoFit/>
              </a:bodyPr>
              <a:lstStyle/>
              <a:p>
                <a:pPr>
                  <a:defRPr>
                    <a:latin typeface="+mn-lt"/>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f>
              <c:strCache>
                <c:ptCount val="1"/>
                <c:pt idx="0">
                  <c:v>Total</c:v>
                </c:pt>
              </c:strCache>
            </c:strRef>
          </c:cat>
          <c:val>
            <c:numRef>
              <c:f>Sheet1!$B$4</c:f>
              <c:numCache>
                <c:formatCode>General</c:formatCode>
                <c:ptCount val="1"/>
                <c:pt idx="0">
                  <c:v>24</c:v>
                </c:pt>
              </c:numCache>
            </c:numRef>
          </c:val>
          <c:extLst xmlns:c16r2="http://schemas.microsoft.com/office/drawing/2015/06/chart">
            <c:ext xmlns:c16="http://schemas.microsoft.com/office/drawing/2014/chart" uri="{C3380CC4-5D6E-409C-BE32-E72D297353CC}">
              <c16:uniqueId val="{00000002-A610-4877-AC42-6A33243055A8}"/>
            </c:ext>
          </c:extLst>
        </c:ser>
        <c:ser>
          <c:idx val="3"/>
          <c:order val="3"/>
          <c:tx>
            <c:strRef>
              <c:f>Sheet1!$A$5</c:f>
              <c:strCache>
                <c:ptCount val="1"/>
                <c:pt idx="0">
                  <c:v>Less often</c:v>
                </c:pt>
              </c:strCache>
            </c:strRef>
          </c:tx>
          <c:spPr>
            <a:solidFill>
              <a:srgbClr val="54C0E8"/>
            </a:solidFill>
            <a:ln w="19050">
              <a:solidFill>
                <a:sysClr val="window" lastClr="FFFFFF"/>
              </a:solidFill>
              <a:prstDash val="solid"/>
            </a:ln>
          </c:spPr>
          <c:invertIfNegative val="0"/>
          <c:dLbls>
            <c:spPr>
              <a:noFill/>
              <a:ln>
                <a:noFill/>
              </a:ln>
              <a:effectLst/>
            </c:spPr>
            <c:txPr>
              <a:bodyPr wrap="square" lIns="38100" tIns="19050" rIns="38100" bIns="19050" anchor="ctr">
                <a:spAutoFit/>
              </a:bodyPr>
              <a:lstStyle/>
              <a:p>
                <a:pPr>
                  <a:defRPr>
                    <a:latin typeface="+mn-lt"/>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Sheet1!$B$1</c:f>
              <c:strCache>
                <c:ptCount val="1"/>
                <c:pt idx="0">
                  <c:v>Total</c:v>
                </c:pt>
              </c:strCache>
            </c:strRef>
          </c:cat>
          <c:val>
            <c:numRef>
              <c:f>Sheet1!$B$5</c:f>
              <c:numCache>
                <c:formatCode>General</c:formatCode>
                <c:ptCount val="1"/>
                <c:pt idx="0">
                  <c:v>17</c:v>
                </c:pt>
              </c:numCache>
            </c:numRef>
          </c:val>
          <c:extLst xmlns:c16r2="http://schemas.microsoft.com/office/drawing/2015/06/chart">
            <c:ext xmlns:c16="http://schemas.microsoft.com/office/drawing/2014/chart" uri="{C3380CC4-5D6E-409C-BE32-E72D297353CC}">
              <c16:uniqueId val="{00000002-084D-4893-8FCF-EDE139737320}"/>
            </c:ext>
          </c:extLst>
        </c:ser>
        <c:ser>
          <c:idx val="4"/>
          <c:order val="4"/>
          <c:tx>
            <c:strRef>
              <c:f>Sheet1!$A$6</c:f>
              <c:strCache>
                <c:ptCount val="1"/>
              </c:strCache>
            </c:strRef>
          </c:tx>
          <c:spPr>
            <a:solidFill>
              <a:srgbClr val="7030A0"/>
            </a:solidFill>
            <a:ln w="19050">
              <a:solidFill>
                <a:sysClr val="window" lastClr="FFFFFF"/>
              </a:solidFill>
            </a:ln>
          </c:spPr>
          <c:invertIfNegative val="0"/>
          <c:dLbls>
            <c:spPr>
              <a:noFill/>
              <a:ln>
                <a:noFill/>
              </a:ln>
              <a:effectLst/>
            </c:spPr>
            <c:txPr>
              <a:bodyPr wrap="square" lIns="38100" tIns="19050" rIns="38100" bIns="19050" anchor="ctr">
                <a:spAutoFit/>
              </a:bodyPr>
              <a:lstStyle/>
              <a:p>
                <a:pPr>
                  <a:defRPr>
                    <a:latin typeface="+mn-lt"/>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Sheet1!$B$1</c:f>
              <c:strCache>
                <c:ptCount val="1"/>
                <c:pt idx="0">
                  <c:v>Total</c:v>
                </c:pt>
              </c:strCache>
            </c:strRef>
          </c:cat>
          <c:val>
            <c:numRef>
              <c:f>Sheet1!$B$6</c:f>
              <c:numCache>
                <c:formatCode>General</c:formatCode>
                <c:ptCount val="1"/>
                <c:pt idx="0">
                  <c:v>9</c:v>
                </c:pt>
              </c:numCache>
            </c:numRef>
          </c:val>
          <c:extLst xmlns:c16r2="http://schemas.microsoft.com/office/drawing/2015/06/chart">
            <c:ext xmlns:c16="http://schemas.microsoft.com/office/drawing/2014/chart" uri="{C3380CC4-5D6E-409C-BE32-E72D297353CC}">
              <c16:uniqueId val="{00000002-DE57-45EF-A7D0-F8987EFFD0F9}"/>
            </c:ext>
          </c:extLst>
        </c:ser>
        <c:ser>
          <c:idx val="5"/>
          <c:order val="5"/>
          <c:tx>
            <c:strRef>
              <c:f>Sheet1!$A$7</c:f>
              <c:strCache>
                <c:ptCount val="1"/>
              </c:strCache>
            </c:strRef>
          </c:tx>
          <c:spPr>
            <a:solidFill>
              <a:srgbClr val="D61D6E">
                <a:lumMod val="75000"/>
              </a:srgbClr>
            </a:solidFill>
            <a:ln w="19050">
              <a:solidFill>
                <a:sysClr val="window" lastClr="FFFFFF"/>
              </a:solidFill>
            </a:ln>
          </c:spPr>
          <c:invertIfNegative val="0"/>
          <c:dLbls>
            <c:spPr>
              <a:noFill/>
              <a:ln>
                <a:noFill/>
              </a:ln>
              <a:effectLst/>
            </c:spPr>
            <c:txPr>
              <a:bodyPr wrap="square" lIns="38100" tIns="19050" rIns="38100" bIns="19050" anchor="ctr">
                <a:spAutoFit/>
              </a:bodyPr>
              <a:lstStyle/>
              <a:p>
                <a:pPr>
                  <a:defRPr>
                    <a:latin typeface="+mn-lt"/>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Sheet1!$B$1</c:f>
              <c:strCache>
                <c:ptCount val="1"/>
                <c:pt idx="0">
                  <c:v>Total</c:v>
                </c:pt>
              </c:strCache>
            </c:strRef>
          </c:cat>
          <c:val>
            <c:numRef>
              <c:f>Sheet1!$B$7</c:f>
              <c:numCache>
                <c:formatCode>General</c:formatCode>
                <c:ptCount val="1"/>
                <c:pt idx="0">
                  <c:v>24</c:v>
                </c:pt>
              </c:numCache>
            </c:numRef>
          </c:val>
          <c:extLst xmlns:c16r2="http://schemas.microsoft.com/office/drawing/2015/06/chart">
            <c:ext xmlns:c16="http://schemas.microsoft.com/office/drawing/2014/chart" uri="{C3380CC4-5D6E-409C-BE32-E72D297353CC}">
              <c16:uniqueId val="{00000003-DE57-45EF-A7D0-F8987EFFD0F9}"/>
            </c:ext>
          </c:extLst>
        </c:ser>
        <c:dLbls>
          <c:showLegendKey val="0"/>
          <c:showVal val="0"/>
          <c:showCatName val="0"/>
          <c:showSerName val="0"/>
          <c:showPercent val="0"/>
          <c:showBubbleSize val="0"/>
        </c:dLbls>
        <c:gapWidth val="70"/>
        <c:overlap val="100"/>
        <c:axId val="792142528"/>
        <c:axId val="792142920"/>
      </c:barChart>
      <c:catAx>
        <c:axId val="792142528"/>
        <c:scaling>
          <c:orientation val="minMax"/>
        </c:scaling>
        <c:delete val="1"/>
        <c:axPos val="t"/>
        <c:numFmt formatCode="General" sourceLinked="1"/>
        <c:majorTickMark val="out"/>
        <c:minorTickMark val="none"/>
        <c:tickLblPos val="none"/>
        <c:crossAx val="792142920"/>
        <c:crosses val="autoZero"/>
        <c:auto val="1"/>
        <c:lblAlgn val="ctr"/>
        <c:lblOffset val="100"/>
        <c:noMultiLvlLbl val="0"/>
      </c:catAx>
      <c:valAx>
        <c:axId val="792142920"/>
        <c:scaling>
          <c:orientation val="maxMin"/>
        </c:scaling>
        <c:delete val="1"/>
        <c:axPos val="l"/>
        <c:numFmt formatCode="0%" sourceLinked="1"/>
        <c:majorTickMark val="out"/>
        <c:minorTickMark val="none"/>
        <c:tickLblPos val="none"/>
        <c:crossAx val="792142528"/>
        <c:crosses val="autoZero"/>
        <c:crossBetween val="between"/>
      </c:valAx>
      <c:spPr>
        <a:noFill/>
        <a:ln w="25905">
          <a:noFill/>
        </a:ln>
      </c:spPr>
    </c:plotArea>
    <c:plotVisOnly val="1"/>
    <c:dispBlanksAs val="gap"/>
    <c:showDLblsOverMax val="0"/>
  </c:chart>
  <c:spPr>
    <a:noFill/>
    <a:ln>
      <a:noFill/>
    </a:ln>
  </c:spPr>
  <c:txPr>
    <a:bodyPr/>
    <a:lstStyle/>
    <a:p>
      <a:pPr>
        <a:defRPr sz="1400" b="1" i="0" u="none" strike="noStrike"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 xmlns:a16="http://schemas.microsoft.com/office/drawing/2014/main" id="{5DCBC848-94C8-43FC-9297-AAD392BE4888}"/>
              </a:ext>
            </a:extLst>
          </p:cNvPr>
          <p:cNvSpPr>
            <a:spLocks noGrp="1"/>
          </p:cNvSpPr>
          <p:nvPr>
            <p:ph type="hdr" sz="quarter"/>
          </p:nvPr>
        </p:nvSpPr>
        <p:spPr>
          <a:xfrm>
            <a:off x="0" y="0"/>
            <a:ext cx="2946400" cy="493713"/>
          </a:xfrm>
          <a:prstGeom prst="rect">
            <a:avLst/>
          </a:prstGeom>
        </p:spPr>
        <p:txBody>
          <a:bodyPr vert="horz" lIns="91434" tIns="45717" rIns="91434" bIns="45717" rtlCol="0"/>
          <a:lstStyle>
            <a:lvl1pPr algn="l">
              <a:defRPr sz="1200"/>
            </a:lvl1pPr>
          </a:lstStyle>
          <a:p>
            <a:endParaRPr lang="pt-BR"/>
          </a:p>
        </p:txBody>
      </p:sp>
      <p:sp>
        <p:nvSpPr>
          <p:cNvPr id="3" name="Espaço Reservado para Data 2">
            <a:extLst>
              <a:ext uri="{FF2B5EF4-FFF2-40B4-BE49-F238E27FC236}">
                <a16:creationId xmlns="" xmlns:a16="http://schemas.microsoft.com/office/drawing/2014/main" id="{343145B9-2D7B-42A6-B033-89E5871E27AA}"/>
              </a:ext>
            </a:extLst>
          </p:cNvPr>
          <p:cNvSpPr>
            <a:spLocks noGrp="1"/>
          </p:cNvSpPr>
          <p:nvPr>
            <p:ph type="dt" sz="quarter" idx="1"/>
          </p:nvPr>
        </p:nvSpPr>
        <p:spPr>
          <a:xfrm>
            <a:off x="3849689" y="0"/>
            <a:ext cx="2946400" cy="493713"/>
          </a:xfrm>
          <a:prstGeom prst="rect">
            <a:avLst/>
          </a:prstGeom>
        </p:spPr>
        <p:txBody>
          <a:bodyPr vert="horz" lIns="91434" tIns="45717" rIns="91434" bIns="45717" rtlCol="0"/>
          <a:lstStyle>
            <a:lvl1pPr algn="r">
              <a:defRPr sz="1200"/>
            </a:lvl1pPr>
          </a:lstStyle>
          <a:p>
            <a:fld id="{B5D677BC-2285-4711-A695-967A15C1014C}" type="datetimeFigureOut">
              <a:rPr lang="pt-BR" smtClean="0"/>
              <a:pPr/>
              <a:t>01/06/2022</a:t>
            </a:fld>
            <a:endParaRPr lang="pt-BR"/>
          </a:p>
        </p:txBody>
      </p:sp>
      <p:sp>
        <p:nvSpPr>
          <p:cNvPr id="4" name="Espaço Reservado para Rodapé 3">
            <a:extLst>
              <a:ext uri="{FF2B5EF4-FFF2-40B4-BE49-F238E27FC236}">
                <a16:creationId xmlns="" xmlns:a16="http://schemas.microsoft.com/office/drawing/2014/main" id="{9ED9DEFD-E164-454F-84E0-588DFE99C888}"/>
              </a:ext>
            </a:extLst>
          </p:cNvPr>
          <p:cNvSpPr>
            <a:spLocks noGrp="1"/>
          </p:cNvSpPr>
          <p:nvPr>
            <p:ph type="ftr" sz="quarter" idx="2"/>
          </p:nvPr>
        </p:nvSpPr>
        <p:spPr>
          <a:xfrm>
            <a:off x="0" y="9363078"/>
            <a:ext cx="2946400" cy="493713"/>
          </a:xfrm>
          <a:prstGeom prst="rect">
            <a:avLst/>
          </a:prstGeom>
        </p:spPr>
        <p:txBody>
          <a:bodyPr vert="horz" lIns="91434" tIns="45717" rIns="91434" bIns="45717" rtlCol="0" anchor="b"/>
          <a:lstStyle>
            <a:lvl1pPr algn="l">
              <a:defRPr sz="1200"/>
            </a:lvl1pPr>
          </a:lstStyle>
          <a:p>
            <a:endParaRPr lang="pt-BR"/>
          </a:p>
        </p:txBody>
      </p:sp>
      <p:sp>
        <p:nvSpPr>
          <p:cNvPr id="5" name="Espaço Reservado para Número de Slide 4">
            <a:extLst>
              <a:ext uri="{FF2B5EF4-FFF2-40B4-BE49-F238E27FC236}">
                <a16:creationId xmlns="" xmlns:a16="http://schemas.microsoft.com/office/drawing/2014/main" id="{F98DEDF3-6C29-4D5E-9E40-AA0FF6340904}"/>
              </a:ext>
            </a:extLst>
          </p:cNvPr>
          <p:cNvSpPr>
            <a:spLocks noGrp="1"/>
          </p:cNvSpPr>
          <p:nvPr>
            <p:ph type="sldNum" sz="quarter" idx="3"/>
          </p:nvPr>
        </p:nvSpPr>
        <p:spPr>
          <a:xfrm>
            <a:off x="3849689" y="9363078"/>
            <a:ext cx="2946400" cy="493713"/>
          </a:xfrm>
          <a:prstGeom prst="rect">
            <a:avLst/>
          </a:prstGeom>
        </p:spPr>
        <p:txBody>
          <a:bodyPr vert="horz" lIns="91434" tIns="45717" rIns="91434" bIns="45717" rtlCol="0" anchor="b"/>
          <a:lstStyle>
            <a:lvl1pPr algn="r">
              <a:defRPr sz="1200"/>
            </a:lvl1pPr>
          </a:lstStyle>
          <a:p>
            <a:fld id="{994F0E22-3A62-4515-8272-F67BB80F8F05}" type="slidenum">
              <a:rPr lang="pt-BR" smtClean="0"/>
              <a:pPr/>
              <a:t>‹#›</a:t>
            </a:fld>
            <a:endParaRPr lang="pt-BR"/>
          </a:p>
        </p:txBody>
      </p:sp>
    </p:spTree>
    <p:extLst>
      <p:ext uri="{BB962C8B-B14F-4D97-AF65-F5344CB8AC3E}">
        <p14:creationId xmlns:p14="http://schemas.microsoft.com/office/powerpoint/2010/main" val="9612907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E3DDC1E0-15BC-854E-9521-3204C923CEF3}"/>
              </a:ext>
            </a:extLst>
          </p:cNvPr>
          <p:cNvSpPr>
            <a:spLocks noGrp="1"/>
          </p:cNvSpPr>
          <p:nvPr>
            <p:ph type="hdr" sz="quarter"/>
          </p:nvPr>
        </p:nvSpPr>
        <p:spPr>
          <a:xfrm>
            <a:off x="0" y="0"/>
            <a:ext cx="2946400" cy="493713"/>
          </a:xfrm>
          <a:prstGeom prst="rect">
            <a:avLst/>
          </a:prstGeom>
        </p:spPr>
        <p:txBody>
          <a:bodyPr vert="horz" lIns="91434" tIns="45717" rIns="91434" bIns="45717" rtlCol="0"/>
          <a:lstStyle>
            <a:lvl1pPr algn="l" eaLnBrk="1" fontAlgn="auto" hangingPunct="1">
              <a:spcBef>
                <a:spcPts val="0"/>
              </a:spcBef>
              <a:spcAft>
                <a:spcPts val="0"/>
              </a:spcAft>
              <a:defRPr sz="1200">
                <a:latin typeface="+mn-lt"/>
              </a:defRPr>
            </a:lvl1pPr>
          </a:lstStyle>
          <a:p>
            <a:pPr>
              <a:defRPr/>
            </a:pPr>
            <a:endParaRPr lang="en-IE"/>
          </a:p>
        </p:txBody>
      </p:sp>
      <p:sp>
        <p:nvSpPr>
          <p:cNvPr id="3" name="Date Placeholder 2">
            <a:extLst>
              <a:ext uri="{FF2B5EF4-FFF2-40B4-BE49-F238E27FC236}">
                <a16:creationId xmlns="" xmlns:a16="http://schemas.microsoft.com/office/drawing/2014/main" id="{32A084FE-BF43-2741-8DD6-9DCDBCB11BC7}"/>
              </a:ext>
            </a:extLst>
          </p:cNvPr>
          <p:cNvSpPr>
            <a:spLocks noGrp="1"/>
          </p:cNvSpPr>
          <p:nvPr>
            <p:ph type="dt" idx="1"/>
          </p:nvPr>
        </p:nvSpPr>
        <p:spPr>
          <a:xfrm>
            <a:off x="3849689" y="0"/>
            <a:ext cx="2946400" cy="493713"/>
          </a:xfrm>
          <a:prstGeom prst="rect">
            <a:avLst/>
          </a:prstGeom>
        </p:spPr>
        <p:txBody>
          <a:bodyPr vert="horz" lIns="91434" tIns="45717" rIns="91434" bIns="45717" rtlCol="0"/>
          <a:lstStyle>
            <a:lvl1pPr algn="r" eaLnBrk="1" fontAlgn="auto" hangingPunct="1">
              <a:spcBef>
                <a:spcPts val="0"/>
              </a:spcBef>
              <a:spcAft>
                <a:spcPts val="0"/>
              </a:spcAft>
              <a:defRPr sz="1200" smtClean="0">
                <a:latin typeface="+mn-lt"/>
              </a:defRPr>
            </a:lvl1pPr>
          </a:lstStyle>
          <a:p>
            <a:pPr>
              <a:defRPr/>
            </a:pPr>
            <a:fld id="{069ADCC6-7B24-ED45-AABF-EA16B9145985}" type="datetimeFigureOut">
              <a:rPr lang="en-IE"/>
              <a:pPr>
                <a:defRPr/>
              </a:pPr>
              <a:t>01/06/2022</a:t>
            </a:fld>
            <a:endParaRPr lang="en-IE"/>
          </a:p>
        </p:txBody>
      </p:sp>
      <p:sp>
        <p:nvSpPr>
          <p:cNvPr id="4" name="Slide Image Placeholder 3">
            <a:extLst>
              <a:ext uri="{FF2B5EF4-FFF2-40B4-BE49-F238E27FC236}">
                <a16:creationId xmlns="" xmlns:a16="http://schemas.microsoft.com/office/drawing/2014/main" id="{A5179586-A09B-5948-944C-82E9E9F8D94C}"/>
              </a:ext>
            </a:extLst>
          </p:cNvPr>
          <p:cNvSpPr>
            <a:spLocks noGrp="1" noRot="1" noChangeAspect="1"/>
          </p:cNvSpPr>
          <p:nvPr>
            <p:ph type="sldImg" idx="2"/>
          </p:nvPr>
        </p:nvSpPr>
        <p:spPr>
          <a:xfrm>
            <a:off x="995363" y="1231900"/>
            <a:ext cx="4806950" cy="3327400"/>
          </a:xfrm>
          <a:prstGeom prst="rect">
            <a:avLst/>
          </a:prstGeom>
          <a:noFill/>
          <a:ln w="12700">
            <a:solidFill>
              <a:prstClr val="black"/>
            </a:solidFill>
          </a:ln>
        </p:spPr>
        <p:txBody>
          <a:bodyPr vert="horz" lIns="91434" tIns="45717" rIns="91434" bIns="45717" rtlCol="0" anchor="ctr"/>
          <a:lstStyle/>
          <a:p>
            <a:pPr lvl="0"/>
            <a:endParaRPr lang="en-IE" noProof="0"/>
          </a:p>
        </p:txBody>
      </p:sp>
      <p:sp>
        <p:nvSpPr>
          <p:cNvPr id="5" name="Notes Placeholder 4">
            <a:extLst>
              <a:ext uri="{FF2B5EF4-FFF2-40B4-BE49-F238E27FC236}">
                <a16:creationId xmlns="" xmlns:a16="http://schemas.microsoft.com/office/drawing/2014/main" id="{D532087E-0E75-DF4C-9A70-8A6EA993AE2D}"/>
              </a:ext>
            </a:extLst>
          </p:cNvPr>
          <p:cNvSpPr>
            <a:spLocks noGrp="1"/>
          </p:cNvSpPr>
          <p:nvPr>
            <p:ph type="body" sz="quarter" idx="3"/>
          </p:nvPr>
        </p:nvSpPr>
        <p:spPr>
          <a:xfrm>
            <a:off x="679455" y="4743450"/>
            <a:ext cx="5438775" cy="3881438"/>
          </a:xfrm>
          <a:prstGeom prst="rect">
            <a:avLst/>
          </a:prstGeom>
        </p:spPr>
        <p:txBody>
          <a:bodyPr vert="horz" lIns="91434" tIns="45717" rIns="91434" bIns="45717"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IE" noProof="0"/>
          </a:p>
        </p:txBody>
      </p:sp>
      <p:sp>
        <p:nvSpPr>
          <p:cNvPr id="6" name="Footer Placeholder 5">
            <a:extLst>
              <a:ext uri="{FF2B5EF4-FFF2-40B4-BE49-F238E27FC236}">
                <a16:creationId xmlns="" xmlns:a16="http://schemas.microsoft.com/office/drawing/2014/main" id="{D630F28D-E19A-0143-8588-7CBB0DF3383C}"/>
              </a:ext>
            </a:extLst>
          </p:cNvPr>
          <p:cNvSpPr>
            <a:spLocks noGrp="1"/>
          </p:cNvSpPr>
          <p:nvPr>
            <p:ph type="ftr" sz="quarter" idx="4"/>
          </p:nvPr>
        </p:nvSpPr>
        <p:spPr>
          <a:xfrm>
            <a:off x="0" y="9363078"/>
            <a:ext cx="2946400" cy="493713"/>
          </a:xfrm>
          <a:prstGeom prst="rect">
            <a:avLst/>
          </a:prstGeom>
        </p:spPr>
        <p:txBody>
          <a:bodyPr vert="horz" lIns="91434" tIns="45717" rIns="91434" bIns="45717" rtlCol="0" anchor="b"/>
          <a:lstStyle>
            <a:lvl1pPr algn="l" eaLnBrk="1" fontAlgn="auto" hangingPunct="1">
              <a:spcBef>
                <a:spcPts val="0"/>
              </a:spcBef>
              <a:spcAft>
                <a:spcPts val="0"/>
              </a:spcAft>
              <a:defRPr sz="1200">
                <a:latin typeface="+mn-lt"/>
              </a:defRPr>
            </a:lvl1pPr>
          </a:lstStyle>
          <a:p>
            <a:pPr>
              <a:defRPr/>
            </a:pPr>
            <a:endParaRPr lang="en-IE"/>
          </a:p>
        </p:txBody>
      </p:sp>
      <p:sp>
        <p:nvSpPr>
          <p:cNvPr id="7" name="Slide Number Placeholder 6">
            <a:extLst>
              <a:ext uri="{FF2B5EF4-FFF2-40B4-BE49-F238E27FC236}">
                <a16:creationId xmlns="" xmlns:a16="http://schemas.microsoft.com/office/drawing/2014/main" id="{B06F1EEC-6F29-FE4C-8F22-3DF4BDD4DFC7}"/>
              </a:ext>
            </a:extLst>
          </p:cNvPr>
          <p:cNvSpPr>
            <a:spLocks noGrp="1"/>
          </p:cNvSpPr>
          <p:nvPr>
            <p:ph type="sldNum" sz="quarter" idx="5"/>
          </p:nvPr>
        </p:nvSpPr>
        <p:spPr>
          <a:xfrm>
            <a:off x="3849689" y="9363078"/>
            <a:ext cx="2946400" cy="493713"/>
          </a:xfrm>
          <a:prstGeom prst="rect">
            <a:avLst/>
          </a:prstGeom>
        </p:spPr>
        <p:txBody>
          <a:bodyPr vert="horz" lIns="91434" tIns="45717" rIns="91434" bIns="45717" rtlCol="0" anchor="b"/>
          <a:lstStyle>
            <a:lvl1pPr algn="r" eaLnBrk="1" fontAlgn="auto" hangingPunct="1">
              <a:spcBef>
                <a:spcPts val="0"/>
              </a:spcBef>
              <a:spcAft>
                <a:spcPts val="0"/>
              </a:spcAft>
              <a:defRPr sz="1200" smtClean="0">
                <a:latin typeface="+mn-lt"/>
              </a:defRPr>
            </a:lvl1pPr>
          </a:lstStyle>
          <a:p>
            <a:pPr>
              <a:defRPr/>
            </a:pPr>
            <a:fld id="{F553A74E-C5C1-DF42-BCD6-4D981EFAD523}" type="slidenum">
              <a:rPr lang="en-IE"/>
              <a:pPr>
                <a:defRPr/>
              </a:pPr>
              <a:t>‹#›</a:t>
            </a:fld>
            <a:endParaRPr lang="en-IE"/>
          </a:p>
        </p:txBody>
      </p:sp>
    </p:spTree>
    <p:extLst>
      <p:ext uri="{BB962C8B-B14F-4D97-AF65-F5344CB8AC3E}">
        <p14:creationId xmlns:p14="http://schemas.microsoft.com/office/powerpoint/2010/main" val="371959384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553A74E-C5C1-DF42-BCD6-4D981EFAD523}" type="slidenum">
              <a:rPr lang="en-IE" smtClean="0"/>
              <a:pPr>
                <a:defRPr/>
              </a:pPr>
              <a:t>1</a:t>
            </a:fld>
            <a:endParaRPr lang="en-IE"/>
          </a:p>
        </p:txBody>
      </p:sp>
    </p:spTree>
    <p:extLst>
      <p:ext uri="{BB962C8B-B14F-4D97-AF65-F5344CB8AC3E}">
        <p14:creationId xmlns:p14="http://schemas.microsoft.com/office/powerpoint/2010/main" val="3386741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a:defRPr/>
            </a:pPr>
            <a:fld id="{F553A74E-C5C1-DF42-BCD6-4D981EFAD523}" type="slidenum">
              <a:rPr lang="en-IE" smtClean="0"/>
              <a:pPr>
                <a:defRPr/>
              </a:pPr>
              <a:t>95</a:t>
            </a:fld>
            <a:endParaRPr lang="en-IE"/>
          </a:p>
        </p:txBody>
      </p:sp>
    </p:spTree>
    <p:extLst>
      <p:ext uri="{BB962C8B-B14F-4D97-AF65-F5344CB8AC3E}">
        <p14:creationId xmlns:p14="http://schemas.microsoft.com/office/powerpoint/2010/main" val="3310490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69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632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9903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a:defRPr/>
            </a:pPr>
            <a:fld id="{F553A74E-C5C1-DF42-BCD6-4D981EFAD523}" type="slidenum">
              <a:rPr lang="en-IE" smtClean="0"/>
              <a:pPr>
                <a:defRPr/>
              </a:pPr>
              <a:t>16</a:t>
            </a:fld>
            <a:endParaRPr lang="en-IE"/>
          </a:p>
        </p:txBody>
      </p:sp>
    </p:spTree>
    <p:extLst>
      <p:ext uri="{BB962C8B-B14F-4D97-AF65-F5344CB8AC3E}">
        <p14:creationId xmlns:p14="http://schemas.microsoft.com/office/powerpoint/2010/main" val="1961722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a:defRPr/>
            </a:pPr>
            <a:fld id="{F553A74E-C5C1-DF42-BCD6-4D981EFAD523}" type="slidenum">
              <a:rPr lang="en-IE" smtClean="0"/>
              <a:pPr>
                <a:defRPr/>
              </a:pPr>
              <a:t>18</a:t>
            </a:fld>
            <a:endParaRPr lang="en-IE"/>
          </a:p>
        </p:txBody>
      </p:sp>
    </p:spTree>
    <p:extLst>
      <p:ext uri="{BB962C8B-B14F-4D97-AF65-F5344CB8AC3E}">
        <p14:creationId xmlns:p14="http://schemas.microsoft.com/office/powerpoint/2010/main" val="1467953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3481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a:defRPr/>
            </a:pPr>
            <a:fld id="{F553A74E-C5C1-DF42-BCD6-4D981EFAD523}" type="slidenum">
              <a:rPr lang="en-IE" smtClean="0"/>
              <a:pPr>
                <a:defRPr/>
              </a:pPr>
              <a:t>93</a:t>
            </a:fld>
            <a:endParaRPr lang="en-IE"/>
          </a:p>
        </p:txBody>
      </p:sp>
    </p:spTree>
    <p:extLst>
      <p:ext uri="{BB962C8B-B14F-4D97-AF65-F5344CB8AC3E}">
        <p14:creationId xmlns:p14="http://schemas.microsoft.com/office/powerpoint/2010/main" val="1996139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a:defRPr/>
            </a:pPr>
            <a:fld id="{F553A74E-C5C1-DF42-BCD6-4D981EFAD523}" type="slidenum">
              <a:rPr lang="en-IE" smtClean="0"/>
              <a:pPr>
                <a:defRPr/>
              </a:pPr>
              <a:t>94</a:t>
            </a:fld>
            <a:endParaRPr lang="en-IE"/>
          </a:p>
        </p:txBody>
      </p:sp>
    </p:spTree>
    <p:extLst>
      <p:ext uri="{BB962C8B-B14F-4D97-AF65-F5344CB8AC3E}">
        <p14:creationId xmlns:p14="http://schemas.microsoft.com/office/powerpoint/2010/main" val="1611542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940239"/>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5_Layout Personalizado">
    <p:bg>
      <p:bgPr>
        <a:solidFill>
          <a:schemeClr val="bg1"/>
        </a:solidFill>
        <a:effectLst/>
      </p:bgPr>
    </p:bg>
    <p:spTree>
      <p:nvGrpSpPr>
        <p:cNvPr id="1" name=""/>
        <p:cNvGrpSpPr/>
        <p:nvPr/>
      </p:nvGrpSpPr>
      <p:grpSpPr>
        <a:xfrm>
          <a:off x="0" y="0"/>
          <a:ext cx="0" cy="0"/>
          <a:chOff x="0" y="0"/>
          <a:chExt cx="0" cy="0"/>
        </a:xfrm>
      </p:grpSpPr>
      <p:sp>
        <p:nvSpPr>
          <p:cNvPr id="15" name="Espaço Reservado para Texto 7">
            <a:extLst>
              <a:ext uri="{FF2B5EF4-FFF2-40B4-BE49-F238E27FC236}">
                <a16:creationId xmlns="" xmlns:a16="http://schemas.microsoft.com/office/drawing/2014/main" id="{A45828DB-02D9-493E-B696-7107B392CAF7}"/>
              </a:ext>
            </a:extLst>
          </p:cNvPr>
          <p:cNvSpPr>
            <a:spLocks noGrp="1"/>
          </p:cNvSpPr>
          <p:nvPr>
            <p:ph type="body" sz="quarter" idx="49" hasCustomPrompt="1"/>
          </p:nvPr>
        </p:nvSpPr>
        <p:spPr>
          <a:xfrm>
            <a:off x="232011" y="670642"/>
            <a:ext cx="5548676" cy="323941"/>
          </a:xfrm>
          <a:prstGeom prst="rect">
            <a:avLst/>
          </a:prstGeom>
        </p:spPr>
        <p:txBody>
          <a:bodyPr/>
          <a:lstStyle>
            <a:lvl1pPr marL="0" indent="0" algn="l">
              <a:buNone/>
              <a:defRPr sz="1400">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16" name="Título 1">
            <a:extLst>
              <a:ext uri="{FF2B5EF4-FFF2-40B4-BE49-F238E27FC236}">
                <a16:creationId xmlns="" xmlns:a16="http://schemas.microsoft.com/office/drawing/2014/main" id="{492C72F6-137D-41DF-ACAC-E91E4A93FCB3}"/>
              </a:ext>
            </a:extLst>
          </p:cNvPr>
          <p:cNvSpPr>
            <a:spLocks noGrp="1"/>
          </p:cNvSpPr>
          <p:nvPr>
            <p:ph type="title" hasCustomPrompt="1"/>
          </p:nvPr>
        </p:nvSpPr>
        <p:spPr>
          <a:xfrm>
            <a:off x="232011" y="258471"/>
            <a:ext cx="7952663" cy="370620"/>
          </a:xfrm>
          <a:prstGeom prst="rect">
            <a:avLst/>
          </a:prstGeom>
        </p:spPr>
        <p:txBody>
          <a:bodyPr/>
          <a:lstStyle>
            <a:lvl1pPr algn="l">
              <a:tabLst/>
              <a:defRPr sz="2400" b="1">
                <a:solidFill>
                  <a:srgbClr val="54C0E8"/>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pic>
        <p:nvPicPr>
          <p:cNvPr id="13" name="Imagem 12">
            <a:extLst>
              <a:ext uri="{FF2B5EF4-FFF2-40B4-BE49-F238E27FC236}">
                <a16:creationId xmlns="" xmlns:a16="http://schemas.microsoft.com/office/drawing/2014/main" id="{A3CEAA05-A48F-4D30-A2BC-E77096AD2FE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4488" y="6562133"/>
            <a:ext cx="230445" cy="226971"/>
          </a:xfrm>
          <a:prstGeom prst="rect">
            <a:avLst/>
          </a:prstGeom>
        </p:spPr>
      </p:pic>
      <p:sp>
        <p:nvSpPr>
          <p:cNvPr id="14" name="Espaço Reservado para Texto 7">
            <a:extLst>
              <a:ext uri="{FF2B5EF4-FFF2-40B4-BE49-F238E27FC236}">
                <a16:creationId xmlns="" xmlns:a16="http://schemas.microsoft.com/office/drawing/2014/main" id="{B3AB5103-8952-4D92-B855-87C485ECD2FC}"/>
              </a:ext>
            </a:extLst>
          </p:cNvPr>
          <p:cNvSpPr>
            <a:spLocks noGrp="1"/>
          </p:cNvSpPr>
          <p:nvPr>
            <p:ph type="body" sz="quarter" idx="60" hasCustomPrompt="1"/>
          </p:nvPr>
        </p:nvSpPr>
        <p:spPr>
          <a:xfrm>
            <a:off x="574934" y="6547885"/>
            <a:ext cx="7042362" cy="285204"/>
          </a:xfrm>
          <a:prstGeom prst="rect">
            <a:avLst/>
          </a:prstGeom>
        </p:spPr>
        <p:txBody>
          <a:bodyPr/>
          <a:lstStyle>
            <a:lvl1pPr marL="0" indent="0" algn="l">
              <a:buNone/>
              <a:defRPr sz="1000" i="1">
                <a:solidFill>
                  <a:srgbClr val="666666"/>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10)</a:t>
            </a:r>
          </a:p>
        </p:txBody>
      </p:sp>
    </p:spTree>
    <p:extLst>
      <p:ext uri="{BB962C8B-B14F-4D97-AF65-F5344CB8AC3E}">
        <p14:creationId xmlns:p14="http://schemas.microsoft.com/office/powerpoint/2010/main" val="4185497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bg1"/>
        </a:solidFill>
        <a:effectLst/>
      </p:bgPr>
    </p:bg>
    <p:spTree>
      <p:nvGrpSpPr>
        <p:cNvPr id="1" name=""/>
        <p:cNvGrpSpPr/>
        <p:nvPr/>
      </p:nvGrpSpPr>
      <p:grpSpPr>
        <a:xfrm>
          <a:off x="0" y="0"/>
          <a:ext cx="0" cy="0"/>
          <a:chOff x="0" y="0"/>
          <a:chExt cx="0" cy="0"/>
        </a:xfrm>
      </p:grpSpPr>
      <p:sp>
        <p:nvSpPr>
          <p:cNvPr id="3" name="Espaço Reservado para Imagem 2">
            <a:extLst>
              <a:ext uri="{FF2B5EF4-FFF2-40B4-BE49-F238E27FC236}">
                <a16:creationId xmlns="" xmlns:a16="http://schemas.microsoft.com/office/drawing/2014/main" id="{56A1DC1F-643F-46D4-892D-8F597BC63AE7}"/>
              </a:ext>
            </a:extLst>
          </p:cNvPr>
          <p:cNvSpPr>
            <a:spLocks noGrp="1"/>
          </p:cNvSpPr>
          <p:nvPr>
            <p:ph type="pic" sz="quarter" idx="13" hasCustomPrompt="1"/>
          </p:nvPr>
        </p:nvSpPr>
        <p:spPr>
          <a:xfrm>
            <a:off x="4796952" y="0"/>
            <a:ext cx="7600950" cy="6858000"/>
          </a:xfrm>
          <a:prstGeom prst="parallelogram">
            <a:avLst/>
          </a:prstGeom>
        </p:spPr>
        <p:txBody>
          <a:bodyPr/>
          <a:lstStyle>
            <a:lvl1pPr marL="0" indent="0">
              <a:buNone/>
              <a:defRPr sz="1761">
                <a:solidFill>
                  <a:schemeClr val="bg1"/>
                </a:solidFill>
                <a:latin typeface="Calibri" panose="020F0502020204030204" pitchFamily="34" charset="0"/>
                <a:cs typeface="Calibri" panose="020F0502020204030204" pitchFamily="34" charset="0"/>
              </a:defRPr>
            </a:lvl1pPr>
          </a:lstStyle>
          <a:p>
            <a:r>
              <a:rPr lang="pt-BR" dirty="0"/>
              <a:t> </a:t>
            </a:r>
          </a:p>
        </p:txBody>
      </p:sp>
      <p:sp>
        <p:nvSpPr>
          <p:cNvPr id="5" name="Espaço Reservado para Texto 4">
            <a:extLst>
              <a:ext uri="{FF2B5EF4-FFF2-40B4-BE49-F238E27FC236}">
                <a16:creationId xmlns="" xmlns:a16="http://schemas.microsoft.com/office/drawing/2014/main" id="{7C5AC681-723F-4C6D-B59D-CD03B446A45E}"/>
              </a:ext>
            </a:extLst>
          </p:cNvPr>
          <p:cNvSpPr>
            <a:spLocks noGrp="1"/>
          </p:cNvSpPr>
          <p:nvPr>
            <p:ph type="body" sz="quarter" idx="14" hasCustomPrompt="1"/>
          </p:nvPr>
        </p:nvSpPr>
        <p:spPr>
          <a:xfrm>
            <a:off x="396540" y="298753"/>
            <a:ext cx="5132524" cy="533400"/>
          </a:xfrm>
          <a:prstGeom prst="rect">
            <a:avLst/>
          </a:prstGeom>
        </p:spPr>
        <p:txBody>
          <a:bodyPr/>
          <a:lstStyle>
            <a:lvl1pPr marL="0" marR="0" indent="0" algn="l" defTabSz="894683" rtl="0" eaLnBrk="1" fontAlgn="base" latinLnBrk="0" hangingPunct="1">
              <a:lnSpc>
                <a:spcPct val="90000"/>
              </a:lnSpc>
              <a:spcBef>
                <a:spcPts val="978"/>
              </a:spcBef>
              <a:spcAft>
                <a:spcPct val="0"/>
              </a:spcAft>
              <a:buClrTx/>
              <a:buSzTx/>
              <a:buFont typeface="Arial" panose="020B0604020202020204" pitchFamily="34" charset="0"/>
              <a:buNone/>
              <a:tabLst/>
              <a:defRPr sz="2349" b="1">
                <a:solidFill>
                  <a:srgbClr val="54C0E8"/>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24)</a:t>
            </a:r>
            <a:endParaRPr lang="en-US" dirty="0"/>
          </a:p>
        </p:txBody>
      </p:sp>
      <p:sp>
        <p:nvSpPr>
          <p:cNvPr id="14" name="Espaço Reservado para Imagem 3">
            <a:extLst>
              <a:ext uri="{FF2B5EF4-FFF2-40B4-BE49-F238E27FC236}">
                <a16:creationId xmlns="" xmlns:a16="http://schemas.microsoft.com/office/drawing/2014/main" id="{AFDFF8B7-EF52-4834-BCA3-F1970A46F350}"/>
              </a:ext>
            </a:extLst>
          </p:cNvPr>
          <p:cNvSpPr>
            <a:spLocks noGrp="1"/>
          </p:cNvSpPr>
          <p:nvPr>
            <p:ph type="pic" sz="quarter" idx="19"/>
          </p:nvPr>
        </p:nvSpPr>
        <p:spPr>
          <a:xfrm>
            <a:off x="8962691" y="142803"/>
            <a:ext cx="796925" cy="3302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cxnSp>
        <p:nvCxnSpPr>
          <p:cNvPr id="8" name="Straight Connector 7">
            <a:extLst>
              <a:ext uri="{FF2B5EF4-FFF2-40B4-BE49-F238E27FC236}">
                <a16:creationId xmlns="" xmlns:a16="http://schemas.microsoft.com/office/drawing/2014/main" id="{B04B3A48-4857-4822-8E89-3DC476EE609B}"/>
              </a:ext>
            </a:extLst>
          </p:cNvPr>
          <p:cNvCxnSpPr/>
          <p:nvPr userDrawn="1"/>
        </p:nvCxnSpPr>
        <p:spPr>
          <a:xfrm flipH="1">
            <a:off x="4703765" y="-144235"/>
            <a:ext cx="1761403" cy="7047947"/>
          </a:xfrm>
          <a:prstGeom prst="line">
            <a:avLst/>
          </a:prstGeom>
          <a:ln w="57150">
            <a:solidFill>
              <a:srgbClr val="54C0E8"/>
            </a:solidFill>
          </a:ln>
        </p:spPr>
        <p:style>
          <a:lnRef idx="2">
            <a:schemeClr val="accent1"/>
          </a:lnRef>
          <a:fillRef idx="0">
            <a:schemeClr val="accent1"/>
          </a:fillRef>
          <a:effectRef idx="1">
            <a:schemeClr val="accent1"/>
          </a:effectRef>
          <a:fontRef idx="minor">
            <a:schemeClr val="tx1"/>
          </a:fontRef>
        </p:style>
      </p:cxnSp>
      <p:sp>
        <p:nvSpPr>
          <p:cNvPr id="9" name="Content Placeholder 2">
            <a:extLst>
              <a:ext uri="{FF2B5EF4-FFF2-40B4-BE49-F238E27FC236}">
                <a16:creationId xmlns="" xmlns:a16="http://schemas.microsoft.com/office/drawing/2014/main" id="{4757E2FF-C0E9-407F-B94E-109DCA50871D}"/>
              </a:ext>
            </a:extLst>
          </p:cNvPr>
          <p:cNvSpPr>
            <a:spLocks noGrp="1"/>
          </p:cNvSpPr>
          <p:nvPr>
            <p:ph idx="1"/>
          </p:nvPr>
        </p:nvSpPr>
        <p:spPr>
          <a:xfrm>
            <a:off x="480558" y="1096626"/>
            <a:ext cx="3953614" cy="4525964"/>
          </a:xfrm>
          <a:prstGeom prst="rect">
            <a:avLst/>
          </a:prstGeom>
        </p:spPr>
        <p:txBody>
          <a:bodyPr>
            <a:noAutofit/>
          </a:bodyPr>
          <a:lstStyle>
            <a:lvl1pPr>
              <a:spcBef>
                <a:spcPts val="414"/>
              </a:spcBef>
              <a:spcAft>
                <a:spcPts val="414"/>
              </a:spcAft>
              <a:buClr>
                <a:srgbClr val="54C0E8"/>
              </a:buClr>
              <a:buSzPct val="110000"/>
              <a:buFont typeface="Verdana" pitchFamily="34" charset="0"/>
              <a:buChar char="●"/>
              <a:defRPr sz="1600">
                <a:solidFill>
                  <a:schemeClr val="tx1">
                    <a:lumMod val="75000"/>
                    <a:lumOff val="25000"/>
                  </a:schemeClr>
                </a:solidFill>
                <a:latin typeface="+mn-lt"/>
                <a:ea typeface="Verdana" pitchFamily="34" charset="0"/>
                <a:cs typeface="Verdana" pitchFamily="34" charset="0"/>
              </a:defRPr>
            </a:lvl1pPr>
            <a:lvl2pPr marL="668233" indent="-256997">
              <a:spcBef>
                <a:spcPts val="414"/>
              </a:spcBef>
              <a:spcAft>
                <a:spcPts val="414"/>
              </a:spcAft>
              <a:buClr>
                <a:schemeClr val="tx1">
                  <a:lumMod val="50000"/>
                  <a:lumOff val="50000"/>
                </a:schemeClr>
              </a:buClr>
              <a:buFont typeface="Wingdings" pitchFamily="2" charset="2"/>
              <a:buChar char="v"/>
              <a:defRPr sz="1600">
                <a:solidFill>
                  <a:schemeClr val="tx1">
                    <a:lumMod val="75000"/>
                    <a:lumOff val="25000"/>
                  </a:schemeClr>
                </a:solidFill>
                <a:latin typeface="+mn-lt"/>
                <a:ea typeface="Verdana" pitchFamily="34" charset="0"/>
                <a:cs typeface="Verdana" pitchFamily="34" charset="0"/>
              </a:defRPr>
            </a:lvl2pPr>
            <a:lvl3pPr>
              <a:spcBef>
                <a:spcPts val="414"/>
              </a:spcBef>
              <a:spcAft>
                <a:spcPts val="414"/>
              </a:spcAft>
              <a:defRPr sz="1600">
                <a:solidFill>
                  <a:schemeClr val="tx1">
                    <a:lumMod val="75000"/>
                    <a:lumOff val="25000"/>
                  </a:schemeClr>
                </a:solidFill>
                <a:latin typeface="+mn-lt"/>
                <a:ea typeface="Verdana" pitchFamily="34" charset="0"/>
                <a:cs typeface="Verdana" pitchFamily="34" charset="0"/>
              </a:defRPr>
            </a:lvl3pPr>
            <a:lvl4pPr>
              <a:spcBef>
                <a:spcPts val="414"/>
              </a:spcBef>
              <a:spcAft>
                <a:spcPts val="414"/>
              </a:spcAft>
              <a:defRPr sz="1600">
                <a:solidFill>
                  <a:schemeClr val="tx1">
                    <a:lumMod val="75000"/>
                    <a:lumOff val="25000"/>
                  </a:schemeClr>
                </a:solidFill>
                <a:latin typeface="+mn-lt"/>
                <a:ea typeface="Verdana" pitchFamily="34" charset="0"/>
                <a:cs typeface="Verdana" pitchFamily="34" charset="0"/>
              </a:defRPr>
            </a:lvl4pPr>
            <a:lvl5pPr>
              <a:spcBef>
                <a:spcPts val="414"/>
              </a:spcBef>
              <a:spcAft>
                <a:spcPts val="414"/>
              </a:spcAft>
              <a:defRPr sz="1600">
                <a:solidFill>
                  <a:schemeClr val="tx1">
                    <a:lumMod val="75000"/>
                    <a:lumOff val="25000"/>
                  </a:schemeClr>
                </a:solidFill>
                <a:latin typeface="+mn-lt"/>
                <a:ea typeface="Verdana" pitchFamily="34" charset="0"/>
                <a:cs typeface="Verdana"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316599012"/>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9_Layout Personalizado">
    <p:bg>
      <p:bgPr>
        <a:solidFill>
          <a:schemeClr val="bg1"/>
        </a:solidFill>
        <a:effectLst/>
      </p:bgPr>
    </p:bg>
    <p:spTree>
      <p:nvGrpSpPr>
        <p:cNvPr id="1" name=""/>
        <p:cNvGrpSpPr/>
        <p:nvPr/>
      </p:nvGrpSpPr>
      <p:grpSpPr>
        <a:xfrm>
          <a:off x="0" y="0"/>
          <a:ext cx="0" cy="0"/>
          <a:chOff x="0" y="0"/>
          <a:chExt cx="0" cy="0"/>
        </a:xfrm>
      </p:grpSpPr>
      <p:sp>
        <p:nvSpPr>
          <p:cNvPr id="5" name="Espaço Reservado para Gráfico 4">
            <a:extLst>
              <a:ext uri="{FF2B5EF4-FFF2-40B4-BE49-F238E27FC236}">
                <a16:creationId xmlns="" xmlns:a16="http://schemas.microsoft.com/office/drawing/2014/main" id="{63DB75D3-1EE4-4E6F-8C6C-B3DD52DC1A7E}"/>
              </a:ext>
            </a:extLst>
          </p:cNvPr>
          <p:cNvSpPr>
            <a:spLocks noGrp="1"/>
          </p:cNvSpPr>
          <p:nvPr>
            <p:ph type="chart" sz="quarter" idx="61" hasCustomPrompt="1"/>
          </p:nvPr>
        </p:nvSpPr>
        <p:spPr>
          <a:xfrm>
            <a:off x="262191" y="1541463"/>
            <a:ext cx="8950049" cy="4057232"/>
          </a:xfrm>
          <a:prstGeom prst="rect">
            <a:avLst/>
          </a:prstGeom>
        </p:spPr>
        <p:txBody>
          <a:bodyPr/>
          <a:lstStyle>
            <a:lvl1pPr marL="0" indent="0">
              <a:buNone/>
              <a:defRPr lang="pt-BR" sz="1370" kern="1200" dirty="0">
                <a:solidFill>
                  <a:srgbClr val="FF0000"/>
                </a:solidFill>
                <a:latin typeface="+mj-lt"/>
                <a:ea typeface="+mn-ea"/>
                <a:cs typeface="+mn-cs"/>
              </a:defRPr>
            </a:lvl1pPr>
          </a:lstStyle>
          <a:p>
            <a:r>
              <a:rPr lang="pt-BR" dirty="0"/>
              <a:t>Click </a:t>
            </a:r>
            <a:r>
              <a:rPr lang="pt-BR" dirty="0" err="1"/>
              <a:t>and</a:t>
            </a:r>
            <a:r>
              <a:rPr lang="pt-BR" dirty="0"/>
              <a:t> </a:t>
            </a:r>
            <a:r>
              <a:rPr lang="pt-BR" dirty="0" err="1"/>
              <a:t>choose</a:t>
            </a:r>
            <a:r>
              <a:rPr lang="pt-BR" dirty="0"/>
              <a:t> </a:t>
            </a:r>
            <a:r>
              <a:rPr lang="pt-BR" dirty="0" err="1"/>
              <a:t>the</a:t>
            </a:r>
            <a:r>
              <a:rPr lang="pt-BR" dirty="0"/>
              <a:t> </a:t>
            </a:r>
            <a:r>
              <a:rPr lang="pt-BR" dirty="0" err="1"/>
              <a:t>graph</a:t>
            </a:r>
            <a:r>
              <a:rPr lang="pt-BR" dirty="0"/>
              <a:t> </a:t>
            </a:r>
            <a:r>
              <a:rPr lang="pt-BR" dirty="0" err="1"/>
              <a:t>inside</a:t>
            </a:r>
            <a:r>
              <a:rPr lang="pt-BR" dirty="0"/>
              <a:t> </a:t>
            </a:r>
            <a:r>
              <a:rPr lang="pt-BR" dirty="0" err="1"/>
              <a:t>of</a:t>
            </a:r>
            <a:r>
              <a:rPr lang="pt-BR" dirty="0"/>
              <a:t> “</a:t>
            </a:r>
            <a:r>
              <a:rPr lang="pt-BR" dirty="0" err="1"/>
              <a:t>templates</a:t>
            </a:r>
            <a:r>
              <a:rPr lang="pt-BR" dirty="0"/>
              <a:t>”. </a:t>
            </a:r>
            <a:r>
              <a:rPr lang="pt-BR" dirty="0" err="1"/>
              <a:t>Insert</a:t>
            </a:r>
            <a:r>
              <a:rPr lang="pt-BR" dirty="0"/>
              <a:t> </a:t>
            </a:r>
            <a:r>
              <a:rPr lang="pt-BR" dirty="0" err="1"/>
              <a:t>the</a:t>
            </a:r>
            <a:r>
              <a:rPr lang="pt-BR" dirty="0"/>
              <a:t> data </a:t>
            </a:r>
            <a:r>
              <a:rPr lang="pt-BR" dirty="0" err="1"/>
              <a:t>and</a:t>
            </a:r>
            <a:r>
              <a:rPr lang="pt-BR" dirty="0"/>
              <a:t> </a:t>
            </a:r>
            <a:r>
              <a:rPr lang="pt-BR" dirty="0" err="1"/>
              <a:t>then</a:t>
            </a:r>
            <a:r>
              <a:rPr lang="pt-BR" dirty="0"/>
              <a:t> </a:t>
            </a:r>
            <a:r>
              <a:rPr lang="pt-BR" dirty="0" err="1"/>
              <a:t>right</a:t>
            </a:r>
            <a:r>
              <a:rPr lang="pt-BR" dirty="0"/>
              <a:t> click </a:t>
            </a:r>
            <a:r>
              <a:rPr lang="pt-BR" dirty="0" err="1"/>
              <a:t>with</a:t>
            </a:r>
            <a:r>
              <a:rPr lang="pt-BR" dirty="0"/>
              <a:t> </a:t>
            </a:r>
            <a:r>
              <a:rPr lang="pt-BR" dirty="0" err="1"/>
              <a:t>the</a:t>
            </a:r>
            <a:r>
              <a:rPr lang="pt-BR" dirty="0"/>
              <a:t> mouse </a:t>
            </a:r>
            <a:r>
              <a:rPr lang="pt-BR" dirty="0" err="1"/>
              <a:t>and</a:t>
            </a:r>
            <a:r>
              <a:rPr lang="pt-BR" dirty="0"/>
              <a:t> </a:t>
            </a:r>
            <a:r>
              <a:rPr lang="pt-BR" dirty="0" err="1"/>
              <a:t>select</a:t>
            </a:r>
            <a:r>
              <a:rPr lang="pt-BR" dirty="0"/>
              <a:t> “</a:t>
            </a:r>
            <a:r>
              <a:rPr lang="pt-BR" dirty="0" err="1"/>
              <a:t>Change</a:t>
            </a:r>
            <a:r>
              <a:rPr lang="pt-BR" dirty="0"/>
              <a:t> </a:t>
            </a:r>
            <a:r>
              <a:rPr lang="pt-BR" dirty="0" err="1"/>
              <a:t>type</a:t>
            </a:r>
            <a:r>
              <a:rPr lang="pt-BR" dirty="0"/>
              <a:t> </a:t>
            </a:r>
            <a:r>
              <a:rPr lang="pt-BR" dirty="0" err="1"/>
              <a:t>of</a:t>
            </a:r>
            <a:r>
              <a:rPr lang="pt-BR" dirty="0"/>
              <a:t> </a:t>
            </a:r>
            <a:r>
              <a:rPr lang="pt-BR" dirty="0" err="1"/>
              <a:t>graph</a:t>
            </a:r>
            <a:r>
              <a:rPr lang="pt-BR" dirty="0"/>
              <a:t>”. </a:t>
            </a:r>
            <a:r>
              <a:rPr lang="pt-BR" dirty="0" err="1"/>
              <a:t>Select</a:t>
            </a:r>
            <a:r>
              <a:rPr lang="pt-BR" dirty="0"/>
              <a:t> </a:t>
            </a:r>
            <a:r>
              <a:rPr lang="pt-BR" dirty="0" err="1"/>
              <a:t>the</a:t>
            </a:r>
            <a:r>
              <a:rPr lang="pt-BR" dirty="0"/>
              <a:t> </a:t>
            </a:r>
            <a:r>
              <a:rPr lang="pt-BR" dirty="0" err="1"/>
              <a:t>template</a:t>
            </a:r>
            <a:r>
              <a:rPr lang="pt-BR" dirty="0"/>
              <a:t> </a:t>
            </a:r>
            <a:r>
              <a:rPr lang="pt-BR" dirty="0" err="1"/>
              <a:t>again</a:t>
            </a:r>
            <a:r>
              <a:rPr lang="pt-BR" dirty="0"/>
              <a:t> </a:t>
            </a:r>
            <a:r>
              <a:rPr lang="pt-BR" dirty="0" err="1"/>
              <a:t>to</a:t>
            </a:r>
            <a:r>
              <a:rPr lang="pt-BR" dirty="0"/>
              <a:t> </a:t>
            </a:r>
            <a:r>
              <a:rPr lang="pt-BR" dirty="0" err="1"/>
              <a:t>update</a:t>
            </a:r>
            <a:r>
              <a:rPr lang="pt-BR" dirty="0"/>
              <a:t>.</a:t>
            </a:r>
          </a:p>
        </p:txBody>
      </p:sp>
      <p:sp>
        <p:nvSpPr>
          <p:cNvPr id="15" name="Espaço Reservado para Texto 7">
            <a:extLst>
              <a:ext uri="{FF2B5EF4-FFF2-40B4-BE49-F238E27FC236}">
                <a16:creationId xmlns="" xmlns:a16="http://schemas.microsoft.com/office/drawing/2014/main" id="{A45828DB-02D9-493E-B696-7107B392CAF7}"/>
              </a:ext>
            </a:extLst>
          </p:cNvPr>
          <p:cNvSpPr>
            <a:spLocks noGrp="1"/>
          </p:cNvSpPr>
          <p:nvPr>
            <p:ph type="body" sz="quarter" idx="49" hasCustomPrompt="1"/>
          </p:nvPr>
        </p:nvSpPr>
        <p:spPr>
          <a:xfrm>
            <a:off x="262191" y="670643"/>
            <a:ext cx="5548676" cy="323941"/>
          </a:xfrm>
          <a:prstGeom prst="rect">
            <a:avLst/>
          </a:prstGeom>
        </p:spPr>
        <p:txBody>
          <a:bodyPr/>
          <a:lstStyle>
            <a:lvl1pPr marL="0" indent="0" algn="l">
              <a:buNone/>
              <a:defRPr sz="1370">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16" name="Título 1">
            <a:extLst>
              <a:ext uri="{FF2B5EF4-FFF2-40B4-BE49-F238E27FC236}">
                <a16:creationId xmlns="" xmlns:a16="http://schemas.microsoft.com/office/drawing/2014/main" id="{492C72F6-137D-41DF-ACAC-E91E4A93FCB3}"/>
              </a:ext>
            </a:extLst>
          </p:cNvPr>
          <p:cNvSpPr>
            <a:spLocks noGrp="1"/>
          </p:cNvSpPr>
          <p:nvPr>
            <p:ph type="title" hasCustomPrompt="1"/>
          </p:nvPr>
        </p:nvSpPr>
        <p:spPr>
          <a:xfrm>
            <a:off x="262189" y="258471"/>
            <a:ext cx="7952663" cy="370620"/>
          </a:xfrm>
          <a:prstGeom prst="rect">
            <a:avLst/>
          </a:prstGeom>
        </p:spPr>
        <p:txBody>
          <a:bodyPr/>
          <a:lstStyle>
            <a:lvl1pPr algn="l">
              <a:tabLst/>
              <a:defRPr sz="2349" b="1">
                <a:solidFill>
                  <a:srgbClr val="2DB3E3"/>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Tree>
    <p:extLst>
      <p:ext uri="{BB962C8B-B14F-4D97-AF65-F5344CB8AC3E}">
        <p14:creationId xmlns:p14="http://schemas.microsoft.com/office/powerpoint/2010/main" val="2011360348"/>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0_Layout Personalizad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 xmlns:a16="http://schemas.microsoft.com/office/drawing/2014/main" id="{4496C6FC-7978-43BD-8A17-B476A242A037}"/>
              </a:ext>
            </a:extLst>
          </p:cNvPr>
          <p:cNvSpPr>
            <a:spLocks noGrp="1"/>
          </p:cNvSpPr>
          <p:nvPr>
            <p:ph type="title" hasCustomPrompt="1"/>
          </p:nvPr>
        </p:nvSpPr>
        <p:spPr>
          <a:xfrm>
            <a:off x="901371" y="1040985"/>
            <a:ext cx="3528332" cy="1293090"/>
          </a:xfrm>
          <a:prstGeom prst="rect">
            <a:avLst/>
          </a:prstGeom>
        </p:spPr>
        <p:txBody>
          <a:bodyPr/>
          <a:lstStyle>
            <a:lvl1pPr algn="ctr">
              <a:tabLst/>
              <a:defRPr sz="4000" b="1">
                <a:solidFill>
                  <a:schemeClr val="bg1"/>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40)</a:t>
            </a:r>
            <a:endParaRPr lang="en-US" dirty="0"/>
          </a:p>
        </p:txBody>
      </p:sp>
      <p:pic>
        <p:nvPicPr>
          <p:cNvPr id="8" name="Gráfico 7">
            <a:extLst>
              <a:ext uri="{FF2B5EF4-FFF2-40B4-BE49-F238E27FC236}">
                <a16:creationId xmlns="" xmlns:a16="http://schemas.microsoft.com/office/drawing/2014/main" id="{FBAC704A-40D9-4A50-B9C6-1E3F412FCD7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104181" y="3190106"/>
            <a:ext cx="3122712" cy="742950"/>
          </a:xfrm>
          <a:prstGeom prst="rect">
            <a:avLst/>
          </a:prstGeom>
        </p:spPr>
      </p:pic>
      <p:sp>
        <p:nvSpPr>
          <p:cNvPr id="10" name="Espaço Reservado para Texto 19">
            <a:extLst>
              <a:ext uri="{FF2B5EF4-FFF2-40B4-BE49-F238E27FC236}">
                <a16:creationId xmlns="" xmlns:a16="http://schemas.microsoft.com/office/drawing/2014/main" id="{1A78BCEE-ABE2-408A-BDE4-EA478F1B2984}"/>
              </a:ext>
            </a:extLst>
          </p:cNvPr>
          <p:cNvSpPr>
            <a:spLocks noGrp="1"/>
          </p:cNvSpPr>
          <p:nvPr>
            <p:ph type="body" sz="quarter" idx="67" hasCustomPrompt="1"/>
          </p:nvPr>
        </p:nvSpPr>
        <p:spPr>
          <a:xfrm>
            <a:off x="1303311" y="3957119"/>
            <a:ext cx="2724452" cy="596433"/>
          </a:xfrm>
          <a:prstGeom prst="rect">
            <a:avLst/>
          </a:prstGeom>
        </p:spPr>
        <p:txBody>
          <a:bodyPr/>
          <a:lstStyle>
            <a:lvl1pPr marL="0" indent="0" algn="ctr">
              <a:buFontTx/>
              <a:buNone/>
              <a:defRPr sz="2000" b="1" i="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italic</a:t>
            </a:r>
            <a:r>
              <a:rPr lang="pt-BR" dirty="0"/>
              <a:t> </a:t>
            </a:r>
            <a:r>
              <a:rPr lang="pt-BR" dirty="0" err="1"/>
              <a:t>bold</a:t>
            </a:r>
            <a:r>
              <a:rPr lang="pt-BR" dirty="0"/>
              <a:t> (</a:t>
            </a:r>
            <a:r>
              <a:rPr lang="pt-BR" dirty="0" err="1"/>
              <a:t>size</a:t>
            </a:r>
            <a:r>
              <a:rPr lang="pt-BR" dirty="0"/>
              <a:t> 20)</a:t>
            </a:r>
          </a:p>
        </p:txBody>
      </p:sp>
      <p:sp>
        <p:nvSpPr>
          <p:cNvPr id="7" name="Espaço Reservado para Texto 19">
            <a:extLst>
              <a:ext uri="{FF2B5EF4-FFF2-40B4-BE49-F238E27FC236}">
                <a16:creationId xmlns="" xmlns:a16="http://schemas.microsoft.com/office/drawing/2014/main" id="{AC114A82-252C-450C-8913-FC2C7247324F}"/>
              </a:ext>
            </a:extLst>
          </p:cNvPr>
          <p:cNvSpPr>
            <a:spLocks noGrp="1"/>
          </p:cNvSpPr>
          <p:nvPr>
            <p:ph type="body" sz="quarter" idx="68" hasCustomPrompt="1"/>
          </p:nvPr>
        </p:nvSpPr>
        <p:spPr>
          <a:xfrm>
            <a:off x="819150" y="5009773"/>
            <a:ext cx="3692774" cy="596433"/>
          </a:xfrm>
          <a:prstGeom prst="rect">
            <a:avLst/>
          </a:prstGeom>
        </p:spPr>
        <p:txBody>
          <a:bodyPr/>
          <a:lstStyle>
            <a:lvl1pPr marL="0" indent="0" algn="ctr">
              <a:buFontTx/>
              <a:buNone/>
              <a:defRPr sz="1800" b="0" i="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italic</a:t>
            </a:r>
            <a:r>
              <a:rPr lang="pt-BR" dirty="0"/>
              <a:t> normal (</a:t>
            </a:r>
            <a:r>
              <a:rPr lang="pt-BR" dirty="0" err="1"/>
              <a:t>size</a:t>
            </a:r>
            <a:r>
              <a:rPr lang="pt-BR" dirty="0"/>
              <a:t> 18)</a:t>
            </a:r>
          </a:p>
        </p:txBody>
      </p:sp>
    </p:spTree>
    <p:extLst>
      <p:ext uri="{BB962C8B-B14F-4D97-AF65-F5344CB8AC3E}">
        <p14:creationId xmlns:p14="http://schemas.microsoft.com/office/powerpoint/2010/main" val="1524432962"/>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4_Title Slide">
    <p:bg>
      <p:bgPr>
        <a:solidFill>
          <a:schemeClr val="bg1"/>
        </a:solidFill>
        <a:effectLst/>
      </p:bgPr>
    </p:bg>
    <p:spTree>
      <p:nvGrpSpPr>
        <p:cNvPr id="1" name=""/>
        <p:cNvGrpSpPr/>
        <p:nvPr/>
      </p:nvGrpSpPr>
      <p:grpSpPr>
        <a:xfrm>
          <a:off x="0" y="0"/>
          <a:ext cx="0" cy="0"/>
          <a:chOff x="0" y="0"/>
          <a:chExt cx="0" cy="0"/>
        </a:xfrm>
      </p:grpSpPr>
      <p:sp>
        <p:nvSpPr>
          <p:cNvPr id="10" name="Espaço Reservado para Imagem 5">
            <a:extLst>
              <a:ext uri="{FF2B5EF4-FFF2-40B4-BE49-F238E27FC236}">
                <a16:creationId xmlns="" xmlns:a16="http://schemas.microsoft.com/office/drawing/2014/main" id="{3681AD3F-DC01-4418-893B-6110CFAA79BA}"/>
              </a:ext>
            </a:extLst>
          </p:cNvPr>
          <p:cNvSpPr>
            <a:spLocks noGrp="1"/>
          </p:cNvSpPr>
          <p:nvPr>
            <p:ph type="pic" sz="quarter" idx="10" hasCustomPrompt="1"/>
          </p:nvPr>
        </p:nvSpPr>
        <p:spPr>
          <a:xfrm>
            <a:off x="-88900" y="0"/>
            <a:ext cx="9994900" cy="6959599"/>
          </a:xfrm>
          <a:prstGeom prst="rect">
            <a:avLst/>
          </a:prstGeom>
        </p:spPr>
        <p:txBody>
          <a:bodyPr/>
          <a:lstStyle>
            <a:lvl1pPr marL="0" indent="0" algn="r">
              <a:buNone/>
              <a:defRPr sz="1800">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
        <p:nvSpPr>
          <p:cNvPr id="8" name="Espaço Reservado para Imagem 3">
            <a:extLst>
              <a:ext uri="{FF2B5EF4-FFF2-40B4-BE49-F238E27FC236}">
                <a16:creationId xmlns="" xmlns:a16="http://schemas.microsoft.com/office/drawing/2014/main" id="{DBF4B906-DD68-4BD2-8837-E3A9F5890B13}"/>
              </a:ext>
            </a:extLst>
          </p:cNvPr>
          <p:cNvSpPr>
            <a:spLocks noGrp="1"/>
          </p:cNvSpPr>
          <p:nvPr>
            <p:ph type="pic" sz="quarter" idx="12" hasCustomPrompt="1"/>
          </p:nvPr>
        </p:nvSpPr>
        <p:spPr>
          <a:xfrm>
            <a:off x="-2026921" y="5539296"/>
            <a:ext cx="13939521" cy="1420303"/>
          </a:xfrm>
          <a:prstGeom prst="parallelogram">
            <a:avLst/>
          </a:prstGeom>
          <a:solidFill>
            <a:srgbClr val="797C7F">
              <a:alpha val="88000"/>
            </a:srgbClr>
          </a:solidFill>
        </p:spPr>
        <p:txBody>
          <a:bodyPr/>
          <a:lstStyle>
            <a:lvl1pPr marL="0" indent="0">
              <a:buNone/>
              <a:defRPr>
                <a:noFill/>
              </a:defRPr>
            </a:lvl1pPr>
          </a:lstStyle>
          <a:p>
            <a:r>
              <a:rPr lang="pt-BR" dirty="0"/>
              <a:t>a</a:t>
            </a:r>
            <a:endParaRPr lang="en-US" dirty="0"/>
          </a:p>
        </p:txBody>
      </p:sp>
      <p:sp>
        <p:nvSpPr>
          <p:cNvPr id="11" name="Espaço Reservado para Texto 6">
            <a:extLst>
              <a:ext uri="{FF2B5EF4-FFF2-40B4-BE49-F238E27FC236}">
                <a16:creationId xmlns="" xmlns:a16="http://schemas.microsoft.com/office/drawing/2014/main" id="{3DB05B4B-33E2-4B65-801B-CEA1BFB04C09}"/>
              </a:ext>
            </a:extLst>
          </p:cNvPr>
          <p:cNvSpPr>
            <a:spLocks noGrp="1"/>
          </p:cNvSpPr>
          <p:nvPr>
            <p:ph type="body" sz="quarter" idx="13" hasCustomPrompt="1"/>
          </p:nvPr>
        </p:nvSpPr>
        <p:spPr>
          <a:xfrm>
            <a:off x="563839" y="5726295"/>
            <a:ext cx="4414561" cy="481043"/>
          </a:xfrm>
          <a:prstGeom prst="rect">
            <a:avLst/>
          </a:prstGeom>
        </p:spPr>
        <p:txBody>
          <a:bodyPr/>
          <a:lstStyle>
            <a:lvl1pPr marL="0" indent="0">
              <a:buNone/>
              <a:defRPr sz="3600" b="1">
                <a:solidFill>
                  <a:srgbClr val="E5BA05"/>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32)</a:t>
            </a:r>
            <a:endParaRPr lang="en-US" dirty="0"/>
          </a:p>
        </p:txBody>
      </p:sp>
      <p:sp>
        <p:nvSpPr>
          <p:cNvPr id="7" name="Espaço Reservado para Imagem 5">
            <a:extLst>
              <a:ext uri="{FF2B5EF4-FFF2-40B4-BE49-F238E27FC236}">
                <a16:creationId xmlns="" xmlns:a16="http://schemas.microsoft.com/office/drawing/2014/main" id="{37CA8E9C-9B8A-4F20-A16E-8C0512FF3674}"/>
              </a:ext>
            </a:extLst>
          </p:cNvPr>
          <p:cNvSpPr>
            <a:spLocks noGrp="1"/>
          </p:cNvSpPr>
          <p:nvPr>
            <p:ph type="pic" sz="quarter" idx="11" hasCustomPrompt="1"/>
          </p:nvPr>
        </p:nvSpPr>
        <p:spPr>
          <a:xfrm>
            <a:off x="5935579" y="0"/>
            <a:ext cx="3970422" cy="6959599"/>
          </a:xfrm>
          <a:prstGeom prst="rect">
            <a:avLst/>
          </a:prstGeom>
          <a:blipFill>
            <a:blip r:embed="rId2" cstate="email">
              <a:extLst>
                <a:ext uri="{28A0092B-C50C-407E-A947-70E740481C1C}">
                  <a14:useLocalDpi xmlns:a14="http://schemas.microsoft.com/office/drawing/2010/main"/>
                </a:ext>
              </a:extLst>
            </a:blip>
            <a:srcRect/>
            <a:stretch>
              <a:fillRect/>
            </a:stretch>
          </a:blipFill>
        </p:spPr>
        <p:txBody>
          <a:bodyPr/>
          <a:lstStyle>
            <a:lvl1pPr marL="0" indent="0">
              <a:buNone/>
              <a:defRPr sz="1600">
                <a:noFill/>
                <a:latin typeface="Calibri" panose="020F0502020204030204" pitchFamily="34" charset="0"/>
                <a:cs typeface="Calibri" panose="020F0502020204030204" pitchFamily="34" charset="0"/>
              </a:defRPr>
            </a:lvl1pPr>
          </a:lstStyle>
          <a:p>
            <a:r>
              <a:rPr lang="pt-BR" dirty="0"/>
              <a:t>a</a:t>
            </a:r>
          </a:p>
        </p:txBody>
      </p:sp>
    </p:spTree>
    <p:extLst>
      <p:ext uri="{BB962C8B-B14F-4D97-AF65-F5344CB8AC3E}">
        <p14:creationId xmlns:p14="http://schemas.microsoft.com/office/powerpoint/2010/main" val="831564224"/>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Layout Personalizado">
    <p:bg>
      <p:bgPr>
        <a:solidFill>
          <a:schemeClr val="bg1"/>
        </a:solidFill>
        <a:effectLst/>
      </p:bgPr>
    </p:bg>
    <p:spTree>
      <p:nvGrpSpPr>
        <p:cNvPr id="1" name=""/>
        <p:cNvGrpSpPr/>
        <p:nvPr/>
      </p:nvGrpSpPr>
      <p:grpSpPr>
        <a:xfrm>
          <a:off x="0" y="0"/>
          <a:ext cx="0" cy="0"/>
          <a:chOff x="0" y="0"/>
          <a:chExt cx="0" cy="0"/>
        </a:xfrm>
      </p:grpSpPr>
      <p:sp>
        <p:nvSpPr>
          <p:cNvPr id="15" name="Espaço Reservado para Texto 7">
            <a:extLst>
              <a:ext uri="{FF2B5EF4-FFF2-40B4-BE49-F238E27FC236}">
                <a16:creationId xmlns="" xmlns:a16="http://schemas.microsoft.com/office/drawing/2014/main" id="{A45828DB-02D9-493E-B696-7107B392CAF7}"/>
              </a:ext>
            </a:extLst>
          </p:cNvPr>
          <p:cNvSpPr>
            <a:spLocks noGrp="1"/>
          </p:cNvSpPr>
          <p:nvPr>
            <p:ph type="body" sz="quarter" idx="49" hasCustomPrompt="1"/>
          </p:nvPr>
        </p:nvSpPr>
        <p:spPr>
          <a:xfrm>
            <a:off x="262190" y="600811"/>
            <a:ext cx="5548676" cy="323941"/>
          </a:xfrm>
          <a:prstGeom prst="rect">
            <a:avLst/>
          </a:prstGeom>
        </p:spPr>
        <p:txBody>
          <a:bodyPr/>
          <a:lstStyle>
            <a:lvl1pPr marL="0" indent="0" algn="l">
              <a:buNone/>
              <a:defRPr sz="1400">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16" name="Título 1">
            <a:extLst>
              <a:ext uri="{FF2B5EF4-FFF2-40B4-BE49-F238E27FC236}">
                <a16:creationId xmlns="" xmlns:a16="http://schemas.microsoft.com/office/drawing/2014/main" id="{492C72F6-137D-41DF-ACAC-E91E4A93FCB3}"/>
              </a:ext>
            </a:extLst>
          </p:cNvPr>
          <p:cNvSpPr>
            <a:spLocks noGrp="1"/>
          </p:cNvSpPr>
          <p:nvPr>
            <p:ph type="title" hasCustomPrompt="1"/>
          </p:nvPr>
        </p:nvSpPr>
        <p:spPr>
          <a:xfrm>
            <a:off x="262188" y="188640"/>
            <a:ext cx="7952663" cy="370620"/>
          </a:xfrm>
          <a:prstGeom prst="rect">
            <a:avLst/>
          </a:prstGeom>
        </p:spPr>
        <p:txBody>
          <a:bodyPr/>
          <a:lstStyle>
            <a:lvl1pPr algn="l">
              <a:tabLst/>
              <a:defRPr sz="2400" b="1">
                <a:solidFill>
                  <a:srgbClr val="54C0E8"/>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29" name="Espaço Reservado para Texto 7">
            <a:extLst>
              <a:ext uri="{FF2B5EF4-FFF2-40B4-BE49-F238E27FC236}">
                <a16:creationId xmlns="" xmlns:a16="http://schemas.microsoft.com/office/drawing/2014/main" id="{9BE8F821-BF03-4D6F-AA53-7CEFF56867CE}"/>
              </a:ext>
            </a:extLst>
          </p:cNvPr>
          <p:cNvSpPr>
            <a:spLocks noGrp="1"/>
          </p:cNvSpPr>
          <p:nvPr>
            <p:ph type="body" sz="quarter" idx="60" hasCustomPrompt="1"/>
          </p:nvPr>
        </p:nvSpPr>
        <p:spPr>
          <a:xfrm>
            <a:off x="687189" y="6542427"/>
            <a:ext cx="5578854" cy="285204"/>
          </a:xfrm>
          <a:prstGeom prst="rect">
            <a:avLst/>
          </a:prstGeom>
        </p:spPr>
        <p:txBody>
          <a:bodyPr/>
          <a:lstStyle>
            <a:lvl1pPr marL="0" indent="0" algn="l">
              <a:buNone/>
              <a:defRPr sz="1000" i="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10)</a:t>
            </a:r>
          </a:p>
        </p:txBody>
      </p:sp>
      <p:pic>
        <p:nvPicPr>
          <p:cNvPr id="3" name="Imagem 2">
            <a:extLst>
              <a:ext uri="{FF2B5EF4-FFF2-40B4-BE49-F238E27FC236}">
                <a16:creationId xmlns="" xmlns:a16="http://schemas.microsoft.com/office/drawing/2014/main" id="{D1095A38-611E-4E51-8DD8-DE9FE687F9E6}"/>
              </a:ext>
            </a:extLst>
          </p:cNvPr>
          <p:cNvPicPr>
            <a:picLocks noChangeAspect="1"/>
          </p:cNvPicPr>
          <p:nvPr userDrawn="1"/>
        </p:nvPicPr>
        <p:blipFill>
          <a:blip r:embed="rId2"/>
          <a:stretch>
            <a:fillRect/>
          </a:stretch>
        </p:blipFill>
        <p:spPr>
          <a:xfrm>
            <a:off x="456743" y="6556675"/>
            <a:ext cx="230445" cy="226971"/>
          </a:xfrm>
          <a:prstGeom prst="rect">
            <a:avLst/>
          </a:prstGeom>
        </p:spPr>
      </p:pic>
    </p:spTree>
    <p:extLst>
      <p:ext uri="{BB962C8B-B14F-4D97-AF65-F5344CB8AC3E}">
        <p14:creationId xmlns:p14="http://schemas.microsoft.com/office/powerpoint/2010/main" val="1155625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Espaço Reservado para Imagem 3">
            <a:extLst>
              <a:ext uri="{FF2B5EF4-FFF2-40B4-BE49-F238E27FC236}">
                <a16:creationId xmlns="" xmlns:a16="http://schemas.microsoft.com/office/drawing/2014/main" id="{4553D1EA-5D34-402F-8E93-B6F91875D297}"/>
              </a:ext>
            </a:extLst>
          </p:cNvPr>
          <p:cNvSpPr>
            <a:spLocks noGrp="1"/>
          </p:cNvSpPr>
          <p:nvPr>
            <p:ph type="pic" sz="quarter" idx="24" hasCustomPrompt="1"/>
          </p:nvPr>
        </p:nvSpPr>
        <p:spPr>
          <a:xfrm>
            <a:off x="-1" y="0"/>
            <a:ext cx="9906001" cy="6858000"/>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sz="2400">
                <a:noFill/>
              </a:defRPr>
            </a:lvl1pPr>
          </a:lstStyle>
          <a:p>
            <a:r>
              <a:rPr lang="pt-BR" dirty="0"/>
              <a:t>a</a:t>
            </a:r>
          </a:p>
        </p:txBody>
      </p:sp>
      <p:sp>
        <p:nvSpPr>
          <p:cNvPr id="6" name="Espaço Reservado para Imagem 5">
            <a:extLst>
              <a:ext uri="{FF2B5EF4-FFF2-40B4-BE49-F238E27FC236}">
                <a16:creationId xmlns="" xmlns:a16="http://schemas.microsoft.com/office/drawing/2014/main" id="{2175FE86-B4D0-4E92-B55C-B3DC0C7699A9}"/>
              </a:ext>
            </a:extLst>
          </p:cNvPr>
          <p:cNvSpPr>
            <a:spLocks noGrp="1"/>
          </p:cNvSpPr>
          <p:nvPr>
            <p:ph type="pic" sz="quarter" idx="10" hasCustomPrompt="1"/>
          </p:nvPr>
        </p:nvSpPr>
        <p:spPr>
          <a:xfrm>
            <a:off x="-253532" y="131020"/>
            <a:ext cx="10288205" cy="7363747"/>
          </a:xfrm>
          <a:prstGeom prst="rect">
            <a:avLst/>
          </a:prstGeom>
        </p:spPr>
        <p:txBody>
          <a:bodyPr/>
          <a:lstStyle>
            <a:lvl1pPr marL="0" indent="0" algn="r">
              <a:buNone/>
              <a:defRPr sz="1800">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
        <p:nvSpPr>
          <p:cNvPr id="3" name="Espaço Reservado para Imagem 2">
            <a:extLst>
              <a:ext uri="{FF2B5EF4-FFF2-40B4-BE49-F238E27FC236}">
                <a16:creationId xmlns="" xmlns:a16="http://schemas.microsoft.com/office/drawing/2014/main" id="{BFFE0107-3D06-4858-B285-F2408777052F}"/>
              </a:ext>
            </a:extLst>
          </p:cNvPr>
          <p:cNvSpPr>
            <a:spLocks noGrp="1"/>
          </p:cNvSpPr>
          <p:nvPr>
            <p:ph type="pic" sz="quarter" idx="16" hasCustomPrompt="1"/>
          </p:nvPr>
        </p:nvSpPr>
        <p:spPr>
          <a:xfrm>
            <a:off x="360586" y="785287"/>
            <a:ext cx="3242874" cy="5430957"/>
          </a:xfrm>
          <a:prstGeom prst="rect">
            <a:avLst/>
          </a:prstGeom>
          <a:solidFill>
            <a:schemeClr val="bg1"/>
          </a:solidFill>
        </p:spPr>
        <p:txBody>
          <a:bodyPr/>
          <a:lstStyle>
            <a:lvl1pPr marL="0" indent="0">
              <a:buNone/>
              <a:defRPr>
                <a:noFill/>
              </a:defRPr>
            </a:lvl1pPr>
          </a:lstStyle>
          <a:p>
            <a:r>
              <a:rPr lang="pt-BR" dirty="0"/>
              <a:t>a</a:t>
            </a:r>
            <a:endParaRPr lang="en-US" dirty="0"/>
          </a:p>
        </p:txBody>
      </p:sp>
      <p:sp>
        <p:nvSpPr>
          <p:cNvPr id="21" name="Espaço Reservado para Imagem 20">
            <a:extLst>
              <a:ext uri="{FF2B5EF4-FFF2-40B4-BE49-F238E27FC236}">
                <a16:creationId xmlns="" xmlns:a16="http://schemas.microsoft.com/office/drawing/2014/main" id="{1BBAA762-31ED-4F1F-B69C-EFE0FDB1A9FD}"/>
              </a:ext>
            </a:extLst>
          </p:cNvPr>
          <p:cNvSpPr>
            <a:spLocks noGrp="1"/>
          </p:cNvSpPr>
          <p:nvPr>
            <p:ph type="pic" sz="quarter" idx="13" hasCustomPrompt="1"/>
          </p:nvPr>
        </p:nvSpPr>
        <p:spPr>
          <a:xfrm>
            <a:off x="1524823" y="1031159"/>
            <a:ext cx="914400" cy="861542"/>
          </a:xfrm>
          <a:prstGeom prst="rect">
            <a:avLst/>
          </a:prstGeom>
        </p:spPr>
        <p:txBody>
          <a:bodyPr/>
          <a:lstStyle>
            <a:lvl1pPr marL="0" indent="0">
              <a:buNone/>
              <a:defRPr sz="1200">
                <a:solidFill>
                  <a:srgbClr val="464749"/>
                </a:solidFill>
                <a:latin typeface="+mn-lt"/>
                <a:cs typeface="Calibri" panose="020F0502020204030204" pitchFamily="34" charset="0"/>
              </a:defRPr>
            </a:lvl1pPr>
          </a:lstStyle>
          <a:p>
            <a:r>
              <a:rPr lang="pt-BR" dirty="0"/>
              <a:t>Click </a:t>
            </a:r>
            <a:r>
              <a:rPr lang="pt-BR" dirty="0" err="1"/>
              <a:t>to</a:t>
            </a:r>
            <a:r>
              <a:rPr lang="pt-BR" dirty="0"/>
              <a:t> </a:t>
            </a:r>
            <a:r>
              <a:rPr lang="pt-BR" dirty="0" err="1"/>
              <a:t>insert</a:t>
            </a:r>
            <a:r>
              <a:rPr lang="pt-BR" dirty="0"/>
              <a:t> logo</a:t>
            </a:r>
          </a:p>
        </p:txBody>
      </p:sp>
      <p:sp>
        <p:nvSpPr>
          <p:cNvPr id="22" name="Espaço Reservado para Texto 7">
            <a:extLst>
              <a:ext uri="{FF2B5EF4-FFF2-40B4-BE49-F238E27FC236}">
                <a16:creationId xmlns="" xmlns:a16="http://schemas.microsoft.com/office/drawing/2014/main" id="{0ADCD72F-DC0E-44EE-8D1A-BA6DBBDB8517}"/>
              </a:ext>
            </a:extLst>
          </p:cNvPr>
          <p:cNvSpPr>
            <a:spLocks noGrp="1"/>
          </p:cNvSpPr>
          <p:nvPr>
            <p:ph type="body" sz="quarter" idx="19" hasCustomPrompt="1"/>
          </p:nvPr>
        </p:nvSpPr>
        <p:spPr>
          <a:xfrm>
            <a:off x="485068" y="2072092"/>
            <a:ext cx="2993911" cy="403035"/>
          </a:xfrm>
          <a:prstGeom prst="rect">
            <a:avLst/>
          </a:prstGeom>
        </p:spPr>
        <p:txBody>
          <a:bodyPr/>
          <a:lstStyle>
            <a:lvl1pPr marL="14003" indent="0">
              <a:buNone/>
              <a:defRPr kumimoji="0" lang="pt-BR" sz="1764" b="1" i="0" u="none" strike="noStrike" cap="none" spc="-39" normalizeH="0" baseline="0" dirty="0">
                <a:ln>
                  <a:noFill/>
                </a:ln>
                <a:solidFill>
                  <a:prstClr val="black">
                    <a:lumMod val="75000"/>
                    <a:lumOff val="25000"/>
                  </a:prstClr>
                </a:solidFill>
                <a:effectLst/>
                <a:uLnTx/>
                <a:uFillTx/>
                <a:ea typeface="Verdana" panose="020B0604030504040204" pitchFamily="34" charset="0"/>
                <a:cs typeface="Verdana" panose="020B0604030504040204" pitchFamily="34" charset="0"/>
              </a:defRPr>
            </a:lvl1pPr>
          </a:lstStyle>
          <a:p>
            <a:pPr marL="299753" marR="0" lvl="0" indent="-285750" defTabSz="914400" eaLnBrk="0" latinLnBrk="0" hangingPunct="0">
              <a:lnSpc>
                <a:spcPct val="100000"/>
              </a:lnSpc>
              <a:spcBef>
                <a:spcPct val="0"/>
              </a:spcBef>
              <a:spcAft>
                <a:spcPts val="600"/>
              </a:spcAft>
              <a:buClrTx/>
              <a:buSzTx/>
              <a:tabLst/>
            </a:pPr>
            <a:r>
              <a:rPr lang="pt-BR" dirty="0" err="1"/>
              <a:t>Client</a:t>
            </a:r>
            <a:r>
              <a:rPr lang="pt-BR" dirty="0"/>
              <a:t> </a:t>
            </a:r>
            <a:r>
              <a:rPr lang="pt-BR" dirty="0" err="1"/>
              <a:t>name</a:t>
            </a:r>
            <a:r>
              <a:rPr lang="pt-BR" dirty="0"/>
              <a:t> – </a:t>
            </a:r>
            <a:r>
              <a:rPr lang="pt-BR" dirty="0" err="1"/>
              <a:t>Calibri</a:t>
            </a:r>
            <a:r>
              <a:rPr lang="pt-BR" dirty="0"/>
              <a:t> </a:t>
            </a:r>
            <a:r>
              <a:rPr lang="pt-BR" dirty="0" err="1"/>
              <a:t>font</a:t>
            </a:r>
            <a:r>
              <a:rPr lang="pt-BR" dirty="0"/>
              <a:t> </a:t>
            </a:r>
            <a:r>
              <a:rPr lang="pt-BR" dirty="0" err="1"/>
              <a:t>bold</a:t>
            </a:r>
            <a:r>
              <a:rPr lang="pt-BR" dirty="0"/>
              <a:t> (</a:t>
            </a:r>
            <a:r>
              <a:rPr lang="pt-BR" dirty="0" err="1"/>
              <a:t>sinze</a:t>
            </a:r>
            <a:r>
              <a:rPr lang="pt-BR" dirty="0"/>
              <a:t> 17,6)</a:t>
            </a:r>
          </a:p>
        </p:txBody>
      </p:sp>
      <p:sp>
        <p:nvSpPr>
          <p:cNvPr id="25" name="Espaço Reservado para Texto 7">
            <a:extLst>
              <a:ext uri="{FF2B5EF4-FFF2-40B4-BE49-F238E27FC236}">
                <a16:creationId xmlns="" xmlns:a16="http://schemas.microsoft.com/office/drawing/2014/main" id="{0A06A298-AC1A-4F86-A073-C6FB8857100B}"/>
              </a:ext>
            </a:extLst>
          </p:cNvPr>
          <p:cNvSpPr>
            <a:spLocks noGrp="1"/>
          </p:cNvSpPr>
          <p:nvPr>
            <p:ph type="body" sz="quarter" idx="20" hasCustomPrompt="1"/>
          </p:nvPr>
        </p:nvSpPr>
        <p:spPr>
          <a:xfrm>
            <a:off x="485068" y="2544630"/>
            <a:ext cx="2993911" cy="403035"/>
          </a:xfrm>
          <a:prstGeom prst="rect">
            <a:avLst/>
          </a:prstGeom>
        </p:spPr>
        <p:txBody>
          <a:bodyPr/>
          <a:lstStyle>
            <a:lvl1pPr marL="14003" marR="0" indent="0" algn="l" defTabSz="914400" rtl="0" eaLnBrk="0" fontAlgn="base" latinLnBrk="0" hangingPunct="0">
              <a:lnSpc>
                <a:spcPct val="100000"/>
              </a:lnSpc>
              <a:spcBef>
                <a:spcPct val="0"/>
              </a:spcBef>
              <a:spcAft>
                <a:spcPct val="0"/>
              </a:spcAft>
              <a:buClrTx/>
              <a:buSzTx/>
              <a:buFontTx/>
              <a:buNone/>
              <a:tabLst/>
              <a:defRPr kumimoji="0" lang="pt-BR" sz="1764" b="0" i="0" u="none" strike="noStrike" cap="none" spc="-39" normalizeH="0" baseline="0">
                <a:ln>
                  <a:noFill/>
                </a:ln>
                <a:solidFill>
                  <a:prstClr val="black">
                    <a:lumMod val="75000"/>
                    <a:lumOff val="25000"/>
                  </a:prstClr>
                </a:solidFill>
                <a:effectLst/>
                <a:uLnTx/>
                <a:uFillTx/>
                <a:ea typeface="Verdana" panose="020B0604030504040204" pitchFamily="34" charset="0"/>
                <a:cs typeface="Verdana" panose="020B0604030504040204" pitchFamily="34" charset="0"/>
              </a:defRPr>
            </a:lvl1pPr>
          </a:lstStyle>
          <a:p>
            <a:pPr marL="14003" marR="0" lvl="0" indent="0" algn="l" defTabSz="914400" rtl="0" eaLnBrk="0" fontAlgn="base" latinLnBrk="0" hangingPunct="0">
              <a:lnSpc>
                <a:spcPct val="100000"/>
              </a:lnSpc>
              <a:spcBef>
                <a:spcPct val="0"/>
              </a:spcBef>
              <a:spcAft>
                <a:spcPct val="0"/>
              </a:spcAft>
              <a:buClrTx/>
              <a:buSzTx/>
              <a:buFontTx/>
              <a:buNone/>
              <a:tabLst/>
              <a:defRPr/>
            </a:pPr>
            <a:r>
              <a:rPr kumimoji="0" lang="en-US" sz="1764" b="0" i="0" u="none" strike="noStrike" kern="1200" cap="none" spc="-39" normalizeH="0" baseline="0" noProof="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Title – Calibri font normal (size 17,6)</a:t>
            </a:r>
          </a:p>
        </p:txBody>
      </p:sp>
      <p:sp>
        <p:nvSpPr>
          <p:cNvPr id="27" name="Espaço Reservado para Texto 7">
            <a:extLst>
              <a:ext uri="{FF2B5EF4-FFF2-40B4-BE49-F238E27FC236}">
                <a16:creationId xmlns="" xmlns:a16="http://schemas.microsoft.com/office/drawing/2014/main" id="{F09E2973-9740-48B3-9F3A-85602A58616A}"/>
              </a:ext>
            </a:extLst>
          </p:cNvPr>
          <p:cNvSpPr>
            <a:spLocks noGrp="1"/>
          </p:cNvSpPr>
          <p:nvPr>
            <p:ph type="body" sz="quarter" idx="22" hasCustomPrompt="1"/>
          </p:nvPr>
        </p:nvSpPr>
        <p:spPr>
          <a:xfrm>
            <a:off x="485068" y="4299952"/>
            <a:ext cx="2959138" cy="403035"/>
          </a:xfrm>
          <a:prstGeom prst="rect">
            <a:avLst/>
          </a:prstGeom>
        </p:spPr>
        <p:txBody>
          <a:bodyPr/>
          <a:lstStyle>
            <a:lvl1pPr marL="14003" marR="0" indent="0" algn="l" defTabSz="914400" rtl="0" eaLnBrk="0" fontAlgn="base" latinLnBrk="0" hangingPunct="0">
              <a:lnSpc>
                <a:spcPct val="100000"/>
              </a:lnSpc>
              <a:spcBef>
                <a:spcPct val="0"/>
              </a:spcBef>
              <a:spcAft>
                <a:spcPct val="0"/>
              </a:spcAft>
              <a:buClrTx/>
              <a:buSzTx/>
              <a:buFontTx/>
              <a:buNone/>
              <a:tabLst/>
              <a:defRPr kumimoji="0" lang="pt-BR" sz="1430" b="0" i="0" u="none" strike="noStrike" cap="none" spc="-39" normalizeH="0" baseline="0">
                <a:ln>
                  <a:noFill/>
                </a:ln>
                <a:solidFill>
                  <a:prstClr val="black">
                    <a:lumMod val="75000"/>
                    <a:lumOff val="25000"/>
                  </a:prstClr>
                </a:solidFill>
                <a:effectLst/>
                <a:uLnTx/>
                <a:uFillTx/>
                <a:ea typeface="Verdana" panose="020B0604030504040204" pitchFamily="34" charset="0"/>
                <a:cs typeface="Verdana" panose="020B0604030504040204" pitchFamily="34" charset="0"/>
              </a:defRPr>
            </a:lvl1pPr>
          </a:lstStyle>
          <a:p>
            <a:pPr marL="14003" marR="0" lvl="0" indent="0" algn="l" defTabSz="914400" rtl="0" eaLnBrk="0" fontAlgn="base" latinLnBrk="0" hangingPunct="0">
              <a:lnSpc>
                <a:spcPct val="100000"/>
              </a:lnSpc>
              <a:spcBef>
                <a:spcPct val="0"/>
              </a:spcBef>
              <a:spcAft>
                <a:spcPct val="0"/>
              </a:spcAft>
              <a:buClrTx/>
              <a:buSzTx/>
              <a:buFontTx/>
              <a:buNone/>
              <a:tabLst/>
              <a:defRPr/>
            </a:pPr>
            <a:r>
              <a:rPr kumimoji="0" lang="en-US" sz="1764" b="0" i="0" u="none" strike="noStrike" kern="1200" cap="none" spc="-39" normalizeH="0" baseline="0" noProof="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Code</a:t>
            </a:r>
            <a:r>
              <a:rPr kumimoji="0" lang="pt-BR" sz="1764" b="0" i="0" u="none" strike="noStrike" kern="1200" cap="none" spc="-39" normalizeH="0" baseline="0" noProof="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 – </a:t>
            </a:r>
            <a:r>
              <a:rPr kumimoji="0" lang="en-US" sz="1764" b="0" i="0" u="none" strike="noStrike" kern="1200" cap="none" spc="-39" normalizeH="0" baseline="0" noProof="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Calibri font normal (size 14,3)</a:t>
            </a:r>
          </a:p>
        </p:txBody>
      </p:sp>
      <p:sp>
        <p:nvSpPr>
          <p:cNvPr id="28" name="Espaço Reservado para Texto 7">
            <a:extLst>
              <a:ext uri="{FF2B5EF4-FFF2-40B4-BE49-F238E27FC236}">
                <a16:creationId xmlns="" xmlns:a16="http://schemas.microsoft.com/office/drawing/2014/main" id="{32E60D61-8B2B-4E9F-8675-7293B80BE5B7}"/>
              </a:ext>
            </a:extLst>
          </p:cNvPr>
          <p:cNvSpPr>
            <a:spLocks noGrp="1"/>
          </p:cNvSpPr>
          <p:nvPr>
            <p:ph type="body" sz="quarter" idx="23" hasCustomPrompt="1"/>
          </p:nvPr>
        </p:nvSpPr>
        <p:spPr>
          <a:xfrm>
            <a:off x="485068" y="3171500"/>
            <a:ext cx="2959138" cy="641394"/>
          </a:xfrm>
          <a:prstGeom prst="rect">
            <a:avLst/>
          </a:prstGeom>
        </p:spPr>
        <p:txBody>
          <a:bodyPr/>
          <a:lstStyle>
            <a:lvl1pPr marL="14003" marR="0" indent="0" algn="l" defTabSz="914400" rtl="0" eaLnBrk="0" fontAlgn="base" latinLnBrk="0" hangingPunct="0">
              <a:lnSpc>
                <a:spcPct val="100000"/>
              </a:lnSpc>
              <a:spcBef>
                <a:spcPct val="0"/>
              </a:spcBef>
              <a:spcAft>
                <a:spcPct val="0"/>
              </a:spcAft>
              <a:buClrTx/>
              <a:buSzTx/>
              <a:buFontTx/>
              <a:buNone/>
              <a:tabLst/>
              <a:defRPr kumimoji="0" lang="pt-BR" sz="1430" b="0" i="0" u="none" strike="noStrike" cap="none" spc="-39" normalizeH="0" baseline="0">
                <a:ln>
                  <a:noFill/>
                </a:ln>
                <a:solidFill>
                  <a:prstClr val="black">
                    <a:lumMod val="75000"/>
                    <a:lumOff val="25000"/>
                  </a:prstClr>
                </a:solidFill>
                <a:effectLst/>
                <a:uLnTx/>
                <a:uFillTx/>
                <a:ea typeface="Verdana" panose="020B0604030504040204" pitchFamily="34" charset="0"/>
                <a:cs typeface="Verdana" panose="020B0604030504040204" pitchFamily="34" charset="0"/>
              </a:defRPr>
            </a:lvl1pPr>
          </a:lstStyle>
          <a:p>
            <a:pPr marL="14003" marR="0" lvl="0" indent="0" algn="l" defTabSz="914400" rtl="0" eaLnBrk="0" fontAlgn="base" latinLnBrk="0" hangingPunct="0">
              <a:lnSpc>
                <a:spcPct val="100000"/>
              </a:lnSpc>
              <a:spcBef>
                <a:spcPct val="0"/>
              </a:spcBef>
              <a:spcAft>
                <a:spcPct val="0"/>
              </a:spcAft>
              <a:buClrTx/>
              <a:buSzTx/>
              <a:buFontTx/>
              <a:buNone/>
              <a:tabLst/>
              <a:defRPr/>
            </a:pPr>
            <a:r>
              <a:rPr kumimoji="0" lang="en-US" sz="1764" b="0" i="0" u="none" strike="noStrike" kern="1200" cap="none" spc="-39" normalizeH="0" baseline="0" noProof="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Prepared by – Calibri font normal (size 14,3)</a:t>
            </a:r>
          </a:p>
        </p:txBody>
      </p:sp>
      <p:pic>
        <p:nvPicPr>
          <p:cNvPr id="7" name="Picture 6">
            <a:extLst>
              <a:ext uri="{FF2B5EF4-FFF2-40B4-BE49-F238E27FC236}">
                <a16:creationId xmlns="" xmlns:a16="http://schemas.microsoft.com/office/drawing/2014/main" id="{87E01F0F-9DD3-DB49-9CA3-5E62DBBBB38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73550" y="5267391"/>
            <a:ext cx="2016945" cy="479868"/>
          </a:xfrm>
          <a:prstGeom prst="rect">
            <a:avLst/>
          </a:prstGeom>
        </p:spPr>
      </p:pic>
    </p:spTree>
    <p:extLst>
      <p:ext uri="{BB962C8B-B14F-4D97-AF65-F5344CB8AC3E}">
        <p14:creationId xmlns:p14="http://schemas.microsoft.com/office/powerpoint/2010/main" val="698190683"/>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4" name="Espaço Reservado para Imagem 3">
            <a:extLst>
              <a:ext uri="{FF2B5EF4-FFF2-40B4-BE49-F238E27FC236}">
                <a16:creationId xmlns="" xmlns:a16="http://schemas.microsoft.com/office/drawing/2014/main" id="{4553D1EA-5D34-402F-8E93-B6F91875D297}"/>
              </a:ext>
            </a:extLst>
          </p:cNvPr>
          <p:cNvSpPr>
            <a:spLocks noGrp="1"/>
          </p:cNvSpPr>
          <p:nvPr>
            <p:ph type="pic" sz="quarter" idx="24" hasCustomPrompt="1"/>
          </p:nvPr>
        </p:nvSpPr>
        <p:spPr>
          <a:xfrm>
            <a:off x="-2170851" y="-120277"/>
            <a:ext cx="15237146" cy="7464973"/>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sz="2400">
                <a:noFill/>
              </a:defRPr>
            </a:lvl1pPr>
          </a:lstStyle>
          <a:p>
            <a:r>
              <a:rPr lang="pt-BR" dirty="0"/>
              <a:t>a</a:t>
            </a:r>
          </a:p>
        </p:txBody>
      </p:sp>
      <p:sp>
        <p:nvSpPr>
          <p:cNvPr id="6" name="Espaço Reservado para Imagem 5">
            <a:extLst>
              <a:ext uri="{FF2B5EF4-FFF2-40B4-BE49-F238E27FC236}">
                <a16:creationId xmlns="" xmlns:a16="http://schemas.microsoft.com/office/drawing/2014/main" id="{2175FE86-B4D0-4E92-B55C-B3DC0C7699A9}"/>
              </a:ext>
            </a:extLst>
          </p:cNvPr>
          <p:cNvSpPr>
            <a:spLocks noGrp="1"/>
          </p:cNvSpPr>
          <p:nvPr>
            <p:ph type="pic" sz="quarter" idx="10" hasCustomPrompt="1"/>
          </p:nvPr>
        </p:nvSpPr>
        <p:spPr>
          <a:xfrm>
            <a:off x="-245848" y="-19051"/>
            <a:ext cx="10288205" cy="7363747"/>
          </a:xfrm>
          <a:prstGeom prst="rect">
            <a:avLst/>
          </a:prstGeom>
        </p:spPr>
        <p:txBody>
          <a:bodyPr/>
          <a:lstStyle>
            <a:lvl1pPr marL="0" indent="0" algn="r">
              <a:buNone/>
              <a:defRPr sz="1800">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
        <p:nvSpPr>
          <p:cNvPr id="3" name="Espaço Reservado para Imagem 2">
            <a:extLst>
              <a:ext uri="{FF2B5EF4-FFF2-40B4-BE49-F238E27FC236}">
                <a16:creationId xmlns="" xmlns:a16="http://schemas.microsoft.com/office/drawing/2014/main" id="{BFFE0107-3D06-4858-B285-F2408777052F}"/>
              </a:ext>
            </a:extLst>
          </p:cNvPr>
          <p:cNvSpPr>
            <a:spLocks noGrp="1"/>
          </p:cNvSpPr>
          <p:nvPr>
            <p:ph type="pic" sz="quarter" idx="16" hasCustomPrompt="1"/>
          </p:nvPr>
        </p:nvSpPr>
        <p:spPr>
          <a:xfrm>
            <a:off x="360586" y="785287"/>
            <a:ext cx="3242874" cy="5430957"/>
          </a:xfrm>
          <a:prstGeom prst="rect">
            <a:avLst/>
          </a:prstGeom>
          <a:solidFill>
            <a:schemeClr val="bg1"/>
          </a:solidFill>
        </p:spPr>
        <p:txBody>
          <a:bodyPr/>
          <a:lstStyle>
            <a:lvl1pPr marL="0" indent="0">
              <a:buNone/>
              <a:defRPr>
                <a:noFill/>
              </a:defRPr>
            </a:lvl1pPr>
          </a:lstStyle>
          <a:p>
            <a:r>
              <a:rPr lang="pt-BR" dirty="0"/>
              <a:t>a</a:t>
            </a:r>
            <a:endParaRPr lang="en-US" dirty="0"/>
          </a:p>
        </p:txBody>
      </p:sp>
      <p:sp>
        <p:nvSpPr>
          <p:cNvPr id="21" name="Espaço Reservado para Imagem 20">
            <a:extLst>
              <a:ext uri="{FF2B5EF4-FFF2-40B4-BE49-F238E27FC236}">
                <a16:creationId xmlns="" xmlns:a16="http://schemas.microsoft.com/office/drawing/2014/main" id="{1BBAA762-31ED-4F1F-B69C-EFE0FDB1A9FD}"/>
              </a:ext>
            </a:extLst>
          </p:cNvPr>
          <p:cNvSpPr>
            <a:spLocks noGrp="1"/>
          </p:cNvSpPr>
          <p:nvPr>
            <p:ph type="pic" sz="quarter" idx="13" hasCustomPrompt="1"/>
          </p:nvPr>
        </p:nvSpPr>
        <p:spPr>
          <a:xfrm>
            <a:off x="1524823" y="1031159"/>
            <a:ext cx="914400" cy="861542"/>
          </a:xfrm>
          <a:prstGeom prst="rect">
            <a:avLst/>
          </a:prstGeom>
        </p:spPr>
        <p:txBody>
          <a:bodyPr/>
          <a:lstStyle>
            <a:lvl1pPr marL="0" indent="0">
              <a:buNone/>
              <a:defRPr sz="1200">
                <a:solidFill>
                  <a:srgbClr val="464749"/>
                </a:solidFill>
                <a:latin typeface="+mn-lt"/>
                <a:cs typeface="Calibri" panose="020F0502020204030204" pitchFamily="34" charset="0"/>
              </a:defRPr>
            </a:lvl1pPr>
          </a:lstStyle>
          <a:p>
            <a:r>
              <a:rPr lang="pt-BR" dirty="0"/>
              <a:t>Click </a:t>
            </a:r>
            <a:r>
              <a:rPr lang="pt-BR" dirty="0" err="1"/>
              <a:t>to</a:t>
            </a:r>
            <a:r>
              <a:rPr lang="pt-BR" dirty="0"/>
              <a:t> </a:t>
            </a:r>
            <a:r>
              <a:rPr lang="pt-BR" dirty="0" err="1"/>
              <a:t>insert</a:t>
            </a:r>
            <a:r>
              <a:rPr lang="pt-BR" dirty="0"/>
              <a:t> logo</a:t>
            </a:r>
          </a:p>
        </p:txBody>
      </p:sp>
      <p:sp>
        <p:nvSpPr>
          <p:cNvPr id="10" name="Espaço Reservado para Texto 7">
            <a:extLst>
              <a:ext uri="{FF2B5EF4-FFF2-40B4-BE49-F238E27FC236}">
                <a16:creationId xmlns="" xmlns:a16="http://schemas.microsoft.com/office/drawing/2014/main" id="{3CB44F74-553B-49CA-A5E3-367630B926AA}"/>
              </a:ext>
            </a:extLst>
          </p:cNvPr>
          <p:cNvSpPr>
            <a:spLocks noGrp="1"/>
          </p:cNvSpPr>
          <p:nvPr>
            <p:ph type="body" sz="quarter" idx="19" hasCustomPrompt="1"/>
          </p:nvPr>
        </p:nvSpPr>
        <p:spPr>
          <a:xfrm>
            <a:off x="485068" y="2072092"/>
            <a:ext cx="2993911" cy="403035"/>
          </a:xfrm>
          <a:prstGeom prst="rect">
            <a:avLst/>
          </a:prstGeom>
        </p:spPr>
        <p:txBody>
          <a:bodyPr/>
          <a:lstStyle>
            <a:lvl1pPr marL="14003" indent="0">
              <a:buNone/>
              <a:defRPr kumimoji="0" lang="pt-BR" sz="1764" b="1" i="0" u="none" strike="noStrike" cap="none" spc="-39" normalizeH="0" baseline="0" dirty="0">
                <a:ln>
                  <a:noFill/>
                </a:ln>
                <a:solidFill>
                  <a:prstClr val="black">
                    <a:lumMod val="75000"/>
                    <a:lumOff val="25000"/>
                  </a:prstClr>
                </a:solidFill>
                <a:effectLst/>
                <a:uLnTx/>
                <a:uFillTx/>
                <a:ea typeface="Verdana" panose="020B0604030504040204" pitchFamily="34" charset="0"/>
                <a:cs typeface="Verdana" panose="020B0604030504040204" pitchFamily="34" charset="0"/>
              </a:defRPr>
            </a:lvl1pPr>
          </a:lstStyle>
          <a:p>
            <a:pPr marL="299753" marR="0" lvl="0" indent="-285750" defTabSz="914400" eaLnBrk="0" latinLnBrk="0" hangingPunct="0">
              <a:lnSpc>
                <a:spcPct val="100000"/>
              </a:lnSpc>
              <a:spcBef>
                <a:spcPct val="0"/>
              </a:spcBef>
              <a:spcAft>
                <a:spcPts val="600"/>
              </a:spcAft>
              <a:buClrTx/>
              <a:buSzTx/>
              <a:tabLst/>
            </a:pPr>
            <a:r>
              <a:rPr lang="pt-BR" dirty="0" err="1"/>
              <a:t>Client</a:t>
            </a:r>
            <a:r>
              <a:rPr lang="pt-BR" dirty="0"/>
              <a:t> </a:t>
            </a:r>
            <a:r>
              <a:rPr lang="pt-BR" dirty="0" err="1"/>
              <a:t>name</a:t>
            </a:r>
            <a:r>
              <a:rPr lang="pt-BR" dirty="0"/>
              <a:t> – </a:t>
            </a:r>
            <a:r>
              <a:rPr lang="pt-BR" dirty="0" err="1"/>
              <a:t>Calibri</a:t>
            </a:r>
            <a:r>
              <a:rPr lang="pt-BR" dirty="0"/>
              <a:t> </a:t>
            </a:r>
            <a:r>
              <a:rPr lang="pt-BR" dirty="0" err="1"/>
              <a:t>font</a:t>
            </a:r>
            <a:r>
              <a:rPr lang="pt-BR" dirty="0"/>
              <a:t> </a:t>
            </a:r>
            <a:r>
              <a:rPr lang="pt-BR" dirty="0" err="1"/>
              <a:t>bold</a:t>
            </a:r>
            <a:r>
              <a:rPr lang="pt-BR" dirty="0"/>
              <a:t> (</a:t>
            </a:r>
            <a:r>
              <a:rPr lang="pt-BR" dirty="0" err="1"/>
              <a:t>sinze</a:t>
            </a:r>
            <a:r>
              <a:rPr lang="pt-BR" dirty="0"/>
              <a:t> 17,6)</a:t>
            </a:r>
          </a:p>
        </p:txBody>
      </p:sp>
      <p:sp>
        <p:nvSpPr>
          <p:cNvPr id="11" name="Espaço Reservado para Texto 7">
            <a:extLst>
              <a:ext uri="{FF2B5EF4-FFF2-40B4-BE49-F238E27FC236}">
                <a16:creationId xmlns="" xmlns:a16="http://schemas.microsoft.com/office/drawing/2014/main" id="{C7D1A17E-01C5-4C9A-AFD7-FE8F8904A585}"/>
              </a:ext>
            </a:extLst>
          </p:cNvPr>
          <p:cNvSpPr>
            <a:spLocks noGrp="1"/>
          </p:cNvSpPr>
          <p:nvPr>
            <p:ph type="body" sz="quarter" idx="20" hasCustomPrompt="1"/>
          </p:nvPr>
        </p:nvSpPr>
        <p:spPr>
          <a:xfrm>
            <a:off x="485068" y="2544630"/>
            <a:ext cx="2993911" cy="403035"/>
          </a:xfrm>
          <a:prstGeom prst="rect">
            <a:avLst/>
          </a:prstGeom>
        </p:spPr>
        <p:txBody>
          <a:bodyPr/>
          <a:lstStyle>
            <a:lvl1pPr marL="14003" marR="0" indent="0" algn="l" defTabSz="914400" rtl="0" eaLnBrk="0" fontAlgn="base" latinLnBrk="0" hangingPunct="0">
              <a:lnSpc>
                <a:spcPct val="100000"/>
              </a:lnSpc>
              <a:spcBef>
                <a:spcPct val="0"/>
              </a:spcBef>
              <a:spcAft>
                <a:spcPct val="0"/>
              </a:spcAft>
              <a:buClrTx/>
              <a:buSzTx/>
              <a:buFontTx/>
              <a:buNone/>
              <a:tabLst/>
              <a:defRPr kumimoji="0" lang="pt-BR" sz="1764" b="0" i="0" u="none" strike="noStrike" cap="none" spc="-39" normalizeH="0" baseline="0">
                <a:ln>
                  <a:noFill/>
                </a:ln>
                <a:solidFill>
                  <a:prstClr val="black">
                    <a:lumMod val="75000"/>
                    <a:lumOff val="25000"/>
                  </a:prstClr>
                </a:solidFill>
                <a:effectLst/>
                <a:uLnTx/>
                <a:uFillTx/>
                <a:ea typeface="Verdana" panose="020B0604030504040204" pitchFamily="34" charset="0"/>
                <a:cs typeface="Verdana" panose="020B0604030504040204" pitchFamily="34" charset="0"/>
              </a:defRPr>
            </a:lvl1pPr>
          </a:lstStyle>
          <a:p>
            <a:pPr marL="14003" marR="0" lvl="0" indent="0" algn="l" defTabSz="914400" rtl="0" eaLnBrk="0" fontAlgn="base" latinLnBrk="0" hangingPunct="0">
              <a:lnSpc>
                <a:spcPct val="100000"/>
              </a:lnSpc>
              <a:spcBef>
                <a:spcPct val="0"/>
              </a:spcBef>
              <a:spcAft>
                <a:spcPct val="0"/>
              </a:spcAft>
              <a:buClrTx/>
              <a:buSzTx/>
              <a:buFontTx/>
              <a:buNone/>
              <a:tabLst/>
              <a:defRPr/>
            </a:pPr>
            <a:r>
              <a:rPr kumimoji="0" lang="en-US" sz="1764" b="0" i="0" u="none" strike="noStrike" kern="1200" cap="none" spc="-39" normalizeH="0" baseline="0" noProof="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Title – Calibri font normal (size 17,6)</a:t>
            </a:r>
          </a:p>
        </p:txBody>
      </p:sp>
      <p:sp>
        <p:nvSpPr>
          <p:cNvPr id="12" name="Espaço Reservado para Texto 7">
            <a:extLst>
              <a:ext uri="{FF2B5EF4-FFF2-40B4-BE49-F238E27FC236}">
                <a16:creationId xmlns="" xmlns:a16="http://schemas.microsoft.com/office/drawing/2014/main" id="{A46C5DBA-2501-478F-A494-25621861C310}"/>
              </a:ext>
            </a:extLst>
          </p:cNvPr>
          <p:cNvSpPr>
            <a:spLocks noGrp="1"/>
          </p:cNvSpPr>
          <p:nvPr>
            <p:ph type="body" sz="quarter" idx="22" hasCustomPrompt="1"/>
          </p:nvPr>
        </p:nvSpPr>
        <p:spPr>
          <a:xfrm>
            <a:off x="485068" y="4299952"/>
            <a:ext cx="2959138" cy="403035"/>
          </a:xfrm>
          <a:prstGeom prst="rect">
            <a:avLst/>
          </a:prstGeom>
        </p:spPr>
        <p:txBody>
          <a:bodyPr/>
          <a:lstStyle>
            <a:lvl1pPr marL="14003" marR="0" indent="0" algn="l" defTabSz="914400" rtl="0" eaLnBrk="0" fontAlgn="base" latinLnBrk="0" hangingPunct="0">
              <a:lnSpc>
                <a:spcPct val="100000"/>
              </a:lnSpc>
              <a:spcBef>
                <a:spcPct val="0"/>
              </a:spcBef>
              <a:spcAft>
                <a:spcPct val="0"/>
              </a:spcAft>
              <a:buClrTx/>
              <a:buSzTx/>
              <a:buFontTx/>
              <a:buNone/>
              <a:tabLst/>
              <a:defRPr kumimoji="0" lang="pt-BR" sz="1430" b="0" i="0" u="none" strike="noStrike" cap="none" spc="-39" normalizeH="0" baseline="0">
                <a:ln>
                  <a:noFill/>
                </a:ln>
                <a:solidFill>
                  <a:prstClr val="black">
                    <a:lumMod val="75000"/>
                    <a:lumOff val="25000"/>
                  </a:prstClr>
                </a:solidFill>
                <a:effectLst/>
                <a:uLnTx/>
                <a:uFillTx/>
                <a:ea typeface="Verdana" panose="020B0604030504040204" pitchFamily="34" charset="0"/>
                <a:cs typeface="Verdana" panose="020B0604030504040204" pitchFamily="34" charset="0"/>
              </a:defRPr>
            </a:lvl1pPr>
          </a:lstStyle>
          <a:p>
            <a:pPr marL="14003" marR="0" lvl="0" indent="0" algn="l" defTabSz="914400" rtl="0" eaLnBrk="0" fontAlgn="base" latinLnBrk="0" hangingPunct="0">
              <a:lnSpc>
                <a:spcPct val="100000"/>
              </a:lnSpc>
              <a:spcBef>
                <a:spcPct val="0"/>
              </a:spcBef>
              <a:spcAft>
                <a:spcPct val="0"/>
              </a:spcAft>
              <a:buClrTx/>
              <a:buSzTx/>
              <a:buFontTx/>
              <a:buNone/>
              <a:tabLst/>
              <a:defRPr/>
            </a:pPr>
            <a:r>
              <a:rPr kumimoji="0" lang="en-US" sz="1764" b="0" i="0" u="none" strike="noStrike" kern="1200" cap="none" spc="-39" normalizeH="0" baseline="0" noProof="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Code</a:t>
            </a:r>
            <a:r>
              <a:rPr kumimoji="0" lang="pt-BR" sz="1764" b="0" i="0" u="none" strike="noStrike" kern="1200" cap="none" spc="-39" normalizeH="0" baseline="0" noProof="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 – </a:t>
            </a:r>
            <a:r>
              <a:rPr kumimoji="0" lang="en-US" sz="1764" b="0" i="0" u="none" strike="noStrike" kern="1200" cap="none" spc="-39" normalizeH="0" baseline="0" noProof="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Calibri font normal (size 14,3)</a:t>
            </a:r>
          </a:p>
        </p:txBody>
      </p:sp>
      <p:sp>
        <p:nvSpPr>
          <p:cNvPr id="13" name="Espaço Reservado para Texto 7">
            <a:extLst>
              <a:ext uri="{FF2B5EF4-FFF2-40B4-BE49-F238E27FC236}">
                <a16:creationId xmlns="" xmlns:a16="http://schemas.microsoft.com/office/drawing/2014/main" id="{DAA645D8-3213-4219-9B99-209074D45251}"/>
              </a:ext>
            </a:extLst>
          </p:cNvPr>
          <p:cNvSpPr>
            <a:spLocks noGrp="1"/>
          </p:cNvSpPr>
          <p:nvPr>
            <p:ph type="body" sz="quarter" idx="23" hasCustomPrompt="1"/>
          </p:nvPr>
        </p:nvSpPr>
        <p:spPr>
          <a:xfrm>
            <a:off x="485068" y="3171500"/>
            <a:ext cx="2959138" cy="641394"/>
          </a:xfrm>
          <a:prstGeom prst="rect">
            <a:avLst/>
          </a:prstGeom>
        </p:spPr>
        <p:txBody>
          <a:bodyPr/>
          <a:lstStyle>
            <a:lvl1pPr marL="14003" marR="0" indent="0" algn="l" defTabSz="914400" rtl="0" eaLnBrk="0" fontAlgn="base" latinLnBrk="0" hangingPunct="0">
              <a:lnSpc>
                <a:spcPct val="100000"/>
              </a:lnSpc>
              <a:spcBef>
                <a:spcPct val="0"/>
              </a:spcBef>
              <a:spcAft>
                <a:spcPct val="0"/>
              </a:spcAft>
              <a:buClrTx/>
              <a:buSzTx/>
              <a:buFontTx/>
              <a:buNone/>
              <a:tabLst/>
              <a:defRPr kumimoji="0" lang="pt-BR" sz="1430" b="0" i="0" u="none" strike="noStrike" cap="none" spc="-39" normalizeH="0" baseline="0">
                <a:ln>
                  <a:noFill/>
                </a:ln>
                <a:solidFill>
                  <a:prstClr val="black">
                    <a:lumMod val="75000"/>
                    <a:lumOff val="25000"/>
                  </a:prstClr>
                </a:solidFill>
                <a:effectLst/>
                <a:uLnTx/>
                <a:uFillTx/>
                <a:ea typeface="Verdana" panose="020B0604030504040204" pitchFamily="34" charset="0"/>
                <a:cs typeface="Verdana" panose="020B0604030504040204" pitchFamily="34" charset="0"/>
              </a:defRPr>
            </a:lvl1pPr>
          </a:lstStyle>
          <a:p>
            <a:pPr marL="14003" marR="0" lvl="0" indent="0" algn="l" defTabSz="914400" rtl="0" eaLnBrk="0" fontAlgn="base" latinLnBrk="0" hangingPunct="0">
              <a:lnSpc>
                <a:spcPct val="100000"/>
              </a:lnSpc>
              <a:spcBef>
                <a:spcPct val="0"/>
              </a:spcBef>
              <a:spcAft>
                <a:spcPct val="0"/>
              </a:spcAft>
              <a:buClrTx/>
              <a:buSzTx/>
              <a:buFontTx/>
              <a:buNone/>
              <a:tabLst/>
              <a:defRPr/>
            </a:pPr>
            <a:r>
              <a:rPr kumimoji="0" lang="en-US" sz="1764" b="0" i="0" u="none" strike="noStrike" kern="1200" cap="none" spc="-39" normalizeH="0" baseline="0" noProof="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Prepared by – Calibri font normal (size 14,3)</a:t>
            </a:r>
          </a:p>
        </p:txBody>
      </p:sp>
      <p:pic>
        <p:nvPicPr>
          <p:cNvPr id="14" name="Picture 13">
            <a:extLst>
              <a:ext uri="{FF2B5EF4-FFF2-40B4-BE49-F238E27FC236}">
                <a16:creationId xmlns="" xmlns:a16="http://schemas.microsoft.com/office/drawing/2014/main" id="{3417F1E9-2D80-E34C-ACEF-D0ADC6D8A98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3550" y="5267391"/>
            <a:ext cx="2016945" cy="479868"/>
          </a:xfrm>
          <a:prstGeom prst="rect">
            <a:avLst/>
          </a:prstGeom>
        </p:spPr>
      </p:pic>
    </p:spTree>
    <p:extLst>
      <p:ext uri="{BB962C8B-B14F-4D97-AF65-F5344CB8AC3E}">
        <p14:creationId xmlns:p14="http://schemas.microsoft.com/office/powerpoint/2010/main" val="650437609"/>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bg1"/>
        </a:solidFill>
        <a:effectLst/>
      </p:bgPr>
    </p:bg>
    <p:spTree>
      <p:nvGrpSpPr>
        <p:cNvPr id="1" name=""/>
        <p:cNvGrpSpPr/>
        <p:nvPr/>
      </p:nvGrpSpPr>
      <p:grpSpPr>
        <a:xfrm>
          <a:off x="0" y="0"/>
          <a:ext cx="0" cy="0"/>
          <a:chOff x="0" y="0"/>
          <a:chExt cx="0" cy="0"/>
        </a:xfrm>
      </p:grpSpPr>
      <p:sp>
        <p:nvSpPr>
          <p:cNvPr id="10" name="Espaço Reservado para Imagem 5">
            <a:extLst>
              <a:ext uri="{FF2B5EF4-FFF2-40B4-BE49-F238E27FC236}">
                <a16:creationId xmlns="" xmlns:a16="http://schemas.microsoft.com/office/drawing/2014/main" id="{3681AD3F-DC01-4418-893B-6110CFAA79BA}"/>
              </a:ext>
            </a:extLst>
          </p:cNvPr>
          <p:cNvSpPr>
            <a:spLocks noGrp="1"/>
          </p:cNvSpPr>
          <p:nvPr>
            <p:ph type="pic" sz="quarter" idx="10" hasCustomPrompt="1"/>
          </p:nvPr>
        </p:nvSpPr>
        <p:spPr>
          <a:xfrm>
            <a:off x="-88900" y="0"/>
            <a:ext cx="9994900" cy="6959599"/>
          </a:xfrm>
          <a:prstGeom prst="rect">
            <a:avLst/>
          </a:prstGeom>
        </p:spPr>
        <p:txBody>
          <a:bodyPr/>
          <a:lstStyle>
            <a:lvl1pPr marL="0" indent="0" algn="r">
              <a:buNone/>
              <a:defRPr sz="1800">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
        <p:nvSpPr>
          <p:cNvPr id="8" name="Espaço Reservado para Imagem 3">
            <a:extLst>
              <a:ext uri="{FF2B5EF4-FFF2-40B4-BE49-F238E27FC236}">
                <a16:creationId xmlns="" xmlns:a16="http://schemas.microsoft.com/office/drawing/2014/main" id="{DBF4B906-DD68-4BD2-8837-E3A9F5890B13}"/>
              </a:ext>
            </a:extLst>
          </p:cNvPr>
          <p:cNvSpPr>
            <a:spLocks noGrp="1"/>
          </p:cNvSpPr>
          <p:nvPr>
            <p:ph type="pic" sz="quarter" idx="12" hasCustomPrompt="1"/>
          </p:nvPr>
        </p:nvSpPr>
        <p:spPr>
          <a:xfrm>
            <a:off x="-2026921" y="5539296"/>
            <a:ext cx="13939521" cy="1420303"/>
          </a:xfrm>
          <a:prstGeom prst="parallelogram">
            <a:avLst/>
          </a:prstGeom>
          <a:solidFill>
            <a:srgbClr val="110090">
              <a:alpha val="88000"/>
            </a:srgbClr>
          </a:solidFill>
        </p:spPr>
        <p:txBody>
          <a:bodyPr/>
          <a:lstStyle>
            <a:lvl1pPr marL="0" indent="0">
              <a:buNone/>
              <a:defRPr>
                <a:noFill/>
              </a:defRPr>
            </a:lvl1pPr>
          </a:lstStyle>
          <a:p>
            <a:r>
              <a:rPr lang="pt-BR" dirty="0"/>
              <a:t>a</a:t>
            </a:r>
            <a:endParaRPr lang="en-US" dirty="0"/>
          </a:p>
        </p:txBody>
      </p:sp>
      <p:sp>
        <p:nvSpPr>
          <p:cNvPr id="11" name="Espaço Reservado para Texto 6">
            <a:extLst>
              <a:ext uri="{FF2B5EF4-FFF2-40B4-BE49-F238E27FC236}">
                <a16:creationId xmlns="" xmlns:a16="http://schemas.microsoft.com/office/drawing/2014/main" id="{3DB05B4B-33E2-4B65-801B-CEA1BFB04C09}"/>
              </a:ext>
            </a:extLst>
          </p:cNvPr>
          <p:cNvSpPr>
            <a:spLocks noGrp="1"/>
          </p:cNvSpPr>
          <p:nvPr>
            <p:ph type="body" sz="quarter" idx="13" hasCustomPrompt="1"/>
          </p:nvPr>
        </p:nvSpPr>
        <p:spPr>
          <a:xfrm>
            <a:off x="563839" y="5726295"/>
            <a:ext cx="4414561" cy="481043"/>
          </a:xfrm>
          <a:prstGeom prst="rect">
            <a:avLst/>
          </a:prstGeom>
        </p:spPr>
        <p:txBody>
          <a:bodyPr/>
          <a:lstStyle>
            <a:lvl1pPr marL="0" indent="0">
              <a:buNone/>
              <a:defRPr sz="3200">
                <a:solidFill>
                  <a:srgbClr val="E5BA05"/>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32)</a:t>
            </a:r>
            <a:endParaRPr lang="en-US" dirty="0"/>
          </a:p>
        </p:txBody>
      </p:sp>
      <p:sp>
        <p:nvSpPr>
          <p:cNvPr id="7" name="Espaço Reservado para Imagem 5">
            <a:extLst>
              <a:ext uri="{FF2B5EF4-FFF2-40B4-BE49-F238E27FC236}">
                <a16:creationId xmlns="" xmlns:a16="http://schemas.microsoft.com/office/drawing/2014/main" id="{37CA8E9C-9B8A-4F20-A16E-8C0512FF3674}"/>
              </a:ext>
            </a:extLst>
          </p:cNvPr>
          <p:cNvSpPr>
            <a:spLocks noGrp="1"/>
          </p:cNvSpPr>
          <p:nvPr>
            <p:ph type="pic" sz="quarter" idx="11" hasCustomPrompt="1"/>
          </p:nvPr>
        </p:nvSpPr>
        <p:spPr>
          <a:xfrm>
            <a:off x="2264742" y="-771396"/>
            <a:ext cx="12317531" cy="8388384"/>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a:lstStyle>
            <a:lvl1pPr marL="0" indent="0">
              <a:buNone/>
              <a:defRPr sz="1600">
                <a:noFill/>
                <a:latin typeface="Calibri" panose="020F0502020204030204" pitchFamily="34" charset="0"/>
                <a:cs typeface="Calibri" panose="020F0502020204030204" pitchFamily="34" charset="0"/>
              </a:defRPr>
            </a:lvl1pPr>
          </a:lstStyle>
          <a:p>
            <a:r>
              <a:rPr lang="pt-BR" dirty="0"/>
              <a:t>a</a:t>
            </a:r>
          </a:p>
        </p:txBody>
      </p:sp>
    </p:spTree>
    <p:extLst>
      <p:ext uri="{BB962C8B-B14F-4D97-AF65-F5344CB8AC3E}">
        <p14:creationId xmlns:p14="http://schemas.microsoft.com/office/powerpoint/2010/main" val="2282525662"/>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bg1"/>
        </a:solidFill>
        <a:effectLst/>
      </p:bgPr>
    </p:bg>
    <p:spTree>
      <p:nvGrpSpPr>
        <p:cNvPr id="1" name=""/>
        <p:cNvGrpSpPr/>
        <p:nvPr/>
      </p:nvGrpSpPr>
      <p:grpSpPr>
        <a:xfrm>
          <a:off x="0" y="0"/>
          <a:ext cx="0" cy="0"/>
          <a:chOff x="0" y="0"/>
          <a:chExt cx="0" cy="0"/>
        </a:xfrm>
      </p:grpSpPr>
      <p:sp>
        <p:nvSpPr>
          <p:cNvPr id="10" name="Espaço Reservado para Imagem 5">
            <a:extLst>
              <a:ext uri="{FF2B5EF4-FFF2-40B4-BE49-F238E27FC236}">
                <a16:creationId xmlns="" xmlns:a16="http://schemas.microsoft.com/office/drawing/2014/main" id="{3681AD3F-DC01-4418-893B-6110CFAA79BA}"/>
              </a:ext>
            </a:extLst>
          </p:cNvPr>
          <p:cNvSpPr>
            <a:spLocks noGrp="1"/>
          </p:cNvSpPr>
          <p:nvPr>
            <p:ph type="pic" sz="quarter" idx="10" hasCustomPrompt="1"/>
          </p:nvPr>
        </p:nvSpPr>
        <p:spPr>
          <a:xfrm>
            <a:off x="-382205" y="0"/>
            <a:ext cx="10288205" cy="7363747"/>
          </a:xfrm>
          <a:prstGeom prst="rect">
            <a:avLst/>
          </a:prstGeom>
        </p:spPr>
        <p:txBody>
          <a:bodyPr/>
          <a:lstStyle>
            <a:lvl1pPr marL="0" indent="0" algn="r">
              <a:buNone/>
              <a:defRPr sz="1800">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
        <p:nvSpPr>
          <p:cNvPr id="7" name="Espaço Reservado para Imagem 5">
            <a:extLst>
              <a:ext uri="{FF2B5EF4-FFF2-40B4-BE49-F238E27FC236}">
                <a16:creationId xmlns="" xmlns:a16="http://schemas.microsoft.com/office/drawing/2014/main" id="{37CA8E9C-9B8A-4F20-A16E-8C0512FF3674}"/>
              </a:ext>
            </a:extLst>
          </p:cNvPr>
          <p:cNvSpPr>
            <a:spLocks noGrp="1"/>
          </p:cNvSpPr>
          <p:nvPr>
            <p:ph type="pic" sz="quarter" idx="11" hasCustomPrompt="1"/>
          </p:nvPr>
        </p:nvSpPr>
        <p:spPr>
          <a:xfrm>
            <a:off x="2264742" y="-779417"/>
            <a:ext cx="12317531" cy="8388384"/>
          </a:xfrm>
          <a:prstGeom prst="rect">
            <a:avLst/>
          </a:prstGeom>
          <a:blipFill>
            <a:blip r:embed="rId2" cstate="email">
              <a:extLst>
                <a:ext uri="{28A0092B-C50C-407E-A947-70E740481C1C}">
                  <a14:useLocalDpi xmlns:a14="http://schemas.microsoft.com/office/drawing/2010/main"/>
                </a:ext>
              </a:extLst>
            </a:blip>
            <a:srcRect/>
            <a:stretch>
              <a:fillRect l="-1349" r="-1349"/>
            </a:stretch>
          </a:blipFill>
        </p:spPr>
        <p:txBody>
          <a:bodyPr/>
          <a:lstStyle>
            <a:lvl1pPr marL="0" indent="0">
              <a:buNone/>
              <a:defRPr sz="1600">
                <a:noFill/>
                <a:latin typeface="Calibri" panose="020F0502020204030204" pitchFamily="34" charset="0"/>
                <a:cs typeface="Calibri" panose="020F0502020204030204" pitchFamily="34" charset="0"/>
              </a:defRPr>
            </a:lvl1pPr>
          </a:lstStyle>
          <a:p>
            <a:r>
              <a:rPr lang="pt-BR" dirty="0"/>
              <a:t>a</a:t>
            </a:r>
          </a:p>
        </p:txBody>
      </p:sp>
      <p:sp>
        <p:nvSpPr>
          <p:cNvPr id="12" name="Espaço Reservado para Imagem 3">
            <a:extLst>
              <a:ext uri="{FF2B5EF4-FFF2-40B4-BE49-F238E27FC236}">
                <a16:creationId xmlns="" xmlns:a16="http://schemas.microsoft.com/office/drawing/2014/main" id="{FA16ACE8-6839-A640-B818-B723A71A391E}"/>
              </a:ext>
            </a:extLst>
          </p:cNvPr>
          <p:cNvSpPr>
            <a:spLocks noGrp="1"/>
          </p:cNvSpPr>
          <p:nvPr>
            <p:ph type="pic" sz="quarter" idx="12" hasCustomPrompt="1"/>
          </p:nvPr>
        </p:nvSpPr>
        <p:spPr>
          <a:xfrm>
            <a:off x="-2026921" y="5539296"/>
            <a:ext cx="14218921" cy="1420303"/>
          </a:xfrm>
          <a:prstGeom prst="parallelogram">
            <a:avLst/>
          </a:prstGeom>
          <a:solidFill>
            <a:srgbClr val="110090">
              <a:alpha val="88000"/>
            </a:srgbClr>
          </a:solidFill>
        </p:spPr>
        <p:txBody>
          <a:bodyPr/>
          <a:lstStyle>
            <a:lvl1pPr marL="0" indent="0">
              <a:buNone/>
              <a:defRPr>
                <a:noFill/>
              </a:defRPr>
            </a:lvl1pPr>
          </a:lstStyle>
          <a:p>
            <a:r>
              <a:rPr lang="pt-BR" dirty="0"/>
              <a:t>a</a:t>
            </a:r>
            <a:endParaRPr lang="en-US" dirty="0"/>
          </a:p>
        </p:txBody>
      </p:sp>
      <p:sp>
        <p:nvSpPr>
          <p:cNvPr id="13" name="Espaço Reservado para Texto 6">
            <a:extLst>
              <a:ext uri="{FF2B5EF4-FFF2-40B4-BE49-F238E27FC236}">
                <a16:creationId xmlns="" xmlns:a16="http://schemas.microsoft.com/office/drawing/2014/main" id="{8CE69BA1-FB42-5944-8996-194277F55C06}"/>
              </a:ext>
            </a:extLst>
          </p:cNvPr>
          <p:cNvSpPr>
            <a:spLocks noGrp="1"/>
          </p:cNvSpPr>
          <p:nvPr>
            <p:ph type="body" sz="quarter" idx="13" hasCustomPrompt="1"/>
          </p:nvPr>
        </p:nvSpPr>
        <p:spPr>
          <a:xfrm>
            <a:off x="563839" y="5726295"/>
            <a:ext cx="4414561" cy="481043"/>
          </a:xfrm>
          <a:prstGeom prst="rect">
            <a:avLst/>
          </a:prstGeom>
        </p:spPr>
        <p:txBody>
          <a:bodyPr/>
          <a:lstStyle>
            <a:lvl1pPr marL="0" indent="0">
              <a:buNone/>
              <a:defRPr sz="3200">
                <a:solidFill>
                  <a:srgbClr val="E5BA05"/>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32)</a:t>
            </a:r>
            <a:endParaRPr lang="en-US" dirty="0"/>
          </a:p>
        </p:txBody>
      </p:sp>
      <p:sp>
        <p:nvSpPr>
          <p:cNvPr id="6" name="Espaço Reservado para Imagem 5">
            <a:extLst>
              <a:ext uri="{FF2B5EF4-FFF2-40B4-BE49-F238E27FC236}">
                <a16:creationId xmlns="" xmlns:a16="http://schemas.microsoft.com/office/drawing/2014/main" id="{442FEC88-1B0C-D84C-96EC-CB789355C92E}"/>
              </a:ext>
            </a:extLst>
          </p:cNvPr>
          <p:cNvSpPr>
            <a:spLocks noGrp="1"/>
          </p:cNvSpPr>
          <p:nvPr>
            <p:ph type="pic" sz="quarter" idx="14" hasCustomPrompt="1"/>
          </p:nvPr>
        </p:nvSpPr>
        <p:spPr>
          <a:xfrm>
            <a:off x="2264742" y="-741317"/>
            <a:ext cx="12317531" cy="8388384"/>
          </a:xfrm>
          <a:prstGeom prst="rect">
            <a:avLst/>
          </a:prstGeom>
          <a:blipFill>
            <a:blip r:embed="rId2" cstate="email">
              <a:extLst>
                <a:ext uri="{28A0092B-C50C-407E-A947-70E740481C1C}">
                  <a14:useLocalDpi xmlns:a14="http://schemas.microsoft.com/office/drawing/2010/main"/>
                </a:ext>
              </a:extLst>
            </a:blip>
            <a:srcRect/>
            <a:stretch>
              <a:fillRect l="-1349" r="-1349"/>
            </a:stretch>
          </a:blipFill>
        </p:spPr>
        <p:txBody>
          <a:bodyPr/>
          <a:lstStyle>
            <a:lvl1pPr marL="0" indent="0">
              <a:buNone/>
              <a:defRPr sz="1600">
                <a:noFill/>
                <a:latin typeface="Calibri" panose="020F0502020204030204" pitchFamily="34" charset="0"/>
                <a:cs typeface="Calibri" panose="020F0502020204030204" pitchFamily="34" charset="0"/>
              </a:defRPr>
            </a:lvl1pPr>
          </a:lstStyle>
          <a:p>
            <a:r>
              <a:rPr lang="pt-BR" dirty="0"/>
              <a:t>a</a:t>
            </a:r>
          </a:p>
        </p:txBody>
      </p:sp>
    </p:spTree>
    <p:extLst>
      <p:ext uri="{BB962C8B-B14F-4D97-AF65-F5344CB8AC3E}">
        <p14:creationId xmlns:p14="http://schemas.microsoft.com/office/powerpoint/2010/main" val="290843657"/>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sp>
        <p:nvSpPr>
          <p:cNvPr id="10" name="Espaço Reservado para Imagem 5">
            <a:extLst>
              <a:ext uri="{FF2B5EF4-FFF2-40B4-BE49-F238E27FC236}">
                <a16:creationId xmlns="" xmlns:a16="http://schemas.microsoft.com/office/drawing/2014/main" id="{3681AD3F-DC01-4418-893B-6110CFAA79BA}"/>
              </a:ext>
            </a:extLst>
          </p:cNvPr>
          <p:cNvSpPr>
            <a:spLocks noGrp="1"/>
          </p:cNvSpPr>
          <p:nvPr>
            <p:ph type="pic" sz="quarter" idx="10" hasCustomPrompt="1"/>
          </p:nvPr>
        </p:nvSpPr>
        <p:spPr>
          <a:xfrm>
            <a:off x="-382205" y="0"/>
            <a:ext cx="10288205" cy="7363747"/>
          </a:xfrm>
          <a:prstGeom prst="rect">
            <a:avLst/>
          </a:prstGeom>
        </p:spPr>
        <p:txBody>
          <a:bodyPr/>
          <a:lstStyle>
            <a:lvl1pPr marL="0" indent="0" algn="r">
              <a:buNone/>
              <a:defRPr sz="1800">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
        <p:nvSpPr>
          <p:cNvPr id="6" name="Espaço Reservado para Imagem 3">
            <a:extLst>
              <a:ext uri="{FF2B5EF4-FFF2-40B4-BE49-F238E27FC236}">
                <a16:creationId xmlns="" xmlns:a16="http://schemas.microsoft.com/office/drawing/2014/main" id="{B3C3573C-5D1B-DF4C-BB8A-3668F9A71406}"/>
              </a:ext>
            </a:extLst>
          </p:cNvPr>
          <p:cNvSpPr>
            <a:spLocks noGrp="1"/>
          </p:cNvSpPr>
          <p:nvPr>
            <p:ph type="pic" sz="quarter" idx="12" hasCustomPrompt="1"/>
          </p:nvPr>
        </p:nvSpPr>
        <p:spPr>
          <a:xfrm>
            <a:off x="-2026921" y="5539296"/>
            <a:ext cx="14091921" cy="1420303"/>
          </a:xfrm>
          <a:prstGeom prst="parallelogram">
            <a:avLst/>
          </a:prstGeom>
          <a:solidFill>
            <a:srgbClr val="54565A">
              <a:alpha val="88000"/>
            </a:srgbClr>
          </a:solidFill>
        </p:spPr>
        <p:txBody>
          <a:bodyPr/>
          <a:lstStyle>
            <a:lvl1pPr marL="0" indent="0">
              <a:buNone/>
              <a:defRPr>
                <a:noFill/>
              </a:defRPr>
            </a:lvl1pPr>
          </a:lstStyle>
          <a:p>
            <a:r>
              <a:rPr lang="pt-BR" dirty="0"/>
              <a:t>aa</a:t>
            </a:r>
            <a:endParaRPr lang="en-US" dirty="0"/>
          </a:p>
        </p:txBody>
      </p:sp>
      <p:sp>
        <p:nvSpPr>
          <p:cNvPr id="11" name="Espaço Reservado para Texto 6">
            <a:extLst>
              <a:ext uri="{FF2B5EF4-FFF2-40B4-BE49-F238E27FC236}">
                <a16:creationId xmlns="" xmlns:a16="http://schemas.microsoft.com/office/drawing/2014/main" id="{38F0C60C-7209-BE4D-BAFD-52D1734A907C}"/>
              </a:ext>
            </a:extLst>
          </p:cNvPr>
          <p:cNvSpPr>
            <a:spLocks noGrp="1"/>
          </p:cNvSpPr>
          <p:nvPr>
            <p:ph type="body" sz="quarter" idx="13" hasCustomPrompt="1"/>
          </p:nvPr>
        </p:nvSpPr>
        <p:spPr>
          <a:xfrm>
            <a:off x="563839" y="5726295"/>
            <a:ext cx="4414561" cy="481043"/>
          </a:xfrm>
          <a:prstGeom prst="rect">
            <a:avLst/>
          </a:prstGeom>
        </p:spPr>
        <p:txBody>
          <a:bodyPr/>
          <a:lstStyle>
            <a:lvl1pPr marL="0" indent="0">
              <a:buNone/>
              <a:defRPr sz="3600" b="1">
                <a:solidFill>
                  <a:srgbClr val="54C0E8"/>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32)</a:t>
            </a:r>
            <a:endParaRPr lang="en-US" dirty="0"/>
          </a:p>
        </p:txBody>
      </p:sp>
      <p:sp>
        <p:nvSpPr>
          <p:cNvPr id="7" name="Espaço Reservado para Imagem 5">
            <a:extLst>
              <a:ext uri="{FF2B5EF4-FFF2-40B4-BE49-F238E27FC236}">
                <a16:creationId xmlns="" xmlns:a16="http://schemas.microsoft.com/office/drawing/2014/main" id="{37CA8E9C-9B8A-4F20-A16E-8C0512FF3674}"/>
              </a:ext>
            </a:extLst>
          </p:cNvPr>
          <p:cNvSpPr>
            <a:spLocks noGrp="1"/>
          </p:cNvSpPr>
          <p:nvPr>
            <p:ph type="pic" sz="quarter" idx="11" hasCustomPrompt="1"/>
          </p:nvPr>
        </p:nvSpPr>
        <p:spPr>
          <a:xfrm>
            <a:off x="2264743" y="0"/>
            <a:ext cx="7641258" cy="6959600"/>
          </a:xfrm>
          <a:prstGeom prst="rect">
            <a:avLst/>
          </a:prstGeom>
          <a:blipFill>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600">
                <a:noFill/>
                <a:latin typeface="Calibri" panose="020F0502020204030204" pitchFamily="34" charset="0"/>
                <a:cs typeface="Calibri" panose="020F0502020204030204" pitchFamily="34" charset="0"/>
              </a:defRPr>
            </a:lvl1pPr>
          </a:lstStyle>
          <a:p>
            <a:r>
              <a:rPr lang="pt-BR" dirty="0"/>
              <a:t>a</a:t>
            </a:r>
          </a:p>
        </p:txBody>
      </p:sp>
    </p:spTree>
    <p:extLst>
      <p:ext uri="{BB962C8B-B14F-4D97-AF65-F5344CB8AC3E}">
        <p14:creationId xmlns:p14="http://schemas.microsoft.com/office/powerpoint/2010/main" val="1368785972"/>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chemeClr val="bg1"/>
        </a:solidFill>
        <a:effectLst/>
      </p:bgPr>
    </p:bg>
    <p:spTree>
      <p:nvGrpSpPr>
        <p:cNvPr id="1" name=""/>
        <p:cNvGrpSpPr/>
        <p:nvPr/>
      </p:nvGrpSpPr>
      <p:grpSpPr>
        <a:xfrm>
          <a:off x="0" y="0"/>
          <a:ext cx="0" cy="0"/>
          <a:chOff x="0" y="0"/>
          <a:chExt cx="0" cy="0"/>
        </a:xfrm>
      </p:grpSpPr>
      <p:sp>
        <p:nvSpPr>
          <p:cNvPr id="10" name="Espaço Reservado para Imagem 5">
            <a:extLst>
              <a:ext uri="{FF2B5EF4-FFF2-40B4-BE49-F238E27FC236}">
                <a16:creationId xmlns="" xmlns:a16="http://schemas.microsoft.com/office/drawing/2014/main" id="{3681AD3F-DC01-4418-893B-6110CFAA79BA}"/>
              </a:ext>
            </a:extLst>
          </p:cNvPr>
          <p:cNvSpPr>
            <a:spLocks noGrp="1"/>
          </p:cNvSpPr>
          <p:nvPr>
            <p:ph type="pic" sz="quarter" idx="10" hasCustomPrompt="1"/>
          </p:nvPr>
        </p:nvSpPr>
        <p:spPr>
          <a:xfrm>
            <a:off x="-382205" y="0"/>
            <a:ext cx="10288205" cy="7363747"/>
          </a:xfrm>
          <a:prstGeom prst="rect">
            <a:avLst/>
          </a:prstGeom>
        </p:spPr>
        <p:txBody>
          <a:bodyPr/>
          <a:lstStyle>
            <a:lvl1pPr marL="0" indent="0" algn="r">
              <a:buNone/>
              <a:defRPr sz="1800">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
        <p:nvSpPr>
          <p:cNvPr id="7" name="Espaço Reservado para Imagem 5">
            <a:extLst>
              <a:ext uri="{FF2B5EF4-FFF2-40B4-BE49-F238E27FC236}">
                <a16:creationId xmlns="" xmlns:a16="http://schemas.microsoft.com/office/drawing/2014/main" id="{37CA8E9C-9B8A-4F20-A16E-8C0512FF3674}"/>
              </a:ext>
            </a:extLst>
          </p:cNvPr>
          <p:cNvSpPr>
            <a:spLocks noGrp="1"/>
          </p:cNvSpPr>
          <p:nvPr>
            <p:ph type="pic" sz="quarter" idx="11" hasCustomPrompt="1"/>
          </p:nvPr>
        </p:nvSpPr>
        <p:spPr>
          <a:xfrm>
            <a:off x="2264742" y="-779417"/>
            <a:ext cx="12317531" cy="8388384"/>
          </a:xfrm>
          <a:prstGeom prst="rect">
            <a:avLst/>
          </a:prstGeom>
          <a:blipFill>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600">
                <a:noFill/>
                <a:latin typeface="Calibri" panose="020F0502020204030204" pitchFamily="34" charset="0"/>
                <a:cs typeface="Calibri" panose="020F0502020204030204" pitchFamily="34" charset="0"/>
              </a:defRPr>
            </a:lvl1pPr>
          </a:lstStyle>
          <a:p>
            <a:r>
              <a:rPr lang="pt-BR" dirty="0"/>
              <a:t>a</a:t>
            </a:r>
          </a:p>
        </p:txBody>
      </p:sp>
      <p:sp>
        <p:nvSpPr>
          <p:cNvPr id="12" name="Espaço Reservado para Imagem 3">
            <a:extLst>
              <a:ext uri="{FF2B5EF4-FFF2-40B4-BE49-F238E27FC236}">
                <a16:creationId xmlns="" xmlns:a16="http://schemas.microsoft.com/office/drawing/2014/main" id="{FA16ACE8-6839-A640-B818-B723A71A391E}"/>
              </a:ext>
            </a:extLst>
          </p:cNvPr>
          <p:cNvSpPr>
            <a:spLocks noGrp="1"/>
          </p:cNvSpPr>
          <p:nvPr>
            <p:ph type="pic" sz="quarter" idx="12" hasCustomPrompt="1"/>
          </p:nvPr>
        </p:nvSpPr>
        <p:spPr>
          <a:xfrm>
            <a:off x="-2026921" y="5539296"/>
            <a:ext cx="14218921" cy="1420303"/>
          </a:xfrm>
          <a:prstGeom prst="parallelogram">
            <a:avLst/>
          </a:prstGeom>
          <a:solidFill>
            <a:srgbClr val="54565A">
              <a:alpha val="88000"/>
            </a:srgbClr>
          </a:solidFill>
        </p:spPr>
        <p:txBody>
          <a:bodyPr/>
          <a:lstStyle>
            <a:lvl1pPr marL="0" indent="0">
              <a:buNone/>
              <a:defRPr sz="3200">
                <a:solidFill>
                  <a:schemeClr val="bg1"/>
                </a:solidFill>
              </a:defRPr>
            </a:lvl1pPr>
          </a:lstStyle>
          <a:p>
            <a:r>
              <a:rPr lang="pt-BR" dirty="0"/>
              <a:t>a</a:t>
            </a:r>
            <a:endParaRPr lang="en-US" dirty="0"/>
          </a:p>
        </p:txBody>
      </p:sp>
      <p:sp>
        <p:nvSpPr>
          <p:cNvPr id="13" name="Espaço Reservado para Texto 6">
            <a:extLst>
              <a:ext uri="{FF2B5EF4-FFF2-40B4-BE49-F238E27FC236}">
                <a16:creationId xmlns="" xmlns:a16="http://schemas.microsoft.com/office/drawing/2014/main" id="{8CE69BA1-FB42-5944-8996-194277F55C06}"/>
              </a:ext>
            </a:extLst>
          </p:cNvPr>
          <p:cNvSpPr>
            <a:spLocks noGrp="1"/>
          </p:cNvSpPr>
          <p:nvPr>
            <p:ph type="body" sz="quarter" idx="13" hasCustomPrompt="1"/>
          </p:nvPr>
        </p:nvSpPr>
        <p:spPr>
          <a:xfrm>
            <a:off x="563839" y="5726295"/>
            <a:ext cx="4414561" cy="481043"/>
          </a:xfrm>
          <a:prstGeom prst="rect">
            <a:avLst/>
          </a:prstGeom>
        </p:spPr>
        <p:txBody>
          <a:bodyPr/>
          <a:lstStyle>
            <a:lvl1pPr marL="0" indent="0">
              <a:buNone/>
              <a:defRPr sz="3200">
                <a:solidFill>
                  <a:srgbClr val="E5BA05"/>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32)</a:t>
            </a:r>
            <a:endParaRPr lang="en-US" dirty="0"/>
          </a:p>
        </p:txBody>
      </p:sp>
      <p:sp>
        <p:nvSpPr>
          <p:cNvPr id="6" name="Espaço Reservado para Imagem 5">
            <a:extLst>
              <a:ext uri="{FF2B5EF4-FFF2-40B4-BE49-F238E27FC236}">
                <a16:creationId xmlns="" xmlns:a16="http://schemas.microsoft.com/office/drawing/2014/main" id="{442FEC88-1B0C-D84C-96EC-CB789355C92E}"/>
              </a:ext>
            </a:extLst>
          </p:cNvPr>
          <p:cNvSpPr>
            <a:spLocks noGrp="1"/>
          </p:cNvSpPr>
          <p:nvPr>
            <p:ph type="pic" sz="quarter" idx="14" hasCustomPrompt="1"/>
          </p:nvPr>
        </p:nvSpPr>
        <p:spPr>
          <a:xfrm>
            <a:off x="2264742" y="-741317"/>
            <a:ext cx="12317531" cy="8388384"/>
          </a:xfrm>
          <a:prstGeom prst="rect">
            <a:avLst/>
          </a:prstGeom>
          <a:blipFill>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600">
                <a:noFill/>
                <a:latin typeface="Calibri" panose="020F0502020204030204" pitchFamily="34" charset="0"/>
                <a:cs typeface="Calibri" panose="020F0502020204030204" pitchFamily="34" charset="0"/>
              </a:defRPr>
            </a:lvl1pPr>
          </a:lstStyle>
          <a:p>
            <a:r>
              <a:rPr lang="pt-BR" dirty="0"/>
              <a:t>a</a:t>
            </a:r>
          </a:p>
        </p:txBody>
      </p:sp>
    </p:spTree>
    <p:extLst>
      <p:ext uri="{BB962C8B-B14F-4D97-AF65-F5344CB8AC3E}">
        <p14:creationId xmlns:p14="http://schemas.microsoft.com/office/powerpoint/2010/main" val="3783706506"/>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Layout Personalizado">
    <p:bg>
      <p:bgPr>
        <a:solidFill>
          <a:schemeClr val="bg1"/>
        </a:solidFill>
        <a:effectLst/>
      </p:bgPr>
    </p:bg>
    <p:spTree>
      <p:nvGrpSpPr>
        <p:cNvPr id="1" name=""/>
        <p:cNvGrpSpPr/>
        <p:nvPr/>
      </p:nvGrpSpPr>
      <p:grpSpPr>
        <a:xfrm>
          <a:off x="0" y="0"/>
          <a:ext cx="0" cy="0"/>
          <a:chOff x="0" y="0"/>
          <a:chExt cx="0" cy="0"/>
        </a:xfrm>
      </p:grpSpPr>
      <p:sp>
        <p:nvSpPr>
          <p:cNvPr id="15" name="Espaço Reservado para Texto 7">
            <a:extLst>
              <a:ext uri="{FF2B5EF4-FFF2-40B4-BE49-F238E27FC236}">
                <a16:creationId xmlns="" xmlns:a16="http://schemas.microsoft.com/office/drawing/2014/main" id="{A45828DB-02D9-493E-B696-7107B392CAF7}"/>
              </a:ext>
            </a:extLst>
          </p:cNvPr>
          <p:cNvSpPr>
            <a:spLocks noGrp="1"/>
          </p:cNvSpPr>
          <p:nvPr>
            <p:ph type="body" sz="quarter" idx="49" hasCustomPrompt="1"/>
          </p:nvPr>
        </p:nvSpPr>
        <p:spPr>
          <a:xfrm>
            <a:off x="232012" y="656787"/>
            <a:ext cx="5548676" cy="323941"/>
          </a:xfrm>
          <a:prstGeom prst="rect">
            <a:avLst/>
          </a:prstGeom>
        </p:spPr>
        <p:txBody>
          <a:bodyPr/>
          <a:lstStyle>
            <a:lvl1pPr marL="0" indent="0" algn="l">
              <a:buNone/>
              <a:defRPr sz="1400">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16" name="Título 1">
            <a:extLst>
              <a:ext uri="{FF2B5EF4-FFF2-40B4-BE49-F238E27FC236}">
                <a16:creationId xmlns="" xmlns:a16="http://schemas.microsoft.com/office/drawing/2014/main" id="{492C72F6-137D-41DF-ACAC-E91E4A93FCB3}"/>
              </a:ext>
            </a:extLst>
          </p:cNvPr>
          <p:cNvSpPr>
            <a:spLocks noGrp="1"/>
          </p:cNvSpPr>
          <p:nvPr>
            <p:ph type="title" hasCustomPrompt="1"/>
          </p:nvPr>
        </p:nvSpPr>
        <p:spPr>
          <a:xfrm>
            <a:off x="232012" y="244616"/>
            <a:ext cx="7952663" cy="370620"/>
          </a:xfrm>
          <a:prstGeom prst="rect">
            <a:avLst/>
          </a:prstGeom>
        </p:spPr>
        <p:txBody>
          <a:bodyPr/>
          <a:lstStyle>
            <a:lvl1pPr algn="l" rtl="0" fontAlgn="base">
              <a:lnSpc>
                <a:spcPct val="90000"/>
              </a:lnSpc>
              <a:spcBef>
                <a:spcPct val="0"/>
              </a:spcBef>
              <a:spcAft>
                <a:spcPct val="0"/>
              </a:spcAft>
              <a:tabLst/>
              <a:defRPr lang="pt-BR" sz="2400" b="1" kern="1200" dirty="0">
                <a:solidFill>
                  <a:srgbClr val="54C0E8"/>
                </a:solidFill>
                <a:latin typeface="Trebuchet MS" panose="020B0603020202020204" pitchFamily="34" charset="0"/>
                <a:ea typeface="Verdana" pitchFamily="34" charset="0"/>
                <a:cs typeface="Verdana"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Tree>
    <p:extLst>
      <p:ext uri="{BB962C8B-B14F-4D97-AF65-F5344CB8AC3E}">
        <p14:creationId xmlns:p14="http://schemas.microsoft.com/office/powerpoint/2010/main" val="3418973503"/>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546" y="188640"/>
            <a:ext cx="9624483" cy="466947"/>
          </a:xfrm>
          <a:prstGeom prst="rect">
            <a:avLst/>
          </a:prstGeom>
        </p:spPr>
        <p:txBody>
          <a:bodyPr>
            <a:noAutofit/>
          </a:bodyPr>
          <a:lstStyle>
            <a:lvl1pPr algn="l">
              <a:defRPr sz="2400" b="1">
                <a:solidFill>
                  <a:srgbClr val="54C0E8"/>
                </a:solidFill>
                <a:latin typeface="Trebuchet MS" panose="020B0603020202020204" pitchFamily="34" charset="0"/>
                <a:ea typeface="Verdana" pitchFamily="34" charset="0"/>
                <a:cs typeface="Verdana" pitchFamily="34" charset="0"/>
              </a:defRPr>
            </a:lvl1pPr>
          </a:lstStyle>
          <a:p>
            <a:r>
              <a:rPr lang="en-US" dirty="0"/>
              <a:t>Click to edit Master title style</a:t>
            </a:r>
          </a:p>
        </p:txBody>
      </p:sp>
      <p:sp>
        <p:nvSpPr>
          <p:cNvPr id="3" name="Content Placeholder 2"/>
          <p:cNvSpPr>
            <a:spLocks noGrp="1"/>
          </p:cNvSpPr>
          <p:nvPr>
            <p:ph idx="1"/>
          </p:nvPr>
        </p:nvSpPr>
        <p:spPr>
          <a:xfrm>
            <a:off x="495330" y="1339504"/>
            <a:ext cx="8915400" cy="4525964"/>
          </a:xfrm>
          <a:prstGeom prst="rect">
            <a:avLst/>
          </a:prstGeom>
        </p:spPr>
        <p:txBody>
          <a:bodyPr>
            <a:noAutofit/>
          </a:bodyPr>
          <a:lstStyle>
            <a:lvl1pPr>
              <a:spcBef>
                <a:spcPts val="414"/>
              </a:spcBef>
              <a:spcAft>
                <a:spcPts val="414"/>
              </a:spcAft>
              <a:buClr>
                <a:srgbClr val="54C0E8"/>
              </a:buClr>
              <a:buSzPct val="110000"/>
              <a:buFont typeface="Verdana" pitchFamily="34" charset="0"/>
              <a:buChar char="●"/>
              <a:defRPr sz="1600">
                <a:solidFill>
                  <a:schemeClr val="tx1">
                    <a:lumMod val="65000"/>
                    <a:lumOff val="35000"/>
                  </a:schemeClr>
                </a:solidFill>
                <a:latin typeface="+mn-lt"/>
                <a:ea typeface="Verdana" pitchFamily="34" charset="0"/>
                <a:cs typeface="Verdana" pitchFamily="34" charset="0"/>
              </a:defRPr>
            </a:lvl1pPr>
            <a:lvl2pPr marL="668233" indent="-256997">
              <a:spcBef>
                <a:spcPts val="414"/>
              </a:spcBef>
              <a:spcAft>
                <a:spcPts val="414"/>
              </a:spcAft>
              <a:buClr>
                <a:schemeClr val="tx1">
                  <a:lumMod val="50000"/>
                  <a:lumOff val="50000"/>
                </a:schemeClr>
              </a:buClr>
              <a:buFont typeface="Wingdings" pitchFamily="2" charset="2"/>
              <a:buChar char="v"/>
              <a:defRPr sz="1600">
                <a:solidFill>
                  <a:schemeClr val="tx1">
                    <a:lumMod val="65000"/>
                    <a:lumOff val="35000"/>
                  </a:schemeClr>
                </a:solidFill>
                <a:latin typeface="+mn-lt"/>
                <a:ea typeface="Verdana" pitchFamily="34" charset="0"/>
                <a:cs typeface="Verdana" pitchFamily="34" charset="0"/>
              </a:defRPr>
            </a:lvl2pPr>
            <a:lvl3pPr>
              <a:spcBef>
                <a:spcPts val="414"/>
              </a:spcBef>
              <a:spcAft>
                <a:spcPts val="414"/>
              </a:spcAft>
              <a:defRPr sz="1600">
                <a:solidFill>
                  <a:schemeClr val="tx1">
                    <a:lumMod val="65000"/>
                    <a:lumOff val="35000"/>
                  </a:schemeClr>
                </a:solidFill>
                <a:latin typeface="+mn-lt"/>
                <a:ea typeface="Verdana" pitchFamily="34" charset="0"/>
                <a:cs typeface="Verdana" pitchFamily="34" charset="0"/>
              </a:defRPr>
            </a:lvl3pPr>
            <a:lvl4pPr>
              <a:spcBef>
                <a:spcPts val="414"/>
              </a:spcBef>
              <a:spcAft>
                <a:spcPts val="414"/>
              </a:spcAft>
              <a:defRPr sz="1600">
                <a:solidFill>
                  <a:schemeClr val="tx1">
                    <a:lumMod val="65000"/>
                    <a:lumOff val="35000"/>
                  </a:schemeClr>
                </a:solidFill>
                <a:latin typeface="+mn-lt"/>
                <a:ea typeface="Verdana" pitchFamily="34" charset="0"/>
                <a:cs typeface="Verdana" pitchFamily="34" charset="0"/>
              </a:defRPr>
            </a:lvl4pPr>
            <a:lvl5pPr>
              <a:spcBef>
                <a:spcPts val="414"/>
              </a:spcBef>
              <a:spcAft>
                <a:spcPts val="414"/>
              </a:spcAft>
              <a:defRPr sz="1600">
                <a:solidFill>
                  <a:schemeClr val="tx1">
                    <a:lumMod val="65000"/>
                    <a:lumOff val="35000"/>
                  </a:schemeClr>
                </a:solidFill>
                <a:latin typeface="+mn-lt"/>
                <a:ea typeface="Verdana" pitchFamily="34" charset="0"/>
                <a:cs typeface="Verdana"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937773021"/>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tângulo 14">
            <a:extLst>
              <a:ext uri="{FF2B5EF4-FFF2-40B4-BE49-F238E27FC236}">
                <a16:creationId xmlns="" xmlns:a16="http://schemas.microsoft.com/office/drawing/2014/main" id="{E686ADF2-A82F-4655-BE11-762382D59E7B}"/>
              </a:ext>
            </a:extLst>
          </p:cNvPr>
          <p:cNvSpPr/>
          <p:nvPr userDrawn="1"/>
        </p:nvSpPr>
        <p:spPr>
          <a:xfrm>
            <a:off x="4592960" y="6650890"/>
            <a:ext cx="5261490" cy="215444"/>
          </a:xfrm>
          <a:prstGeom prst="rect">
            <a:avLst/>
          </a:prstGeom>
        </p:spPr>
        <p:txBody>
          <a:bodyPr wrap="square">
            <a:spAutoFit/>
          </a:bodyPr>
          <a:lstStyle/>
          <a:p>
            <a:pPr algn="r"/>
            <a:r>
              <a:rPr lang="en-IE" sz="800" b="0" i="0" kern="1200" dirty="0">
                <a:solidFill>
                  <a:schemeClr val="bg1">
                    <a:lumMod val="50000"/>
                  </a:schemeClr>
                </a:solidFill>
                <a:effectLst/>
                <a:latin typeface="Calibri" panose="020F0502020204030204" pitchFamily="34" charset="0"/>
                <a:ea typeface="+mn-ea"/>
                <a:cs typeface="+mn-cs"/>
              </a:rPr>
              <a:t>J.9832| The Arts Council | Arts Insight 2019 |  Nov 2019</a:t>
            </a:r>
            <a:endParaRPr lang="pt-BR" sz="800" b="0" i="0" kern="1200" dirty="0">
              <a:solidFill>
                <a:schemeClr val="bg1">
                  <a:lumMod val="50000"/>
                </a:schemeClr>
              </a:solidFill>
              <a:effectLst/>
              <a:latin typeface="Calibri" panose="020F0502020204030204" pitchFamily="34" charset="0"/>
              <a:ea typeface="+mn-ea"/>
              <a:cs typeface="+mn-cs"/>
            </a:endParaRPr>
          </a:p>
        </p:txBody>
      </p:sp>
      <p:sp>
        <p:nvSpPr>
          <p:cNvPr id="3" name="Espaço Reservado para Número de Slide 9">
            <a:extLst>
              <a:ext uri="{FF2B5EF4-FFF2-40B4-BE49-F238E27FC236}">
                <a16:creationId xmlns="" xmlns:a16="http://schemas.microsoft.com/office/drawing/2014/main" id="{629E5127-CEBF-4F44-81F2-379ABDBDCC60}"/>
              </a:ext>
            </a:extLst>
          </p:cNvPr>
          <p:cNvSpPr txBox="1">
            <a:spLocks/>
          </p:cNvSpPr>
          <p:nvPr userDrawn="1"/>
        </p:nvSpPr>
        <p:spPr>
          <a:xfrm>
            <a:off x="-89531" y="6547885"/>
            <a:ext cx="434019"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00" i="1" smtClean="0">
                <a:solidFill>
                  <a:schemeClr val="tx1">
                    <a:lumMod val="65000"/>
                    <a:lumOff val="35000"/>
                  </a:schemeClr>
                </a:solidFill>
                <a:latin typeface="Calibri" panose="020F0502020204030204" pitchFamily="34" charset="0"/>
                <a:cs typeface="Calibri" panose="020F0502020204030204" pitchFamily="34" charset="0"/>
              </a:rPr>
              <a:pPr algn="r"/>
              <a:t>‹#›</a:t>
            </a:fld>
            <a:endParaRPr lang="pt-BR" sz="1000" i="1"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 xmlns:a16="http://schemas.microsoft.com/office/drawing/2014/main" id="{07B4A8AB-71F3-4A52-8CC6-79DFF2BFF15B}"/>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8954936" y="116632"/>
            <a:ext cx="822600" cy="334800"/>
          </a:xfrm>
          <a:prstGeom prst="rect">
            <a:avLst/>
          </a:prstGeom>
        </p:spPr>
      </p:pic>
    </p:spTree>
    <p:extLst>
      <p:ext uri="{BB962C8B-B14F-4D97-AF65-F5344CB8AC3E}">
        <p14:creationId xmlns:p14="http://schemas.microsoft.com/office/powerpoint/2010/main" val="611779741"/>
      </p:ext>
    </p:extLst>
  </p:cSld>
  <p:clrMap bg1="lt1" tx1="dk1" bg2="lt2" tx2="dk2" accent1="accent1" accent2="accent2" accent3="accent3" accent4="accent4" accent5="accent5" accent6="accent6" hlink="hlink" folHlink="folHlink"/>
  <p:sldLayoutIdLst>
    <p:sldLayoutId id="2147484074" r:id="rId1"/>
    <p:sldLayoutId id="2147484175" r:id="rId2"/>
    <p:sldLayoutId id="2147484076" r:id="rId3"/>
    <p:sldLayoutId id="2147484081" r:id="rId4"/>
    <p:sldLayoutId id="2147484082" r:id="rId5"/>
    <p:sldLayoutId id="2147484176" r:id="rId6"/>
    <p:sldLayoutId id="2147484178" r:id="rId7"/>
    <p:sldLayoutId id="2147484157" r:id="rId8"/>
    <p:sldLayoutId id="2147484161" r:id="rId9"/>
    <p:sldLayoutId id="2147484188" r:id="rId10"/>
    <p:sldLayoutId id="2147484179" r:id="rId11"/>
    <p:sldLayoutId id="2147484190" r:id="rId12"/>
    <p:sldLayoutId id="2147484136" r:id="rId13"/>
    <p:sldLayoutId id="2147484189" r:id="rId14"/>
    <p:sldLayoutId id="2147484192" r:id="rId15"/>
  </p:sldLayoutIdLst>
  <p:transition>
    <p:wipe dir="r"/>
  </p:transition>
  <p:hf sldNum="0"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hart" Target="../charts/chart4.xml"/><Relationship Id="rId1" Type="http://schemas.openxmlformats.org/officeDocument/2006/relationships/slideLayout" Target="../slideLayouts/slideLayout10.xml"/><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slideLayout" Target="../slideLayouts/slideLayout10.xml"/><Relationship Id="rId1" Type="http://schemas.openxmlformats.org/officeDocument/2006/relationships/tags" Target="../tags/tag3.xml"/></Relationships>
</file>

<file path=ppt/slides/_rels/slide12.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chart" Target="../charts/chart6.xml"/><Relationship Id="rId4"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tags" Target="../tags/tag7.xml"/><Relationship Id="rId4" Type="http://schemas.openxmlformats.org/officeDocument/2006/relationships/chart" Target="../charts/char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chart" Target="../charts/chart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0.xml"/><Relationship Id="rId1" Type="http://schemas.openxmlformats.org/officeDocument/2006/relationships/tags" Target="../tags/tag10.xml"/><Relationship Id="rId4" Type="http://schemas.openxmlformats.org/officeDocument/2006/relationships/chart" Target="../charts/chart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1.xml"/><Relationship Id="rId4" Type="http://schemas.openxmlformats.org/officeDocument/2006/relationships/image" Target="../media/image22.svg"/></Relationships>
</file>

<file path=ppt/slides/_rels/slide2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slideLayout" Target="../slideLayouts/slideLayout10.xml"/><Relationship Id="rId1" Type="http://schemas.openxmlformats.org/officeDocument/2006/relationships/tags" Target="../tags/tag13.xml"/></Relationships>
</file>

<file path=ppt/slides/_rels/slide27.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slideLayout" Target="../slideLayouts/slideLayout10.xml"/><Relationship Id="rId1" Type="http://schemas.openxmlformats.org/officeDocument/2006/relationships/tags" Target="../tags/tag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chart" Target="../charts/chart23.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chart" Target="../charts/chart22.xml"/><Relationship Id="rId5" Type="http://schemas.openxmlformats.org/officeDocument/2006/relationships/slideLayout" Target="../slideLayouts/slideLayout10.xml"/><Relationship Id="rId4" Type="http://schemas.openxmlformats.org/officeDocument/2006/relationships/tags" Target="../tags/tag18.xml"/></Relationships>
</file>

<file path=ppt/slides/_rels/slide39.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slideLayout" Target="../slideLayouts/slideLayout10.xml"/><Relationship Id="rId1" Type="http://schemas.openxmlformats.org/officeDocument/2006/relationships/tags" Target="../tags/tag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27.jfif"/><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slideLayout" Target="../slideLayouts/slideLayout10.xml"/><Relationship Id="rId1" Type="http://schemas.openxmlformats.org/officeDocument/2006/relationships/tags" Target="../tags/tag2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slideLayout" Target="../slideLayouts/slideLayout10.xml"/><Relationship Id="rId1" Type="http://schemas.openxmlformats.org/officeDocument/2006/relationships/tags" Target="../tags/tag21.xml"/></Relationships>
</file>

<file path=ppt/slides/_rels/slide52.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slideLayout" Target="../slideLayouts/slideLayout10.xml"/><Relationship Id="rId1" Type="http://schemas.openxmlformats.org/officeDocument/2006/relationships/tags" Target="../tags/tag22.xml"/><Relationship Id="rId4" Type="http://schemas.openxmlformats.org/officeDocument/2006/relationships/chart" Target="../charts/chart33.xml"/></Relationships>
</file>

<file path=ppt/slides/_rels/slide54.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slideLayout" Target="../slideLayouts/slideLayout10.xml"/><Relationship Id="rId1" Type="http://schemas.openxmlformats.org/officeDocument/2006/relationships/tags" Target="../tags/tag23.xml"/><Relationship Id="rId4" Type="http://schemas.openxmlformats.org/officeDocument/2006/relationships/chart" Target="../charts/chart35.xml"/></Relationships>
</file>

<file path=ppt/slides/_rels/slide5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chart" Target="../charts/chart37.xml"/><Relationship Id="rId7" Type="http://schemas.openxmlformats.org/officeDocument/2006/relationships/image" Target="../media/image32.png"/><Relationship Id="rId2" Type="http://schemas.openxmlformats.org/officeDocument/2006/relationships/slideLayout" Target="../slideLayouts/slideLayout10.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hart" Target="../charts/chart38.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tags" Target="../tags/tag1.xml"/><Relationship Id="rId4" Type="http://schemas.openxmlformats.org/officeDocument/2006/relationships/chart" Target="../charts/char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chart" Target="../charts/chart40.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slideLayout" Target="../slideLayouts/slideLayout10.xml"/><Relationship Id="rId1" Type="http://schemas.openxmlformats.org/officeDocument/2006/relationships/tags" Target="../tags/tag25.xml"/></Relationships>
</file>

<file path=ppt/slides/_rels/slide63.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chart" Target="../charts/chart4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26.svg"/><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chart" Target="../charts/chart49.xml"/><Relationship Id="rId4" Type="http://schemas.openxmlformats.org/officeDocument/2006/relationships/chart" Target="../charts/chart48.xml"/></Relationships>
</file>

<file path=ppt/slides/_rels/slide74.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slideLayout" Target="../slideLayouts/slideLayout10.xml"/><Relationship Id="rId1" Type="http://schemas.openxmlformats.org/officeDocument/2006/relationships/tags" Target="../tags/tag28.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30.xml"/><Relationship Id="rId1" Type="http://schemas.openxmlformats.org/officeDocument/2006/relationships/tags" Target="../tags/tag29.xml"/><Relationship Id="rId4" Type="http://schemas.openxmlformats.org/officeDocument/2006/relationships/chart" Target="../charts/chart51.xml"/></Relationships>
</file>

<file path=ppt/slides/_rels/slide7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slideLayout" Target="../slideLayouts/slideLayout10.xml"/><Relationship Id="rId1" Type="http://schemas.openxmlformats.org/officeDocument/2006/relationships/tags" Target="../tags/tag3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10.xml"/><Relationship Id="rId4" Type="http://schemas.openxmlformats.org/officeDocument/2006/relationships/chart" Target="../charts/chart5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slideLayout" Target="../slideLayouts/slideLayout10.xml"/><Relationship Id="rId1" Type="http://schemas.openxmlformats.org/officeDocument/2006/relationships/tags" Target="../tags/tag3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slideLayout" Target="../slideLayouts/slideLayout10.xml"/><Relationship Id="rId1" Type="http://schemas.openxmlformats.org/officeDocument/2006/relationships/tags" Target="../tags/tag33.xml"/></Relationships>
</file>

<file path=ppt/slides/_rels/slide85.xml.rels><?xml version="1.0" encoding="UTF-8" standalone="yes"?>
<Relationships xmlns="http://schemas.openxmlformats.org/package/2006/relationships"><Relationship Id="rId2" Type="http://schemas.openxmlformats.org/officeDocument/2006/relationships/chart" Target="../charts/chart58.xml"/><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slideLayout" Target="../slideLayouts/slideLayout10.xml"/><Relationship Id="rId1" Type="http://schemas.openxmlformats.org/officeDocument/2006/relationships/tags" Target="../tags/tag34.xml"/></Relationships>
</file>

<file path=ppt/slides/_rels/slide87.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slideLayout" Target="../slideLayouts/slideLayout10.xml"/><Relationship Id="rId1" Type="http://schemas.openxmlformats.org/officeDocument/2006/relationships/tags" Target="../tags/tag3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slideLayout" Target="../slideLayouts/slideLayout10.xml"/><Relationship Id="rId1" Type="http://schemas.openxmlformats.org/officeDocument/2006/relationships/tags" Target="../tags/tag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42.svg"/></Relationships>
</file>

<file path=ppt/slides/_rels/slide9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42.svg"/></Relationships>
</file>

<file path=ppt/slides/_rels/slide9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42.svg"/></Relationships>
</file>

<file path=ppt/slides/_rels/slide9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0088287-0490-4436-840D-913F69E7902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11202" t="4226" r="8289" b="4499"/>
          <a:stretch/>
        </p:blipFill>
        <p:spPr>
          <a:xfrm>
            <a:off x="-48181" y="0"/>
            <a:ext cx="9954181" cy="6888889"/>
          </a:xfrm>
          <a:prstGeom prst="rect">
            <a:avLst/>
          </a:prstGeom>
        </p:spPr>
      </p:pic>
      <p:pic>
        <p:nvPicPr>
          <p:cNvPr id="15" name="Picture 14">
            <a:extLst>
              <a:ext uri="{FF2B5EF4-FFF2-40B4-BE49-F238E27FC236}">
                <a16:creationId xmlns="" xmlns:a16="http://schemas.microsoft.com/office/drawing/2014/main" id="{F3E9BD7D-B47E-4E4B-9551-2C34CC06C26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181" y="1"/>
            <a:ext cx="9954181" cy="6888888"/>
          </a:xfrm>
          <a:prstGeom prst="rect">
            <a:avLst/>
          </a:prstGeom>
        </p:spPr>
      </p:pic>
      <p:sp>
        <p:nvSpPr>
          <p:cNvPr id="25" name="Text Placeholder 4">
            <a:extLst>
              <a:ext uri="{FF2B5EF4-FFF2-40B4-BE49-F238E27FC236}">
                <a16:creationId xmlns="" xmlns:a16="http://schemas.microsoft.com/office/drawing/2014/main" id="{4B1DFD63-7F67-4894-92C8-0BEBBB75CB8B}"/>
              </a:ext>
            </a:extLst>
          </p:cNvPr>
          <p:cNvSpPr>
            <a:spLocks noGrp="1"/>
          </p:cNvSpPr>
          <p:nvPr>
            <p:ph type="body" sz="quarter" idx="19"/>
          </p:nvPr>
        </p:nvSpPr>
        <p:spPr>
          <a:xfrm>
            <a:off x="581321" y="2072092"/>
            <a:ext cx="2993911" cy="403035"/>
          </a:xfrm>
        </p:spPr>
        <p:txBody>
          <a:bodyPr/>
          <a:lstStyle/>
          <a:p>
            <a:endParaRPr lang="en-IE"/>
          </a:p>
        </p:txBody>
      </p:sp>
      <p:sp>
        <p:nvSpPr>
          <p:cNvPr id="26" name="Text Placeholder 5">
            <a:extLst>
              <a:ext uri="{FF2B5EF4-FFF2-40B4-BE49-F238E27FC236}">
                <a16:creationId xmlns="" xmlns:a16="http://schemas.microsoft.com/office/drawing/2014/main" id="{77D0D3D2-5A02-40E2-A33B-8D8098AD8F1C}"/>
              </a:ext>
            </a:extLst>
          </p:cNvPr>
          <p:cNvSpPr>
            <a:spLocks noGrp="1"/>
          </p:cNvSpPr>
          <p:nvPr>
            <p:ph type="body" sz="quarter" idx="20"/>
          </p:nvPr>
        </p:nvSpPr>
        <p:spPr>
          <a:xfrm>
            <a:off x="581321" y="2544630"/>
            <a:ext cx="2993911" cy="403035"/>
          </a:xfrm>
        </p:spPr>
        <p:txBody>
          <a:bodyPr/>
          <a:lstStyle/>
          <a:p>
            <a:endParaRPr lang="en-IE"/>
          </a:p>
        </p:txBody>
      </p:sp>
      <p:sp>
        <p:nvSpPr>
          <p:cNvPr id="27" name="Text Placeholder 6">
            <a:extLst>
              <a:ext uri="{FF2B5EF4-FFF2-40B4-BE49-F238E27FC236}">
                <a16:creationId xmlns="" xmlns:a16="http://schemas.microsoft.com/office/drawing/2014/main" id="{36D73262-1E99-4D09-9E8B-949A48498E67}"/>
              </a:ext>
            </a:extLst>
          </p:cNvPr>
          <p:cNvSpPr>
            <a:spLocks noGrp="1"/>
          </p:cNvSpPr>
          <p:nvPr>
            <p:ph type="body" sz="quarter" idx="22"/>
          </p:nvPr>
        </p:nvSpPr>
        <p:spPr>
          <a:xfrm>
            <a:off x="581321" y="4299952"/>
            <a:ext cx="2959138" cy="403035"/>
          </a:xfrm>
        </p:spPr>
        <p:txBody>
          <a:bodyPr/>
          <a:lstStyle/>
          <a:p>
            <a:endParaRPr lang="en-IE"/>
          </a:p>
        </p:txBody>
      </p:sp>
      <p:sp>
        <p:nvSpPr>
          <p:cNvPr id="28" name="Text Placeholder 7">
            <a:extLst>
              <a:ext uri="{FF2B5EF4-FFF2-40B4-BE49-F238E27FC236}">
                <a16:creationId xmlns="" xmlns:a16="http://schemas.microsoft.com/office/drawing/2014/main" id="{7F20D222-BC80-4563-BCDB-3AFA8079131F}"/>
              </a:ext>
            </a:extLst>
          </p:cNvPr>
          <p:cNvSpPr>
            <a:spLocks noGrp="1"/>
          </p:cNvSpPr>
          <p:nvPr>
            <p:ph type="body" sz="quarter" idx="23"/>
          </p:nvPr>
        </p:nvSpPr>
        <p:spPr>
          <a:xfrm>
            <a:off x="581321" y="3171500"/>
            <a:ext cx="2959138" cy="641394"/>
          </a:xfrm>
        </p:spPr>
        <p:txBody>
          <a:bodyPr/>
          <a:lstStyle/>
          <a:p>
            <a:endParaRPr lang="en-IE"/>
          </a:p>
        </p:txBody>
      </p:sp>
      <p:sp>
        <p:nvSpPr>
          <p:cNvPr id="29" name="Rectangle 28">
            <a:extLst>
              <a:ext uri="{FF2B5EF4-FFF2-40B4-BE49-F238E27FC236}">
                <a16:creationId xmlns="" xmlns:a16="http://schemas.microsoft.com/office/drawing/2014/main" id="{E3A1A556-D3B4-46A0-BFEA-79E824E668B9}"/>
              </a:ext>
            </a:extLst>
          </p:cNvPr>
          <p:cNvSpPr/>
          <p:nvPr/>
        </p:nvSpPr>
        <p:spPr>
          <a:xfrm>
            <a:off x="291997" y="875777"/>
            <a:ext cx="3242874" cy="5430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Espaço Reservado para Texto 48">
            <a:extLst>
              <a:ext uri="{FF2B5EF4-FFF2-40B4-BE49-F238E27FC236}">
                <a16:creationId xmlns="" xmlns:a16="http://schemas.microsoft.com/office/drawing/2014/main" id="{3962458E-F715-4BF5-8772-8EC826939F0D}"/>
              </a:ext>
            </a:extLst>
          </p:cNvPr>
          <p:cNvSpPr txBox="1">
            <a:spLocks/>
          </p:cNvSpPr>
          <p:nvPr/>
        </p:nvSpPr>
        <p:spPr>
          <a:xfrm>
            <a:off x="533264" y="2748884"/>
            <a:ext cx="3041967" cy="861542"/>
          </a:xfrm>
          <a:prstGeom prst="rect">
            <a:avLst/>
          </a:prstGeom>
        </p:spPr>
        <p:txBody>
          <a:bodyPr/>
          <a:lstStyle>
            <a:lvl1pPr marL="14003" indent="0" algn="l" rtl="0" fontAlgn="base">
              <a:lnSpc>
                <a:spcPct val="90000"/>
              </a:lnSpc>
              <a:spcBef>
                <a:spcPts val="1000"/>
              </a:spcBef>
              <a:spcAft>
                <a:spcPct val="0"/>
              </a:spcAft>
              <a:buFont typeface="Arial" panose="020B0604020202020204" pitchFamily="34" charset="0"/>
              <a:buNone/>
              <a:defRPr kumimoji="0" lang="pt-BR" sz="1764" b="1" i="0" u="none" strike="noStrike" kern="1200" cap="none" spc="-39" normalizeH="0" baseline="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IE" sz="2400" dirty="0">
                <a:latin typeface="Ek Mukta" panose="02000000000000000000" pitchFamily="2" charset="0"/>
                <a:cs typeface="Ek Mukta" panose="02000000000000000000" pitchFamily="2" charset="0"/>
              </a:rPr>
              <a:t>Arts Insight </a:t>
            </a:r>
            <a:br>
              <a:rPr lang="en-IE" sz="2400" dirty="0">
                <a:latin typeface="Ek Mukta" panose="02000000000000000000" pitchFamily="2" charset="0"/>
                <a:cs typeface="Ek Mukta" panose="02000000000000000000" pitchFamily="2" charset="0"/>
              </a:rPr>
            </a:br>
            <a:r>
              <a:rPr lang="en-IE" sz="2400" b="0" dirty="0">
                <a:latin typeface="Ek Mukta" panose="02000000000000000000" pitchFamily="2" charset="0"/>
                <a:cs typeface="Ek Mukta" panose="02000000000000000000" pitchFamily="2" charset="0"/>
              </a:rPr>
              <a:t>The National Arts Engagement Survey 2019</a:t>
            </a:r>
          </a:p>
        </p:txBody>
      </p:sp>
      <p:sp>
        <p:nvSpPr>
          <p:cNvPr id="32" name="Espaço Reservado para Texto 50">
            <a:extLst>
              <a:ext uri="{FF2B5EF4-FFF2-40B4-BE49-F238E27FC236}">
                <a16:creationId xmlns="" xmlns:a16="http://schemas.microsoft.com/office/drawing/2014/main" id="{BB668740-12DC-4306-813F-39DD317C5C66}"/>
              </a:ext>
            </a:extLst>
          </p:cNvPr>
          <p:cNvSpPr txBox="1">
            <a:spLocks/>
          </p:cNvSpPr>
          <p:nvPr/>
        </p:nvSpPr>
        <p:spPr>
          <a:xfrm>
            <a:off x="584939" y="4952338"/>
            <a:ext cx="2959100" cy="403225"/>
          </a:xfrm>
          <a:prstGeom prst="rect">
            <a:avLst/>
          </a:prstGeom>
        </p:spPr>
        <p:txBody>
          <a:bodyPr/>
          <a:lstStyle>
            <a:lvl1pPr marL="14003" marR="0" indent="0" algn="l" defTabSz="914400" rtl="0" eaLnBrk="0" fontAlgn="base" latinLnBrk="0" hangingPunct="0">
              <a:lnSpc>
                <a:spcPct val="100000"/>
              </a:lnSpc>
              <a:spcBef>
                <a:spcPct val="0"/>
              </a:spcBef>
              <a:spcAft>
                <a:spcPct val="0"/>
              </a:spcAft>
              <a:buClrTx/>
              <a:buSzTx/>
              <a:buFontTx/>
              <a:buNone/>
              <a:tabLst/>
              <a:defRPr kumimoji="0" lang="pt-BR" sz="1430" b="0" i="0" u="none" strike="noStrike" kern="1200" cap="none" spc="-39" normalizeH="0" baseline="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err="1"/>
              <a:t>J.9832</a:t>
            </a:r>
            <a:endParaRPr lang="en-US" sz="1100" dirty="0"/>
          </a:p>
        </p:txBody>
      </p:sp>
      <p:sp>
        <p:nvSpPr>
          <p:cNvPr id="33" name="Espaço Reservado para Texto 51">
            <a:extLst>
              <a:ext uri="{FF2B5EF4-FFF2-40B4-BE49-F238E27FC236}">
                <a16:creationId xmlns="" xmlns:a16="http://schemas.microsoft.com/office/drawing/2014/main" id="{ABAA457D-87E9-427C-9C1D-D890DBA1A230}"/>
              </a:ext>
            </a:extLst>
          </p:cNvPr>
          <p:cNvSpPr txBox="1">
            <a:spLocks/>
          </p:cNvSpPr>
          <p:nvPr/>
        </p:nvSpPr>
        <p:spPr>
          <a:xfrm>
            <a:off x="575771" y="4248055"/>
            <a:ext cx="2959100" cy="641350"/>
          </a:xfrm>
          <a:prstGeom prst="rect">
            <a:avLst/>
          </a:prstGeom>
        </p:spPr>
        <p:txBody>
          <a:bodyPr/>
          <a:lstStyle>
            <a:lvl1pPr marL="14003" marR="0" indent="0" algn="l" defTabSz="914400" rtl="0" eaLnBrk="0" fontAlgn="base" latinLnBrk="0" hangingPunct="0">
              <a:lnSpc>
                <a:spcPct val="100000"/>
              </a:lnSpc>
              <a:spcBef>
                <a:spcPct val="0"/>
              </a:spcBef>
              <a:spcAft>
                <a:spcPct val="0"/>
              </a:spcAft>
              <a:buClrTx/>
              <a:buSzTx/>
              <a:buFontTx/>
              <a:buNone/>
              <a:tabLst/>
              <a:defRPr kumimoji="0" lang="pt-BR" sz="1430" b="0" i="0" u="none" strike="noStrike" kern="1200" cap="none" spc="-39" normalizeH="0" baseline="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Prepared by</a:t>
            </a:r>
          </a:p>
          <a:p>
            <a:r>
              <a:rPr lang="en-IE" dirty="0"/>
              <a:t>John O’Mahony</a:t>
            </a:r>
          </a:p>
          <a:p>
            <a:endParaRPr lang="en-IE" dirty="0"/>
          </a:p>
        </p:txBody>
      </p:sp>
      <p:pic>
        <p:nvPicPr>
          <p:cNvPr id="34" name="Picture 33">
            <a:extLst>
              <a:ext uri="{FF2B5EF4-FFF2-40B4-BE49-F238E27FC236}">
                <a16:creationId xmlns="" xmlns:a16="http://schemas.microsoft.com/office/drawing/2014/main" id="{22B49BF0-9A33-4386-B079-5102DA9E217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0623" y="5517651"/>
            <a:ext cx="1952655" cy="464572"/>
          </a:xfrm>
          <a:prstGeom prst="rect">
            <a:avLst/>
          </a:prstGeom>
        </p:spPr>
      </p:pic>
      <p:pic>
        <p:nvPicPr>
          <p:cNvPr id="16" name="Picture 15">
            <a:extLst>
              <a:ext uri="{FF2B5EF4-FFF2-40B4-BE49-F238E27FC236}">
                <a16:creationId xmlns="" xmlns:a16="http://schemas.microsoft.com/office/drawing/2014/main" id="{96699CD0-240C-4668-AE6C-016DA8439E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2276" y="921538"/>
            <a:ext cx="1402315" cy="1384629"/>
          </a:xfrm>
          <a:prstGeom prst="rect">
            <a:avLst/>
          </a:prstGeom>
        </p:spPr>
      </p:pic>
    </p:spTree>
    <p:extLst>
      <p:ext uri="{BB962C8B-B14F-4D97-AF65-F5344CB8AC3E}">
        <p14:creationId xmlns:p14="http://schemas.microsoft.com/office/powerpoint/2010/main" val="247414470"/>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24">
            <a:extLst>
              <a:ext uri="{FF2B5EF4-FFF2-40B4-BE49-F238E27FC236}">
                <a16:creationId xmlns="" xmlns:a16="http://schemas.microsoft.com/office/drawing/2014/main" id="{479DF8C3-8A13-4492-9B9D-17B083FF1612}"/>
              </a:ext>
            </a:extLst>
          </p:cNvPr>
          <p:cNvSpPr/>
          <p:nvPr/>
        </p:nvSpPr>
        <p:spPr>
          <a:xfrm>
            <a:off x="3642809" y="2275316"/>
            <a:ext cx="2790252" cy="2790252"/>
          </a:xfrm>
          <a:prstGeom prst="ellipse">
            <a:avLst/>
          </a:prstGeom>
          <a:solidFill>
            <a:srgbClr val="FFFFFF">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0578" eaLnBrk="1" hangingPunct="1">
              <a:defRPr/>
            </a:pPr>
            <a:endParaRPr lang="en-IE" sz="1904" dirty="0">
              <a:solidFill>
                <a:prstClr val="white"/>
              </a:solidFill>
              <a:latin typeface="Verdana"/>
            </a:endParaRPr>
          </a:p>
        </p:txBody>
      </p:sp>
      <p:sp>
        <p:nvSpPr>
          <p:cNvPr id="6" name="Text Placeholder 5">
            <a:extLst>
              <a:ext uri="{FF2B5EF4-FFF2-40B4-BE49-F238E27FC236}">
                <a16:creationId xmlns="" xmlns:a16="http://schemas.microsoft.com/office/drawing/2014/main" id="{8C03C138-F808-4C45-8718-208567FB559D}"/>
              </a:ext>
            </a:extLst>
          </p:cNvPr>
          <p:cNvSpPr>
            <a:spLocks noGrp="1"/>
          </p:cNvSpPr>
          <p:nvPr>
            <p:ph type="body" sz="quarter" idx="49"/>
          </p:nvPr>
        </p:nvSpPr>
        <p:spPr>
          <a:xfrm>
            <a:off x="239324" y="593609"/>
            <a:ext cx="5548676" cy="323941"/>
          </a:xfrm>
        </p:spPr>
        <p:txBody>
          <a:bodyPr/>
          <a:lstStyle/>
          <a:p>
            <a:r>
              <a:rPr lang="en-US" dirty="0">
                <a:solidFill>
                  <a:schemeClr val="tx1">
                    <a:lumMod val="50000"/>
                    <a:lumOff val="50000"/>
                  </a:schemeClr>
                </a:solidFill>
              </a:rPr>
              <a:t>Base: All adults aged 16+ N = 1,303</a:t>
            </a:r>
            <a:endParaRPr lang="en-IE" dirty="0"/>
          </a:p>
        </p:txBody>
      </p:sp>
      <p:sp>
        <p:nvSpPr>
          <p:cNvPr id="2" name="Title 1"/>
          <p:cNvSpPr>
            <a:spLocks noGrp="1"/>
          </p:cNvSpPr>
          <p:nvPr>
            <p:ph type="title"/>
          </p:nvPr>
        </p:nvSpPr>
        <p:spPr>
          <a:xfrm>
            <a:off x="239324" y="181438"/>
            <a:ext cx="7952663" cy="370620"/>
          </a:xfrm>
        </p:spPr>
        <p:txBody>
          <a:bodyPr/>
          <a:lstStyle/>
          <a:p>
            <a:r>
              <a:rPr lang="en-IE" dirty="0"/>
              <a:t>Arts attendance past 12 months</a:t>
            </a:r>
            <a:endParaRPr lang="en-GB" dirty="0">
              <a:solidFill>
                <a:schemeClr val="tx1">
                  <a:lumMod val="50000"/>
                  <a:lumOff val="50000"/>
                </a:schemeClr>
              </a:solidFill>
            </a:endParaRPr>
          </a:p>
        </p:txBody>
      </p:sp>
      <p:sp>
        <p:nvSpPr>
          <p:cNvPr id="7" name="Text Placeholder 6">
            <a:extLst>
              <a:ext uri="{FF2B5EF4-FFF2-40B4-BE49-F238E27FC236}">
                <a16:creationId xmlns="" xmlns:a16="http://schemas.microsoft.com/office/drawing/2014/main" id="{A3854896-D042-43D5-963F-E5129FB9060C}"/>
              </a:ext>
            </a:extLst>
          </p:cNvPr>
          <p:cNvSpPr>
            <a:spLocks noGrp="1"/>
          </p:cNvSpPr>
          <p:nvPr>
            <p:ph type="body" sz="quarter" idx="60"/>
          </p:nvPr>
        </p:nvSpPr>
        <p:spPr>
          <a:xfrm>
            <a:off x="574934" y="6563831"/>
            <a:ext cx="7042362" cy="285204"/>
          </a:xfrm>
        </p:spPr>
        <p:txBody>
          <a:bodyPr/>
          <a:lstStyle/>
          <a:p>
            <a:pPr fontAlgn="t"/>
            <a:r>
              <a:rPr lang="en-IE" i="0" dirty="0"/>
              <a:t>Q.2 </a:t>
            </a:r>
            <a:r>
              <a:rPr lang="en-IE" i="0" u="sng" dirty="0"/>
              <a:t>In the past 12 months</a:t>
            </a:r>
            <a:r>
              <a:rPr lang="en-IE" i="0" dirty="0"/>
              <a:t>, have you been to any of these events? </a:t>
            </a:r>
          </a:p>
          <a:p>
            <a:endParaRPr lang="en-IE" dirty="0"/>
          </a:p>
        </p:txBody>
      </p:sp>
      <p:graphicFrame>
        <p:nvGraphicFramePr>
          <p:cNvPr id="18" name="Chart 12">
            <a:extLst>
              <a:ext uri="{FF2B5EF4-FFF2-40B4-BE49-F238E27FC236}">
                <a16:creationId xmlns="" xmlns:a16="http://schemas.microsoft.com/office/drawing/2014/main" id="{FC846565-49EE-49A0-AB88-05FCAC211B83}"/>
              </a:ext>
            </a:extLst>
          </p:cNvPr>
          <p:cNvGraphicFramePr>
            <a:graphicFrameLocks/>
          </p:cNvGraphicFramePr>
          <p:nvPr>
            <p:extLst>
              <p:ext uri="{D42A27DB-BD31-4B8C-83A1-F6EECF244321}">
                <p14:modId xmlns:p14="http://schemas.microsoft.com/office/powerpoint/2010/main" val="2186160870"/>
              </p:ext>
            </p:extLst>
          </p:nvPr>
        </p:nvGraphicFramePr>
        <p:xfrm>
          <a:off x="2864768" y="1612408"/>
          <a:ext cx="4570785" cy="3830745"/>
        </p:xfrm>
        <a:graphic>
          <a:graphicData uri="http://schemas.openxmlformats.org/drawingml/2006/chart">
            <c:chart xmlns:c="http://schemas.openxmlformats.org/drawingml/2006/chart" xmlns:r="http://schemas.openxmlformats.org/officeDocument/2006/relationships" r:id="rId2"/>
          </a:graphicData>
        </a:graphic>
      </p:graphicFrame>
      <p:sp>
        <p:nvSpPr>
          <p:cNvPr id="19" name="TextBox 18">
            <a:extLst>
              <a:ext uri="{FF2B5EF4-FFF2-40B4-BE49-F238E27FC236}">
                <a16:creationId xmlns="" xmlns:a16="http://schemas.microsoft.com/office/drawing/2014/main" id="{F85BA24B-C624-43C2-B1BC-A07B1AB262D7}"/>
              </a:ext>
            </a:extLst>
          </p:cNvPr>
          <p:cNvSpPr txBox="1"/>
          <p:nvPr/>
        </p:nvSpPr>
        <p:spPr>
          <a:xfrm>
            <a:off x="3884097" y="3241919"/>
            <a:ext cx="2401532" cy="706347"/>
          </a:xfrm>
          <a:prstGeom prst="rect">
            <a:avLst/>
          </a:prstGeom>
          <a:noFill/>
        </p:spPr>
        <p:txBody>
          <a:bodyPr wrap="square" rtlCol="0">
            <a:spAutoFit/>
          </a:bodyPr>
          <a:lstStyle/>
          <a:p>
            <a:pPr algn="ctr" defTabSz="471820" eaLnBrk="1" hangingPunct="1">
              <a:defRPr/>
            </a:pPr>
            <a:r>
              <a:rPr lang="en-GB" sz="3990" b="1" dirty="0">
                <a:solidFill>
                  <a:srgbClr val="54C0E8"/>
                </a:solidFill>
                <a:cs typeface="Calibri" panose="020F0502020204030204" pitchFamily="34" charset="0"/>
              </a:rPr>
              <a:t>59%</a:t>
            </a:r>
          </a:p>
        </p:txBody>
      </p:sp>
      <p:sp>
        <p:nvSpPr>
          <p:cNvPr id="15" name="Parallelogram 14">
            <a:extLst>
              <a:ext uri="{FF2B5EF4-FFF2-40B4-BE49-F238E27FC236}">
                <a16:creationId xmlns="" xmlns:a16="http://schemas.microsoft.com/office/drawing/2014/main" id="{A309BC78-3F77-45EC-9E01-4BFF694D7C41}"/>
              </a:ext>
            </a:extLst>
          </p:cNvPr>
          <p:cNvSpPr/>
          <p:nvPr/>
        </p:nvSpPr>
        <p:spPr>
          <a:xfrm>
            <a:off x="1641588" y="1339498"/>
            <a:ext cx="7232553" cy="427745"/>
          </a:xfrm>
          <a:prstGeom prst="parallelogram">
            <a:avLst/>
          </a:prstGeom>
          <a:noFill/>
        </p:spPr>
        <p:txBody>
          <a:bodyPr lIns="32645" rIns="32645" anchor="ctr" anchorCtr="0">
            <a:noAutofit/>
          </a:bodyPr>
          <a:lstStyle/>
          <a:p>
            <a:pPr algn="ctr" defTabSz="450578" eaLnBrk="1" hangingPunct="1">
              <a:defRPr/>
            </a:pPr>
            <a:r>
              <a:rPr lang="en-IE" sz="1451" b="1" dirty="0">
                <a:solidFill>
                  <a:schemeClr val="tx1">
                    <a:lumMod val="50000"/>
                    <a:lumOff val="50000"/>
                  </a:schemeClr>
                </a:solidFill>
                <a:ea typeface="Verdana" panose="020B0604030504040204" pitchFamily="34" charset="0"/>
                <a:cs typeface="Calibri" panose="020F0502020204030204" pitchFamily="34" charset="0"/>
              </a:rPr>
              <a:t>What percentage of Irish adults attended an event in the past 12 months</a:t>
            </a:r>
          </a:p>
          <a:p>
            <a:pPr lvl="0" algn="ctr">
              <a:defRPr/>
            </a:pPr>
            <a:r>
              <a:rPr lang="en-IE" sz="1451" b="1" dirty="0">
                <a:solidFill>
                  <a:schemeClr val="tx1">
                    <a:lumMod val="50000"/>
                    <a:lumOff val="50000"/>
                  </a:schemeClr>
                </a:solidFill>
                <a:ea typeface="Verdana" panose="020B0604030504040204" pitchFamily="34" charset="0"/>
                <a:cs typeface="Calibri" panose="020F0502020204030204" pitchFamily="34" charset="0"/>
              </a:rPr>
              <a:t>(which is traditionally funded by the Arts Council)* ?</a:t>
            </a:r>
          </a:p>
        </p:txBody>
      </p:sp>
      <p:sp>
        <p:nvSpPr>
          <p:cNvPr id="11" name="Parallelogram 10">
            <a:extLst>
              <a:ext uri="{FF2B5EF4-FFF2-40B4-BE49-F238E27FC236}">
                <a16:creationId xmlns="" xmlns:a16="http://schemas.microsoft.com/office/drawing/2014/main" id="{4339C57C-55E7-4924-9BAF-32B2542F1142}"/>
              </a:ext>
            </a:extLst>
          </p:cNvPr>
          <p:cNvSpPr/>
          <p:nvPr/>
        </p:nvSpPr>
        <p:spPr>
          <a:xfrm>
            <a:off x="4892518" y="6231290"/>
            <a:ext cx="6674627" cy="427745"/>
          </a:xfrm>
          <a:prstGeom prst="parallelogram">
            <a:avLst/>
          </a:prstGeom>
          <a:noFill/>
        </p:spPr>
        <p:txBody>
          <a:bodyPr lIns="32645" rIns="32645" anchor="ctr" anchorCtr="0">
            <a:noAutofit/>
          </a:bodyPr>
          <a:lstStyle/>
          <a:p>
            <a:pPr algn="ctr"/>
            <a:r>
              <a:rPr lang="en-IE" sz="900" dirty="0">
                <a:solidFill>
                  <a:schemeClr val="bg1">
                    <a:lumMod val="50000"/>
                  </a:schemeClr>
                </a:solidFill>
                <a:latin typeface="+mn-lt"/>
                <a:ea typeface="Verdana" panose="020B0604030504040204" pitchFamily="34" charset="0"/>
              </a:rPr>
              <a:t>*Excludes films, musicals, stand-up comedy, rock or popular music</a:t>
            </a:r>
          </a:p>
        </p:txBody>
      </p:sp>
      <p:sp>
        <p:nvSpPr>
          <p:cNvPr id="14" name="TextBox 13">
            <a:extLst>
              <a:ext uri="{FF2B5EF4-FFF2-40B4-BE49-F238E27FC236}">
                <a16:creationId xmlns="" xmlns:a16="http://schemas.microsoft.com/office/drawing/2014/main" id="{6B7C2775-98C9-4D0B-B81D-EACA314E1FBC}"/>
              </a:ext>
            </a:extLst>
          </p:cNvPr>
          <p:cNvSpPr txBox="1"/>
          <p:nvPr/>
        </p:nvSpPr>
        <p:spPr>
          <a:xfrm>
            <a:off x="7509832" y="3146041"/>
            <a:ext cx="1364309" cy="845809"/>
          </a:xfrm>
          <a:prstGeom prst="rect">
            <a:avLst/>
          </a:prstGeom>
          <a:solidFill>
            <a:schemeClr val="bg1">
              <a:lumMod val="95000"/>
            </a:schemeClr>
          </a:solidFill>
        </p:spPr>
        <p:txBody>
          <a:bodyPr wrap="square" rtlCol="0">
            <a:spAutoFit/>
          </a:bodyPr>
          <a:lstStyle/>
          <a:p>
            <a:pPr algn="ctr"/>
            <a:r>
              <a:rPr lang="en-IE" sz="1632" b="1" dirty="0">
                <a:solidFill>
                  <a:schemeClr val="tx1">
                    <a:lumMod val="50000"/>
                    <a:lumOff val="50000"/>
                  </a:schemeClr>
                </a:solidFill>
                <a:cs typeface="Calibri" panose="020F0502020204030204" pitchFamily="34" charset="0"/>
              </a:rPr>
              <a:t>Pop. </a:t>
            </a:r>
            <a:r>
              <a:rPr lang="en-IE" sz="1632" b="1" dirty="0" err="1">
                <a:solidFill>
                  <a:schemeClr val="tx1">
                    <a:lumMod val="50000"/>
                    <a:lumOff val="50000"/>
                  </a:schemeClr>
                </a:solidFill>
                <a:cs typeface="Calibri" panose="020F0502020204030204" pitchFamily="34" charset="0"/>
              </a:rPr>
              <a:t>est</a:t>
            </a:r>
            <a:r>
              <a:rPr lang="en-IE" sz="1632" b="1" dirty="0">
                <a:solidFill>
                  <a:schemeClr val="tx1">
                    <a:lumMod val="50000"/>
                    <a:lumOff val="50000"/>
                  </a:schemeClr>
                </a:solidFill>
                <a:cs typeface="Calibri" panose="020F0502020204030204" pitchFamily="34" charset="0"/>
              </a:rPr>
              <a:t> </a:t>
            </a:r>
            <a:r>
              <a:rPr lang="en-IE" sz="1632" b="1" dirty="0" err="1">
                <a:solidFill>
                  <a:schemeClr val="tx1">
                    <a:lumMod val="50000"/>
                    <a:lumOff val="50000"/>
                  </a:schemeClr>
                </a:solidFill>
                <a:cs typeface="Calibri" panose="020F0502020204030204" pitchFamily="34" charset="0"/>
              </a:rPr>
              <a:t>2.2mn</a:t>
            </a:r>
            <a:endParaRPr lang="en-IE" sz="1632" b="1" dirty="0">
              <a:solidFill>
                <a:schemeClr val="tx1">
                  <a:lumMod val="50000"/>
                  <a:lumOff val="50000"/>
                </a:schemeClr>
              </a:solidFill>
              <a:cs typeface="Calibri" panose="020F0502020204030204" pitchFamily="34" charset="0"/>
            </a:endParaRPr>
          </a:p>
          <a:p>
            <a:pPr algn="ctr"/>
            <a:r>
              <a:rPr lang="en-IE" sz="1632" b="1" i="1" dirty="0">
                <a:solidFill>
                  <a:schemeClr val="bg1">
                    <a:lumMod val="65000"/>
                  </a:schemeClr>
                </a:solidFill>
                <a:cs typeface="Calibri" panose="020F0502020204030204" pitchFamily="34" charset="0"/>
              </a:rPr>
              <a:t>(60% in 2018)</a:t>
            </a:r>
          </a:p>
        </p:txBody>
      </p:sp>
      <p:pic>
        <p:nvPicPr>
          <p:cNvPr id="12" name="Graphic 11" descr="Drama">
            <a:extLst>
              <a:ext uri="{FF2B5EF4-FFF2-40B4-BE49-F238E27FC236}">
                <a16:creationId xmlns="" xmlns:a16="http://schemas.microsoft.com/office/drawing/2014/main" id="{8A1AA8B5-9FDD-4724-AF4C-CF5011613B4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229831" y="4662289"/>
            <a:ext cx="914400" cy="914400"/>
          </a:xfrm>
          <a:prstGeom prst="rect">
            <a:avLst/>
          </a:prstGeom>
        </p:spPr>
      </p:pic>
      <p:sp>
        <p:nvSpPr>
          <p:cNvPr id="13" name="Parallelogram 12">
            <a:extLst>
              <a:ext uri="{FF2B5EF4-FFF2-40B4-BE49-F238E27FC236}">
                <a16:creationId xmlns="" xmlns:a16="http://schemas.microsoft.com/office/drawing/2014/main" id="{A1B5D781-FB89-4436-BED6-59EBC9DA06EF}"/>
              </a:ext>
            </a:extLst>
          </p:cNvPr>
          <p:cNvSpPr/>
          <p:nvPr/>
        </p:nvSpPr>
        <p:spPr>
          <a:xfrm>
            <a:off x="775459" y="5641483"/>
            <a:ext cx="8554789" cy="427745"/>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IE" sz="1400" b="1" dirty="0">
                <a:solidFill>
                  <a:prstClr val="white"/>
                </a:solidFill>
                <a:latin typeface="Calibri" panose="020F0502020204030204" pitchFamily="34" charset="0"/>
                <a:cs typeface="Calibri" panose="020F0502020204030204" pitchFamily="34" charset="0"/>
              </a:rPr>
              <a:t>59% of Irish adults attended an event in the past 12 months which is traditionally funded by the Arts Council. </a:t>
            </a:r>
            <a:endParaRPr lang="en-IE" sz="1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4550289"/>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97153D0B-B878-49A7-B6AC-1C13F2239544}"/>
              </a:ext>
            </a:extLst>
          </p:cNvPr>
          <p:cNvSpPr/>
          <p:nvPr/>
        </p:nvSpPr>
        <p:spPr>
          <a:xfrm>
            <a:off x="1192337" y="5416649"/>
            <a:ext cx="7922964" cy="214605"/>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10" name="Chart 9">
            <a:extLst>
              <a:ext uri="{FF2B5EF4-FFF2-40B4-BE49-F238E27FC236}">
                <a16:creationId xmlns="" xmlns:a16="http://schemas.microsoft.com/office/drawing/2014/main" id="{DD93769A-3774-45A9-B362-686F0080D0F8}"/>
              </a:ext>
            </a:extLst>
          </p:cNvPr>
          <p:cNvGraphicFramePr/>
          <p:nvPr>
            <p:custDataLst>
              <p:tags r:id="rId1"/>
            </p:custDataLst>
            <p:extLst>
              <p:ext uri="{D42A27DB-BD31-4B8C-83A1-F6EECF244321}">
                <p14:modId xmlns:p14="http://schemas.microsoft.com/office/powerpoint/2010/main" val="763267316"/>
              </p:ext>
            </p:extLst>
          </p:nvPr>
        </p:nvGraphicFramePr>
        <p:xfrm>
          <a:off x="56456" y="1187300"/>
          <a:ext cx="8255817" cy="44945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Table 18">
            <a:extLst>
              <a:ext uri="{FF2B5EF4-FFF2-40B4-BE49-F238E27FC236}">
                <a16:creationId xmlns="" xmlns:a16="http://schemas.microsoft.com/office/drawing/2014/main" id="{482526DA-85FE-46C9-ABB8-ABE57402E027}"/>
              </a:ext>
            </a:extLst>
          </p:cNvPr>
          <p:cNvGraphicFramePr>
            <a:graphicFrameLocks noGrp="1"/>
          </p:cNvGraphicFramePr>
          <p:nvPr>
            <p:extLst>
              <p:ext uri="{D42A27DB-BD31-4B8C-83A1-F6EECF244321}">
                <p14:modId xmlns:p14="http://schemas.microsoft.com/office/powerpoint/2010/main" val="2578752843"/>
              </p:ext>
            </p:extLst>
          </p:nvPr>
        </p:nvGraphicFramePr>
        <p:xfrm>
          <a:off x="6100403" y="3240438"/>
          <a:ext cx="2158816" cy="1463040"/>
        </p:xfrm>
        <a:graphic>
          <a:graphicData uri="http://schemas.openxmlformats.org/drawingml/2006/table">
            <a:tbl>
              <a:tblPr firstRow="1" bandRow="1">
                <a:tableStyleId>{5C22544A-7EE6-4342-B048-85BDC9FD1C3A}</a:tableStyleId>
              </a:tblPr>
              <a:tblGrid>
                <a:gridCol w="1079408">
                  <a:extLst>
                    <a:ext uri="{9D8B030D-6E8A-4147-A177-3AD203B41FA5}">
                      <a16:colId xmlns="" xmlns:a16="http://schemas.microsoft.com/office/drawing/2014/main" val="2275605476"/>
                    </a:ext>
                  </a:extLst>
                </a:gridCol>
                <a:gridCol w="1079408">
                  <a:extLst>
                    <a:ext uri="{9D8B030D-6E8A-4147-A177-3AD203B41FA5}">
                      <a16:colId xmlns="" xmlns:a16="http://schemas.microsoft.com/office/drawing/2014/main" val="776975188"/>
                    </a:ext>
                  </a:extLst>
                </a:gridCol>
              </a:tblGrid>
              <a:tr h="160999">
                <a:tc>
                  <a:txBody>
                    <a:bodyPr/>
                    <a:lstStyle/>
                    <a:p>
                      <a:endParaRPr lang="en-IE" sz="10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IE" sz="1000" dirty="0"/>
                        <a: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696213236"/>
                  </a:ext>
                </a:extLst>
              </a:tr>
              <a:tr h="160999">
                <a:tc>
                  <a:txBody>
                    <a:bodyPr/>
                    <a:lstStyle/>
                    <a:p>
                      <a:endParaRPr lang="en-IE" sz="100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IE" sz="1000" dirty="0"/>
                        <a:t>%</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741330449"/>
                  </a:ext>
                </a:extLst>
              </a:tr>
              <a:tr h="160999">
                <a:tc>
                  <a:txBody>
                    <a:bodyPr/>
                    <a:lstStyle/>
                    <a:p>
                      <a:r>
                        <a:rPr lang="en-IE" sz="1000" dirty="0"/>
                        <a:t>Any Art goers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IE" sz="1000" dirty="0"/>
                        <a:t>48</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86089534"/>
                  </a:ext>
                </a:extLst>
              </a:tr>
              <a:tr h="160999">
                <a:tc>
                  <a:txBody>
                    <a:bodyPr/>
                    <a:lstStyle/>
                    <a:p>
                      <a:r>
                        <a:rPr lang="en-IE" sz="1000" dirty="0"/>
                        <a:t>Occasionals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IE" sz="1000" dirty="0"/>
                        <a:t>25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648429174"/>
                  </a:ext>
                </a:extLst>
              </a:tr>
              <a:tr h="160999">
                <a:tc>
                  <a:txBody>
                    <a:bodyPr/>
                    <a:lstStyle/>
                    <a:p>
                      <a:r>
                        <a:rPr lang="en-IE" sz="1000" dirty="0"/>
                        <a:t>Regulars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IE" sz="1000" dirty="0"/>
                        <a:t>52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89202358"/>
                  </a:ext>
                </a:extLst>
              </a:tr>
              <a:tr h="160999">
                <a:tc>
                  <a:txBody>
                    <a:bodyPr/>
                    <a:lstStyle/>
                    <a:p>
                      <a:r>
                        <a:rPr lang="en-IE" sz="1000" dirty="0"/>
                        <a:t>Aficionados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IE" sz="1000" dirty="0"/>
                        <a:t>77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050079409"/>
                  </a:ext>
                </a:extLst>
              </a:tr>
            </a:tbl>
          </a:graphicData>
        </a:graphic>
      </p:graphicFrame>
      <p:graphicFrame>
        <p:nvGraphicFramePr>
          <p:cNvPr id="12" name="Table 11">
            <a:extLst>
              <a:ext uri="{FF2B5EF4-FFF2-40B4-BE49-F238E27FC236}">
                <a16:creationId xmlns="" xmlns:a16="http://schemas.microsoft.com/office/drawing/2014/main" id="{D230D37E-8431-4B9E-8E43-62A8EEE29384}"/>
              </a:ext>
            </a:extLst>
          </p:cNvPr>
          <p:cNvGraphicFramePr>
            <a:graphicFrameLocks noGrp="1"/>
          </p:cNvGraphicFramePr>
          <p:nvPr>
            <p:extLst>
              <p:ext uri="{D42A27DB-BD31-4B8C-83A1-F6EECF244321}">
                <p14:modId xmlns:p14="http://schemas.microsoft.com/office/powerpoint/2010/main" val="2685861697"/>
              </p:ext>
            </p:extLst>
          </p:nvPr>
        </p:nvGraphicFramePr>
        <p:xfrm>
          <a:off x="416496" y="1437616"/>
          <a:ext cx="3393320" cy="4256240"/>
        </p:xfrm>
        <a:graphic>
          <a:graphicData uri="http://schemas.openxmlformats.org/drawingml/2006/table">
            <a:tbl>
              <a:tblPr>
                <a:tableStyleId>{5C22544A-7EE6-4342-B048-85BDC9FD1C3A}</a:tableStyleId>
              </a:tblPr>
              <a:tblGrid>
                <a:gridCol w="3393320">
                  <a:extLst>
                    <a:ext uri="{9D8B030D-6E8A-4147-A177-3AD203B41FA5}">
                      <a16:colId xmlns="" xmlns:a16="http://schemas.microsoft.com/office/drawing/2014/main" val="333846320"/>
                    </a:ext>
                  </a:extLst>
                </a:gridCol>
              </a:tblGrid>
              <a:tr h="266015">
                <a:tc>
                  <a:txBody>
                    <a:bodyPr/>
                    <a:lstStyle/>
                    <a:p>
                      <a:pPr algn="r" fontAlgn="t"/>
                      <a:r>
                        <a:rPr lang="en-IE" sz="1200" u="none" strike="noStrike" dirty="0">
                          <a:solidFill>
                            <a:schemeClr val="tx1">
                              <a:lumMod val="75000"/>
                              <a:lumOff val="25000"/>
                            </a:schemeClr>
                          </a:solidFill>
                          <a:effectLst/>
                        </a:rPr>
                        <a:t>Multiplex Cinema</a:t>
                      </a:r>
                      <a:endParaRPr lang="en-IE" sz="1200" b="0" i="0" u="none" strike="noStrike" dirty="0">
                        <a:solidFill>
                          <a:schemeClr val="tx1">
                            <a:lumMod val="75000"/>
                            <a:lumOff val="25000"/>
                          </a:schemeClr>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697092438"/>
                  </a:ext>
                </a:extLst>
              </a:tr>
              <a:tr h="266015">
                <a:tc>
                  <a:txBody>
                    <a:bodyPr/>
                    <a:lstStyle/>
                    <a:p>
                      <a:pPr algn="r" fontAlgn="t"/>
                      <a:r>
                        <a:rPr lang="en-IE" sz="1200" u="none" strike="noStrike" dirty="0">
                          <a:solidFill>
                            <a:schemeClr val="tx1">
                              <a:lumMod val="75000"/>
                              <a:lumOff val="25000"/>
                            </a:schemeClr>
                          </a:solidFill>
                          <a:effectLst/>
                        </a:rPr>
                        <a:t>Pub/hotel</a:t>
                      </a:r>
                      <a:endParaRPr lang="en-IE" sz="1200" b="0" i="0" u="none" strike="noStrike" dirty="0">
                        <a:solidFill>
                          <a:schemeClr val="tx1">
                            <a:lumMod val="75000"/>
                            <a:lumOff val="25000"/>
                          </a:schemeClr>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365546263"/>
                  </a:ext>
                </a:extLst>
              </a:tr>
              <a:tr h="266015">
                <a:tc>
                  <a:txBody>
                    <a:bodyPr/>
                    <a:lstStyle/>
                    <a:p>
                      <a:pPr algn="r" fontAlgn="t"/>
                      <a:r>
                        <a:rPr lang="en-IE" sz="1200" u="none" strike="noStrike" dirty="0">
                          <a:solidFill>
                            <a:schemeClr val="tx1">
                              <a:lumMod val="75000"/>
                              <a:lumOff val="25000"/>
                            </a:schemeClr>
                          </a:solidFill>
                          <a:effectLst/>
                        </a:rPr>
                        <a:t>Open air venue</a:t>
                      </a:r>
                      <a:endParaRPr lang="en-IE" sz="1200" b="0" i="0" u="none" strike="noStrike" dirty="0">
                        <a:solidFill>
                          <a:schemeClr val="tx1">
                            <a:lumMod val="75000"/>
                            <a:lumOff val="25000"/>
                          </a:schemeClr>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25311674"/>
                  </a:ext>
                </a:extLst>
              </a:tr>
              <a:tr h="266015">
                <a:tc>
                  <a:txBody>
                    <a:bodyPr/>
                    <a:lstStyle/>
                    <a:p>
                      <a:pPr algn="r" fontAlgn="t"/>
                      <a:r>
                        <a:rPr lang="en-IE" sz="1200" u="none" strike="noStrike" dirty="0">
                          <a:solidFill>
                            <a:schemeClr val="tx1">
                              <a:lumMod val="75000"/>
                              <a:lumOff val="25000"/>
                            </a:schemeClr>
                          </a:solidFill>
                          <a:effectLst/>
                        </a:rPr>
                        <a:t>Theatre</a:t>
                      </a:r>
                      <a:endParaRPr lang="en-IE" sz="1200" b="0" i="0" u="none" strike="noStrike" dirty="0">
                        <a:solidFill>
                          <a:schemeClr val="tx1">
                            <a:lumMod val="75000"/>
                            <a:lumOff val="25000"/>
                          </a:schemeClr>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558072953"/>
                  </a:ext>
                </a:extLst>
              </a:tr>
              <a:tr h="266015">
                <a:tc>
                  <a:txBody>
                    <a:bodyPr/>
                    <a:lstStyle/>
                    <a:p>
                      <a:pPr algn="r" fontAlgn="t"/>
                      <a:r>
                        <a:rPr lang="en-IE" sz="1200" u="none" strike="noStrike" dirty="0">
                          <a:solidFill>
                            <a:schemeClr val="tx1">
                              <a:lumMod val="75000"/>
                              <a:lumOff val="25000"/>
                            </a:schemeClr>
                          </a:solidFill>
                          <a:effectLst/>
                        </a:rPr>
                        <a:t>Community centre</a:t>
                      </a:r>
                      <a:endParaRPr lang="en-IE" sz="1200" b="0" i="0" u="none" strike="noStrike" dirty="0">
                        <a:solidFill>
                          <a:schemeClr val="tx1">
                            <a:lumMod val="75000"/>
                            <a:lumOff val="25000"/>
                          </a:schemeClr>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996909372"/>
                  </a:ext>
                </a:extLst>
              </a:tr>
              <a:tr h="266015">
                <a:tc>
                  <a:txBody>
                    <a:bodyPr/>
                    <a:lstStyle/>
                    <a:p>
                      <a:pPr algn="r" fontAlgn="t"/>
                      <a:r>
                        <a:rPr lang="en-IE" sz="1200" u="none" strike="noStrike" dirty="0">
                          <a:solidFill>
                            <a:schemeClr val="tx1">
                              <a:lumMod val="75000"/>
                              <a:lumOff val="25000"/>
                            </a:schemeClr>
                          </a:solidFill>
                          <a:effectLst/>
                        </a:rPr>
                        <a:t>Church</a:t>
                      </a:r>
                      <a:endParaRPr lang="en-IE" sz="1200" b="0" i="0" u="none" strike="noStrike" dirty="0">
                        <a:solidFill>
                          <a:schemeClr val="tx1">
                            <a:lumMod val="75000"/>
                            <a:lumOff val="25000"/>
                          </a:schemeClr>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779198274"/>
                  </a:ext>
                </a:extLst>
              </a:tr>
              <a:tr h="266015">
                <a:tc>
                  <a:txBody>
                    <a:bodyPr/>
                    <a:lstStyle/>
                    <a:p>
                      <a:pPr algn="r" fontAlgn="t"/>
                      <a:r>
                        <a:rPr lang="en-IE" sz="1200" u="none" strike="noStrike" dirty="0">
                          <a:solidFill>
                            <a:schemeClr val="tx1">
                              <a:lumMod val="75000"/>
                              <a:lumOff val="25000"/>
                            </a:schemeClr>
                          </a:solidFill>
                          <a:effectLst/>
                        </a:rPr>
                        <a:t>Art Gallery</a:t>
                      </a:r>
                      <a:endParaRPr lang="en-IE" sz="1200" b="0" i="0" u="none" strike="noStrike" dirty="0">
                        <a:solidFill>
                          <a:schemeClr val="tx1">
                            <a:lumMod val="75000"/>
                            <a:lumOff val="25000"/>
                          </a:schemeClr>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945515719"/>
                  </a:ext>
                </a:extLst>
              </a:tr>
              <a:tr h="266015">
                <a:tc>
                  <a:txBody>
                    <a:bodyPr/>
                    <a:lstStyle/>
                    <a:p>
                      <a:pPr algn="r" fontAlgn="t"/>
                      <a:r>
                        <a:rPr lang="en-IE" sz="1200" u="none" strike="noStrike" dirty="0">
                          <a:solidFill>
                            <a:schemeClr val="tx1">
                              <a:lumMod val="75000"/>
                              <a:lumOff val="25000"/>
                            </a:schemeClr>
                          </a:solidFill>
                          <a:effectLst/>
                        </a:rPr>
                        <a:t>School Hall</a:t>
                      </a:r>
                      <a:endParaRPr lang="en-IE" sz="1200" b="0" i="0" u="none" strike="noStrike" dirty="0">
                        <a:solidFill>
                          <a:schemeClr val="tx1">
                            <a:lumMod val="75000"/>
                            <a:lumOff val="25000"/>
                          </a:schemeClr>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524040146"/>
                  </a:ext>
                </a:extLst>
              </a:tr>
              <a:tr h="266015">
                <a:tc>
                  <a:txBody>
                    <a:bodyPr/>
                    <a:lstStyle/>
                    <a:p>
                      <a:pPr algn="r" fontAlgn="t"/>
                      <a:r>
                        <a:rPr lang="en-IE" sz="1200" u="none" strike="noStrike" dirty="0">
                          <a:solidFill>
                            <a:schemeClr val="tx1">
                              <a:lumMod val="75000"/>
                              <a:lumOff val="25000"/>
                            </a:schemeClr>
                          </a:solidFill>
                          <a:effectLst/>
                        </a:rPr>
                        <a:t>Concert Hall/Opera House</a:t>
                      </a:r>
                      <a:endParaRPr lang="en-IE" sz="1200" b="0" i="0" u="none" strike="noStrike" dirty="0">
                        <a:solidFill>
                          <a:schemeClr val="tx1">
                            <a:lumMod val="75000"/>
                            <a:lumOff val="25000"/>
                          </a:schemeClr>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196918467"/>
                  </a:ext>
                </a:extLst>
              </a:tr>
              <a:tr h="266015">
                <a:tc>
                  <a:txBody>
                    <a:bodyPr/>
                    <a:lstStyle/>
                    <a:p>
                      <a:pPr algn="r" fontAlgn="t"/>
                      <a:r>
                        <a:rPr lang="en-IE" sz="1200" u="none" strike="noStrike" dirty="0">
                          <a:solidFill>
                            <a:schemeClr val="tx1">
                              <a:lumMod val="75000"/>
                              <a:lumOff val="25000"/>
                            </a:schemeClr>
                          </a:solidFill>
                          <a:effectLst/>
                        </a:rPr>
                        <a:t>Library</a:t>
                      </a:r>
                      <a:endParaRPr lang="en-IE" sz="1200" b="0" i="0" u="none" strike="noStrike" dirty="0">
                        <a:solidFill>
                          <a:schemeClr val="tx1">
                            <a:lumMod val="75000"/>
                            <a:lumOff val="25000"/>
                          </a:schemeClr>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304544184"/>
                  </a:ext>
                </a:extLst>
              </a:tr>
              <a:tr h="266015">
                <a:tc>
                  <a:txBody>
                    <a:bodyPr/>
                    <a:lstStyle/>
                    <a:p>
                      <a:pPr algn="r" fontAlgn="t"/>
                      <a:r>
                        <a:rPr lang="en-US" sz="1200" u="none" strike="noStrike" dirty="0">
                          <a:solidFill>
                            <a:schemeClr val="tx1">
                              <a:lumMod val="75000"/>
                              <a:lumOff val="25000"/>
                            </a:schemeClr>
                          </a:solidFill>
                          <a:effectLst/>
                        </a:rPr>
                        <a:t>Other dedicated music/arts venue (e.g. Vicar Street)</a:t>
                      </a:r>
                      <a:endParaRPr lang="en-US" sz="1200" b="0" i="0" u="none" strike="noStrike" dirty="0">
                        <a:solidFill>
                          <a:schemeClr val="tx1">
                            <a:lumMod val="75000"/>
                            <a:lumOff val="25000"/>
                          </a:schemeClr>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4224386112"/>
                  </a:ext>
                </a:extLst>
              </a:tr>
              <a:tr h="266015">
                <a:tc>
                  <a:txBody>
                    <a:bodyPr/>
                    <a:lstStyle/>
                    <a:p>
                      <a:pPr algn="r" fontAlgn="t"/>
                      <a:r>
                        <a:rPr lang="en-IE" sz="1200" u="none" strike="noStrike" dirty="0">
                          <a:solidFill>
                            <a:schemeClr val="tx1">
                              <a:lumMod val="75000"/>
                              <a:lumOff val="25000"/>
                            </a:schemeClr>
                          </a:solidFill>
                          <a:effectLst/>
                        </a:rPr>
                        <a:t>Local Arts Centre</a:t>
                      </a:r>
                      <a:endParaRPr lang="en-IE" sz="1200" b="0" i="0" u="none" strike="noStrike" dirty="0">
                        <a:solidFill>
                          <a:schemeClr val="tx1">
                            <a:lumMod val="75000"/>
                            <a:lumOff val="25000"/>
                          </a:schemeClr>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406822923"/>
                  </a:ext>
                </a:extLst>
              </a:tr>
              <a:tr h="266015">
                <a:tc>
                  <a:txBody>
                    <a:bodyPr/>
                    <a:lstStyle/>
                    <a:p>
                      <a:pPr algn="r" fontAlgn="t"/>
                      <a:r>
                        <a:rPr lang="en-IE" sz="1200" u="none" strike="noStrike" dirty="0">
                          <a:solidFill>
                            <a:schemeClr val="tx1">
                              <a:lumMod val="75000"/>
                              <a:lumOff val="25000"/>
                            </a:schemeClr>
                          </a:solidFill>
                          <a:effectLst/>
                        </a:rPr>
                        <a:t>Town Hall</a:t>
                      </a:r>
                      <a:endParaRPr lang="en-IE" sz="1200" b="0" i="0" u="none" strike="noStrike" dirty="0">
                        <a:solidFill>
                          <a:schemeClr val="tx1">
                            <a:lumMod val="75000"/>
                            <a:lumOff val="25000"/>
                          </a:schemeClr>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670925414"/>
                  </a:ext>
                </a:extLst>
              </a:tr>
              <a:tr h="266015">
                <a:tc>
                  <a:txBody>
                    <a:bodyPr/>
                    <a:lstStyle/>
                    <a:p>
                      <a:pPr algn="r" fontAlgn="t"/>
                      <a:r>
                        <a:rPr lang="en-IE" sz="1200" u="none" strike="noStrike" dirty="0">
                          <a:solidFill>
                            <a:schemeClr val="tx1">
                              <a:lumMod val="75000"/>
                              <a:lumOff val="25000"/>
                            </a:schemeClr>
                          </a:solidFill>
                          <a:effectLst/>
                        </a:rPr>
                        <a:t>Art house cinema</a:t>
                      </a:r>
                      <a:endParaRPr lang="en-IE" sz="1200" b="0" i="0" u="none" strike="noStrike" dirty="0">
                        <a:solidFill>
                          <a:schemeClr val="tx1">
                            <a:lumMod val="75000"/>
                            <a:lumOff val="25000"/>
                          </a:schemeClr>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248949789"/>
                  </a:ext>
                </a:extLst>
              </a:tr>
              <a:tr h="266015">
                <a:tc>
                  <a:txBody>
                    <a:bodyPr/>
                    <a:lstStyle/>
                    <a:p>
                      <a:pPr algn="r" fontAlgn="t"/>
                      <a:r>
                        <a:rPr lang="en-IE" sz="1200" u="none" strike="noStrike" dirty="0">
                          <a:solidFill>
                            <a:schemeClr val="tx1">
                              <a:lumMod val="75000"/>
                              <a:lumOff val="25000"/>
                            </a:schemeClr>
                          </a:solidFill>
                          <a:effectLst/>
                        </a:rPr>
                        <a:t>Other </a:t>
                      </a:r>
                      <a:endParaRPr lang="en-IE" sz="1200" b="0" i="0" u="none" strike="noStrike" dirty="0">
                        <a:solidFill>
                          <a:schemeClr val="tx1">
                            <a:lumMod val="75000"/>
                            <a:lumOff val="25000"/>
                          </a:schemeClr>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591342658"/>
                  </a:ext>
                </a:extLst>
              </a:tr>
              <a:tr h="266015">
                <a:tc>
                  <a:txBody>
                    <a:bodyPr/>
                    <a:lstStyle/>
                    <a:p>
                      <a:pPr algn="r" fontAlgn="t"/>
                      <a:r>
                        <a:rPr lang="en-US" sz="1200" u="none" strike="noStrike" dirty="0">
                          <a:solidFill>
                            <a:schemeClr val="tx1">
                              <a:lumMod val="75000"/>
                              <a:lumOff val="25000"/>
                            </a:schemeClr>
                          </a:solidFill>
                          <a:effectLst/>
                        </a:rPr>
                        <a:t>Any Arts Council funded venue*</a:t>
                      </a:r>
                      <a:endParaRPr lang="en-US" sz="1200" b="0" i="0" u="none" strike="noStrike" dirty="0">
                        <a:solidFill>
                          <a:schemeClr val="tx1">
                            <a:lumMod val="75000"/>
                            <a:lumOff val="25000"/>
                          </a:schemeClr>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183722146"/>
                  </a:ext>
                </a:extLst>
              </a:tr>
            </a:tbl>
          </a:graphicData>
        </a:graphic>
      </p:graphicFrame>
      <p:sp>
        <p:nvSpPr>
          <p:cNvPr id="5" name="Text Placeholder 4">
            <a:extLst>
              <a:ext uri="{FF2B5EF4-FFF2-40B4-BE49-F238E27FC236}">
                <a16:creationId xmlns="" xmlns:a16="http://schemas.microsoft.com/office/drawing/2014/main" id="{7A2583D8-F1B5-4A57-8993-8CD6E4DB8C69}"/>
              </a:ext>
            </a:extLst>
          </p:cNvPr>
          <p:cNvSpPr>
            <a:spLocks noGrp="1"/>
          </p:cNvSpPr>
          <p:nvPr>
            <p:ph type="body" sz="quarter" idx="49"/>
          </p:nvPr>
        </p:nvSpPr>
        <p:spPr>
          <a:xfrm>
            <a:off x="128464" y="528803"/>
            <a:ext cx="5548676" cy="323941"/>
          </a:xfrm>
        </p:spPr>
        <p:txBody>
          <a:bodyPr/>
          <a:lstStyle/>
          <a:p>
            <a:r>
              <a:rPr lang="en-IE" dirty="0">
                <a:solidFill>
                  <a:schemeClr val="bg1">
                    <a:lumMod val="50000"/>
                  </a:schemeClr>
                </a:solidFill>
              </a:rPr>
              <a:t>Base: Attended any event in past 12 months n – 1,001</a:t>
            </a:r>
            <a:endParaRPr lang="en-IE" dirty="0"/>
          </a:p>
        </p:txBody>
      </p:sp>
      <p:sp>
        <p:nvSpPr>
          <p:cNvPr id="2" name="Title 1">
            <a:extLst>
              <a:ext uri="{FF2B5EF4-FFF2-40B4-BE49-F238E27FC236}">
                <a16:creationId xmlns="" xmlns:a16="http://schemas.microsoft.com/office/drawing/2014/main" id="{C696FA5C-DBC6-49DB-A634-12E1DA7349F0}"/>
              </a:ext>
            </a:extLst>
          </p:cNvPr>
          <p:cNvSpPr>
            <a:spLocks noGrp="1"/>
          </p:cNvSpPr>
          <p:nvPr>
            <p:ph type="title"/>
          </p:nvPr>
        </p:nvSpPr>
        <p:spPr>
          <a:xfrm>
            <a:off x="128464" y="116632"/>
            <a:ext cx="8321389" cy="370620"/>
          </a:xfrm>
        </p:spPr>
        <p:txBody>
          <a:bodyPr/>
          <a:lstStyle/>
          <a:p>
            <a:r>
              <a:rPr lang="en-IE" dirty="0"/>
              <a:t>Venues attended for Arts events in past 12 months 2019</a:t>
            </a:r>
            <a:endParaRPr lang="en-IE" dirty="0">
              <a:solidFill>
                <a:schemeClr val="bg1">
                  <a:lumMod val="50000"/>
                </a:schemeClr>
              </a:solidFill>
            </a:endParaRPr>
          </a:p>
        </p:txBody>
      </p:sp>
      <p:sp>
        <p:nvSpPr>
          <p:cNvPr id="8" name="Text Placeholder 7">
            <a:extLst>
              <a:ext uri="{FF2B5EF4-FFF2-40B4-BE49-F238E27FC236}">
                <a16:creationId xmlns="" xmlns:a16="http://schemas.microsoft.com/office/drawing/2014/main" id="{3FAEFA11-BCB9-4C1D-B242-4EE76BD4EB1B}"/>
              </a:ext>
            </a:extLst>
          </p:cNvPr>
          <p:cNvSpPr>
            <a:spLocks noGrp="1"/>
          </p:cNvSpPr>
          <p:nvPr>
            <p:ph type="body" sz="quarter" idx="60"/>
          </p:nvPr>
        </p:nvSpPr>
        <p:spPr>
          <a:xfrm>
            <a:off x="560512" y="6566935"/>
            <a:ext cx="7042362" cy="285204"/>
          </a:xfrm>
        </p:spPr>
        <p:txBody>
          <a:bodyPr/>
          <a:lstStyle/>
          <a:p>
            <a:r>
              <a:rPr lang="en-IE" i="0" dirty="0"/>
              <a:t>Q.8 In which of the following venues have you attended an arts event in the past 12 months?</a:t>
            </a:r>
          </a:p>
          <a:p>
            <a:endParaRPr lang="en-IE" dirty="0"/>
          </a:p>
        </p:txBody>
      </p:sp>
      <p:sp>
        <p:nvSpPr>
          <p:cNvPr id="3" name="TextBox 2">
            <a:extLst>
              <a:ext uri="{FF2B5EF4-FFF2-40B4-BE49-F238E27FC236}">
                <a16:creationId xmlns="" xmlns:a16="http://schemas.microsoft.com/office/drawing/2014/main" id="{5D67351D-4030-4634-B1F3-A24A9943EFFA}"/>
              </a:ext>
            </a:extLst>
          </p:cNvPr>
          <p:cNvSpPr txBox="1"/>
          <p:nvPr/>
        </p:nvSpPr>
        <p:spPr>
          <a:xfrm>
            <a:off x="8845712" y="1004218"/>
            <a:ext cx="326485" cy="376774"/>
          </a:xfrm>
          <a:prstGeom prst="rect">
            <a:avLst/>
          </a:prstGeom>
          <a:noFill/>
        </p:spPr>
        <p:txBody>
          <a:bodyPr wrap="square" rtlCol="0">
            <a:spAutoFit/>
          </a:bodyPr>
          <a:lstStyle/>
          <a:p>
            <a:endParaRPr lang="en-IE" dirty="0"/>
          </a:p>
        </p:txBody>
      </p:sp>
      <p:sp>
        <p:nvSpPr>
          <p:cNvPr id="6" name="TextBox 5">
            <a:extLst>
              <a:ext uri="{FF2B5EF4-FFF2-40B4-BE49-F238E27FC236}">
                <a16:creationId xmlns="" xmlns:a16="http://schemas.microsoft.com/office/drawing/2014/main" id="{87B21ECC-C543-4A7A-9F5D-814A5CFA5CA0}"/>
              </a:ext>
            </a:extLst>
          </p:cNvPr>
          <p:cNvSpPr txBox="1"/>
          <p:nvPr/>
        </p:nvSpPr>
        <p:spPr>
          <a:xfrm>
            <a:off x="4199200" y="5653781"/>
            <a:ext cx="5146733" cy="246221"/>
          </a:xfrm>
          <a:prstGeom prst="rect">
            <a:avLst/>
          </a:prstGeom>
          <a:noFill/>
        </p:spPr>
        <p:txBody>
          <a:bodyPr wrap="square" rtlCol="0">
            <a:spAutoFit/>
          </a:bodyPr>
          <a:lstStyle/>
          <a:p>
            <a:r>
              <a:rPr lang="en-IE" sz="1000" i="1" dirty="0">
                <a:solidFill>
                  <a:srgbClr val="666666"/>
                </a:solidFill>
                <a:latin typeface="+mn-lt"/>
              </a:rPr>
              <a:t>*includes Art House Cinema, Concert Hall/ Opera House, Local Arts Centre, Art Gallery, Theatre</a:t>
            </a:r>
          </a:p>
        </p:txBody>
      </p:sp>
      <p:sp>
        <p:nvSpPr>
          <p:cNvPr id="7" name="TextBox 6">
            <a:extLst>
              <a:ext uri="{FF2B5EF4-FFF2-40B4-BE49-F238E27FC236}">
                <a16:creationId xmlns="" xmlns:a16="http://schemas.microsoft.com/office/drawing/2014/main" id="{0FA90742-B808-44C2-9E99-B7E5FFDA7E75}"/>
              </a:ext>
            </a:extLst>
          </p:cNvPr>
          <p:cNvSpPr txBox="1"/>
          <p:nvPr/>
        </p:nvSpPr>
        <p:spPr>
          <a:xfrm>
            <a:off x="7970555" y="1068021"/>
            <a:ext cx="457078" cy="261610"/>
          </a:xfrm>
          <a:prstGeom prst="rect">
            <a:avLst/>
          </a:prstGeom>
          <a:noFill/>
        </p:spPr>
        <p:txBody>
          <a:bodyPr wrap="square" rtlCol="0">
            <a:spAutoFit/>
          </a:bodyPr>
          <a:lstStyle/>
          <a:p>
            <a:r>
              <a:rPr lang="en-IE" sz="1100" dirty="0"/>
              <a:t>%</a:t>
            </a:r>
          </a:p>
        </p:txBody>
      </p:sp>
      <p:graphicFrame>
        <p:nvGraphicFramePr>
          <p:cNvPr id="11" name="Table 10">
            <a:extLst>
              <a:ext uri="{FF2B5EF4-FFF2-40B4-BE49-F238E27FC236}">
                <a16:creationId xmlns="" xmlns:a16="http://schemas.microsoft.com/office/drawing/2014/main" id="{0B06BB24-24E4-4316-902F-2231ED673A22}"/>
              </a:ext>
            </a:extLst>
          </p:cNvPr>
          <p:cNvGraphicFramePr>
            <a:graphicFrameLocks noGrp="1"/>
          </p:cNvGraphicFramePr>
          <p:nvPr>
            <p:extLst>
              <p:ext uri="{D42A27DB-BD31-4B8C-83A1-F6EECF244321}">
                <p14:modId xmlns:p14="http://schemas.microsoft.com/office/powerpoint/2010/main" val="10980971"/>
              </p:ext>
            </p:extLst>
          </p:nvPr>
        </p:nvGraphicFramePr>
        <p:xfrm>
          <a:off x="8323509" y="908720"/>
          <a:ext cx="589931" cy="4740793"/>
        </p:xfrm>
        <a:graphic>
          <a:graphicData uri="http://schemas.openxmlformats.org/drawingml/2006/table">
            <a:tbl>
              <a:tblPr>
                <a:tableStyleId>{5C22544A-7EE6-4342-B048-85BDC9FD1C3A}</a:tableStyleId>
              </a:tblPr>
              <a:tblGrid>
                <a:gridCol w="589931">
                  <a:extLst>
                    <a:ext uri="{9D8B030D-6E8A-4147-A177-3AD203B41FA5}">
                      <a16:colId xmlns="" xmlns:a16="http://schemas.microsoft.com/office/drawing/2014/main" val="644364944"/>
                    </a:ext>
                  </a:extLst>
                </a:gridCol>
              </a:tblGrid>
              <a:tr h="251208">
                <a:tc>
                  <a:txBody>
                    <a:bodyPr/>
                    <a:lstStyle/>
                    <a:p>
                      <a:pPr algn="ctr" fontAlgn="t"/>
                      <a:r>
                        <a:rPr lang="en-IE" sz="1200" b="1" i="0" u="none" strike="noStrike" dirty="0">
                          <a:solidFill>
                            <a:srgbClr val="54C0E8"/>
                          </a:solidFill>
                          <a:effectLst/>
                          <a:latin typeface="+mn-lt"/>
                        </a:rPr>
                        <a:t>2018</a:t>
                      </a:r>
                    </a:p>
                  </a:txBody>
                  <a:tcPr marL="9525" marR="9525" marT="9525" marB="0" anchor="ctr">
                    <a:noFill/>
                  </a:tcPr>
                </a:tc>
                <a:extLst>
                  <a:ext uri="{0D108BD9-81ED-4DB2-BD59-A6C34878D82A}">
                    <a16:rowId xmlns="" xmlns:a16="http://schemas.microsoft.com/office/drawing/2014/main" val="3543469446"/>
                  </a:ext>
                </a:extLst>
              </a:tr>
              <a:tr h="248804">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srgbClr val="54C0E8"/>
                          </a:solidFill>
                          <a:effectLst/>
                          <a:uLnTx/>
                          <a:uFillTx/>
                          <a:latin typeface="+mn-lt"/>
                          <a:ea typeface="+mn-ea"/>
                          <a:cs typeface="+mn-cs"/>
                        </a:rPr>
                        <a:t>%</a:t>
                      </a:r>
                    </a:p>
                  </a:txBody>
                  <a:tcPr marL="9525" marR="9525" marT="9525" marB="0" anchor="ctr">
                    <a:lnB w="12700" cmpd="sng">
                      <a:noFill/>
                    </a:lnB>
                    <a:noFill/>
                  </a:tcPr>
                </a:tc>
                <a:extLst>
                  <a:ext uri="{0D108BD9-81ED-4DB2-BD59-A6C34878D82A}">
                    <a16:rowId xmlns="" xmlns:a16="http://schemas.microsoft.com/office/drawing/2014/main" val="3539004018"/>
                  </a:ext>
                </a:extLst>
              </a:tr>
              <a:tr h="248804">
                <a:tc>
                  <a:txBody>
                    <a:bodyPr/>
                    <a:lstStyle/>
                    <a:p>
                      <a:pPr algn="ctr" fontAlgn="t"/>
                      <a:r>
                        <a:rPr kumimoji="0" lang="en-IE" sz="1200" b="1" i="0" u="none" strike="noStrike" kern="1200" cap="none" spc="0" normalizeH="0" baseline="0" dirty="0">
                          <a:ln>
                            <a:noFill/>
                          </a:ln>
                          <a:solidFill>
                            <a:srgbClr val="54C0E8"/>
                          </a:solidFill>
                          <a:effectLst/>
                          <a:uLnTx/>
                          <a:uFillTx/>
                          <a:latin typeface="+mn-lt"/>
                          <a:ea typeface="+mn-ea"/>
                          <a:cs typeface="+mn-cs"/>
                        </a:rPr>
                        <a:t>64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5809009"/>
                  </a:ext>
                </a:extLst>
              </a:tr>
              <a:tr h="248804">
                <a:tc>
                  <a:txBody>
                    <a:bodyPr/>
                    <a:lstStyle/>
                    <a:p>
                      <a:pPr algn="ctr" fontAlgn="t"/>
                      <a:r>
                        <a:rPr kumimoji="0" lang="en-IE" sz="1200" b="1" i="0" u="none" strike="noStrike" kern="1200" cap="none" spc="0" normalizeH="0" baseline="0" dirty="0">
                          <a:ln>
                            <a:noFill/>
                          </a:ln>
                          <a:solidFill>
                            <a:srgbClr val="54C0E8"/>
                          </a:solidFill>
                          <a:effectLst/>
                          <a:uLnTx/>
                          <a:uFillTx/>
                          <a:latin typeface="+mn-lt"/>
                          <a:ea typeface="+mn-ea"/>
                          <a:cs typeface="+mn-cs"/>
                        </a:rPr>
                        <a:t>31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580570842"/>
                  </a:ext>
                </a:extLst>
              </a:tr>
              <a:tr h="248804">
                <a:tc>
                  <a:txBody>
                    <a:bodyPr/>
                    <a:lstStyle/>
                    <a:p>
                      <a:pPr algn="ctr" fontAlgn="t"/>
                      <a:r>
                        <a:rPr kumimoji="0" lang="en-IE" sz="1200" b="1" i="0" u="none" strike="noStrike" kern="1200" cap="none" spc="0" normalizeH="0" baseline="0" dirty="0">
                          <a:ln>
                            <a:noFill/>
                          </a:ln>
                          <a:solidFill>
                            <a:srgbClr val="54C0E8"/>
                          </a:solidFill>
                          <a:effectLst/>
                          <a:uLnTx/>
                          <a:uFillTx/>
                          <a:latin typeface="+mn-lt"/>
                          <a:ea typeface="+mn-ea"/>
                          <a:cs typeface="+mn-cs"/>
                        </a:rPr>
                        <a:t>31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441110628"/>
                  </a:ext>
                </a:extLst>
              </a:tr>
              <a:tr h="248804">
                <a:tc>
                  <a:txBody>
                    <a:bodyPr/>
                    <a:lstStyle/>
                    <a:p>
                      <a:pPr algn="ctr" fontAlgn="t"/>
                      <a:r>
                        <a:rPr kumimoji="0" lang="en-IE" sz="1200" b="1" i="0" u="none" strike="noStrike" kern="1200" cap="none" spc="0" normalizeH="0" baseline="0" dirty="0">
                          <a:ln>
                            <a:noFill/>
                          </a:ln>
                          <a:solidFill>
                            <a:srgbClr val="54C0E8"/>
                          </a:solidFill>
                          <a:effectLst/>
                          <a:uLnTx/>
                          <a:uFillTx/>
                          <a:latin typeface="+mn-lt"/>
                          <a:ea typeface="+mn-ea"/>
                          <a:cs typeface="+mn-cs"/>
                        </a:rPr>
                        <a:t>24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714116229"/>
                  </a:ext>
                </a:extLst>
              </a:tr>
              <a:tr h="248804">
                <a:tc>
                  <a:txBody>
                    <a:bodyPr/>
                    <a:lstStyle/>
                    <a:p>
                      <a:pPr algn="ctr" fontAlgn="t"/>
                      <a:r>
                        <a:rPr kumimoji="0" lang="en-IE" sz="1200" b="1" i="0" u="none" strike="noStrike" kern="1200" cap="none" spc="0" normalizeH="0" baseline="0" dirty="0">
                          <a:ln>
                            <a:noFill/>
                          </a:ln>
                          <a:solidFill>
                            <a:srgbClr val="54C0E8"/>
                          </a:solidFill>
                          <a:effectLst/>
                          <a:uLnTx/>
                          <a:uFillTx/>
                          <a:latin typeface="+mn-lt"/>
                          <a:ea typeface="+mn-ea"/>
                          <a:cs typeface="+mn-cs"/>
                        </a:rPr>
                        <a:t>17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967432485"/>
                  </a:ext>
                </a:extLst>
              </a:tr>
              <a:tr h="248804">
                <a:tc>
                  <a:txBody>
                    <a:bodyPr/>
                    <a:lstStyle/>
                    <a:p>
                      <a:pPr algn="ctr" fontAlgn="t"/>
                      <a:r>
                        <a:rPr kumimoji="0" lang="en-IE" sz="1200" b="1" i="0" u="none" strike="noStrike" kern="1200" cap="none" spc="0" normalizeH="0" baseline="0" dirty="0">
                          <a:ln>
                            <a:noFill/>
                          </a:ln>
                          <a:solidFill>
                            <a:srgbClr val="54C0E8"/>
                          </a:solidFill>
                          <a:effectLst/>
                          <a:uLnTx/>
                          <a:uFillTx/>
                          <a:latin typeface="+mn-lt"/>
                          <a:ea typeface="+mn-ea"/>
                          <a:cs typeface="+mn-cs"/>
                        </a:rPr>
                        <a:t>13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788927115"/>
                  </a:ext>
                </a:extLst>
              </a:tr>
              <a:tr h="241685">
                <a:tc>
                  <a:txBody>
                    <a:bodyPr/>
                    <a:lstStyle/>
                    <a:p>
                      <a:pPr algn="ctr" fontAlgn="t"/>
                      <a:r>
                        <a:rPr kumimoji="0" lang="en-IE" sz="1200" b="1" i="0" u="none" strike="noStrike" kern="1200" cap="none" spc="0" normalizeH="0" baseline="0" dirty="0">
                          <a:ln>
                            <a:noFill/>
                          </a:ln>
                          <a:solidFill>
                            <a:srgbClr val="54C0E8"/>
                          </a:solidFill>
                          <a:effectLst/>
                          <a:uLnTx/>
                          <a:uFillTx/>
                          <a:latin typeface="+mn-lt"/>
                          <a:ea typeface="+mn-ea"/>
                          <a:cs typeface="+mn-cs"/>
                        </a:rPr>
                        <a:t>18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969282030"/>
                  </a:ext>
                </a:extLst>
              </a:tr>
              <a:tr h="241685">
                <a:tc>
                  <a:txBody>
                    <a:bodyPr/>
                    <a:lstStyle/>
                    <a:p>
                      <a:pPr algn="ctr" fontAlgn="t"/>
                      <a:r>
                        <a:rPr kumimoji="0" lang="en-IE" sz="1200" b="1" i="0" u="none" strike="noStrike" kern="1200" cap="none" spc="0" normalizeH="0" baseline="0" dirty="0">
                          <a:ln>
                            <a:noFill/>
                          </a:ln>
                          <a:solidFill>
                            <a:srgbClr val="54C0E8"/>
                          </a:solidFill>
                          <a:effectLst/>
                          <a:uLnTx/>
                          <a:uFillTx/>
                          <a:latin typeface="+mn-lt"/>
                          <a:ea typeface="+mn-ea"/>
                          <a:cs typeface="+mn-cs"/>
                        </a:rPr>
                        <a:t>14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386804083"/>
                  </a:ext>
                </a:extLst>
              </a:tr>
              <a:tr h="241685">
                <a:tc>
                  <a:txBody>
                    <a:bodyPr/>
                    <a:lstStyle/>
                    <a:p>
                      <a:pPr algn="ctr" fontAlgn="t"/>
                      <a:r>
                        <a:rPr kumimoji="0" lang="en-IE" sz="1200" b="1" i="0" u="none" strike="noStrike" kern="1200" cap="none" spc="0" normalizeH="0" baseline="0" dirty="0">
                          <a:ln>
                            <a:noFill/>
                          </a:ln>
                          <a:solidFill>
                            <a:srgbClr val="54C0E8"/>
                          </a:solidFill>
                          <a:effectLst/>
                          <a:uLnTx/>
                          <a:uFillTx/>
                          <a:latin typeface="+mn-lt"/>
                          <a:ea typeface="+mn-ea"/>
                          <a:cs typeface="+mn-cs"/>
                        </a:rPr>
                        <a:t>17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686969506"/>
                  </a:ext>
                </a:extLst>
              </a:tr>
              <a:tr h="241685">
                <a:tc>
                  <a:txBody>
                    <a:bodyPr/>
                    <a:lstStyle/>
                    <a:p>
                      <a:pPr algn="ctr" fontAlgn="t"/>
                      <a:r>
                        <a:rPr kumimoji="0" lang="en-IE" sz="1200" b="1" i="0" u="none" strike="noStrike" kern="1200" cap="none" spc="0" normalizeH="0" baseline="0" dirty="0">
                          <a:ln>
                            <a:noFill/>
                          </a:ln>
                          <a:solidFill>
                            <a:srgbClr val="54C0E8"/>
                          </a:solidFill>
                          <a:effectLst/>
                          <a:uLnTx/>
                          <a:uFillTx/>
                          <a:latin typeface="+mn-lt"/>
                          <a:ea typeface="+mn-ea"/>
                          <a:cs typeface="+mn-cs"/>
                        </a:rPr>
                        <a:t>12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983162526"/>
                  </a:ext>
                </a:extLst>
              </a:tr>
              <a:tr h="248804">
                <a:tc>
                  <a:txBody>
                    <a:bodyPr/>
                    <a:lstStyle/>
                    <a:p>
                      <a:pPr algn="ctr" fontAlgn="t"/>
                      <a:r>
                        <a:rPr kumimoji="0" lang="en-IE" sz="1200" b="1" i="0" u="none" strike="noStrike" kern="1200" cap="none" spc="0" normalizeH="0" baseline="0" dirty="0">
                          <a:ln>
                            <a:noFill/>
                          </a:ln>
                          <a:solidFill>
                            <a:srgbClr val="54C0E8"/>
                          </a:solidFill>
                          <a:effectLst/>
                          <a:uLnTx/>
                          <a:uFillTx/>
                          <a:latin typeface="+mn-lt"/>
                          <a:ea typeface="+mn-ea"/>
                          <a:cs typeface="+mn-cs"/>
                        </a:rPr>
                        <a:t>12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810917755"/>
                  </a:ext>
                </a:extLst>
              </a:tr>
              <a:tr h="248804">
                <a:tc>
                  <a:txBody>
                    <a:bodyPr/>
                    <a:lstStyle/>
                    <a:p>
                      <a:pPr algn="ctr" fontAlgn="t"/>
                      <a:r>
                        <a:rPr kumimoji="0" lang="en-IE" sz="1200" b="1" i="0" u="none" strike="noStrike" kern="1200" cap="none" spc="0" normalizeH="0" baseline="0" dirty="0">
                          <a:ln>
                            <a:noFill/>
                          </a:ln>
                          <a:solidFill>
                            <a:srgbClr val="54C0E8"/>
                          </a:solidFill>
                          <a:effectLst/>
                          <a:uLnTx/>
                          <a:uFillTx/>
                          <a:latin typeface="+mn-lt"/>
                          <a:ea typeface="+mn-ea"/>
                          <a:cs typeface="+mn-cs"/>
                        </a:rPr>
                        <a:t>12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120843086"/>
                  </a:ext>
                </a:extLst>
              </a:tr>
              <a:tr h="241685">
                <a:tc>
                  <a:txBody>
                    <a:bodyPr/>
                    <a:lstStyle/>
                    <a:p>
                      <a:pPr algn="ctr" fontAlgn="t"/>
                      <a:r>
                        <a:rPr kumimoji="0" lang="en-IE" sz="1200" b="1" i="0" u="none" strike="noStrike" kern="1200" cap="none" spc="0" normalizeH="0" baseline="0" dirty="0">
                          <a:ln>
                            <a:noFill/>
                          </a:ln>
                          <a:solidFill>
                            <a:srgbClr val="54C0E8"/>
                          </a:solidFill>
                          <a:effectLst/>
                          <a:uLnTx/>
                          <a:uFillTx/>
                          <a:latin typeface="+mn-lt"/>
                          <a:ea typeface="+mn-ea"/>
                          <a:cs typeface="+mn-cs"/>
                        </a:rPr>
                        <a:t>11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712471891"/>
                  </a:ext>
                </a:extLst>
              </a:tr>
              <a:tr h="248804">
                <a:tc>
                  <a:txBody>
                    <a:bodyPr/>
                    <a:lstStyle/>
                    <a:p>
                      <a:pPr algn="ctr" fontAlgn="t"/>
                      <a:r>
                        <a:rPr kumimoji="0" lang="en-IE" sz="1200" b="1" i="0" u="none" strike="noStrike" kern="1200" cap="none" spc="0" normalizeH="0" baseline="0" dirty="0">
                          <a:ln>
                            <a:noFill/>
                          </a:ln>
                          <a:solidFill>
                            <a:srgbClr val="54C0E8"/>
                          </a:solidFill>
                          <a:effectLst/>
                          <a:uLnTx/>
                          <a:uFillTx/>
                          <a:latin typeface="+mn-lt"/>
                          <a:ea typeface="+mn-ea"/>
                          <a:cs typeface="+mn-cs"/>
                        </a:rPr>
                        <a:t>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082145000"/>
                  </a:ext>
                </a:extLst>
              </a:tr>
              <a:tr h="295512">
                <a:tc>
                  <a:txBody>
                    <a:bodyPr/>
                    <a:lstStyle/>
                    <a:p>
                      <a:pPr algn="ctr" fontAlgn="b"/>
                      <a:r>
                        <a:rPr kumimoji="0" lang="en-IE" sz="1200" b="1" i="0" u="none" strike="noStrike" kern="1200" cap="none" spc="0" normalizeH="0" baseline="0" dirty="0">
                          <a:ln>
                            <a:noFill/>
                          </a:ln>
                          <a:solidFill>
                            <a:srgbClr val="54C0E8"/>
                          </a:solidFill>
                          <a:effectLst/>
                          <a:uLnTx/>
                          <a:uFillTx/>
                          <a:latin typeface="+mn-lt"/>
                          <a:ea typeface="+mn-ea"/>
                          <a:cs typeface="+mn-cs"/>
                        </a:rPr>
                        <a:t> -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480362572"/>
                  </a:ext>
                </a:extLst>
              </a:tr>
              <a:tr h="248804">
                <a:tc>
                  <a:txBody>
                    <a:bodyPr/>
                    <a:lstStyle/>
                    <a:p>
                      <a:pPr algn="ctr" fontAlgn="t"/>
                      <a:r>
                        <a:rPr kumimoji="0" lang="en-IE" sz="1200" b="1" i="0" u="none" strike="noStrike" kern="1200" cap="none" spc="0" normalizeH="0" baseline="0" dirty="0">
                          <a:ln>
                            <a:noFill/>
                          </a:ln>
                          <a:solidFill>
                            <a:srgbClr val="54C0E8"/>
                          </a:solidFill>
                          <a:effectLst/>
                          <a:uLnTx/>
                          <a:uFillTx/>
                          <a:latin typeface="+mn-lt"/>
                          <a:ea typeface="+mn-ea"/>
                          <a:cs typeface="+mn-cs"/>
                        </a:rPr>
                        <a:t>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749338143"/>
                  </a:ext>
                </a:extLst>
              </a:tr>
              <a:tr h="248804">
                <a:tc>
                  <a:txBody>
                    <a:bodyPr/>
                    <a:lstStyle/>
                    <a:p>
                      <a:pPr algn="ctr" fontAlgn="t"/>
                      <a:r>
                        <a:rPr kumimoji="0" lang="en-IE" sz="1200" b="1" i="0" u="none" strike="noStrike" kern="1200" cap="none" spc="0" normalizeH="0" baseline="0" dirty="0">
                          <a:ln>
                            <a:noFill/>
                          </a:ln>
                          <a:solidFill>
                            <a:srgbClr val="54C0E8"/>
                          </a:solidFill>
                          <a:effectLst/>
                          <a:uLnTx/>
                          <a:uFillTx/>
                          <a:latin typeface="+mn-lt"/>
                          <a:ea typeface="+mn-ea"/>
                          <a:cs typeface="+mn-cs"/>
                        </a:rPr>
                        <a:t>44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19670008"/>
                  </a:ext>
                </a:extLst>
              </a:tr>
            </a:tbl>
          </a:graphicData>
        </a:graphic>
      </p:graphicFrame>
      <p:sp>
        <p:nvSpPr>
          <p:cNvPr id="14" name="Parallelogram 13">
            <a:extLst>
              <a:ext uri="{FF2B5EF4-FFF2-40B4-BE49-F238E27FC236}">
                <a16:creationId xmlns="" xmlns:a16="http://schemas.microsoft.com/office/drawing/2014/main" id="{D8855A61-B0AE-4A5B-8896-1EC9B4291F2B}"/>
              </a:ext>
            </a:extLst>
          </p:cNvPr>
          <p:cNvSpPr/>
          <p:nvPr/>
        </p:nvSpPr>
        <p:spPr>
          <a:xfrm>
            <a:off x="675606" y="5909384"/>
            <a:ext cx="8554789" cy="487293"/>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IE" sz="1400" b="1" dirty="0">
                <a:solidFill>
                  <a:prstClr val="white"/>
                </a:solidFill>
                <a:latin typeface="Calibri" panose="020F0502020204030204" pitchFamily="34" charset="0"/>
                <a:cs typeface="Calibri" panose="020F0502020204030204" pitchFamily="34" charset="0"/>
              </a:rPr>
              <a:t>43% of those who attended an Arts event in the past 12 months, attended an event in a venue traditionally funded by the Arts Council.</a:t>
            </a:r>
            <a:endParaRPr lang="en-IE" sz="1400" b="1" dirty="0">
              <a:latin typeface="Calibri" panose="020F0502020204030204" pitchFamily="34" charset="0"/>
              <a:cs typeface="Calibri" panose="020F0502020204030204" pitchFamily="34" charset="0"/>
            </a:endParaRPr>
          </a:p>
        </p:txBody>
      </p:sp>
      <p:cxnSp>
        <p:nvCxnSpPr>
          <p:cNvPr id="15" name="Straight Connector 14">
            <a:extLst>
              <a:ext uri="{FF2B5EF4-FFF2-40B4-BE49-F238E27FC236}">
                <a16:creationId xmlns="" xmlns:a16="http://schemas.microsoft.com/office/drawing/2014/main" id="{A94D60DB-CBB9-4BDF-BF09-6D2C3987DEF0}"/>
              </a:ext>
            </a:extLst>
          </p:cNvPr>
          <p:cNvCxnSpPr>
            <a:cxnSpLocks/>
            <a:stCxn id="4" idx="0"/>
          </p:cNvCxnSpPr>
          <p:nvPr/>
        </p:nvCxnSpPr>
        <p:spPr>
          <a:xfrm flipV="1">
            <a:off x="7240619" y="4807821"/>
            <a:ext cx="0" cy="46319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 xmlns:a16="http://schemas.microsoft.com/office/drawing/2014/main" id="{5BD92E6B-F830-453E-8A07-73DF4741D162}"/>
              </a:ext>
            </a:extLst>
          </p:cNvPr>
          <p:cNvSpPr/>
          <p:nvPr/>
        </p:nvSpPr>
        <p:spPr>
          <a:xfrm>
            <a:off x="6100403" y="3435752"/>
            <a:ext cx="1881387" cy="13720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Oval 3">
            <a:extLst>
              <a:ext uri="{FF2B5EF4-FFF2-40B4-BE49-F238E27FC236}">
                <a16:creationId xmlns="" xmlns:a16="http://schemas.microsoft.com/office/drawing/2014/main" id="{7AF808AD-43AB-4F5E-BB26-30A9B1DB9958}"/>
              </a:ext>
            </a:extLst>
          </p:cNvPr>
          <p:cNvSpPr/>
          <p:nvPr/>
        </p:nvSpPr>
        <p:spPr>
          <a:xfrm>
            <a:off x="6772567" y="5271011"/>
            <a:ext cx="936104" cy="432048"/>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5635147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1FFB5D90-DB2B-4B34-A11D-1298E3412EE0}"/>
              </a:ext>
            </a:extLst>
          </p:cNvPr>
          <p:cNvSpPr>
            <a:spLocks noGrp="1"/>
          </p:cNvSpPr>
          <p:nvPr>
            <p:ph type="body" sz="quarter" idx="49"/>
          </p:nvPr>
        </p:nvSpPr>
        <p:spPr>
          <a:xfrm>
            <a:off x="232011" y="543858"/>
            <a:ext cx="5548676" cy="323941"/>
          </a:xfrm>
        </p:spPr>
        <p:txBody>
          <a:bodyPr/>
          <a:lstStyle/>
          <a:p>
            <a:r>
              <a:rPr lang="en-US" dirty="0">
                <a:solidFill>
                  <a:schemeClr val="tx1">
                    <a:lumMod val="50000"/>
                    <a:lumOff val="50000"/>
                  </a:schemeClr>
                </a:solidFill>
              </a:rPr>
              <a:t>Base: Attended event past 12 months n- 1001</a:t>
            </a:r>
            <a:endParaRPr lang="en-IE" dirty="0"/>
          </a:p>
        </p:txBody>
      </p:sp>
      <p:sp>
        <p:nvSpPr>
          <p:cNvPr id="7" name="Title 1"/>
          <p:cNvSpPr>
            <a:spLocks noGrp="1"/>
          </p:cNvSpPr>
          <p:nvPr>
            <p:ph type="title"/>
          </p:nvPr>
        </p:nvSpPr>
        <p:spPr>
          <a:xfrm>
            <a:off x="232011" y="131687"/>
            <a:ext cx="7952663" cy="370620"/>
          </a:xfrm>
        </p:spPr>
        <p:txBody>
          <a:bodyPr anchor="t">
            <a:normAutofit fontScale="90000"/>
          </a:bodyPr>
          <a:lstStyle/>
          <a:p>
            <a:r>
              <a:rPr lang="en-US" dirty="0"/>
              <a:t>Arts Experience: Evaluation of most recent experience</a:t>
            </a:r>
            <a:endParaRPr lang="en-IE" sz="2539" dirty="0"/>
          </a:p>
        </p:txBody>
      </p:sp>
      <p:sp>
        <p:nvSpPr>
          <p:cNvPr id="4" name="Text Placeholder 3">
            <a:extLst>
              <a:ext uri="{FF2B5EF4-FFF2-40B4-BE49-F238E27FC236}">
                <a16:creationId xmlns="" xmlns:a16="http://schemas.microsoft.com/office/drawing/2014/main" id="{4773ECBF-DAA4-4496-8A16-E7E42968B863}"/>
              </a:ext>
            </a:extLst>
          </p:cNvPr>
          <p:cNvSpPr>
            <a:spLocks noGrp="1"/>
          </p:cNvSpPr>
          <p:nvPr>
            <p:ph type="body" sz="quarter" idx="60"/>
          </p:nvPr>
        </p:nvSpPr>
        <p:spPr>
          <a:xfrm>
            <a:off x="598047" y="6054471"/>
            <a:ext cx="8194490" cy="285204"/>
          </a:xfrm>
        </p:spPr>
        <p:txBody>
          <a:bodyPr/>
          <a:lstStyle/>
          <a:p>
            <a:pPr fontAlgn="t">
              <a:lnSpc>
                <a:spcPct val="100000"/>
              </a:lnSpc>
            </a:pPr>
            <a:endParaRPr lang="en-IE" dirty="0"/>
          </a:p>
          <a:p>
            <a:pPr fontAlgn="t">
              <a:lnSpc>
                <a:spcPct val="100000"/>
              </a:lnSpc>
            </a:pPr>
            <a:r>
              <a:rPr lang="en-IE" dirty="0"/>
              <a:t>Q.12 How would you rate the overall value for money of attending the event? </a:t>
            </a:r>
          </a:p>
          <a:p>
            <a:pPr fontAlgn="t">
              <a:lnSpc>
                <a:spcPct val="100000"/>
              </a:lnSpc>
            </a:pPr>
            <a:endParaRPr lang="en-IE" dirty="0"/>
          </a:p>
          <a:p>
            <a:pPr>
              <a:lnSpc>
                <a:spcPct val="100000"/>
              </a:lnSpc>
            </a:pPr>
            <a:endParaRPr lang="en-IE" dirty="0"/>
          </a:p>
        </p:txBody>
      </p:sp>
      <p:graphicFrame>
        <p:nvGraphicFramePr>
          <p:cNvPr id="17" name="Chart 16"/>
          <p:cNvGraphicFramePr/>
          <p:nvPr>
            <p:custDataLst>
              <p:tags r:id="rId2"/>
            </p:custDataLst>
          </p:nvPr>
        </p:nvGraphicFramePr>
        <p:xfrm>
          <a:off x="1995762" y="1771648"/>
          <a:ext cx="6287381" cy="391781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Table 17">
            <a:extLst>
              <a:ext uri="{FF2B5EF4-FFF2-40B4-BE49-F238E27FC236}">
                <a16:creationId xmlns="" xmlns:a16="http://schemas.microsoft.com/office/drawing/2014/main" id="{1461E78D-C4F9-45C4-8330-BC20D566AA9D}"/>
              </a:ext>
            </a:extLst>
          </p:cNvPr>
          <p:cNvGraphicFramePr>
            <a:graphicFrameLocks noGrp="1"/>
          </p:cNvGraphicFramePr>
          <p:nvPr>
            <p:custDataLst>
              <p:tags r:id="rId3"/>
            </p:custDataLst>
          </p:nvPr>
        </p:nvGraphicFramePr>
        <p:xfrm>
          <a:off x="512809" y="2708920"/>
          <a:ext cx="2009457" cy="3032464"/>
        </p:xfrm>
        <a:graphic>
          <a:graphicData uri="http://schemas.openxmlformats.org/drawingml/2006/table">
            <a:tbl>
              <a:tblPr firstRow="1" bandRow="1">
                <a:tableStyleId>{5C22544A-7EE6-4342-B048-85BDC9FD1C3A}</a:tableStyleId>
              </a:tblPr>
              <a:tblGrid>
                <a:gridCol w="2009457">
                  <a:extLst>
                    <a:ext uri="{9D8B030D-6E8A-4147-A177-3AD203B41FA5}">
                      <a16:colId xmlns="" xmlns:a16="http://schemas.microsoft.com/office/drawing/2014/main" val="2730509433"/>
                    </a:ext>
                  </a:extLst>
                </a:gridCol>
              </a:tblGrid>
              <a:tr h="1584176">
                <a:tc>
                  <a:txBody>
                    <a:bodyPr/>
                    <a:lstStyle/>
                    <a:p>
                      <a:pPr marL="0" algn="r" defTabSz="521437" rtl="0" eaLnBrk="1" latinLnBrk="0" hangingPunct="1"/>
                      <a:r>
                        <a:rPr lang="en-GB" sz="1200" b="0" kern="1200" dirty="0">
                          <a:solidFill>
                            <a:schemeClr val="bg1">
                              <a:lumMod val="50000"/>
                            </a:schemeClr>
                          </a:solidFill>
                          <a:latin typeface="+mn-lt"/>
                          <a:ea typeface="+mn-ea"/>
                          <a:cs typeface="+mn-cs"/>
                        </a:rPr>
                        <a:t>9-10</a:t>
                      </a:r>
                    </a:p>
                  </a:txBody>
                  <a:tcPr marL="0" marR="0" marT="41459" marB="41459">
                    <a:noFill/>
                  </a:tcPr>
                </a:tc>
                <a:extLst>
                  <a:ext uri="{0D108BD9-81ED-4DB2-BD59-A6C34878D82A}">
                    <a16:rowId xmlns="" xmlns:a16="http://schemas.microsoft.com/office/drawing/2014/main" val="10000"/>
                  </a:ext>
                </a:extLst>
              </a:tr>
              <a:tr h="864096">
                <a:tc>
                  <a:txBody>
                    <a:bodyPr/>
                    <a:lstStyle/>
                    <a:p>
                      <a:pPr marL="0" algn="r" defTabSz="521437" rtl="0" eaLnBrk="1" latinLnBrk="0" hangingPunct="1"/>
                      <a:r>
                        <a:rPr lang="en-GB" sz="1200" b="0" kern="1200" dirty="0">
                          <a:solidFill>
                            <a:schemeClr val="bg1">
                              <a:lumMod val="50000"/>
                            </a:schemeClr>
                          </a:solidFill>
                          <a:latin typeface="+mn-lt"/>
                          <a:ea typeface="+mn-ea"/>
                          <a:cs typeface="+mn-cs"/>
                        </a:rPr>
                        <a:t>7-8</a:t>
                      </a:r>
                    </a:p>
                  </a:txBody>
                  <a:tcPr marL="0" marR="0" marT="41459" marB="41459">
                    <a:noFill/>
                  </a:tcPr>
                </a:tc>
                <a:extLst>
                  <a:ext uri="{0D108BD9-81ED-4DB2-BD59-A6C34878D82A}">
                    <a16:rowId xmlns="" xmlns:a16="http://schemas.microsoft.com/office/drawing/2014/main" val="10001"/>
                  </a:ext>
                </a:extLst>
              </a:tr>
              <a:tr h="0">
                <a:tc>
                  <a:txBody>
                    <a:bodyPr/>
                    <a:lstStyle/>
                    <a:p>
                      <a:pPr marL="0" algn="r" defTabSz="521437" rtl="0" eaLnBrk="1" latinLnBrk="0" hangingPunct="1"/>
                      <a:r>
                        <a:rPr lang="en-GB" sz="1200" b="0" kern="1200" dirty="0">
                          <a:solidFill>
                            <a:schemeClr val="bg1">
                              <a:lumMod val="50000"/>
                            </a:schemeClr>
                          </a:solidFill>
                          <a:latin typeface="+mn-lt"/>
                          <a:ea typeface="+mn-ea"/>
                          <a:cs typeface="+mn-cs"/>
                        </a:rPr>
                        <a:t>1-6</a:t>
                      </a:r>
                    </a:p>
                  </a:txBody>
                  <a:tcPr marL="0" marR="0" marT="41459" marB="41459">
                    <a:noFill/>
                  </a:tcPr>
                </a:tc>
                <a:extLst>
                  <a:ext uri="{0D108BD9-81ED-4DB2-BD59-A6C34878D82A}">
                    <a16:rowId xmlns="" xmlns:a16="http://schemas.microsoft.com/office/drawing/2014/main" val="10002"/>
                  </a:ext>
                </a:extLst>
              </a:tr>
              <a:tr h="318394">
                <a:tc>
                  <a:txBody>
                    <a:bodyPr/>
                    <a:lstStyle/>
                    <a:p>
                      <a:pPr marL="0" algn="r" defTabSz="521437" rtl="0" eaLnBrk="1" latinLnBrk="0" hangingPunct="1"/>
                      <a:r>
                        <a:rPr lang="en-GB" sz="1200" b="0" kern="1200" dirty="0">
                          <a:solidFill>
                            <a:schemeClr val="bg1">
                              <a:lumMod val="50000"/>
                            </a:schemeClr>
                          </a:solidFill>
                          <a:latin typeface="+mn-lt"/>
                          <a:ea typeface="+mn-ea"/>
                          <a:cs typeface="+mn-cs"/>
                        </a:rPr>
                        <a:t>Don’t know</a:t>
                      </a:r>
                    </a:p>
                  </a:txBody>
                  <a:tcPr marL="0" marR="0" marT="41459" marB="41459">
                    <a:noFill/>
                  </a:tcPr>
                </a:tc>
                <a:extLst>
                  <a:ext uri="{0D108BD9-81ED-4DB2-BD59-A6C34878D82A}">
                    <a16:rowId xmlns="" xmlns:a16="http://schemas.microsoft.com/office/drawing/2014/main" val="10004"/>
                  </a:ext>
                </a:extLst>
              </a:tr>
            </a:tbl>
          </a:graphicData>
        </a:graphic>
      </p:graphicFrame>
      <p:graphicFrame>
        <p:nvGraphicFramePr>
          <p:cNvPr id="19" name="Table 18"/>
          <p:cNvGraphicFramePr>
            <a:graphicFrameLocks noGrp="1"/>
          </p:cNvGraphicFramePr>
          <p:nvPr/>
        </p:nvGraphicFramePr>
        <p:xfrm>
          <a:off x="2288704" y="960277"/>
          <a:ext cx="5760640" cy="863416"/>
        </p:xfrm>
        <a:graphic>
          <a:graphicData uri="http://schemas.openxmlformats.org/drawingml/2006/table">
            <a:tbl>
              <a:tblPr firstRow="1" bandRow="1">
                <a:tableStyleId>{9D7B26C5-4107-4FEC-AEDC-1716B250A1EF}</a:tableStyleId>
              </a:tblPr>
              <a:tblGrid>
                <a:gridCol w="2014217">
                  <a:extLst>
                    <a:ext uri="{9D8B030D-6E8A-4147-A177-3AD203B41FA5}">
                      <a16:colId xmlns="" xmlns:a16="http://schemas.microsoft.com/office/drawing/2014/main" val="20000"/>
                    </a:ext>
                  </a:extLst>
                </a:gridCol>
                <a:gridCol w="2045971">
                  <a:extLst>
                    <a:ext uri="{9D8B030D-6E8A-4147-A177-3AD203B41FA5}">
                      <a16:colId xmlns="" xmlns:a16="http://schemas.microsoft.com/office/drawing/2014/main" val="20001"/>
                    </a:ext>
                  </a:extLst>
                </a:gridCol>
                <a:gridCol w="1700452">
                  <a:extLst>
                    <a:ext uri="{9D8B030D-6E8A-4147-A177-3AD203B41FA5}">
                      <a16:colId xmlns="" xmlns:a16="http://schemas.microsoft.com/office/drawing/2014/main" val="20002"/>
                    </a:ext>
                  </a:extLst>
                </a:gridCol>
              </a:tblGrid>
              <a:tr h="844836">
                <a:tc>
                  <a:txBody>
                    <a:bodyPr/>
                    <a:lstStyle/>
                    <a:p>
                      <a:pPr algn="ctr"/>
                      <a:r>
                        <a:rPr lang="en-IE" sz="1300" dirty="0">
                          <a:solidFill>
                            <a:schemeClr val="bg1">
                              <a:lumMod val="50000"/>
                            </a:schemeClr>
                          </a:solidFill>
                        </a:rPr>
                        <a:t>2019</a:t>
                      </a:r>
                    </a:p>
                    <a:p>
                      <a:pPr algn="ctr"/>
                      <a:r>
                        <a:rPr lang="en-IE" sz="1300" dirty="0">
                          <a:solidFill>
                            <a:schemeClr val="bg1">
                              <a:lumMod val="50000"/>
                            </a:schemeClr>
                          </a:solidFill>
                        </a:rPr>
                        <a:t>Overall </a:t>
                      </a:r>
                    </a:p>
                    <a:p>
                      <a:pPr algn="ctr"/>
                      <a:r>
                        <a:rPr lang="en-IE" sz="1300" dirty="0">
                          <a:solidFill>
                            <a:schemeClr val="bg1">
                              <a:lumMod val="50000"/>
                            </a:schemeClr>
                          </a:solidFill>
                        </a:rPr>
                        <a:t>Experience</a:t>
                      </a:r>
                    </a:p>
                    <a:p>
                      <a:pPr algn="ctr"/>
                      <a:r>
                        <a:rPr lang="en-IE" sz="1300" dirty="0">
                          <a:solidFill>
                            <a:schemeClr val="bg1">
                              <a:lumMod val="50000"/>
                            </a:schemeClr>
                          </a:solidFill>
                        </a:rPr>
                        <a:t>%</a:t>
                      </a:r>
                    </a:p>
                  </a:txBody>
                  <a:tcPr marL="70935" marR="70935" marT="35468" marB="35468"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endParaRPr lang="en-IE" sz="1300" dirty="0">
                        <a:solidFill>
                          <a:schemeClr val="bg1">
                            <a:lumMod val="50000"/>
                          </a:schemeClr>
                        </a:solidFill>
                      </a:endParaRPr>
                    </a:p>
                  </a:txBody>
                  <a:tcPr marL="70935" marR="70935" marT="35468" marB="35468"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IE" sz="1300" dirty="0">
                          <a:solidFill>
                            <a:schemeClr val="bg1">
                              <a:lumMod val="50000"/>
                            </a:schemeClr>
                          </a:solidFill>
                        </a:rPr>
                        <a:t>2018</a:t>
                      </a:r>
                    </a:p>
                    <a:p>
                      <a:pPr algn="ctr"/>
                      <a:r>
                        <a:rPr lang="en-IE" sz="1300" dirty="0">
                          <a:solidFill>
                            <a:schemeClr val="bg1">
                              <a:lumMod val="50000"/>
                            </a:schemeClr>
                          </a:solidFill>
                        </a:rPr>
                        <a:t>Overall </a:t>
                      </a:r>
                    </a:p>
                    <a:p>
                      <a:pPr algn="ctr"/>
                      <a:r>
                        <a:rPr lang="en-IE" sz="1300" dirty="0">
                          <a:solidFill>
                            <a:schemeClr val="bg1">
                              <a:lumMod val="50000"/>
                            </a:schemeClr>
                          </a:solidFill>
                        </a:rPr>
                        <a:t>Experience</a:t>
                      </a:r>
                    </a:p>
                    <a:p>
                      <a:pPr algn="ctr"/>
                      <a:r>
                        <a:rPr lang="en-IE" sz="1300" dirty="0">
                          <a:solidFill>
                            <a:schemeClr val="bg1">
                              <a:lumMod val="50000"/>
                            </a:schemeClr>
                          </a:solidFill>
                        </a:rPr>
                        <a:t>%</a:t>
                      </a:r>
                    </a:p>
                  </a:txBody>
                  <a:tcPr marL="70935" marR="70935" marT="35468" marB="35468" anchor="ct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bl>
          </a:graphicData>
        </a:graphic>
      </p:graphicFrame>
      <p:graphicFrame>
        <p:nvGraphicFramePr>
          <p:cNvPr id="8" name="Table 7"/>
          <p:cNvGraphicFramePr>
            <a:graphicFrameLocks noGrp="1"/>
          </p:cNvGraphicFramePr>
          <p:nvPr/>
        </p:nvGraphicFramePr>
        <p:xfrm>
          <a:off x="1296372" y="5741882"/>
          <a:ext cx="6824980" cy="351414"/>
        </p:xfrm>
        <a:graphic>
          <a:graphicData uri="http://schemas.openxmlformats.org/drawingml/2006/table">
            <a:tbl>
              <a:tblPr>
                <a:tableStyleId>{9D7B26C5-4107-4FEC-AEDC-1716B250A1EF}</a:tableStyleId>
              </a:tblPr>
              <a:tblGrid>
                <a:gridCol w="1067972">
                  <a:extLst>
                    <a:ext uri="{9D8B030D-6E8A-4147-A177-3AD203B41FA5}">
                      <a16:colId xmlns="" xmlns:a16="http://schemas.microsoft.com/office/drawing/2014/main" val="20000"/>
                    </a:ext>
                  </a:extLst>
                </a:gridCol>
                <a:gridCol w="1796568">
                  <a:extLst>
                    <a:ext uri="{9D8B030D-6E8A-4147-A177-3AD203B41FA5}">
                      <a16:colId xmlns="" xmlns:a16="http://schemas.microsoft.com/office/drawing/2014/main" val="20001"/>
                    </a:ext>
                  </a:extLst>
                </a:gridCol>
                <a:gridCol w="2113602">
                  <a:extLst>
                    <a:ext uri="{9D8B030D-6E8A-4147-A177-3AD203B41FA5}">
                      <a16:colId xmlns="" xmlns:a16="http://schemas.microsoft.com/office/drawing/2014/main" val="20002"/>
                    </a:ext>
                  </a:extLst>
                </a:gridCol>
                <a:gridCol w="1846838">
                  <a:extLst>
                    <a:ext uri="{9D8B030D-6E8A-4147-A177-3AD203B41FA5}">
                      <a16:colId xmlns="" xmlns:a16="http://schemas.microsoft.com/office/drawing/2014/main" val="20003"/>
                    </a:ext>
                  </a:extLst>
                </a:gridCol>
              </a:tblGrid>
              <a:tr h="351414">
                <a:tc>
                  <a:txBody>
                    <a:bodyPr/>
                    <a:lstStyle/>
                    <a:p>
                      <a:pPr algn="ctr" fontAlgn="b"/>
                      <a:r>
                        <a:rPr lang="en-IE" sz="1100" b="1" u="none" strike="noStrike" dirty="0">
                          <a:solidFill>
                            <a:schemeClr val="bg1">
                              <a:lumMod val="50000"/>
                            </a:schemeClr>
                          </a:solidFill>
                          <a:effectLst/>
                        </a:rPr>
                        <a:t>Average(1/10)</a:t>
                      </a:r>
                      <a:endParaRPr lang="en-IE" sz="1100" b="1" i="0" u="none" strike="noStrike" dirty="0">
                        <a:solidFill>
                          <a:schemeClr val="bg1">
                            <a:lumMod val="50000"/>
                          </a:schemeClr>
                        </a:solidFill>
                        <a:effectLst/>
                        <a:latin typeface="+mj-lt"/>
                      </a:endParaRPr>
                    </a:p>
                  </a:txBody>
                  <a:tcPr marL="7390" marR="7390" marT="7390" marB="0" anchor="ctr"/>
                </a:tc>
                <a:tc>
                  <a:txBody>
                    <a:bodyPr/>
                    <a:lstStyle/>
                    <a:p>
                      <a:pPr algn="ctr" fontAlgn="t"/>
                      <a:r>
                        <a:rPr lang="en-IE" sz="1100" b="1" u="none" strike="noStrike" kern="1200" dirty="0">
                          <a:solidFill>
                            <a:schemeClr val="bg1">
                              <a:lumMod val="50000"/>
                            </a:schemeClr>
                          </a:solidFill>
                          <a:effectLst/>
                          <a:latin typeface="+mn-lt"/>
                          <a:ea typeface="+mn-ea"/>
                          <a:cs typeface="+mn-cs"/>
                        </a:rPr>
                        <a:t>8.4</a:t>
                      </a:r>
                    </a:p>
                  </a:txBody>
                  <a:tcPr marL="8637" marR="8637" marT="8637" marB="0" anchor="ctr"/>
                </a:tc>
                <a:tc>
                  <a:txBody>
                    <a:bodyPr/>
                    <a:lstStyle/>
                    <a:p>
                      <a:pPr algn="ctr" fontAlgn="t"/>
                      <a:endParaRPr lang="en-IE" sz="1100" b="1" u="none" strike="noStrike" kern="1200" dirty="0">
                        <a:solidFill>
                          <a:schemeClr val="bg1">
                            <a:lumMod val="50000"/>
                          </a:schemeClr>
                        </a:solidFill>
                        <a:effectLst/>
                        <a:latin typeface="+mn-lt"/>
                        <a:ea typeface="+mn-ea"/>
                        <a:cs typeface="+mn-cs"/>
                      </a:endParaRPr>
                    </a:p>
                  </a:txBody>
                  <a:tcPr marL="8637" marR="8637" marT="8637" marB="0" anchor="ctr"/>
                </a:tc>
                <a:tc>
                  <a:txBody>
                    <a:bodyPr/>
                    <a:lstStyle/>
                    <a:p>
                      <a:pPr algn="ctr" fontAlgn="t"/>
                      <a:r>
                        <a:rPr lang="en-IE" sz="1100" b="1" u="none" strike="noStrike" kern="1200" dirty="0">
                          <a:solidFill>
                            <a:schemeClr val="bg1">
                              <a:lumMod val="50000"/>
                            </a:schemeClr>
                          </a:solidFill>
                          <a:effectLst/>
                          <a:latin typeface="+mn-lt"/>
                          <a:ea typeface="+mn-ea"/>
                          <a:cs typeface="+mn-cs"/>
                        </a:rPr>
                        <a:t>8.5</a:t>
                      </a:r>
                    </a:p>
                  </a:txBody>
                  <a:tcPr marL="8637" marR="8637" marT="8637" marB="0" anchor="ctr"/>
                </a:tc>
                <a:extLst>
                  <a:ext uri="{0D108BD9-81ED-4DB2-BD59-A6C34878D82A}">
                    <a16:rowId xmlns="" xmlns:a16="http://schemas.microsoft.com/office/drawing/2014/main" val="10000"/>
                  </a:ext>
                </a:extLst>
              </a:tr>
            </a:tbl>
          </a:graphicData>
        </a:graphic>
      </p:graphicFrame>
      <p:sp>
        <p:nvSpPr>
          <p:cNvPr id="2" name="Rectangle 1"/>
          <p:cNvSpPr/>
          <p:nvPr/>
        </p:nvSpPr>
        <p:spPr>
          <a:xfrm>
            <a:off x="416496" y="2708920"/>
            <a:ext cx="1468735" cy="287771"/>
          </a:xfrm>
          <a:prstGeom prst="rect">
            <a:avLst/>
          </a:prstGeom>
        </p:spPr>
        <p:txBody>
          <a:bodyPr wrap="none">
            <a:spAutoFit/>
          </a:bodyPr>
          <a:lstStyle/>
          <a:p>
            <a:pPr algn="r" defTabSz="472839" eaLnBrk="1" hangingPunct="1">
              <a:defRPr/>
            </a:pPr>
            <a:r>
              <a:rPr lang="en-GB" sz="1270" b="1" dirty="0">
                <a:solidFill>
                  <a:schemeClr val="bg1">
                    <a:lumMod val="50000"/>
                  </a:schemeClr>
                </a:solidFill>
                <a:latin typeface="+mn-lt"/>
                <a:ea typeface="Verdana" panose="020B0604030504040204" pitchFamily="34" charset="0"/>
                <a:cs typeface="Verdana" panose="020B0604030504040204" pitchFamily="34" charset="0"/>
              </a:rPr>
              <a:t>Extremely satisfied</a:t>
            </a:r>
          </a:p>
        </p:txBody>
      </p:sp>
      <p:sp>
        <p:nvSpPr>
          <p:cNvPr id="9" name="Rectangle 8"/>
          <p:cNvSpPr/>
          <p:nvPr/>
        </p:nvSpPr>
        <p:spPr>
          <a:xfrm>
            <a:off x="416496" y="5153682"/>
            <a:ext cx="1408142" cy="287771"/>
          </a:xfrm>
          <a:prstGeom prst="rect">
            <a:avLst/>
          </a:prstGeom>
        </p:spPr>
        <p:txBody>
          <a:bodyPr wrap="none">
            <a:spAutoFit/>
          </a:bodyPr>
          <a:lstStyle/>
          <a:p>
            <a:pPr algn="r" defTabSz="472839" eaLnBrk="1" hangingPunct="1">
              <a:defRPr/>
            </a:pPr>
            <a:r>
              <a:rPr lang="en-GB" sz="1270" b="1" dirty="0">
                <a:solidFill>
                  <a:schemeClr val="bg1">
                    <a:lumMod val="50000"/>
                  </a:schemeClr>
                </a:solidFill>
                <a:latin typeface="+mn-lt"/>
                <a:ea typeface="Verdana" panose="020B0604030504040204" pitchFamily="34" charset="0"/>
                <a:cs typeface="Verdana" panose="020B0604030504040204" pitchFamily="34" charset="0"/>
              </a:rPr>
              <a:t>Not at all satisfied</a:t>
            </a:r>
          </a:p>
        </p:txBody>
      </p:sp>
      <p:sp>
        <p:nvSpPr>
          <p:cNvPr id="11" name="Rectangle 10">
            <a:extLst>
              <a:ext uri="{FF2B5EF4-FFF2-40B4-BE49-F238E27FC236}">
                <a16:creationId xmlns="" xmlns:a16="http://schemas.microsoft.com/office/drawing/2014/main" id="{CD5C37C4-E78A-4E5B-A178-7D5159C4A839}"/>
              </a:ext>
            </a:extLst>
          </p:cNvPr>
          <p:cNvSpPr/>
          <p:nvPr/>
        </p:nvSpPr>
        <p:spPr>
          <a:xfrm>
            <a:off x="598047" y="6174895"/>
            <a:ext cx="4953000" cy="246221"/>
          </a:xfrm>
          <a:prstGeom prst="rect">
            <a:avLst/>
          </a:prstGeom>
        </p:spPr>
        <p:txBody>
          <a:bodyPr>
            <a:spAutoFit/>
          </a:bodyPr>
          <a:lstStyle/>
          <a:p>
            <a:pPr fontAlgn="t">
              <a:lnSpc>
                <a:spcPct val="100000"/>
              </a:lnSpc>
            </a:pPr>
            <a:r>
              <a:rPr lang="en-IE" sz="1000" i="1" dirty="0">
                <a:solidFill>
                  <a:srgbClr val="666666"/>
                </a:solidFill>
                <a:latin typeface="+mn-lt"/>
              </a:rPr>
              <a:t>Q.10 How would you rate the quality of the performance/exhibition?</a:t>
            </a:r>
          </a:p>
        </p:txBody>
      </p:sp>
      <p:sp>
        <p:nvSpPr>
          <p:cNvPr id="12" name="Rectangle 11">
            <a:extLst>
              <a:ext uri="{FF2B5EF4-FFF2-40B4-BE49-F238E27FC236}">
                <a16:creationId xmlns="" xmlns:a16="http://schemas.microsoft.com/office/drawing/2014/main" id="{77D18CD4-4141-42CA-BE8E-13AF11C680B6}"/>
              </a:ext>
            </a:extLst>
          </p:cNvPr>
          <p:cNvSpPr/>
          <p:nvPr/>
        </p:nvSpPr>
        <p:spPr>
          <a:xfrm>
            <a:off x="598047" y="6482038"/>
            <a:ext cx="4953000" cy="677108"/>
          </a:xfrm>
          <a:prstGeom prst="rect">
            <a:avLst/>
          </a:prstGeom>
        </p:spPr>
        <p:txBody>
          <a:bodyPr>
            <a:spAutoFit/>
          </a:bodyPr>
          <a:lstStyle/>
          <a:p>
            <a:pPr fontAlgn="t"/>
            <a:r>
              <a:rPr lang="en-IE" sz="1000" i="1" dirty="0">
                <a:solidFill>
                  <a:srgbClr val="666666"/>
                </a:solidFill>
                <a:latin typeface="+mn-lt"/>
              </a:rPr>
              <a:t>Q.11 How would you rate your overall experience of the event, including the venue, the atmosphere, interaction with other attendees etc.?</a:t>
            </a:r>
          </a:p>
          <a:p>
            <a:pPr fontAlgn="t">
              <a:lnSpc>
                <a:spcPct val="100000"/>
              </a:lnSpc>
            </a:pPr>
            <a:endParaRPr lang="en-IE" dirty="0"/>
          </a:p>
        </p:txBody>
      </p:sp>
      <p:cxnSp>
        <p:nvCxnSpPr>
          <p:cNvPr id="6" name="Straight Connector 5">
            <a:extLst>
              <a:ext uri="{FF2B5EF4-FFF2-40B4-BE49-F238E27FC236}">
                <a16:creationId xmlns="" xmlns:a16="http://schemas.microsoft.com/office/drawing/2014/main" id="{B2C439AE-919C-4891-AEC2-B642978D7E78}"/>
              </a:ext>
            </a:extLst>
          </p:cNvPr>
          <p:cNvCxnSpPr/>
          <p:nvPr/>
        </p:nvCxnSpPr>
        <p:spPr>
          <a:xfrm flipV="1">
            <a:off x="3440832" y="4941168"/>
            <a:ext cx="1008112" cy="936104"/>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 xmlns:a16="http://schemas.microsoft.com/office/drawing/2014/main" id="{CE3CC7C2-6616-4DA1-A6EA-326B047880A2}"/>
              </a:ext>
            </a:extLst>
          </p:cNvPr>
          <p:cNvSpPr/>
          <p:nvPr/>
        </p:nvSpPr>
        <p:spPr>
          <a:xfrm>
            <a:off x="4448944" y="3869615"/>
            <a:ext cx="1728192" cy="1571838"/>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13" name="Table 13">
            <a:extLst>
              <a:ext uri="{FF2B5EF4-FFF2-40B4-BE49-F238E27FC236}">
                <a16:creationId xmlns="" xmlns:a16="http://schemas.microsoft.com/office/drawing/2014/main" id="{0FD78F37-FA26-46A5-9F5C-A22C6DC80F5C}"/>
              </a:ext>
            </a:extLst>
          </p:cNvPr>
          <p:cNvGraphicFramePr>
            <a:graphicFrameLocks noGrp="1"/>
          </p:cNvGraphicFramePr>
          <p:nvPr/>
        </p:nvGraphicFramePr>
        <p:xfrm>
          <a:off x="4594812" y="4011978"/>
          <a:ext cx="1500223" cy="1257300"/>
        </p:xfrm>
        <a:graphic>
          <a:graphicData uri="http://schemas.openxmlformats.org/drawingml/2006/table">
            <a:tbl>
              <a:tblPr firstRow="1" bandRow="1">
                <a:tableStyleId>{5C22544A-7EE6-4342-B048-85BDC9FD1C3A}</a:tableStyleId>
              </a:tblPr>
              <a:tblGrid>
                <a:gridCol w="924159">
                  <a:extLst>
                    <a:ext uri="{9D8B030D-6E8A-4147-A177-3AD203B41FA5}">
                      <a16:colId xmlns="" xmlns:a16="http://schemas.microsoft.com/office/drawing/2014/main" val="3472503907"/>
                    </a:ext>
                  </a:extLst>
                </a:gridCol>
                <a:gridCol w="576064">
                  <a:extLst>
                    <a:ext uri="{9D8B030D-6E8A-4147-A177-3AD203B41FA5}">
                      <a16:colId xmlns="" xmlns:a16="http://schemas.microsoft.com/office/drawing/2014/main" val="115300543"/>
                    </a:ext>
                  </a:extLst>
                </a:gridCol>
              </a:tblGrid>
              <a:tr h="151156">
                <a:tc>
                  <a:txBody>
                    <a:bodyPr/>
                    <a:lstStyle/>
                    <a:p>
                      <a:pPr algn="l"/>
                      <a:endParaRPr lang="en-IE" sz="1050" dirty="0">
                        <a:solidFill>
                          <a:schemeClr val="tx1">
                            <a:lumMod val="50000"/>
                            <a:lumOff val="50000"/>
                          </a:schemeClr>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IE" sz="1050" dirty="0">
                          <a:solidFill>
                            <a:schemeClr val="tx1">
                              <a:lumMod val="50000"/>
                              <a:lumOff val="50000"/>
                            </a:schemeClr>
                          </a:solidFill>
                        </a:rPr>
                        <a:t>1/10</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655327779"/>
                  </a:ext>
                </a:extLst>
              </a:tr>
              <a:tr h="151156">
                <a:tc>
                  <a:txBody>
                    <a:bodyPr/>
                    <a:lstStyle/>
                    <a:p>
                      <a:pPr algn="l"/>
                      <a:r>
                        <a:rPr lang="en-IE" sz="1050" dirty="0">
                          <a:solidFill>
                            <a:schemeClr val="tx1">
                              <a:lumMod val="50000"/>
                              <a:lumOff val="50000"/>
                            </a:schemeClr>
                          </a:solidFill>
                        </a:rPr>
                        <a:t>Any Art goers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IE" sz="1050" dirty="0">
                          <a:solidFill>
                            <a:schemeClr val="tx1">
                              <a:lumMod val="50000"/>
                              <a:lumOff val="50000"/>
                            </a:schemeClr>
                          </a:solidFill>
                        </a:rPr>
                        <a:t>8.4</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762162731"/>
                  </a:ext>
                </a:extLst>
              </a:tr>
              <a:tr h="151156">
                <a:tc>
                  <a:txBody>
                    <a:bodyPr/>
                    <a:lstStyle/>
                    <a:p>
                      <a:pPr algn="l"/>
                      <a:r>
                        <a:rPr lang="en-IE" sz="1050" dirty="0">
                          <a:solidFill>
                            <a:schemeClr val="tx1">
                              <a:lumMod val="50000"/>
                              <a:lumOff val="50000"/>
                            </a:schemeClr>
                          </a:solidFill>
                        </a:rPr>
                        <a:t>Occasionals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IE" sz="1050" dirty="0">
                          <a:solidFill>
                            <a:schemeClr val="tx1">
                              <a:lumMod val="50000"/>
                              <a:lumOff val="50000"/>
                            </a:schemeClr>
                          </a:solidFill>
                        </a:rPr>
                        <a:t>8.7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537686544"/>
                  </a:ext>
                </a:extLst>
              </a:tr>
              <a:tr h="151156">
                <a:tc>
                  <a:txBody>
                    <a:bodyPr/>
                    <a:lstStyle/>
                    <a:p>
                      <a:pPr algn="l"/>
                      <a:r>
                        <a:rPr lang="en-IE" sz="1050" dirty="0">
                          <a:solidFill>
                            <a:schemeClr val="tx1">
                              <a:lumMod val="50000"/>
                              <a:lumOff val="50000"/>
                            </a:schemeClr>
                          </a:solidFill>
                        </a:rPr>
                        <a:t>Regular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IE" sz="1050" dirty="0">
                          <a:solidFill>
                            <a:schemeClr val="tx1">
                              <a:lumMod val="50000"/>
                              <a:lumOff val="50000"/>
                            </a:schemeClr>
                          </a:solidFill>
                        </a:rPr>
                        <a:t>8.2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794959831"/>
                  </a:ext>
                </a:extLst>
              </a:tr>
              <a:tr h="151156">
                <a:tc>
                  <a:txBody>
                    <a:bodyPr/>
                    <a:lstStyle/>
                    <a:p>
                      <a:pPr algn="l"/>
                      <a:r>
                        <a:rPr lang="en-IE" sz="1050" dirty="0">
                          <a:solidFill>
                            <a:schemeClr val="tx1">
                              <a:lumMod val="50000"/>
                              <a:lumOff val="50000"/>
                            </a:schemeClr>
                          </a:solidFill>
                        </a:rPr>
                        <a:t>Aficionados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IE" sz="1050" dirty="0">
                          <a:solidFill>
                            <a:schemeClr val="tx1">
                              <a:lumMod val="50000"/>
                              <a:lumOff val="50000"/>
                            </a:schemeClr>
                          </a:solidFill>
                        </a:rPr>
                        <a:t>8.1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3696441"/>
                  </a:ext>
                </a:extLst>
              </a:tr>
            </a:tbl>
          </a:graphicData>
        </a:graphic>
      </p:graphicFrame>
    </p:spTree>
    <p:custDataLst>
      <p:tags r:id="rId1"/>
    </p:custDataLst>
    <p:extLst>
      <p:ext uri="{BB962C8B-B14F-4D97-AF65-F5344CB8AC3E}">
        <p14:creationId xmlns:p14="http://schemas.microsoft.com/office/powerpoint/2010/main" val="2206319397"/>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84B6E04D-3F1F-4080-84AA-53BBB19729ED}"/>
              </a:ext>
            </a:extLst>
          </p:cNvPr>
          <p:cNvSpPr>
            <a:spLocks noGrp="1"/>
          </p:cNvSpPr>
          <p:nvPr>
            <p:ph type="body" sz="quarter" idx="49"/>
          </p:nvPr>
        </p:nvSpPr>
        <p:spPr>
          <a:xfrm>
            <a:off x="232011" y="560468"/>
            <a:ext cx="5548676" cy="323941"/>
          </a:xfrm>
        </p:spPr>
        <p:txBody>
          <a:bodyPr/>
          <a:lstStyle/>
          <a:p>
            <a:r>
              <a:rPr lang="en-IE" dirty="0">
                <a:solidFill>
                  <a:schemeClr val="bg1">
                    <a:lumMod val="50000"/>
                  </a:schemeClr>
                </a:solidFill>
              </a:rPr>
              <a:t>Base : All Adults aged 16+ n- 1,303</a:t>
            </a:r>
            <a:endParaRPr lang="en-IE" dirty="0"/>
          </a:p>
        </p:txBody>
      </p:sp>
      <p:sp>
        <p:nvSpPr>
          <p:cNvPr id="2" name="Title 1">
            <a:extLst>
              <a:ext uri="{FF2B5EF4-FFF2-40B4-BE49-F238E27FC236}">
                <a16:creationId xmlns="" xmlns:a16="http://schemas.microsoft.com/office/drawing/2014/main" id="{BAE333EE-9386-4626-ABFB-F687E5EEA815}"/>
              </a:ext>
            </a:extLst>
          </p:cNvPr>
          <p:cNvSpPr>
            <a:spLocks noGrp="1"/>
          </p:cNvSpPr>
          <p:nvPr>
            <p:ph type="title"/>
          </p:nvPr>
        </p:nvSpPr>
        <p:spPr>
          <a:xfrm>
            <a:off x="232011" y="148297"/>
            <a:ext cx="7952663" cy="370620"/>
          </a:xfrm>
        </p:spPr>
        <p:txBody>
          <a:bodyPr/>
          <a:lstStyle/>
          <a:p>
            <a:r>
              <a:rPr lang="en-IE" dirty="0"/>
              <a:t>Overall satisfaction with level of arts attendance</a:t>
            </a:r>
            <a:endParaRPr lang="en-IE" dirty="0">
              <a:solidFill>
                <a:schemeClr val="bg1">
                  <a:lumMod val="50000"/>
                </a:schemeClr>
              </a:solidFill>
            </a:endParaRPr>
          </a:p>
        </p:txBody>
      </p:sp>
      <p:sp>
        <p:nvSpPr>
          <p:cNvPr id="10" name="Text Placeholder 9">
            <a:extLst>
              <a:ext uri="{FF2B5EF4-FFF2-40B4-BE49-F238E27FC236}">
                <a16:creationId xmlns="" xmlns:a16="http://schemas.microsoft.com/office/drawing/2014/main" id="{E25ADD8B-390C-4493-B2D4-7F5E6C76ED45}"/>
              </a:ext>
            </a:extLst>
          </p:cNvPr>
          <p:cNvSpPr>
            <a:spLocks noGrp="1"/>
          </p:cNvSpPr>
          <p:nvPr>
            <p:ph type="body" sz="quarter" idx="60"/>
          </p:nvPr>
        </p:nvSpPr>
        <p:spPr/>
        <p:txBody>
          <a:bodyPr/>
          <a:lstStyle/>
          <a:p>
            <a:pPr fontAlgn="t"/>
            <a:r>
              <a:rPr lang="en-IE" i="0" dirty="0"/>
              <a:t>Q.5 How happy or not are you with how often you attend these types of events in your leisure time?</a:t>
            </a:r>
          </a:p>
          <a:p>
            <a:endParaRPr lang="en-IE" dirty="0"/>
          </a:p>
        </p:txBody>
      </p:sp>
      <p:sp>
        <p:nvSpPr>
          <p:cNvPr id="15" name="Parallelogram 14">
            <a:extLst>
              <a:ext uri="{FF2B5EF4-FFF2-40B4-BE49-F238E27FC236}">
                <a16:creationId xmlns="" xmlns:a16="http://schemas.microsoft.com/office/drawing/2014/main" id="{89B934B8-4F0B-45EC-BF88-042B70C21AD0}"/>
              </a:ext>
            </a:extLst>
          </p:cNvPr>
          <p:cNvSpPr/>
          <p:nvPr/>
        </p:nvSpPr>
        <p:spPr>
          <a:xfrm>
            <a:off x="775755" y="5733256"/>
            <a:ext cx="8554789" cy="582138"/>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400" b="1" dirty="0">
                <a:solidFill>
                  <a:prstClr val="white"/>
                </a:solidFill>
              </a:rPr>
              <a:t>National satisfaction with level of attendance is again positive.</a:t>
            </a:r>
          </a:p>
          <a:p>
            <a:pPr algn="ctr"/>
            <a:r>
              <a:rPr lang="en-IE" sz="1400" b="1" dirty="0">
                <a:solidFill>
                  <a:prstClr val="white"/>
                </a:solidFill>
              </a:rPr>
              <a:t>6% of Irish adults express dissatisfaction with their current level of arts attendance. </a:t>
            </a:r>
          </a:p>
        </p:txBody>
      </p:sp>
      <p:graphicFrame>
        <p:nvGraphicFramePr>
          <p:cNvPr id="18" name="Chart 17">
            <a:extLst>
              <a:ext uri="{FF2B5EF4-FFF2-40B4-BE49-F238E27FC236}">
                <a16:creationId xmlns="" xmlns:a16="http://schemas.microsoft.com/office/drawing/2014/main" id="{82B14575-1013-49F2-8A95-23D5C51ACFC5}"/>
              </a:ext>
            </a:extLst>
          </p:cNvPr>
          <p:cNvGraphicFramePr/>
          <p:nvPr/>
        </p:nvGraphicFramePr>
        <p:xfrm>
          <a:off x="2507233" y="1888145"/>
          <a:ext cx="5091832" cy="37421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Table 18">
            <a:extLst>
              <a:ext uri="{FF2B5EF4-FFF2-40B4-BE49-F238E27FC236}">
                <a16:creationId xmlns="" xmlns:a16="http://schemas.microsoft.com/office/drawing/2014/main" id="{2A11F3A1-FC01-40BF-B31D-31A0037422CE}"/>
              </a:ext>
            </a:extLst>
          </p:cNvPr>
          <p:cNvGraphicFramePr>
            <a:graphicFrameLocks noGrp="1"/>
          </p:cNvGraphicFramePr>
          <p:nvPr/>
        </p:nvGraphicFramePr>
        <p:xfrm>
          <a:off x="775755" y="2610753"/>
          <a:ext cx="2077020" cy="2950037"/>
        </p:xfrm>
        <a:graphic>
          <a:graphicData uri="http://schemas.openxmlformats.org/drawingml/2006/table">
            <a:tbl>
              <a:tblPr>
                <a:tableStyleId>{5C22544A-7EE6-4342-B048-85BDC9FD1C3A}</a:tableStyleId>
              </a:tblPr>
              <a:tblGrid>
                <a:gridCol w="2077020">
                  <a:extLst>
                    <a:ext uri="{9D8B030D-6E8A-4147-A177-3AD203B41FA5}">
                      <a16:colId xmlns="" xmlns:a16="http://schemas.microsoft.com/office/drawing/2014/main" val="2399243269"/>
                    </a:ext>
                  </a:extLst>
                </a:gridCol>
              </a:tblGrid>
              <a:tr h="1513047">
                <a:tc>
                  <a:txBody>
                    <a:bodyPr/>
                    <a:lstStyle/>
                    <a:p>
                      <a:pPr algn="r" fontAlgn="t"/>
                      <a:r>
                        <a:rPr lang="en-IE" sz="1200" u="none" strike="noStrike" dirty="0">
                          <a:solidFill>
                            <a:schemeClr val="tx1">
                              <a:lumMod val="65000"/>
                              <a:lumOff val="35000"/>
                            </a:schemeClr>
                          </a:solidFill>
                          <a:effectLst/>
                        </a:rPr>
                        <a:t>Very happy</a:t>
                      </a:r>
                      <a:endParaRPr lang="en-IE" sz="1200" b="0" i="0" u="none" strike="noStrike" dirty="0">
                        <a:solidFill>
                          <a:schemeClr val="tx1">
                            <a:lumMod val="65000"/>
                            <a:lumOff val="35000"/>
                          </a:schemeClr>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1693610499"/>
                  </a:ext>
                </a:extLst>
              </a:tr>
              <a:tr h="792088">
                <a:tc>
                  <a:txBody>
                    <a:bodyPr/>
                    <a:lstStyle/>
                    <a:p>
                      <a:pPr algn="r" fontAlgn="t"/>
                      <a:r>
                        <a:rPr lang="en-IE" sz="1200" u="none" strike="noStrike" dirty="0">
                          <a:solidFill>
                            <a:schemeClr val="tx1">
                              <a:lumMod val="65000"/>
                              <a:lumOff val="35000"/>
                            </a:schemeClr>
                          </a:solidFill>
                          <a:effectLst/>
                        </a:rPr>
                        <a:t>Fairly  happy</a:t>
                      </a:r>
                      <a:endParaRPr lang="en-IE" sz="1200" b="0" i="0" u="none" strike="noStrike" dirty="0">
                        <a:solidFill>
                          <a:schemeClr val="tx1">
                            <a:lumMod val="65000"/>
                            <a:lumOff val="35000"/>
                          </a:schemeClr>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4108855519"/>
                  </a:ext>
                </a:extLst>
              </a:tr>
              <a:tr h="260092">
                <a:tc>
                  <a:txBody>
                    <a:bodyPr/>
                    <a:lstStyle/>
                    <a:p>
                      <a:pPr algn="r" fontAlgn="t"/>
                      <a:r>
                        <a:rPr lang="en-IE" sz="1200" u="none" strike="noStrike" dirty="0">
                          <a:solidFill>
                            <a:schemeClr val="tx1">
                              <a:lumMod val="65000"/>
                              <a:lumOff val="35000"/>
                            </a:schemeClr>
                          </a:solidFill>
                          <a:effectLst/>
                        </a:rPr>
                        <a:t>Neither happy nor unhappy</a:t>
                      </a:r>
                      <a:endParaRPr lang="en-IE" sz="1200" b="0" i="0" u="none" strike="noStrike" dirty="0">
                        <a:solidFill>
                          <a:schemeClr val="tx1">
                            <a:lumMod val="65000"/>
                            <a:lumOff val="35000"/>
                          </a:schemeClr>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1125678184"/>
                  </a:ext>
                </a:extLst>
              </a:tr>
              <a:tr h="0">
                <a:tc>
                  <a:txBody>
                    <a:bodyPr/>
                    <a:lstStyle/>
                    <a:p>
                      <a:pPr algn="r" fontAlgn="t"/>
                      <a:r>
                        <a:rPr lang="en-IE" sz="1200" u="none" strike="noStrike" dirty="0">
                          <a:solidFill>
                            <a:schemeClr val="tx1">
                              <a:lumMod val="65000"/>
                              <a:lumOff val="35000"/>
                            </a:schemeClr>
                          </a:solidFill>
                          <a:effectLst/>
                        </a:rPr>
                        <a:t>Not Very happy</a:t>
                      </a:r>
                      <a:endParaRPr lang="en-IE" sz="1200" b="0" i="0" u="none" strike="noStrike" dirty="0">
                        <a:solidFill>
                          <a:schemeClr val="tx1">
                            <a:lumMod val="65000"/>
                            <a:lumOff val="35000"/>
                          </a:schemeClr>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877431967"/>
                  </a:ext>
                </a:extLst>
              </a:tr>
              <a:tr h="102870">
                <a:tc>
                  <a:txBody>
                    <a:bodyPr/>
                    <a:lstStyle/>
                    <a:p>
                      <a:pPr algn="r" fontAlgn="t"/>
                      <a:r>
                        <a:rPr lang="en-IE" sz="1200" u="none" strike="noStrike" dirty="0">
                          <a:solidFill>
                            <a:schemeClr val="tx1">
                              <a:lumMod val="65000"/>
                              <a:lumOff val="35000"/>
                            </a:schemeClr>
                          </a:solidFill>
                          <a:effectLst/>
                        </a:rPr>
                        <a:t>Not happy at all</a:t>
                      </a:r>
                      <a:endParaRPr lang="en-IE" sz="1200" b="0" i="0" u="none" strike="noStrike" dirty="0">
                        <a:solidFill>
                          <a:schemeClr val="tx1">
                            <a:lumMod val="65000"/>
                            <a:lumOff val="35000"/>
                          </a:schemeClr>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2347529232"/>
                  </a:ext>
                </a:extLst>
              </a:tr>
            </a:tbl>
          </a:graphicData>
        </a:graphic>
      </p:graphicFrame>
      <p:graphicFrame>
        <p:nvGraphicFramePr>
          <p:cNvPr id="20" name="Table 20">
            <a:extLst>
              <a:ext uri="{FF2B5EF4-FFF2-40B4-BE49-F238E27FC236}">
                <a16:creationId xmlns="" xmlns:a16="http://schemas.microsoft.com/office/drawing/2014/main" id="{5A11BB9F-3FE7-47FA-B0EE-FF4F506E5B74}"/>
              </a:ext>
            </a:extLst>
          </p:cNvPr>
          <p:cNvGraphicFramePr>
            <a:graphicFrameLocks noGrp="1"/>
          </p:cNvGraphicFramePr>
          <p:nvPr/>
        </p:nvGraphicFramePr>
        <p:xfrm>
          <a:off x="2746378" y="1276752"/>
          <a:ext cx="4726902" cy="640080"/>
        </p:xfrm>
        <a:graphic>
          <a:graphicData uri="http://schemas.openxmlformats.org/drawingml/2006/table">
            <a:tbl>
              <a:tblPr firstRow="1" bandRow="1">
                <a:tableStyleId>{5C22544A-7EE6-4342-B048-85BDC9FD1C3A}</a:tableStyleId>
              </a:tblPr>
              <a:tblGrid>
                <a:gridCol w="1605989">
                  <a:extLst>
                    <a:ext uri="{9D8B030D-6E8A-4147-A177-3AD203B41FA5}">
                      <a16:colId xmlns="" xmlns:a16="http://schemas.microsoft.com/office/drawing/2014/main" val="2233897941"/>
                    </a:ext>
                  </a:extLst>
                </a:gridCol>
                <a:gridCol w="1605989">
                  <a:extLst>
                    <a:ext uri="{9D8B030D-6E8A-4147-A177-3AD203B41FA5}">
                      <a16:colId xmlns="" xmlns:a16="http://schemas.microsoft.com/office/drawing/2014/main" val="4222421937"/>
                    </a:ext>
                  </a:extLst>
                </a:gridCol>
                <a:gridCol w="1514924">
                  <a:extLst>
                    <a:ext uri="{9D8B030D-6E8A-4147-A177-3AD203B41FA5}">
                      <a16:colId xmlns="" xmlns:a16="http://schemas.microsoft.com/office/drawing/2014/main" val="10154744"/>
                    </a:ext>
                  </a:extLst>
                </a:gridCol>
              </a:tblGrid>
              <a:tr h="370840">
                <a:tc>
                  <a:txBody>
                    <a:bodyPr/>
                    <a:lstStyle/>
                    <a:p>
                      <a:pPr algn="ctr"/>
                      <a:r>
                        <a:rPr lang="en-IE" sz="1200" dirty="0">
                          <a:solidFill>
                            <a:schemeClr val="tx1">
                              <a:lumMod val="65000"/>
                              <a:lumOff val="35000"/>
                            </a:schemeClr>
                          </a:solidFill>
                        </a:rPr>
                        <a:t>2019</a:t>
                      </a:r>
                    </a:p>
                    <a:p>
                      <a:pPr algn="ctr"/>
                      <a:r>
                        <a:rPr lang="en-IE" sz="1200" dirty="0">
                          <a:solidFill>
                            <a:schemeClr val="tx1">
                              <a:lumMod val="65000"/>
                              <a:lumOff val="35000"/>
                            </a:schemeClr>
                          </a:solidFill>
                        </a:rPr>
                        <a:t>Total</a:t>
                      </a:r>
                    </a:p>
                    <a:p>
                      <a:pPr algn="ctr"/>
                      <a:r>
                        <a:rPr lang="en-IE" sz="1200" dirty="0">
                          <a:solidFill>
                            <a:schemeClr val="tx1">
                              <a:lumMod val="65000"/>
                              <a:lumOff val="35000"/>
                            </a:schemeClr>
                          </a:solidFill>
                        </a:rPr>
                        <a:t>%</a:t>
                      </a:r>
                    </a:p>
                  </a:txBody>
                  <a:tcPr>
                    <a:noFill/>
                  </a:tcPr>
                </a:tc>
                <a:tc>
                  <a:txBody>
                    <a:bodyPr/>
                    <a:lstStyle/>
                    <a:p>
                      <a:pPr algn="ctr"/>
                      <a:endParaRPr lang="en-IE" sz="1200" dirty="0">
                        <a:solidFill>
                          <a:schemeClr val="tx1">
                            <a:lumMod val="65000"/>
                            <a:lumOff val="35000"/>
                          </a:schemeClr>
                        </a:solidFill>
                      </a:endParaRPr>
                    </a:p>
                  </a:txBody>
                  <a:tcPr>
                    <a:noFill/>
                  </a:tcPr>
                </a:tc>
                <a:tc>
                  <a:txBody>
                    <a:bodyPr/>
                    <a:lstStyle/>
                    <a:p>
                      <a:pPr algn="ctr"/>
                      <a:r>
                        <a:rPr lang="en-IE" sz="1200" dirty="0">
                          <a:solidFill>
                            <a:schemeClr val="tx1">
                              <a:lumMod val="65000"/>
                              <a:lumOff val="35000"/>
                            </a:schemeClr>
                          </a:solidFill>
                        </a:rPr>
                        <a:t>2018</a:t>
                      </a:r>
                    </a:p>
                    <a:p>
                      <a:pPr algn="ctr"/>
                      <a:r>
                        <a:rPr lang="en-IE" sz="1200" dirty="0">
                          <a:solidFill>
                            <a:schemeClr val="tx1">
                              <a:lumMod val="65000"/>
                              <a:lumOff val="35000"/>
                            </a:schemeClr>
                          </a:solidFill>
                        </a:rPr>
                        <a:t>Total</a:t>
                      </a:r>
                    </a:p>
                    <a:p>
                      <a:pPr algn="ctr"/>
                      <a:r>
                        <a:rPr lang="en-IE" sz="1200" dirty="0">
                          <a:solidFill>
                            <a:schemeClr val="tx1">
                              <a:lumMod val="65000"/>
                              <a:lumOff val="35000"/>
                            </a:schemeClr>
                          </a:solidFill>
                        </a:rPr>
                        <a:t>%</a:t>
                      </a:r>
                    </a:p>
                  </a:txBody>
                  <a:tcPr>
                    <a:noFill/>
                  </a:tcPr>
                </a:tc>
                <a:extLst>
                  <a:ext uri="{0D108BD9-81ED-4DB2-BD59-A6C34878D82A}">
                    <a16:rowId xmlns="" xmlns:a16="http://schemas.microsoft.com/office/drawing/2014/main" val="1757519983"/>
                  </a:ext>
                </a:extLst>
              </a:tr>
            </a:tbl>
          </a:graphicData>
        </a:graphic>
      </p:graphicFrame>
    </p:spTree>
    <p:extLst>
      <p:ext uri="{BB962C8B-B14F-4D97-AF65-F5344CB8AC3E}">
        <p14:creationId xmlns:p14="http://schemas.microsoft.com/office/powerpoint/2010/main" val="4188315903"/>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person, man, table, cutting&#10;&#10;Description automatically generated">
            <a:extLst>
              <a:ext uri="{FF2B5EF4-FFF2-40B4-BE49-F238E27FC236}">
                <a16:creationId xmlns="" xmlns:a16="http://schemas.microsoft.com/office/drawing/2014/main" id="{C8CBDBF2-03EA-46B3-AD43-715B17F8036E}"/>
              </a:ext>
            </a:extLst>
          </p:cNvPr>
          <p:cNvPicPr>
            <a:picLocks noGrp="1" noChangeAspect="1"/>
          </p:cNvPicPr>
          <p:nvPr>
            <p:ph type="pic" sz="quarter" idx="10"/>
          </p:nvPr>
        </p:nvPicPr>
        <p:blipFill>
          <a:blip r:embed="rId2"/>
          <a:srcRect l="2106" r="2106"/>
          <a:stretch>
            <a:fillRect/>
          </a:stretch>
        </p:blipFill>
        <p:spPr/>
      </p:pic>
      <p:sp>
        <p:nvSpPr>
          <p:cNvPr id="9" name="Picture Placeholder 13">
            <a:extLst>
              <a:ext uri="{FF2B5EF4-FFF2-40B4-BE49-F238E27FC236}">
                <a16:creationId xmlns="" xmlns:a16="http://schemas.microsoft.com/office/drawing/2014/main" id="{8BA0B7CD-C33D-4324-9484-CA7FDC7F9536}"/>
              </a:ext>
            </a:extLst>
          </p:cNvPr>
          <p:cNvSpPr>
            <a:spLocks noGrp="1"/>
          </p:cNvSpPr>
          <p:nvPr>
            <p:ph type="pic" sz="quarter" idx="12"/>
          </p:nvPr>
        </p:nvSpPr>
        <p:spPr>
          <a:xfrm>
            <a:off x="0" y="5539297"/>
            <a:ext cx="9906000" cy="1318704"/>
          </a:xfrm>
          <a:prstGeom prst="rect">
            <a:avLst/>
          </a:prstGeom>
          <a:solidFill>
            <a:schemeClr val="tx1">
              <a:lumMod val="85000"/>
              <a:lumOff val="15000"/>
              <a:alpha val="88000"/>
            </a:schemeClr>
          </a:solidFill>
        </p:spPr>
      </p:sp>
      <p:sp>
        <p:nvSpPr>
          <p:cNvPr id="4" name="Text Placeholder 3"/>
          <p:cNvSpPr>
            <a:spLocks noGrp="1"/>
          </p:cNvSpPr>
          <p:nvPr>
            <p:ph type="body" sz="quarter" idx="13"/>
          </p:nvPr>
        </p:nvSpPr>
        <p:spPr>
          <a:xfrm>
            <a:off x="344488" y="5958127"/>
            <a:ext cx="6520051" cy="481043"/>
          </a:xfrm>
        </p:spPr>
        <p:txBody>
          <a:bodyPr anchor="ctr"/>
          <a:lstStyle/>
          <a:p>
            <a:r>
              <a:rPr lang="en-IE" sz="3200" dirty="0">
                <a:solidFill>
                  <a:srgbClr val="FED402"/>
                </a:solidFill>
              </a:rPr>
              <a:t>Arts Attendance Segmentation</a:t>
            </a:r>
          </a:p>
          <a:p>
            <a:r>
              <a:rPr lang="en-IE" sz="1400" dirty="0">
                <a:solidFill>
                  <a:srgbClr val="FED402"/>
                </a:solidFill>
              </a:rPr>
              <a:t>Arts Insight 2019</a:t>
            </a:r>
            <a:endParaRPr lang="en-IE" sz="3200" dirty="0">
              <a:solidFill>
                <a:srgbClr val="FED402"/>
              </a:solidFill>
            </a:endParaRPr>
          </a:p>
        </p:txBody>
      </p:sp>
      <p:sp>
        <p:nvSpPr>
          <p:cNvPr id="5" name="Picture Placeholder 4"/>
          <p:cNvSpPr>
            <a:spLocks noGrp="1"/>
          </p:cNvSpPr>
          <p:nvPr>
            <p:ph type="pic" sz="quarter" idx="11"/>
          </p:nvPr>
        </p:nvSpPr>
        <p:spPr/>
      </p:sp>
    </p:spTree>
    <p:extLst>
      <p:ext uri="{BB962C8B-B14F-4D97-AF65-F5344CB8AC3E}">
        <p14:creationId xmlns:p14="http://schemas.microsoft.com/office/powerpoint/2010/main" val="1345710220"/>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9" name="Chart 8">
            <a:extLst>
              <a:ext uri="{FF2B5EF4-FFF2-40B4-BE49-F238E27FC236}">
                <a16:creationId xmlns="" xmlns:a16="http://schemas.microsoft.com/office/drawing/2014/main" id="{31C9C0DE-4CF0-41B9-9B1B-12A58FA15F65}"/>
              </a:ext>
            </a:extLst>
          </p:cNvPr>
          <p:cNvGraphicFramePr/>
          <p:nvPr>
            <p:custDataLst>
              <p:tags r:id="rId1"/>
            </p:custDataLst>
          </p:nvPr>
        </p:nvGraphicFramePr>
        <p:xfrm>
          <a:off x="-87560" y="1054178"/>
          <a:ext cx="9685701" cy="4944855"/>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 Placeholder 5">
            <a:extLst>
              <a:ext uri="{FF2B5EF4-FFF2-40B4-BE49-F238E27FC236}">
                <a16:creationId xmlns="" xmlns:a16="http://schemas.microsoft.com/office/drawing/2014/main" id="{1AC5BA30-FE62-4545-81B5-45DD3F9B894A}"/>
              </a:ext>
            </a:extLst>
          </p:cNvPr>
          <p:cNvSpPr>
            <a:spLocks noGrp="1"/>
          </p:cNvSpPr>
          <p:nvPr>
            <p:ph type="body" sz="quarter" idx="49"/>
          </p:nvPr>
        </p:nvSpPr>
        <p:spPr>
          <a:xfrm>
            <a:off x="262190" y="556890"/>
            <a:ext cx="5548676" cy="323941"/>
          </a:xfrm>
        </p:spPr>
        <p:txBody>
          <a:bodyPr/>
          <a:lstStyle/>
          <a:p>
            <a:r>
              <a:rPr lang="en-GB" dirty="0">
                <a:solidFill>
                  <a:schemeClr val="tx1">
                    <a:lumMod val="50000"/>
                    <a:lumOff val="50000"/>
                  </a:schemeClr>
                </a:solidFill>
              </a:rPr>
              <a:t>Base: Adults aged 16+ n – 1,303</a:t>
            </a:r>
            <a:endParaRPr lang="en-IE" dirty="0"/>
          </a:p>
        </p:txBody>
      </p:sp>
      <p:sp>
        <p:nvSpPr>
          <p:cNvPr id="371714" name="Rectangle 2"/>
          <p:cNvSpPr>
            <a:spLocks noGrp="1" noChangeArrowheads="1"/>
          </p:cNvSpPr>
          <p:nvPr>
            <p:ph type="title"/>
          </p:nvPr>
        </p:nvSpPr>
        <p:spPr/>
        <p:txBody>
          <a:bodyPr/>
          <a:lstStyle/>
          <a:p>
            <a:r>
              <a:rPr lang="en-IE" dirty="0"/>
              <a:t>Arts attendance past 12 months 2019</a:t>
            </a:r>
            <a:endParaRPr lang="en-GB" dirty="0"/>
          </a:p>
        </p:txBody>
      </p:sp>
      <p:sp>
        <p:nvSpPr>
          <p:cNvPr id="7" name="Text Placeholder 6">
            <a:extLst>
              <a:ext uri="{FF2B5EF4-FFF2-40B4-BE49-F238E27FC236}">
                <a16:creationId xmlns="" xmlns:a16="http://schemas.microsoft.com/office/drawing/2014/main" id="{277212C7-FEC9-482B-9B9F-C9499C977C12}"/>
              </a:ext>
            </a:extLst>
          </p:cNvPr>
          <p:cNvSpPr>
            <a:spLocks noGrp="1"/>
          </p:cNvSpPr>
          <p:nvPr>
            <p:ph type="body" sz="quarter" idx="60"/>
          </p:nvPr>
        </p:nvSpPr>
        <p:spPr>
          <a:xfrm>
            <a:off x="782735" y="6572796"/>
            <a:ext cx="6911567" cy="285204"/>
          </a:xfrm>
          <a:prstGeom prst="rect">
            <a:avLst/>
          </a:prstGeom>
        </p:spPr>
        <p:txBody>
          <a:bodyPr/>
          <a:lstStyle/>
          <a:p>
            <a:pPr defTabSz="265113">
              <a:spcBef>
                <a:spcPts val="0"/>
              </a:spcBef>
            </a:pPr>
            <a:r>
              <a:rPr lang="en-IE" dirty="0"/>
              <a:t>Q.2	</a:t>
            </a:r>
            <a:r>
              <a:rPr lang="en-IE" u="sng" dirty="0"/>
              <a:t>In the past 12 months</a:t>
            </a:r>
            <a:r>
              <a:rPr lang="en-IE" dirty="0"/>
              <a:t>, have you been to any of these events? </a:t>
            </a:r>
          </a:p>
        </p:txBody>
      </p:sp>
      <p:graphicFrame>
        <p:nvGraphicFramePr>
          <p:cNvPr id="19" name="Table 18">
            <a:extLst>
              <a:ext uri="{FF2B5EF4-FFF2-40B4-BE49-F238E27FC236}">
                <a16:creationId xmlns="" xmlns:a16="http://schemas.microsoft.com/office/drawing/2014/main" id="{894D3DC3-EC1A-4FB4-84BB-9D681E23ECDC}"/>
              </a:ext>
            </a:extLst>
          </p:cNvPr>
          <p:cNvGraphicFramePr>
            <a:graphicFrameLocks noGrp="1"/>
          </p:cNvGraphicFramePr>
          <p:nvPr/>
        </p:nvGraphicFramePr>
        <p:xfrm>
          <a:off x="8104191" y="1073155"/>
          <a:ext cx="504056" cy="167640"/>
        </p:xfrm>
        <a:graphic>
          <a:graphicData uri="http://schemas.openxmlformats.org/drawingml/2006/table">
            <a:tbl>
              <a:tblPr firstRow="1" bandRow="1">
                <a:tableStyleId>{5C22544A-7EE6-4342-B048-85BDC9FD1C3A}</a:tableStyleId>
              </a:tblPr>
              <a:tblGrid>
                <a:gridCol w="29483">
                  <a:extLst>
                    <a:ext uri="{9D8B030D-6E8A-4147-A177-3AD203B41FA5}">
                      <a16:colId xmlns="" xmlns:a16="http://schemas.microsoft.com/office/drawing/2014/main" val="20001"/>
                    </a:ext>
                  </a:extLst>
                </a:gridCol>
                <a:gridCol w="474573">
                  <a:extLst>
                    <a:ext uri="{9D8B030D-6E8A-4147-A177-3AD203B41FA5}">
                      <a16:colId xmlns="" xmlns:a16="http://schemas.microsoft.com/office/drawing/2014/main" val="20002"/>
                    </a:ext>
                  </a:extLst>
                </a:gridCol>
              </a:tblGrid>
              <a:tr h="0">
                <a:tc>
                  <a:txBody>
                    <a:bodyPr/>
                    <a:lstStyle/>
                    <a:p>
                      <a:pPr algn="ctr"/>
                      <a:endParaRPr lang="en-IE" sz="1100" dirty="0">
                        <a:solidFill>
                          <a:schemeClr val="accent3">
                            <a:lumMod val="60000"/>
                            <a:lumOff val="40000"/>
                          </a:schemeClr>
                        </a:solidFill>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IE" sz="1100" dirty="0">
                          <a:solidFill>
                            <a:schemeClr val="tx1">
                              <a:lumMod val="65000"/>
                              <a:lumOff val="35000"/>
                            </a:schemeClr>
                          </a:solidFill>
                        </a:rPr>
                        <a:t>%</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sp>
        <p:nvSpPr>
          <p:cNvPr id="3" name="TextBox 2">
            <a:extLst>
              <a:ext uri="{FF2B5EF4-FFF2-40B4-BE49-F238E27FC236}">
                <a16:creationId xmlns="" xmlns:a16="http://schemas.microsoft.com/office/drawing/2014/main" id="{B78C148E-E499-4E4F-9056-6D6BD58E7EEC}"/>
              </a:ext>
            </a:extLst>
          </p:cNvPr>
          <p:cNvSpPr txBox="1"/>
          <p:nvPr/>
        </p:nvSpPr>
        <p:spPr>
          <a:xfrm>
            <a:off x="5785499" y="1003087"/>
            <a:ext cx="941027" cy="307777"/>
          </a:xfrm>
          <a:prstGeom prst="rect">
            <a:avLst/>
          </a:prstGeom>
          <a:noFill/>
        </p:spPr>
        <p:txBody>
          <a:bodyPr wrap="none" rtlCol="0">
            <a:spAutoFit/>
          </a:bodyPr>
          <a:lstStyle/>
          <a:p>
            <a:r>
              <a:rPr lang="en-IE" sz="1400" b="1" dirty="0">
                <a:solidFill>
                  <a:schemeClr val="tx1">
                    <a:lumMod val="65000"/>
                    <a:lumOff val="35000"/>
                  </a:schemeClr>
                </a:solidFill>
              </a:rPr>
              <a:t>2019 total</a:t>
            </a:r>
          </a:p>
        </p:txBody>
      </p:sp>
      <p:graphicFrame>
        <p:nvGraphicFramePr>
          <p:cNvPr id="4" name="Table 3">
            <a:extLst>
              <a:ext uri="{FF2B5EF4-FFF2-40B4-BE49-F238E27FC236}">
                <a16:creationId xmlns="" xmlns:a16="http://schemas.microsoft.com/office/drawing/2014/main" id="{3034F2B8-09C7-4EF1-9900-1FC39495BDD0}"/>
              </a:ext>
            </a:extLst>
          </p:cNvPr>
          <p:cNvGraphicFramePr>
            <a:graphicFrameLocks noGrp="1"/>
          </p:cNvGraphicFramePr>
          <p:nvPr/>
        </p:nvGraphicFramePr>
        <p:xfrm>
          <a:off x="741157" y="1322623"/>
          <a:ext cx="4516445" cy="4662606"/>
        </p:xfrm>
        <a:graphic>
          <a:graphicData uri="http://schemas.openxmlformats.org/drawingml/2006/table">
            <a:tbl>
              <a:tblPr>
                <a:tableStyleId>{5C22544A-7EE6-4342-B048-85BDC9FD1C3A}</a:tableStyleId>
              </a:tblPr>
              <a:tblGrid>
                <a:gridCol w="4516445">
                  <a:extLst>
                    <a:ext uri="{9D8B030D-6E8A-4147-A177-3AD203B41FA5}">
                      <a16:colId xmlns="" xmlns:a16="http://schemas.microsoft.com/office/drawing/2014/main" val="2776625127"/>
                    </a:ext>
                  </a:extLst>
                </a:gridCol>
              </a:tblGrid>
              <a:tr h="202722">
                <a:tc>
                  <a:txBody>
                    <a:bodyPr/>
                    <a:lstStyle/>
                    <a:p>
                      <a:pPr algn="r" fontAlgn="t"/>
                      <a:r>
                        <a:rPr lang="en-US" sz="1050" u="none" strike="noStrike" dirty="0">
                          <a:solidFill>
                            <a:schemeClr val="tx1">
                              <a:lumMod val="75000"/>
                              <a:lumOff val="25000"/>
                            </a:schemeClr>
                          </a:solidFill>
                          <a:effectLst/>
                        </a:rPr>
                        <a:t>Films at a cinema or other venue</a:t>
                      </a:r>
                      <a:endParaRPr lang="en-US"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624986583"/>
                  </a:ext>
                </a:extLst>
              </a:tr>
              <a:tr h="202722">
                <a:tc>
                  <a:txBody>
                    <a:bodyPr/>
                    <a:lstStyle/>
                    <a:p>
                      <a:pPr algn="r" fontAlgn="t"/>
                      <a:r>
                        <a:rPr lang="en-US" sz="1050" u="none" strike="noStrike" dirty="0">
                          <a:solidFill>
                            <a:schemeClr val="tx1">
                              <a:lumMod val="75000"/>
                              <a:lumOff val="25000"/>
                            </a:schemeClr>
                          </a:solidFill>
                          <a:effectLst/>
                        </a:rPr>
                        <a:t>Street arts (e.g. outdoor based performance/ parade/ carnival/ circus)</a:t>
                      </a:r>
                      <a:endParaRPr lang="en-US"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3404849325"/>
                  </a:ext>
                </a:extLst>
              </a:tr>
              <a:tr h="202722">
                <a:tc>
                  <a:txBody>
                    <a:bodyPr/>
                    <a:lstStyle/>
                    <a:p>
                      <a:pPr algn="r" fontAlgn="t"/>
                      <a:r>
                        <a:rPr lang="en-IE" sz="1050" u="none" strike="noStrike" dirty="0">
                          <a:solidFill>
                            <a:schemeClr val="tx1">
                              <a:lumMod val="75000"/>
                              <a:lumOff val="25000"/>
                            </a:schemeClr>
                          </a:solidFill>
                          <a:effectLst/>
                        </a:rPr>
                        <a:t>Rock or Popular music</a:t>
                      </a:r>
                      <a:endParaRPr lang="en-IE"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453826545"/>
                  </a:ext>
                </a:extLst>
              </a:tr>
              <a:tr h="202722">
                <a:tc>
                  <a:txBody>
                    <a:bodyPr/>
                    <a:lstStyle/>
                    <a:p>
                      <a:pPr algn="r" fontAlgn="t"/>
                      <a:r>
                        <a:rPr lang="en-IE" sz="1050" u="none" strike="noStrike" dirty="0">
                          <a:solidFill>
                            <a:schemeClr val="tx1">
                              <a:lumMod val="75000"/>
                              <a:lumOff val="25000"/>
                            </a:schemeClr>
                          </a:solidFill>
                          <a:effectLst/>
                        </a:rPr>
                        <a:t>Musical</a:t>
                      </a:r>
                      <a:endParaRPr lang="en-IE"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3229007065"/>
                  </a:ext>
                </a:extLst>
              </a:tr>
              <a:tr h="202722">
                <a:tc>
                  <a:txBody>
                    <a:bodyPr/>
                    <a:lstStyle/>
                    <a:p>
                      <a:pPr algn="r" fontAlgn="t"/>
                      <a:r>
                        <a:rPr lang="en-IE" sz="1050" u="none" strike="noStrike" dirty="0">
                          <a:solidFill>
                            <a:schemeClr val="tx1">
                              <a:lumMod val="75000"/>
                              <a:lumOff val="25000"/>
                            </a:schemeClr>
                          </a:solidFill>
                          <a:effectLst/>
                        </a:rPr>
                        <a:t>Plays</a:t>
                      </a:r>
                      <a:endParaRPr lang="en-IE"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3784673480"/>
                  </a:ext>
                </a:extLst>
              </a:tr>
              <a:tr h="202722">
                <a:tc>
                  <a:txBody>
                    <a:bodyPr/>
                    <a:lstStyle/>
                    <a:p>
                      <a:pPr algn="r" fontAlgn="t"/>
                      <a:r>
                        <a:rPr lang="en-IE" sz="1050" u="none" strike="noStrike" dirty="0">
                          <a:solidFill>
                            <a:schemeClr val="tx1">
                              <a:lumMod val="75000"/>
                              <a:lumOff val="25000"/>
                            </a:schemeClr>
                          </a:solidFill>
                          <a:effectLst/>
                        </a:rPr>
                        <a:t>Traditional Irish/Folk music</a:t>
                      </a:r>
                      <a:endParaRPr lang="en-IE"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2591447433"/>
                  </a:ext>
                </a:extLst>
              </a:tr>
              <a:tr h="202722">
                <a:tc>
                  <a:txBody>
                    <a:bodyPr/>
                    <a:lstStyle/>
                    <a:p>
                      <a:pPr algn="r" fontAlgn="t"/>
                      <a:r>
                        <a:rPr lang="en-IE" sz="1050" u="none" strike="noStrike" dirty="0">
                          <a:solidFill>
                            <a:schemeClr val="tx1">
                              <a:lumMod val="75000"/>
                              <a:lumOff val="25000"/>
                            </a:schemeClr>
                          </a:solidFill>
                          <a:effectLst/>
                        </a:rPr>
                        <a:t>Country Music</a:t>
                      </a:r>
                      <a:endParaRPr lang="en-IE"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3296384154"/>
                  </a:ext>
                </a:extLst>
              </a:tr>
              <a:tr h="202722">
                <a:tc>
                  <a:txBody>
                    <a:bodyPr/>
                    <a:lstStyle/>
                    <a:p>
                      <a:pPr algn="r" fontAlgn="t"/>
                      <a:r>
                        <a:rPr lang="en-US" sz="1050" u="none" strike="noStrike" dirty="0">
                          <a:solidFill>
                            <a:schemeClr val="tx1">
                              <a:lumMod val="75000"/>
                              <a:lumOff val="25000"/>
                            </a:schemeClr>
                          </a:solidFill>
                          <a:effectLst/>
                        </a:rPr>
                        <a:t>Art Exhibition (paintings, sculpture, photography, etc.</a:t>
                      </a:r>
                      <a:endParaRPr lang="en-US"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1385562833"/>
                  </a:ext>
                </a:extLst>
              </a:tr>
              <a:tr h="202722">
                <a:tc>
                  <a:txBody>
                    <a:bodyPr/>
                    <a:lstStyle/>
                    <a:p>
                      <a:pPr algn="r" fontAlgn="t"/>
                      <a:r>
                        <a:rPr lang="en-IE" sz="1050" u="none" strike="noStrike" dirty="0">
                          <a:solidFill>
                            <a:schemeClr val="tx1">
                              <a:lumMod val="75000"/>
                              <a:lumOff val="25000"/>
                            </a:schemeClr>
                          </a:solidFill>
                          <a:effectLst/>
                        </a:rPr>
                        <a:t>Stand-up comedy</a:t>
                      </a:r>
                      <a:endParaRPr lang="en-IE"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844839662"/>
                  </a:ext>
                </a:extLst>
              </a:tr>
              <a:tr h="202722">
                <a:tc>
                  <a:txBody>
                    <a:bodyPr/>
                    <a:lstStyle/>
                    <a:p>
                      <a:pPr algn="r" fontAlgn="t"/>
                      <a:r>
                        <a:rPr lang="en-US" sz="1050" u="none" strike="noStrike" dirty="0">
                          <a:solidFill>
                            <a:schemeClr val="tx1">
                              <a:lumMod val="75000"/>
                              <a:lumOff val="25000"/>
                            </a:schemeClr>
                          </a:solidFill>
                          <a:effectLst/>
                        </a:rPr>
                        <a:t>Traditional Irish/Folk dance performance (not competitive event)</a:t>
                      </a:r>
                      <a:endParaRPr lang="en-US"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3673449957"/>
                  </a:ext>
                </a:extLst>
              </a:tr>
              <a:tr h="202722">
                <a:tc>
                  <a:txBody>
                    <a:bodyPr/>
                    <a:lstStyle/>
                    <a:p>
                      <a:pPr algn="r" fontAlgn="t"/>
                      <a:r>
                        <a:rPr lang="en-US" sz="1050" u="none" strike="noStrike" dirty="0">
                          <a:solidFill>
                            <a:schemeClr val="tx1">
                              <a:lumMod val="75000"/>
                              <a:lumOff val="25000"/>
                            </a:schemeClr>
                          </a:solidFill>
                          <a:effectLst/>
                        </a:rPr>
                        <a:t>Live streaming of an event at a cinema (e.g. play, opera, concert etc.)</a:t>
                      </a:r>
                      <a:endParaRPr lang="en-US"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1569890619"/>
                  </a:ext>
                </a:extLst>
              </a:tr>
              <a:tr h="202722">
                <a:tc>
                  <a:txBody>
                    <a:bodyPr/>
                    <a:lstStyle/>
                    <a:p>
                      <a:pPr algn="r" fontAlgn="t"/>
                      <a:r>
                        <a:rPr lang="en-IE" sz="1050" u="none" strike="noStrike" dirty="0">
                          <a:solidFill>
                            <a:schemeClr val="tx1">
                              <a:lumMod val="75000"/>
                              <a:lumOff val="25000"/>
                            </a:schemeClr>
                          </a:solidFill>
                          <a:effectLst/>
                        </a:rPr>
                        <a:t>World music</a:t>
                      </a:r>
                      <a:endParaRPr lang="en-IE"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2987608015"/>
                  </a:ext>
                </a:extLst>
              </a:tr>
              <a:tr h="202722">
                <a:tc>
                  <a:txBody>
                    <a:bodyPr/>
                    <a:lstStyle/>
                    <a:p>
                      <a:pPr algn="r" fontAlgn="t"/>
                      <a:r>
                        <a:rPr lang="en-IE" sz="1050" u="none" strike="noStrike" dirty="0">
                          <a:solidFill>
                            <a:schemeClr val="tx1">
                              <a:lumMod val="75000"/>
                              <a:lumOff val="25000"/>
                            </a:schemeClr>
                          </a:solidFill>
                          <a:effectLst/>
                        </a:rPr>
                        <a:t>Classical music</a:t>
                      </a:r>
                      <a:endParaRPr lang="en-IE"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839520448"/>
                  </a:ext>
                </a:extLst>
              </a:tr>
              <a:tr h="202722">
                <a:tc>
                  <a:txBody>
                    <a:bodyPr/>
                    <a:lstStyle/>
                    <a:p>
                      <a:pPr algn="r" fontAlgn="t"/>
                      <a:r>
                        <a:rPr lang="en-IE" sz="1050" u="none" strike="noStrike" dirty="0">
                          <a:solidFill>
                            <a:schemeClr val="tx1">
                              <a:lumMod val="75000"/>
                              <a:lumOff val="25000"/>
                            </a:schemeClr>
                          </a:solidFill>
                          <a:effectLst/>
                        </a:rPr>
                        <a:t>Jazz/Blues music</a:t>
                      </a:r>
                      <a:endParaRPr lang="en-IE"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3223812276"/>
                  </a:ext>
                </a:extLst>
              </a:tr>
              <a:tr h="202722">
                <a:tc>
                  <a:txBody>
                    <a:bodyPr/>
                    <a:lstStyle/>
                    <a:p>
                      <a:pPr algn="r" fontAlgn="t"/>
                      <a:r>
                        <a:rPr lang="en-US" sz="1050" u="none" strike="noStrike" dirty="0">
                          <a:solidFill>
                            <a:schemeClr val="tx1">
                              <a:lumMod val="75000"/>
                              <a:lumOff val="25000"/>
                            </a:schemeClr>
                          </a:solidFill>
                          <a:effectLst/>
                        </a:rPr>
                        <a:t>Circus – in a tent or other venue</a:t>
                      </a:r>
                      <a:endParaRPr lang="en-US"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2052228607"/>
                  </a:ext>
                </a:extLst>
              </a:tr>
              <a:tr h="202722">
                <a:tc>
                  <a:txBody>
                    <a:bodyPr/>
                    <a:lstStyle/>
                    <a:p>
                      <a:pPr algn="r" fontAlgn="t"/>
                      <a:r>
                        <a:rPr lang="en-US" sz="1050" u="none" strike="noStrike" dirty="0">
                          <a:solidFill>
                            <a:schemeClr val="tx1">
                              <a:lumMod val="75000"/>
                              <a:lumOff val="25000"/>
                            </a:schemeClr>
                          </a:solidFill>
                          <a:effectLst/>
                        </a:rPr>
                        <a:t>Event connected with books or writing (</a:t>
                      </a:r>
                      <a:r>
                        <a:rPr lang="en-US" sz="1050" u="none" strike="noStrike" dirty="0" err="1">
                          <a:solidFill>
                            <a:schemeClr val="tx1">
                              <a:lumMod val="75000"/>
                              <a:lumOff val="25000"/>
                            </a:schemeClr>
                          </a:solidFill>
                          <a:effectLst/>
                        </a:rPr>
                        <a:t>e.g</a:t>
                      </a:r>
                      <a:r>
                        <a:rPr lang="en-US" sz="1050" u="none" strike="noStrike" dirty="0">
                          <a:solidFill>
                            <a:schemeClr val="tx1">
                              <a:lumMod val="75000"/>
                              <a:lumOff val="25000"/>
                            </a:schemeClr>
                          </a:solidFill>
                          <a:effectLst/>
                        </a:rPr>
                        <a:t> reading or interview with author)</a:t>
                      </a:r>
                      <a:endParaRPr lang="en-US"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2050148398"/>
                  </a:ext>
                </a:extLst>
              </a:tr>
              <a:tr h="202722">
                <a:tc>
                  <a:txBody>
                    <a:bodyPr/>
                    <a:lstStyle/>
                    <a:p>
                      <a:pPr algn="r" fontAlgn="t"/>
                      <a:r>
                        <a:rPr lang="en-US" sz="1050" u="none" strike="noStrike" dirty="0">
                          <a:solidFill>
                            <a:schemeClr val="tx1">
                              <a:lumMod val="75000"/>
                              <a:lumOff val="25000"/>
                            </a:schemeClr>
                          </a:solidFill>
                          <a:effectLst/>
                        </a:rPr>
                        <a:t>Event connected with Architecture (</a:t>
                      </a:r>
                      <a:r>
                        <a:rPr lang="en-US" sz="1050" u="none" strike="noStrike" dirty="0" err="1">
                          <a:solidFill>
                            <a:schemeClr val="tx1">
                              <a:lumMod val="75000"/>
                              <a:lumOff val="25000"/>
                            </a:schemeClr>
                          </a:solidFill>
                          <a:effectLst/>
                        </a:rPr>
                        <a:t>eg</a:t>
                      </a:r>
                      <a:r>
                        <a:rPr lang="en-US" sz="1050" u="none" strike="noStrike" dirty="0">
                          <a:solidFill>
                            <a:schemeClr val="tx1">
                              <a:lumMod val="75000"/>
                              <a:lumOff val="25000"/>
                            </a:schemeClr>
                          </a:solidFill>
                          <a:effectLst/>
                        </a:rPr>
                        <a:t> talk, exhibition, guided tour)</a:t>
                      </a:r>
                      <a:endParaRPr lang="en-US"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2288932336"/>
                  </a:ext>
                </a:extLst>
              </a:tr>
              <a:tr h="202722">
                <a:tc>
                  <a:txBody>
                    <a:bodyPr/>
                    <a:lstStyle/>
                    <a:p>
                      <a:pPr algn="r" fontAlgn="t"/>
                      <a:r>
                        <a:rPr lang="en-IE" sz="1050" u="none" strike="noStrike" dirty="0">
                          <a:solidFill>
                            <a:schemeClr val="tx1">
                              <a:lumMod val="75000"/>
                              <a:lumOff val="25000"/>
                            </a:schemeClr>
                          </a:solidFill>
                          <a:effectLst/>
                        </a:rPr>
                        <a:t>Opera</a:t>
                      </a:r>
                      <a:endParaRPr lang="en-IE"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2329229389"/>
                  </a:ext>
                </a:extLst>
              </a:tr>
              <a:tr h="202722">
                <a:tc>
                  <a:txBody>
                    <a:bodyPr/>
                    <a:lstStyle/>
                    <a:p>
                      <a:pPr algn="r" fontAlgn="t"/>
                      <a:r>
                        <a:rPr lang="en-IE" sz="1050" u="none" strike="noStrike" dirty="0">
                          <a:solidFill>
                            <a:schemeClr val="tx1">
                              <a:lumMod val="75000"/>
                              <a:lumOff val="25000"/>
                            </a:schemeClr>
                          </a:solidFill>
                          <a:effectLst/>
                        </a:rPr>
                        <a:t>Contemporary dance performance</a:t>
                      </a:r>
                      <a:endParaRPr lang="en-IE"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2170857119"/>
                  </a:ext>
                </a:extLst>
              </a:tr>
              <a:tr h="202722">
                <a:tc>
                  <a:txBody>
                    <a:bodyPr/>
                    <a:lstStyle/>
                    <a:p>
                      <a:pPr algn="r" fontAlgn="t"/>
                      <a:r>
                        <a:rPr lang="en-IE" sz="1050" u="none" strike="noStrike" dirty="0">
                          <a:solidFill>
                            <a:schemeClr val="tx1">
                              <a:lumMod val="75000"/>
                              <a:lumOff val="25000"/>
                            </a:schemeClr>
                          </a:solidFill>
                          <a:effectLst/>
                        </a:rPr>
                        <a:t>Ballet</a:t>
                      </a:r>
                      <a:endParaRPr lang="en-IE"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2204394153"/>
                  </a:ext>
                </a:extLst>
              </a:tr>
              <a:tr h="202722">
                <a:tc>
                  <a:txBody>
                    <a:bodyPr/>
                    <a:lstStyle/>
                    <a:p>
                      <a:pPr algn="r" fontAlgn="t"/>
                      <a:r>
                        <a:rPr lang="en-IE" sz="1050" u="none" strike="noStrike" dirty="0">
                          <a:solidFill>
                            <a:schemeClr val="tx1">
                              <a:lumMod val="75000"/>
                              <a:lumOff val="25000"/>
                            </a:schemeClr>
                          </a:solidFill>
                          <a:effectLst/>
                        </a:rPr>
                        <a:t>Other music</a:t>
                      </a:r>
                      <a:endParaRPr lang="en-IE"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2316821683"/>
                  </a:ext>
                </a:extLst>
              </a:tr>
              <a:tr h="202722">
                <a:tc>
                  <a:txBody>
                    <a:bodyPr/>
                    <a:lstStyle/>
                    <a:p>
                      <a:pPr algn="r" fontAlgn="t"/>
                      <a:r>
                        <a:rPr lang="en-US" sz="1050" u="none" strike="noStrike" dirty="0">
                          <a:solidFill>
                            <a:schemeClr val="tx1">
                              <a:lumMod val="75000"/>
                              <a:lumOff val="25000"/>
                            </a:schemeClr>
                          </a:solidFill>
                          <a:effectLst/>
                        </a:rPr>
                        <a:t>Other performance, concert, event</a:t>
                      </a:r>
                      <a:endParaRPr lang="en-US"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2995626901"/>
                  </a:ext>
                </a:extLst>
              </a:tr>
              <a:tr h="202722">
                <a:tc>
                  <a:txBody>
                    <a:bodyPr/>
                    <a:lstStyle/>
                    <a:p>
                      <a:pPr algn="r" fontAlgn="t"/>
                      <a:r>
                        <a:rPr lang="en-IE" sz="1050" u="none" strike="noStrike" dirty="0">
                          <a:solidFill>
                            <a:schemeClr val="tx1">
                              <a:lumMod val="75000"/>
                              <a:lumOff val="25000"/>
                            </a:schemeClr>
                          </a:solidFill>
                          <a:effectLst/>
                        </a:rPr>
                        <a:t>None</a:t>
                      </a:r>
                      <a:endParaRPr lang="en-IE"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1365356207"/>
                  </a:ext>
                </a:extLst>
              </a:tr>
            </a:tbl>
          </a:graphicData>
        </a:graphic>
      </p:graphicFrame>
      <p:cxnSp>
        <p:nvCxnSpPr>
          <p:cNvPr id="12" name="Straight Connector 11">
            <a:extLst>
              <a:ext uri="{FF2B5EF4-FFF2-40B4-BE49-F238E27FC236}">
                <a16:creationId xmlns="" xmlns:a16="http://schemas.microsoft.com/office/drawing/2014/main" id="{49843055-E493-4B1F-AB9B-E989BA54D02A}"/>
              </a:ext>
            </a:extLst>
          </p:cNvPr>
          <p:cNvCxnSpPr/>
          <p:nvPr/>
        </p:nvCxnSpPr>
        <p:spPr>
          <a:xfrm>
            <a:off x="382944" y="3549774"/>
            <a:ext cx="8951360" cy="0"/>
          </a:xfrm>
          <a:prstGeom prst="line">
            <a:avLst/>
          </a:prstGeom>
          <a:ln w="9525"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 xmlns:a16="http://schemas.microsoft.com/office/drawing/2014/main" id="{499A5BD1-CC53-462D-A62B-D24E39C7DBDA}"/>
              </a:ext>
            </a:extLst>
          </p:cNvPr>
          <p:cNvCxnSpPr/>
          <p:nvPr/>
        </p:nvCxnSpPr>
        <p:spPr>
          <a:xfrm>
            <a:off x="382944" y="2320305"/>
            <a:ext cx="8951360" cy="0"/>
          </a:xfrm>
          <a:prstGeom prst="line">
            <a:avLst/>
          </a:prstGeom>
          <a:ln w="9525"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 xmlns:a16="http://schemas.microsoft.com/office/drawing/2014/main" id="{FA959931-FFA6-4533-BF0F-49AB8B8A4DB8}"/>
              </a:ext>
            </a:extLst>
          </p:cNvPr>
          <p:cNvCxnSpPr/>
          <p:nvPr/>
        </p:nvCxnSpPr>
        <p:spPr>
          <a:xfrm>
            <a:off x="394128" y="4768577"/>
            <a:ext cx="8951360" cy="0"/>
          </a:xfrm>
          <a:prstGeom prst="line">
            <a:avLst/>
          </a:prstGeom>
          <a:ln w="9525"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273699659"/>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3B281127-3FBD-4E6C-98BE-1DF1CDAD408F}"/>
              </a:ext>
            </a:extLst>
          </p:cNvPr>
          <p:cNvSpPr>
            <a:spLocks noGrp="1"/>
          </p:cNvSpPr>
          <p:nvPr>
            <p:ph type="body" sz="quarter" idx="49"/>
          </p:nvPr>
        </p:nvSpPr>
        <p:spPr>
          <a:xfrm>
            <a:off x="232011" y="445508"/>
            <a:ext cx="5548676" cy="323941"/>
          </a:xfrm>
        </p:spPr>
        <p:txBody>
          <a:bodyPr/>
          <a:lstStyle/>
          <a:p>
            <a:r>
              <a:rPr lang="en-IE" dirty="0">
                <a:solidFill>
                  <a:schemeClr val="bg1">
                    <a:lumMod val="50000"/>
                  </a:schemeClr>
                </a:solidFill>
              </a:rPr>
              <a:t>Base : All Adults aged 16+ n- 1,303</a:t>
            </a:r>
            <a:endParaRPr lang="en-IE" dirty="0"/>
          </a:p>
        </p:txBody>
      </p:sp>
      <p:sp>
        <p:nvSpPr>
          <p:cNvPr id="2" name="Title 1">
            <a:extLst>
              <a:ext uri="{FF2B5EF4-FFF2-40B4-BE49-F238E27FC236}">
                <a16:creationId xmlns="" xmlns:a16="http://schemas.microsoft.com/office/drawing/2014/main" id="{73C14710-8364-4439-9FCA-44E23369CF5C}"/>
              </a:ext>
            </a:extLst>
          </p:cNvPr>
          <p:cNvSpPr>
            <a:spLocks noGrp="1"/>
          </p:cNvSpPr>
          <p:nvPr>
            <p:ph type="title"/>
          </p:nvPr>
        </p:nvSpPr>
        <p:spPr>
          <a:xfrm>
            <a:off x="214634" y="48570"/>
            <a:ext cx="8862146" cy="370620"/>
          </a:xfrm>
        </p:spPr>
        <p:txBody>
          <a:bodyPr/>
          <a:lstStyle/>
          <a:p>
            <a:r>
              <a:rPr lang="en-IE" dirty="0"/>
              <a:t>Arts attendance past 12 months : Any cross attendance</a:t>
            </a:r>
            <a:endParaRPr lang="en-IE" dirty="0">
              <a:highlight>
                <a:srgbClr val="FFFF00"/>
              </a:highlight>
            </a:endParaRPr>
          </a:p>
        </p:txBody>
      </p:sp>
      <p:sp>
        <p:nvSpPr>
          <p:cNvPr id="4" name="Text Placeholder 3">
            <a:extLst>
              <a:ext uri="{FF2B5EF4-FFF2-40B4-BE49-F238E27FC236}">
                <a16:creationId xmlns="" xmlns:a16="http://schemas.microsoft.com/office/drawing/2014/main" id="{33DB60F9-279D-4D33-9CA3-18DA9592C05C}"/>
              </a:ext>
            </a:extLst>
          </p:cNvPr>
          <p:cNvSpPr>
            <a:spLocks noGrp="1"/>
          </p:cNvSpPr>
          <p:nvPr>
            <p:ph type="body" sz="quarter" idx="60"/>
          </p:nvPr>
        </p:nvSpPr>
        <p:spPr>
          <a:xfrm>
            <a:off x="574934" y="6576754"/>
            <a:ext cx="7042362" cy="285204"/>
          </a:xfrm>
        </p:spPr>
        <p:txBody>
          <a:bodyPr/>
          <a:lstStyle/>
          <a:p>
            <a:r>
              <a:rPr lang="en-IE" dirty="0"/>
              <a:t>Q.2 </a:t>
            </a:r>
            <a:r>
              <a:rPr lang="en-US" dirty="0"/>
              <a:t>In the past 12 months, have you been to any of these events?</a:t>
            </a:r>
          </a:p>
          <a:p>
            <a:endParaRPr lang="en-IE" dirty="0"/>
          </a:p>
        </p:txBody>
      </p:sp>
      <p:graphicFrame>
        <p:nvGraphicFramePr>
          <p:cNvPr id="5" name="Table 4">
            <a:extLst>
              <a:ext uri="{FF2B5EF4-FFF2-40B4-BE49-F238E27FC236}">
                <a16:creationId xmlns="" xmlns:a16="http://schemas.microsoft.com/office/drawing/2014/main" id="{77811AAD-DF67-498D-A4F4-1016CE98B66C}"/>
              </a:ext>
            </a:extLst>
          </p:cNvPr>
          <p:cNvGraphicFramePr>
            <a:graphicFrameLocks noGrp="1"/>
          </p:cNvGraphicFramePr>
          <p:nvPr>
            <p:extLst>
              <p:ext uri="{D42A27DB-BD31-4B8C-83A1-F6EECF244321}">
                <p14:modId xmlns:p14="http://schemas.microsoft.com/office/powerpoint/2010/main" val="919403464"/>
              </p:ext>
            </p:extLst>
          </p:nvPr>
        </p:nvGraphicFramePr>
        <p:xfrm>
          <a:off x="128464" y="759855"/>
          <a:ext cx="9545516" cy="5642821"/>
        </p:xfrm>
        <a:graphic>
          <a:graphicData uri="http://schemas.openxmlformats.org/drawingml/2006/table">
            <a:tbl>
              <a:tblPr>
                <a:tableStyleId>{5C22544A-7EE6-4342-B048-85BDC9FD1C3A}</a:tableStyleId>
              </a:tblPr>
              <a:tblGrid>
                <a:gridCol w="2079318">
                  <a:extLst>
                    <a:ext uri="{9D8B030D-6E8A-4147-A177-3AD203B41FA5}">
                      <a16:colId xmlns="" xmlns:a16="http://schemas.microsoft.com/office/drawing/2014/main" val="4019759238"/>
                    </a:ext>
                  </a:extLst>
                </a:gridCol>
                <a:gridCol w="602726">
                  <a:extLst>
                    <a:ext uri="{9D8B030D-6E8A-4147-A177-3AD203B41FA5}">
                      <a16:colId xmlns="" xmlns:a16="http://schemas.microsoft.com/office/drawing/2014/main" val="2850908510"/>
                    </a:ext>
                  </a:extLst>
                </a:gridCol>
                <a:gridCol w="311976">
                  <a:extLst>
                    <a:ext uri="{9D8B030D-6E8A-4147-A177-3AD203B41FA5}">
                      <a16:colId xmlns="" xmlns:a16="http://schemas.microsoft.com/office/drawing/2014/main" val="2701745090"/>
                    </a:ext>
                  </a:extLst>
                </a:gridCol>
                <a:gridCol w="311976">
                  <a:extLst>
                    <a:ext uri="{9D8B030D-6E8A-4147-A177-3AD203B41FA5}">
                      <a16:colId xmlns="" xmlns:a16="http://schemas.microsoft.com/office/drawing/2014/main" val="956118172"/>
                    </a:ext>
                  </a:extLst>
                </a:gridCol>
                <a:gridCol w="311976">
                  <a:extLst>
                    <a:ext uri="{9D8B030D-6E8A-4147-A177-3AD203B41FA5}">
                      <a16:colId xmlns="" xmlns:a16="http://schemas.microsoft.com/office/drawing/2014/main" val="1807009342"/>
                    </a:ext>
                  </a:extLst>
                </a:gridCol>
                <a:gridCol w="311976">
                  <a:extLst>
                    <a:ext uri="{9D8B030D-6E8A-4147-A177-3AD203B41FA5}">
                      <a16:colId xmlns="" xmlns:a16="http://schemas.microsoft.com/office/drawing/2014/main" val="3198323361"/>
                    </a:ext>
                  </a:extLst>
                </a:gridCol>
                <a:gridCol w="311976">
                  <a:extLst>
                    <a:ext uri="{9D8B030D-6E8A-4147-A177-3AD203B41FA5}">
                      <a16:colId xmlns="" xmlns:a16="http://schemas.microsoft.com/office/drawing/2014/main" val="1369157589"/>
                    </a:ext>
                  </a:extLst>
                </a:gridCol>
                <a:gridCol w="311976">
                  <a:extLst>
                    <a:ext uri="{9D8B030D-6E8A-4147-A177-3AD203B41FA5}">
                      <a16:colId xmlns="" xmlns:a16="http://schemas.microsoft.com/office/drawing/2014/main" val="1754352656"/>
                    </a:ext>
                  </a:extLst>
                </a:gridCol>
                <a:gridCol w="311976">
                  <a:extLst>
                    <a:ext uri="{9D8B030D-6E8A-4147-A177-3AD203B41FA5}">
                      <a16:colId xmlns="" xmlns:a16="http://schemas.microsoft.com/office/drawing/2014/main" val="1187616216"/>
                    </a:ext>
                  </a:extLst>
                </a:gridCol>
                <a:gridCol w="311976">
                  <a:extLst>
                    <a:ext uri="{9D8B030D-6E8A-4147-A177-3AD203B41FA5}">
                      <a16:colId xmlns="" xmlns:a16="http://schemas.microsoft.com/office/drawing/2014/main" val="1633004179"/>
                    </a:ext>
                  </a:extLst>
                </a:gridCol>
                <a:gridCol w="311976">
                  <a:extLst>
                    <a:ext uri="{9D8B030D-6E8A-4147-A177-3AD203B41FA5}">
                      <a16:colId xmlns="" xmlns:a16="http://schemas.microsoft.com/office/drawing/2014/main" val="1263439895"/>
                    </a:ext>
                  </a:extLst>
                </a:gridCol>
                <a:gridCol w="311976">
                  <a:extLst>
                    <a:ext uri="{9D8B030D-6E8A-4147-A177-3AD203B41FA5}">
                      <a16:colId xmlns="" xmlns:a16="http://schemas.microsoft.com/office/drawing/2014/main" val="1372175045"/>
                    </a:ext>
                  </a:extLst>
                </a:gridCol>
                <a:gridCol w="246868">
                  <a:extLst>
                    <a:ext uri="{9D8B030D-6E8A-4147-A177-3AD203B41FA5}">
                      <a16:colId xmlns="" xmlns:a16="http://schemas.microsoft.com/office/drawing/2014/main" val="16715599"/>
                    </a:ext>
                  </a:extLst>
                </a:gridCol>
                <a:gridCol w="377084">
                  <a:extLst>
                    <a:ext uri="{9D8B030D-6E8A-4147-A177-3AD203B41FA5}">
                      <a16:colId xmlns="" xmlns:a16="http://schemas.microsoft.com/office/drawing/2014/main" val="995148741"/>
                    </a:ext>
                  </a:extLst>
                </a:gridCol>
                <a:gridCol w="311976">
                  <a:extLst>
                    <a:ext uri="{9D8B030D-6E8A-4147-A177-3AD203B41FA5}">
                      <a16:colId xmlns="" xmlns:a16="http://schemas.microsoft.com/office/drawing/2014/main" val="1843587"/>
                    </a:ext>
                  </a:extLst>
                </a:gridCol>
                <a:gridCol w="311976">
                  <a:extLst>
                    <a:ext uri="{9D8B030D-6E8A-4147-A177-3AD203B41FA5}">
                      <a16:colId xmlns="" xmlns:a16="http://schemas.microsoft.com/office/drawing/2014/main" val="602706039"/>
                    </a:ext>
                  </a:extLst>
                </a:gridCol>
                <a:gridCol w="311976">
                  <a:extLst>
                    <a:ext uri="{9D8B030D-6E8A-4147-A177-3AD203B41FA5}">
                      <a16:colId xmlns="" xmlns:a16="http://schemas.microsoft.com/office/drawing/2014/main" val="1418764359"/>
                    </a:ext>
                  </a:extLst>
                </a:gridCol>
                <a:gridCol w="311976">
                  <a:extLst>
                    <a:ext uri="{9D8B030D-6E8A-4147-A177-3AD203B41FA5}">
                      <a16:colId xmlns="" xmlns:a16="http://schemas.microsoft.com/office/drawing/2014/main" val="655825733"/>
                    </a:ext>
                  </a:extLst>
                </a:gridCol>
                <a:gridCol w="311976">
                  <a:extLst>
                    <a:ext uri="{9D8B030D-6E8A-4147-A177-3AD203B41FA5}">
                      <a16:colId xmlns="" xmlns:a16="http://schemas.microsoft.com/office/drawing/2014/main" val="3770835202"/>
                    </a:ext>
                  </a:extLst>
                </a:gridCol>
                <a:gridCol w="311976">
                  <a:extLst>
                    <a:ext uri="{9D8B030D-6E8A-4147-A177-3AD203B41FA5}">
                      <a16:colId xmlns="" xmlns:a16="http://schemas.microsoft.com/office/drawing/2014/main" val="1906755767"/>
                    </a:ext>
                  </a:extLst>
                </a:gridCol>
                <a:gridCol w="311976">
                  <a:extLst>
                    <a:ext uri="{9D8B030D-6E8A-4147-A177-3AD203B41FA5}">
                      <a16:colId xmlns="" xmlns:a16="http://schemas.microsoft.com/office/drawing/2014/main" val="3121737134"/>
                    </a:ext>
                  </a:extLst>
                </a:gridCol>
                <a:gridCol w="311976">
                  <a:extLst>
                    <a:ext uri="{9D8B030D-6E8A-4147-A177-3AD203B41FA5}">
                      <a16:colId xmlns="" xmlns:a16="http://schemas.microsoft.com/office/drawing/2014/main" val="1599261986"/>
                    </a:ext>
                  </a:extLst>
                </a:gridCol>
                <a:gridCol w="311976">
                  <a:extLst>
                    <a:ext uri="{9D8B030D-6E8A-4147-A177-3AD203B41FA5}">
                      <a16:colId xmlns="" xmlns:a16="http://schemas.microsoft.com/office/drawing/2014/main" val="3646602165"/>
                    </a:ext>
                  </a:extLst>
                </a:gridCol>
                <a:gridCol w="311976">
                  <a:extLst>
                    <a:ext uri="{9D8B030D-6E8A-4147-A177-3AD203B41FA5}">
                      <a16:colId xmlns="" xmlns:a16="http://schemas.microsoft.com/office/drawing/2014/main" val="3009998020"/>
                    </a:ext>
                  </a:extLst>
                </a:gridCol>
              </a:tblGrid>
              <a:tr h="1482138">
                <a:tc>
                  <a:txBody>
                    <a:bodyPr/>
                    <a:lstStyle/>
                    <a:p>
                      <a:endParaRPr lang="en-IE" sz="1000" dirty="0"/>
                    </a:p>
                  </a:txBody>
                  <a:tcPr>
                    <a:solidFill>
                      <a:srgbClr val="FED402"/>
                    </a:solidFill>
                  </a:tcPr>
                </a:tc>
                <a:tc>
                  <a:txBody>
                    <a:bodyPr/>
                    <a:lstStyle/>
                    <a:p>
                      <a:pPr algn="ctr"/>
                      <a:r>
                        <a:rPr lang="en-IE" sz="1000" dirty="0">
                          <a:solidFill>
                            <a:schemeClr val="tx1">
                              <a:lumMod val="50000"/>
                              <a:lumOff val="50000"/>
                            </a:schemeClr>
                          </a:solidFill>
                        </a:rPr>
                        <a:t>Total</a:t>
                      </a:r>
                    </a:p>
                  </a:txBody>
                  <a:tcPr anchor="ctr">
                    <a:solidFill>
                      <a:srgbClr val="FED402"/>
                    </a:solidFill>
                  </a:tcPr>
                </a:tc>
                <a:tc>
                  <a:txBody>
                    <a:bodyPr/>
                    <a:lstStyle/>
                    <a:p>
                      <a:pPr algn="ctr" fontAlgn="t"/>
                      <a:r>
                        <a:rPr lang="en-US" sz="900" u="none" strike="noStrike" dirty="0">
                          <a:solidFill>
                            <a:schemeClr val="tx1">
                              <a:lumMod val="50000"/>
                              <a:lumOff val="50000"/>
                            </a:schemeClr>
                          </a:solidFill>
                          <a:effectLst/>
                        </a:rPr>
                        <a:t>Films at a cinema or other venue </a:t>
                      </a:r>
                      <a:endParaRPr lang="en-US" sz="900" b="0" i="0" u="none" strike="noStrike" dirty="0">
                        <a:solidFill>
                          <a:schemeClr val="tx1">
                            <a:lumMod val="50000"/>
                            <a:lumOff val="50000"/>
                          </a:schemeClr>
                        </a:solidFill>
                        <a:effectLst/>
                        <a:latin typeface="Tahoma" panose="020B0604030504040204" pitchFamily="34" charset="0"/>
                      </a:endParaRPr>
                    </a:p>
                  </a:txBody>
                  <a:tcPr marL="3771" marR="3771" marT="3771" marB="0" anchor="ctr">
                    <a:solidFill>
                      <a:srgbClr val="FED402"/>
                    </a:solidFill>
                  </a:tcPr>
                </a:tc>
                <a:tc>
                  <a:txBody>
                    <a:bodyPr/>
                    <a:lstStyle/>
                    <a:p>
                      <a:pPr algn="ctr" fontAlgn="t"/>
                      <a:r>
                        <a:rPr lang="en-US" sz="900" u="none" strike="noStrike" dirty="0">
                          <a:solidFill>
                            <a:schemeClr val="tx1">
                              <a:lumMod val="50000"/>
                              <a:lumOff val="50000"/>
                            </a:schemeClr>
                          </a:solidFill>
                          <a:effectLst/>
                        </a:rPr>
                        <a:t>Live streaming of an event at a cinema</a:t>
                      </a:r>
                      <a:endParaRPr lang="en-US" sz="900" b="0" i="0" u="none" strike="noStrike" dirty="0">
                        <a:solidFill>
                          <a:schemeClr val="tx1">
                            <a:lumMod val="50000"/>
                            <a:lumOff val="50000"/>
                          </a:schemeClr>
                        </a:solidFill>
                        <a:effectLst/>
                        <a:latin typeface="Tahoma" panose="020B0604030504040204" pitchFamily="34" charset="0"/>
                      </a:endParaRPr>
                    </a:p>
                  </a:txBody>
                  <a:tcPr marL="3771" marR="3771" marT="3771" marB="0" anchor="ctr">
                    <a:solidFill>
                      <a:srgbClr val="FED402"/>
                    </a:solidFill>
                  </a:tcPr>
                </a:tc>
                <a:tc>
                  <a:txBody>
                    <a:bodyPr/>
                    <a:lstStyle/>
                    <a:p>
                      <a:pPr algn="ctr" fontAlgn="t"/>
                      <a:r>
                        <a:rPr lang="en-IE" sz="900" u="none" strike="noStrike" dirty="0">
                          <a:solidFill>
                            <a:schemeClr val="tx1">
                              <a:lumMod val="50000"/>
                              <a:lumOff val="50000"/>
                            </a:schemeClr>
                          </a:solidFill>
                          <a:effectLst/>
                        </a:rPr>
                        <a:t>Plays </a:t>
                      </a:r>
                      <a:endParaRPr lang="en-IE" sz="900" b="0" i="0" u="none" strike="noStrike" dirty="0">
                        <a:solidFill>
                          <a:schemeClr val="tx1">
                            <a:lumMod val="50000"/>
                            <a:lumOff val="50000"/>
                          </a:schemeClr>
                        </a:solidFill>
                        <a:effectLst/>
                        <a:latin typeface="Tahoma" panose="020B0604030504040204" pitchFamily="34" charset="0"/>
                      </a:endParaRPr>
                    </a:p>
                  </a:txBody>
                  <a:tcPr marL="3771" marR="3771" marT="3771" marB="0" anchor="ctr">
                    <a:solidFill>
                      <a:srgbClr val="FED402"/>
                    </a:solidFill>
                  </a:tcPr>
                </a:tc>
                <a:tc>
                  <a:txBody>
                    <a:bodyPr/>
                    <a:lstStyle/>
                    <a:p>
                      <a:pPr algn="ctr" fontAlgn="t"/>
                      <a:r>
                        <a:rPr lang="en-IE" sz="900" u="none" strike="noStrike">
                          <a:solidFill>
                            <a:schemeClr val="tx1">
                              <a:lumMod val="50000"/>
                              <a:lumOff val="50000"/>
                            </a:schemeClr>
                          </a:solidFill>
                          <a:effectLst/>
                        </a:rPr>
                        <a:t>Opera </a:t>
                      </a:r>
                      <a:endParaRPr lang="en-IE" sz="900" b="0" i="0" u="none" strike="noStrike">
                        <a:solidFill>
                          <a:schemeClr val="tx1">
                            <a:lumMod val="50000"/>
                            <a:lumOff val="50000"/>
                          </a:schemeClr>
                        </a:solidFill>
                        <a:effectLst/>
                        <a:latin typeface="Tahoma" panose="020B0604030504040204" pitchFamily="34" charset="0"/>
                      </a:endParaRPr>
                    </a:p>
                  </a:txBody>
                  <a:tcPr marL="3771" marR="3771" marT="3771" marB="0" anchor="ctr">
                    <a:solidFill>
                      <a:srgbClr val="FED402"/>
                    </a:solidFill>
                  </a:tcPr>
                </a:tc>
                <a:tc>
                  <a:txBody>
                    <a:bodyPr/>
                    <a:lstStyle/>
                    <a:p>
                      <a:pPr algn="ctr" fontAlgn="t"/>
                      <a:r>
                        <a:rPr lang="en-IE" sz="900" u="none" strike="noStrike">
                          <a:solidFill>
                            <a:schemeClr val="tx1">
                              <a:lumMod val="50000"/>
                              <a:lumOff val="50000"/>
                            </a:schemeClr>
                          </a:solidFill>
                          <a:effectLst/>
                        </a:rPr>
                        <a:t>Musical </a:t>
                      </a:r>
                      <a:endParaRPr lang="en-IE" sz="900" b="0" i="0" u="none" strike="noStrike">
                        <a:solidFill>
                          <a:schemeClr val="tx1">
                            <a:lumMod val="50000"/>
                            <a:lumOff val="50000"/>
                          </a:schemeClr>
                        </a:solidFill>
                        <a:effectLst/>
                        <a:latin typeface="Tahoma" panose="020B0604030504040204" pitchFamily="34" charset="0"/>
                      </a:endParaRPr>
                    </a:p>
                  </a:txBody>
                  <a:tcPr marL="3771" marR="3771" marT="3771" marB="0" anchor="ctr">
                    <a:solidFill>
                      <a:srgbClr val="FED402"/>
                    </a:solidFill>
                  </a:tcPr>
                </a:tc>
                <a:tc>
                  <a:txBody>
                    <a:bodyPr/>
                    <a:lstStyle/>
                    <a:p>
                      <a:pPr algn="ctr" fontAlgn="t"/>
                      <a:r>
                        <a:rPr lang="en-IE" sz="900" u="none" strike="noStrike">
                          <a:solidFill>
                            <a:schemeClr val="tx1">
                              <a:lumMod val="50000"/>
                              <a:lumOff val="50000"/>
                            </a:schemeClr>
                          </a:solidFill>
                          <a:effectLst/>
                        </a:rPr>
                        <a:t>Stand-up comedy </a:t>
                      </a:r>
                      <a:endParaRPr lang="en-IE" sz="900" b="0" i="0" u="none" strike="noStrike">
                        <a:solidFill>
                          <a:schemeClr val="tx1">
                            <a:lumMod val="50000"/>
                            <a:lumOff val="50000"/>
                          </a:schemeClr>
                        </a:solidFill>
                        <a:effectLst/>
                        <a:latin typeface="Tahoma" panose="020B0604030504040204" pitchFamily="34" charset="0"/>
                      </a:endParaRPr>
                    </a:p>
                  </a:txBody>
                  <a:tcPr marL="3771" marR="3771" marT="3771" marB="0" anchor="ctr">
                    <a:solidFill>
                      <a:srgbClr val="FED402"/>
                    </a:solidFill>
                  </a:tcPr>
                </a:tc>
                <a:tc>
                  <a:txBody>
                    <a:bodyPr/>
                    <a:lstStyle/>
                    <a:p>
                      <a:pPr algn="ctr" fontAlgn="t"/>
                      <a:r>
                        <a:rPr lang="en-IE" sz="900" u="none" strike="noStrike">
                          <a:solidFill>
                            <a:schemeClr val="tx1">
                              <a:lumMod val="50000"/>
                              <a:lumOff val="50000"/>
                            </a:schemeClr>
                          </a:solidFill>
                          <a:effectLst/>
                        </a:rPr>
                        <a:t>Contemporary dance performance </a:t>
                      </a:r>
                      <a:endParaRPr lang="en-IE" sz="900" b="0" i="0" u="none" strike="noStrike">
                        <a:solidFill>
                          <a:schemeClr val="tx1">
                            <a:lumMod val="50000"/>
                            <a:lumOff val="50000"/>
                          </a:schemeClr>
                        </a:solidFill>
                        <a:effectLst/>
                        <a:latin typeface="Tahoma" panose="020B0604030504040204" pitchFamily="34" charset="0"/>
                      </a:endParaRPr>
                    </a:p>
                  </a:txBody>
                  <a:tcPr marL="3771" marR="3771" marT="3771" marB="0" anchor="ctr">
                    <a:solidFill>
                      <a:srgbClr val="FED402"/>
                    </a:solidFill>
                  </a:tcPr>
                </a:tc>
                <a:tc>
                  <a:txBody>
                    <a:bodyPr/>
                    <a:lstStyle/>
                    <a:p>
                      <a:pPr algn="ctr" fontAlgn="t"/>
                      <a:r>
                        <a:rPr lang="en-IE" sz="900" u="none" strike="noStrike">
                          <a:solidFill>
                            <a:schemeClr val="tx1">
                              <a:lumMod val="50000"/>
                              <a:lumOff val="50000"/>
                            </a:schemeClr>
                          </a:solidFill>
                          <a:effectLst/>
                        </a:rPr>
                        <a:t>Ballet </a:t>
                      </a:r>
                      <a:endParaRPr lang="en-IE" sz="900" b="0" i="0" u="none" strike="noStrike">
                        <a:solidFill>
                          <a:schemeClr val="tx1">
                            <a:lumMod val="50000"/>
                            <a:lumOff val="50000"/>
                          </a:schemeClr>
                        </a:solidFill>
                        <a:effectLst/>
                        <a:latin typeface="Tahoma" panose="020B0604030504040204" pitchFamily="34" charset="0"/>
                      </a:endParaRPr>
                    </a:p>
                  </a:txBody>
                  <a:tcPr marL="3771" marR="3771" marT="3771" marB="0" anchor="ctr">
                    <a:solidFill>
                      <a:srgbClr val="FED402"/>
                    </a:solidFill>
                  </a:tcPr>
                </a:tc>
                <a:tc>
                  <a:txBody>
                    <a:bodyPr/>
                    <a:lstStyle/>
                    <a:p>
                      <a:pPr algn="ctr" fontAlgn="t"/>
                      <a:r>
                        <a:rPr lang="en-IE" sz="900" u="none" strike="noStrike">
                          <a:solidFill>
                            <a:schemeClr val="tx1">
                              <a:lumMod val="50000"/>
                              <a:lumOff val="50000"/>
                            </a:schemeClr>
                          </a:solidFill>
                          <a:effectLst/>
                        </a:rPr>
                        <a:t>Traditional Irish/Folk dance performance</a:t>
                      </a:r>
                      <a:endParaRPr lang="en-IE" sz="900" b="0" i="0" u="none" strike="noStrike">
                        <a:solidFill>
                          <a:schemeClr val="tx1">
                            <a:lumMod val="50000"/>
                            <a:lumOff val="50000"/>
                          </a:schemeClr>
                        </a:solidFill>
                        <a:effectLst/>
                        <a:latin typeface="Tahoma" panose="020B0604030504040204" pitchFamily="34" charset="0"/>
                      </a:endParaRPr>
                    </a:p>
                  </a:txBody>
                  <a:tcPr marL="3771" marR="3771" marT="3771" marB="0" anchor="ctr">
                    <a:solidFill>
                      <a:srgbClr val="FED402"/>
                    </a:solidFill>
                  </a:tcPr>
                </a:tc>
                <a:tc>
                  <a:txBody>
                    <a:bodyPr/>
                    <a:lstStyle/>
                    <a:p>
                      <a:pPr algn="ctr" fontAlgn="t"/>
                      <a:r>
                        <a:rPr lang="en-IE" sz="900" u="none" strike="noStrike">
                          <a:solidFill>
                            <a:schemeClr val="tx1">
                              <a:lumMod val="50000"/>
                              <a:lumOff val="50000"/>
                            </a:schemeClr>
                          </a:solidFill>
                          <a:effectLst/>
                        </a:rPr>
                        <a:t>Classical music</a:t>
                      </a:r>
                      <a:endParaRPr lang="en-IE" sz="900" b="0" i="0" u="none" strike="noStrike">
                        <a:solidFill>
                          <a:schemeClr val="tx1">
                            <a:lumMod val="50000"/>
                            <a:lumOff val="50000"/>
                          </a:schemeClr>
                        </a:solidFill>
                        <a:effectLst/>
                        <a:latin typeface="Tahoma" panose="020B0604030504040204" pitchFamily="34" charset="0"/>
                      </a:endParaRPr>
                    </a:p>
                  </a:txBody>
                  <a:tcPr marL="3771" marR="3771" marT="3771" marB="0" anchor="ctr">
                    <a:solidFill>
                      <a:srgbClr val="FED402"/>
                    </a:solidFill>
                  </a:tcPr>
                </a:tc>
                <a:tc>
                  <a:txBody>
                    <a:bodyPr/>
                    <a:lstStyle/>
                    <a:p>
                      <a:pPr algn="ctr" fontAlgn="t"/>
                      <a:r>
                        <a:rPr lang="en-IE" sz="900" u="none" strike="noStrike" dirty="0">
                          <a:solidFill>
                            <a:schemeClr val="tx1">
                              <a:lumMod val="50000"/>
                              <a:lumOff val="50000"/>
                            </a:schemeClr>
                          </a:solidFill>
                          <a:effectLst/>
                        </a:rPr>
                        <a:t>Jazz/Blues music</a:t>
                      </a:r>
                      <a:endParaRPr lang="en-IE" sz="900" b="0" i="0" u="none" strike="noStrike" dirty="0">
                        <a:solidFill>
                          <a:schemeClr val="tx1">
                            <a:lumMod val="50000"/>
                            <a:lumOff val="50000"/>
                          </a:schemeClr>
                        </a:solidFill>
                        <a:effectLst/>
                        <a:latin typeface="Tahoma" panose="020B0604030504040204" pitchFamily="34" charset="0"/>
                      </a:endParaRPr>
                    </a:p>
                  </a:txBody>
                  <a:tcPr marL="3771" marR="3771" marT="3771" marB="0" anchor="ctr">
                    <a:solidFill>
                      <a:srgbClr val="FED402"/>
                    </a:solidFill>
                  </a:tcPr>
                </a:tc>
                <a:tc>
                  <a:txBody>
                    <a:bodyPr/>
                    <a:lstStyle/>
                    <a:p>
                      <a:pPr algn="ctr" fontAlgn="t"/>
                      <a:r>
                        <a:rPr lang="en-IE" sz="900" u="none" strike="noStrike" dirty="0">
                          <a:solidFill>
                            <a:schemeClr val="tx1">
                              <a:lumMod val="50000"/>
                              <a:lumOff val="50000"/>
                            </a:schemeClr>
                          </a:solidFill>
                          <a:effectLst/>
                        </a:rPr>
                        <a:t>Rock or Popular music</a:t>
                      </a:r>
                      <a:endParaRPr lang="en-IE" sz="900" b="0" i="0" u="none" strike="noStrike" dirty="0">
                        <a:solidFill>
                          <a:schemeClr val="tx1">
                            <a:lumMod val="50000"/>
                            <a:lumOff val="50000"/>
                          </a:schemeClr>
                        </a:solidFill>
                        <a:effectLst/>
                        <a:latin typeface="Tahoma" panose="020B0604030504040204" pitchFamily="34" charset="0"/>
                      </a:endParaRPr>
                    </a:p>
                  </a:txBody>
                  <a:tcPr marL="3771" marR="3771" marT="3771" marB="0" anchor="ctr">
                    <a:solidFill>
                      <a:srgbClr val="FED402"/>
                    </a:solidFill>
                  </a:tcPr>
                </a:tc>
                <a:tc>
                  <a:txBody>
                    <a:bodyPr/>
                    <a:lstStyle/>
                    <a:p>
                      <a:pPr algn="ctr" fontAlgn="t"/>
                      <a:r>
                        <a:rPr lang="en-IE" sz="900" u="none" strike="noStrike">
                          <a:solidFill>
                            <a:schemeClr val="tx1">
                              <a:lumMod val="50000"/>
                              <a:lumOff val="50000"/>
                            </a:schemeClr>
                          </a:solidFill>
                          <a:effectLst/>
                        </a:rPr>
                        <a:t>Traditional Irish/Folk music</a:t>
                      </a:r>
                      <a:endParaRPr lang="en-IE" sz="900" b="0" i="0" u="none" strike="noStrike">
                        <a:solidFill>
                          <a:schemeClr val="tx1">
                            <a:lumMod val="50000"/>
                            <a:lumOff val="50000"/>
                          </a:schemeClr>
                        </a:solidFill>
                        <a:effectLst/>
                        <a:latin typeface="Tahoma" panose="020B0604030504040204" pitchFamily="34" charset="0"/>
                      </a:endParaRPr>
                    </a:p>
                  </a:txBody>
                  <a:tcPr marL="3771" marR="3771" marT="3771" marB="0" anchor="ctr">
                    <a:solidFill>
                      <a:srgbClr val="FED402"/>
                    </a:solidFill>
                  </a:tcPr>
                </a:tc>
                <a:tc>
                  <a:txBody>
                    <a:bodyPr/>
                    <a:lstStyle/>
                    <a:p>
                      <a:pPr algn="ctr" fontAlgn="t"/>
                      <a:r>
                        <a:rPr lang="en-IE" sz="900" u="none" strike="noStrike" dirty="0">
                          <a:solidFill>
                            <a:schemeClr val="tx1">
                              <a:lumMod val="50000"/>
                              <a:lumOff val="50000"/>
                            </a:schemeClr>
                          </a:solidFill>
                          <a:effectLst/>
                        </a:rPr>
                        <a:t>Country Music</a:t>
                      </a:r>
                      <a:endParaRPr lang="en-IE" sz="900" b="0" i="0" u="none" strike="noStrike" dirty="0">
                        <a:solidFill>
                          <a:schemeClr val="tx1">
                            <a:lumMod val="50000"/>
                            <a:lumOff val="50000"/>
                          </a:schemeClr>
                        </a:solidFill>
                        <a:effectLst/>
                        <a:latin typeface="Tahoma" panose="020B0604030504040204" pitchFamily="34" charset="0"/>
                      </a:endParaRPr>
                    </a:p>
                  </a:txBody>
                  <a:tcPr marL="3771" marR="3771" marT="3771" marB="0" anchor="ctr">
                    <a:solidFill>
                      <a:srgbClr val="FED402"/>
                    </a:solidFill>
                  </a:tcPr>
                </a:tc>
                <a:tc>
                  <a:txBody>
                    <a:bodyPr/>
                    <a:lstStyle/>
                    <a:p>
                      <a:pPr algn="ctr" fontAlgn="t"/>
                      <a:r>
                        <a:rPr lang="en-IE" sz="900" u="none" strike="noStrike">
                          <a:solidFill>
                            <a:schemeClr val="tx1">
                              <a:lumMod val="50000"/>
                              <a:lumOff val="50000"/>
                            </a:schemeClr>
                          </a:solidFill>
                          <a:effectLst/>
                        </a:rPr>
                        <a:t>World music</a:t>
                      </a:r>
                      <a:endParaRPr lang="en-IE" sz="900" b="0" i="0" u="none" strike="noStrike">
                        <a:solidFill>
                          <a:schemeClr val="tx1">
                            <a:lumMod val="50000"/>
                            <a:lumOff val="50000"/>
                          </a:schemeClr>
                        </a:solidFill>
                        <a:effectLst/>
                        <a:latin typeface="Tahoma" panose="020B0604030504040204" pitchFamily="34" charset="0"/>
                      </a:endParaRPr>
                    </a:p>
                  </a:txBody>
                  <a:tcPr marL="3771" marR="3771" marT="3771" marB="0" anchor="ctr">
                    <a:solidFill>
                      <a:srgbClr val="FED402"/>
                    </a:solidFill>
                  </a:tcPr>
                </a:tc>
                <a:tc>
                  <a:txBody>
                    <a:bodyPr/>
                    <a:lstStyle/>
                    <a:p>
                      <a:pPr algn="ctr" fontAlgn="t"/>
                      <a:r>
                        <a:rPr lang="en-IE" sz="900" u="none" strike="noStrike">
                          <a:solidFill>
                            <a:schemeClr val="tx1">
                              <a:lumMod val="50000"/>
                              <a:lumOff val="50000"/>
                            </a:schemeClr>
                          </a:solidFill>
                          <a:effectLst/>
                        </a:rPr>
                        <a:t>Other music</a:t>
                      </a:r>
                      <a:endParaRPr lang="en-IE" sz="900" b="0" i="0" u="none" strike="noStrike">
                        <a:solidFill>
                          <a:schemeClr val="tx1">
                            <a:lumMod val="50000"/>
                            <a:lumOff val="50000"/>
                          </a:schemeClr>
                        </a:solidFill>
                        <a:effectLst/>
                        <a:latin typeface="Tahoma" panose="020B0604030504040204" pitchFamily="34" charset="0"/>
                      </a:endParaRPr>
                    </a:p>
                  </a:txBody>
                  <a:tcPr marL="3771" marR="3771" marT="3771" marB="0" anchor="ctr">
                    <a:solidFill>
                      <a:srgbClr val="FED402"/>
                    </a:solidFill>
                  </a:tcPr>
                </a:tc>
                <a:tc>
                  <a:txBody>
                    <a:bodyPr/>
                    <a:lstStyle/>
                    <a:p>
                      <a:pPr algn="ctr" fontAlgn="t"/>
                      <a:r>
                        <a:rPr lang="en-US" sz="900" u="none" strike="noStrike">
                          <a:solidFill>
                            <a:schemeClr val="tx1">
                              <a:lumMod val="50000"/>
                              <a:lumOff val="50000"/>
                            </a:schemeClr>
                          </a:solidFill>
                          <a:effectLst/>
                        </a:rPr>
                        <a:t>Event connected with books or writing</a:t>
                      </a:r>
                      <a:endParaRPr lang="en-US" sz="900" b="0" i="0" u="none" strike="noStrike">
                        <a:solidFill>
                          <a:schemeClr val="tx1">
                            <a:lumMod val="50000"/>
                            <a:lumOff val="50000"/>
                          </a:schemeClr>
                        </a:solidFill>
                        <a:effectLst/>
                        <a:latin typeface="Tahoma" panose="020B0604030504040204" pitchFamily="34" charset="0"/>
                      </a:endParaRPr>
                    </a:p>
                  </a:txBody>
                  <a:tcPr marL="3771" marR="3771" marT="3771" marB="0" anchor="ctr">
                    <a:solidFill>
                      <a:srgbClr val="FED402"/>
                    </a:solidFill>
                  </a:tcPr>
                </a:tc>
                <a:tc>
                  <a:txBody>
                    <a:bodyPr/>
                    <a:lstStyle/>
                    <a:p>
                      <a:pPr algn="ctr" fontAlgn="t"/>
                      <a:r>
                        <a:rPr lang="en-IE" sz="900" u="none" strike="noStrike">
                          <a:solidFill>
                            <a:schemeClr val="tx1">
                              <a:lumMod val="50000"/>
                              <a:lumOff val="50000"/>
                            </a:schemeClr>
                          </a:solidFill>
                          <a:effectLst/>
                        </a:rPr>
                        <a:t>Art Exhibition</a:t>
                      </a:r>
                      <a:endParaRPr lang="en-IE" sz="900" b="0" i="0" u="none" strike="noStrike">
                        <a:solidFill>
                          <a:schemeClr val="tx1">
                            <a:lumMod val="50000"/>
                            <a:lumOff val="50000"/>
                          </a:schemeClr>
                        </a:solidFill>
                        <a:effectLst/>
                        <a:latin typeface="Tahoma" panose="020B0604030504040204" pitchFamily="34" charset="0"/>
                      </a:endParaRPr>
                    </a:p>
                  </a:txBody>
                  <a:tcPr marL="3771" marR="3771" marT="3771" marB="0" anchor="ctr">
                    <a:solidFill>
                      <a:srgbClr val="FED402"/>
                    </a:solidFill>
                  </a:tcPr>
                </a:tc>
                <a:tc>
                  <a:txBody>
                    <a:bodyPr/>
                    <a:lstStyle/>
                    <a:p>
                      <a:pPr algn="ctr" fontAlgn="t"/>
                      <a:r>
                        <a:rPr lang="en-IE" sz="900" u="none" strike="noStrike" dirty="0">
                          <a:solidFill>
                            <a:schemeClr val="tx1">
                              <a:lumMod val="50000"/>
                              <a:lumOff val="50000"/>
                            </a:schemeClr>
                          </a:solidFill>
                          <a:effectLst/>
                        </a:rPr>
                        <a:t>Event connected with Architecture</a:t>
                      </a:r>
                      <a:endParaRPr lang="en-IE" sz="900" b="0" i="0" u="none" strike="noStrike" dirty="0">
                        <a:solidFill>
                          <a:schemeClr val="tx1">
                            <a:lumMod val="50000"/>
                            <a:lumOff val="50000"/>
                          </a:schemeClr>
                        </a:solidFill>
                        <a:effectLst/>
                        <a:latin typeface="Tahoma" panose="020B0604030504040204" pitchFamily="34" charset="0"/>
                      </a:endParaRPr>
                    </a:p>
                  </a:txBody>
                  <a:tcPr marL="3771" marR="3771" marT="3771" marB="0" anchor="ctr">
                    <a:solidFill>
                      <a:srgbClr val="FED402"/>
                    </a:solidFill>
                  </a:tcPr>
                </a:tc>
                <a:tc>
                  <a:txBody>
                    <a:bodyPr/>
                    <a:lstStyle/>
                    <a:p>
                      <a:pPr algn="ctr" fontAlgn="t"/>
                      <a:r>
                        <a:rPr lang="en-IE" sz="900" u="none" strike="noStrike" dirty="0">
                          <a:solidFill>
                            <a:schemeClr val="tx1">
                              <a:lumMod val="50000"/>
                              <a:lumOff val="50000"/>
                            </a:schemeClr>
                          </a:solidFill>
                          <a:effectLst/>
                        </a:rPr>
                        <a:t>Street arts</a:t>
                      </a:r>
                      <a:endParaRPr lang="en-IE" sz="900" b="0" i="0" u="none" strike="noStrike" dirty="0">
                        <a:solidFill>
                          <a:schemeClr val="tx1">
                            <a:lumMod val="50000"/>
                            <a:lumOff val="50000"/>
                          </a:schemeClr>
                        </a:solidFill>
                        <a:effectLst/>
                        <a:latin typeface="Tahoma" panose="020B0604030504040204" pitchFamily="34" charset="0"/>
                      </a:endParaRPr>
                    </a:p>
                  </a:txBody>
                  <a:tcPr marL="3771" marR="3771" marT="3771" marB="0" anchor="ctr">
                    <a:solidFill>
                      <a:srgbClr val="FED402"/>
                    </a:solidFill>
                  </a:tcPr>
                </a:tc>
                <a:tc>
                  <a:txBody>
                    <a:bodyPr/>
                    <a:lstStyle/>
                    <a:p>
                      <a:pPr algn="ctr" fontAlgn="t"/>
                      <a:r>
                        <a:rPr lang="en-US" sz="900" u="none" strike="noStrike" dirty="0">
                          <a:solidFill>
                            <a:schemeClr val="tx1">
                              <a:lumMod val="50000"/>
                              <a:lumOff val="50000"/>
                            </a:schemeClr>
                          </a:solidFill>
                          <a:effectLst/>
                        </a:rPr>
                        <a:t>Circus – in a tent or other venue</a:t>
                      </a:r>
                      <a:endParaRPr lang="en-US" sz="900" b="0" i="0" u="none" strike="noStrike" dirty="0">
                        <a:solidFill>
                          <a:schemeClr val="tx1">
                            <a:lumMod val="50000"/>
                            <a:lumOff val="50000"/>
                          </a:schemeClr>
                        </a:solidFill>
                        <a:effectLst/>
                        <a:latin typeface="Tahoma" panose="020B0604030504040204" pitchFamily="34" charset="0"/>
                      </a:endParaRPr>
                    </a:p>
                  </a:txBody>
                  <a:tcPr marL="3771" marR="3771" marT="3771" marB="0" anchor="ctr">
                    <a:solidFill>
                      <a:srgbClr val="FED402"/>
                    </a:solidFill>
                  </a:tcPr>
                </a:tc>
                <a:tc>
                  <a:txBody>
                    <a:bodyPr/>
                    <a:lstStyle/>
                    <a:p>
                      <a:pPr algn="ctr" fontAlgn="t"/>
                      <a:r>
                        <a:rPr lang="en-IE" sz="900" u="none" strike="noStrike" dirty="0">
                          <a:solidFill>
                            <a:schemeClr val="tx1">
                              <a:lumMod val="50000"/>
                              <a:lumOff val="50000"/>
                            </a:schemeClr>
                          </a:solidFill>
                          <a:effectLst/>
                        </a:rPr>
                        <a:t>Other performance, concert, event</a:t>
                      </a:r>
                      <a:endParaRPr lang="en-IE" sz="900" b="0" i="0" u="none" strike="noStrike" dirty="0">
                        <a:solidFill>
                          <a:schemeClr val="tx1">
                            <a:lumMod val="50000"/>
                            <a:lumOff val="50000"/>
                          </a:schemeClr>
                        </a:solidFill>
                        <a:effectLst/>
                        <a:latin typeface="Tahoma" panose="020B0604030504040204" pitchFamily="34" charset="0"/>
                      </a:endParaRPr>
                    </a:p>
                  </a:txBody>
                  <a:tcPr marL="3771" marR="3771" marT="3771" marB="0" anchor="ctr">
                    <a:solidFill>
                      <a:srgbClr val="FED402"/>
                    </a:solidFill>
                  </a:tcPr>
                </a:tc>
                <a:extLst>
                  <a:ext uri="{0D108BD9-81ED-4DB2-BD59-A6C34878D82A}">
                    <a16:rowId xmlns="" xmlns:a16="http://schemas.microsoft.com/office/drawing/2014/main" val="406102616"/>
                  </a:ext>
                </a:extLst>
              </a:tr>
              <a:tr h="135448">
                <a:tc>
                  <a:txBody>
                    <a:bodyPr/>
                    <a:lstStyle/>
                    <a:p>
                      <a:pPr algn="ctr" fontAlgn="t"/>
                      <a:endParaRPr lang="en-IE" sz="800" b="0" i="1" u="none" strike="noStrike" dirty="0">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a:solidFill>
                            <a:schemeClr val="bg1"/>
                          </a:solidFill>
                          <a:effectLst/>
                        </a:rPr>
                        <a:t>3694</a:t>
                      </a:r>
                      <a:endParaRPr lang="en-IE" sz="800" b="0" i="1" u="none" strike="noStrike">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a:solidFill>
                            <a:schemeClr val="bg1"/>
                          </a:solidFill>
                          <a:effectLst/>
                        </a:rPr>
                        <a:t>1873</a:t>
                      </a:r>
                      <a:endParaRPr lang="en-IE" sz="800" b="0" i="1" u="none" strike="noStrike">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a:solidFill>
                            <a:schemeClr val="bg1"/>
                          </a:solidFill>
                          <a:effectLst/>
                        </a:rPr>
                        <a:t>305</a:t>
                      </a:r>
                      <a:endParaRPr lang="en-IE" sz="800" b="0" i="1" u="none" strike="noStrike">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a:solidFill>
                            <a:schemeClr val="bg1"/>
                          </a:solidFill>
                          <a:effectLst/>
                        </a:rPr>
                        <a:t>559</a:t>
                      </a:r>
                      <a:endParaRPr lang="en-IE" sz="800" b="0" i="1" u="none" strike="noStrike">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a:solidFill>
                            <a:schemeClr val="bg1"/>
                          </a:solidFill>
                          <a:effectLst/>
                        </a:rPr>
                        <a:t>125</a:t>
                      </a:r>
                      <a:endParaRPr lang="en-IE" sz="800" b="0" i="1" u="none" strike="noStrike">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a:solidFill>
                            <a:schemeClr val="bg1"/>
                          </a:solidFill>
                          <a:effectLst/>
                        </a:rPr>
                        <a:t>575</a:t>
                      </a:r>
                      <a:endParaRPr lang="en-IE" sz="800" b="0" i="1" u="none" strike="noStrike">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a:solidFill>
                            <a:schemeClr val="bg1"/>
                          </a:solidFill>
                          <a:effectLst/>
                        </a:rPr>
                        <a:t>456</a:t>
                      </a:r>
                      <a:endParaRPr lang="en-IE" sz="800" b="0" i="1" u="none" strike="noStrike">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dirty="0">
                          <a:solidFill>
                            <a:schemeClr val="bg1"/>
                          </a:solidFill>
                          <a:effectLst/>
                        </a:rPr>
                        <a:t>125</a:t>
                      </a:r>
                      <a:endParaRPr lang="en-IE" sz="800" b="0" i="1" u="none" strike="noStrike" dirty="0">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a:solidFill>
                            <a:schemeClr val="bg1"/>
                          </a:solidFill>
                          <a:effectLst/>
                        </a:rPr>
                        <a:t>61</a:t>
                      </a:r>
                      <a:endParaRPr lang="en-IE" sz="800" b="0" i="1" u="none" strike="noStrike">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a:solidFill>
                            <a:schemeClr val="bg1"/>
                          </a:solidFill>
                          <a:effectLst/>
                        </a:rPr>
                        <a:t>371</a:t>
                      </a:r>
                      <a:endParaRPr lang="en-IE" sz="800" b="0" i="1" u="none" strike="noStrike">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a:solidFill>
                            <a:schemeClr val="bg1"/>
                          </a:solidFill>
                          <a:effectLst/>
                        </a:rPr>
                        <a:t>213</a:t>
                      </a:r>
                      <a:endParaRPr lang="en-IE" sz="800" b="0" i="1" u="none" strike="noStrike">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dirty="0">
                          <a:solidFill>
                            <a:schemeClr val="bg1"/>
                          </a:solidFill>
                          <a:effectLst/>
                        </a:rPr>
                        <a:t>239</a:t>
                      </a:r>
                      <a:endParaRPr lang="en-IE" sz="800" b="0" i="1" u="none" strike="noStrike" dirty="0">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a:solidFill>
                            <a:schemeClr val="bg1"/>
                          </a:solidFill>
                          <a:effectLst/>
                        </a:rPr>
                        <a:t>633</a:t>
                      </a:r>
                      <a:endParaRPr lang="en-IE" sz="800" b="0" i="1" u="none" strike="noStrike">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a:solidFill>
                            <a:schemeClr val="bg1"/>
                          </a:solidFill>
                          <a:effectLst/>
                        </a:rPr>
                        <a:t>544</a:t>
                      </a:r>
                      <a:endParaRPr lang="en-IE" sz="800" b="0" i="1" u="none" strike="noStrike">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a:solidFill>
                            <a:schemeClr val="bg1"/>
                          </a:solidFill>
                          <a:effectLst/>
                        </a:rPr>
                        <a:t>517</a:t>
                      </a:r>
                      <a:endParaRPr lang="en-IE" sz="800" b="0" i="1" u="none" strike="noStrike">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a:solidFill>
                            <a:schemeClr val="bg1"/>
                          </a:solidFill>
                          <a:effectLst/>
                        </a:rPr>
                        <a:t>271</a:t>
                      </a:r>
                      <a:endParaRPr lang="en-IE" sz="800" b="0" i="1" u="none" strike="noStrike">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a:solidFill>
                            <a:schemeClr val="bg1"/>
                          </a:solidFill>
                          <a:effectLst/>
                        </a:rPr>
                        <a:t>256</a:t>
                      </a:r>
                      <a:endParaRPr lang="en-IE" sz="800" b="0" i="1" u="none" strike="noStrike">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dirty="0">
                          <a:solidFill>
                            <a:schemeClr val="bg1"/>
                          </a:solidFill>
                          <a:effectLst/>
                        </a:rPr>
                        <a:t>195</a:t>
                      </a:r>
                      <a:endParaRPr lang="en-IE" sz="800" b="0" i="1" u="none" strike="noStrike" dirty="0">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a:solidFill>
                            <a:schemeClr val="bg1"/>
                          </a:solidFill>
                          <a:effectLst/>
                        </a:rPr>
                        <a:t>508</a:t>
                      </a:r>
                      <a:endParaRPr lang="en-IE" sz="800" b="0" i="1" u="none" strike="noStrike">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dirty="0">
                          <a:solidFill>
                            <a:schemeClr val="bg1"/>
                          </a:solidFill>
                          <a:effectLst/>
                        </a:rPr>
                        <a:t>190</a:t>
                      </a:r>
                      <a:endParaRPr lang="en-IE" sz="800" b="0" i="1" u="none" strike="noStrike" dirty="0">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a:solidFill>
                            <a:schemeClr val="bg1"/>
                          </a:solidFill>
                          <a:effectLst/>
                        </a:rPr>
                        <a:t>674</a:t>
                      </a:r>
                      <a:endParaRPr lang="en-IE" sz="800" b="0" i="1" u="none" strike="noStrike">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a:solidFill>
                            <a:schemeClr val="bg1"/>
                          </a:solidFill>
                          <a:effectLst/>
                        </a:rPr>
                        <a:t>235</a:t>
                      </a:r>
                      <a:endParaRPr lang="en-IE" sz="800" b="0" i="1" u="none" strike="noStrike">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a:solidFill>
                            <a:schemeClr val="bg1"/>
                          </a:solidFill>
                          <a:effectLst/>
                        </a:rPr>
                        <a:t>205</a:t>
                      </a:r>
                      <a:endParaRPr lang="en-IE" sz="800" b="0" i="1" u="none" strike="noStrike">
                        <a:solidFill>
                          <a:schemeClr val="bg1"/>
                        </a:solidFill>
                        <a:effectLst/>
                        <a:latin typeface="Tahoma" panose="020B0604030504040204" pitchFamily="34" charset="0"/>
                      </a:endParaRPr>
                    </a:p>
                  </a:txBody>
                  <a:tcPr marL="3771" marR="3771" marT="3771" marB="0" anchor="ctr">
                    <a:solidFill>
                      <a:schemeClr val="bg1">
                        <a:lumMod val="65000"/>
                      </a:schemeClr>
                    </a:solidFill>
                  </a:tcPr>
                </a:tc>
                <a:extLst>
                  <a:ext uri="{0D108BD9-81ED-4DB2-BD59-A6C34878D82A}">
                    <a16:rowId xmlns="" xmlns:a16="http://schemas.microsoft.com/office/drawing/2014/main" val="3115873762"/>
                  </a:ext>
                </a:extLst>
              </a:tr>
              <a:tr h="135448">
                <a:tc>
                  <a:txBody>
                    <a:bodyPr/>
                    <a:lstStyle/>
                    <a:p>
                      <a:pPr algn="ctr" fontAlgn="t"/>
                      <a:endParaRPr lang="en-IE" sz="800" b="0" i="1" u="none" strike="noStrike" dirty="0">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a:solidFill>
                            <a:schemeClr val="bg1"/>
                          </a:solidFill>
                          <a:effectLst/>
                        </a:rPr>
                        <a:t>1303</a:t>
                      </a:r>
                      <a:endParaRPr lang="en-IE" sz="800" b="0" i="1" u="none" strike="noStrike">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a:solidFill>
                            <a:schemeClr val="bg1"/>
                          </a:solidFill>
                          <a:effectLst/>
                        </a:rPr>
                        <a:t>651</a:t>
                      </a:r>
                      <a:endParaRPr lang="en-IE" sz="800" b="0" i="1" u="none" strike="noStrike">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a:solidFill>
                            <a:schemeClr val="bg1"/>
                          </a:solidFill>
                          <a:effectLst/>
                        </a:rPr>
                        <a:t>85</a:t>
                      </a:r>
                      <a:endParaRPr lang="en-IE" sz="800" b="0" i="1" u="none" strike="noStrike">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a:solidFill>
                            <a:schemeClr val="bg1"/>
                          </a:solidFill>
                          <a:effectLst/>
                        </a:rPr>
                        <a:t>234</a:t>
                      </a:r>
                      <a:endParaRPr lang="en-IE" sz="800" b="0" i="1" u="none" strike="noStrike">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dirty="0">
                          <a:solidFill>
                            <a:schemeClr val="bg1"/>
                          </a:solidFill>
                          <a:effectLst/>
                        </a:rPr>
                        <a:t>43</a:t>
                      </a:r>
                      <a:endParaRPr lang="en-IE" sz="800" b="0" i="1" u="none" strike="noStrike" dirty="0">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a:solidFill>
                            <a:schemeClr val="bg1"/>
                          </a:solidFill>
                          <a:effectLst/>
                        </a:rPr>
                        <a:t>196</a:t>
                      </a:r>
                      <a:endParaRPr lang="en-IE" sz="800" b="0" i="1" u="none" strike="noStrike">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a:solidFill>
                            <a:schemeClr val="bg1"/>
                          </a:solidFill>
                          <a:effectLst/>
                        </a:rPr>
                        <a:t>167</a:t>
                      </a:r>
                      <a:endParaRPr lang="en-IE" sz="800" b="0" i="1" u="none" strike="noStrike">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dirty="0">
                          <a:solidFill>
                            <a:schemeClr val="bg1"/>
                          </a:solidFill>
                          <a:effectLst/>
                        </a:rPr>
                        <a:t>34</a:t>
                      </a:r>
                      <a:endParaRPr lang="en-IE" sz="800" b="0" i="1" u="none" strike="noStrike" dirty="0">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a:solidFill>
                            <a:schemeClr val="bg1"/>
                          </a:solidFill>
                          <a:effectLst/>
                        </a:rPr>
                        <a:t>20</a:t>
                      </a:r>
                      <a:endParaRPr lang="en-IE" sz="800" b="0" i="1" u="none" strike="noStrike">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a:solidFill>
                            <a:schemeClr val="bg1"/>
                          </a:solidFill>
                          <a:effectLst/>
                        </a:rPr>
                        <a:t>134</a:t>
                      </a:r>
                      <a:endParaRPr lang="en-IE" sz="800" b="0" i="1" u="none" strike="noStrike">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a:solidFill>
                            <a:schemeClr val="bg1"/>
                          </a:solidFill>
                          <a:effectLst/>
                        </a:rPr>
                        <a:t>61</a:t>
                      </a:r>
                      <a:endParaRPr lang="en-IE" sz="800" b="0" i="1" u="none" strike="noStrike">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a:solidFill>
                            <a:schemeClr val="bg1"/>
                          </a:solidFill>
                          <a:effectLst/>
                        </a:rPr>
                        <a:t>74</a:t>
                      </a:r>
                      <a:endParaRPr lang="en-IE" sz="800" b="0" i="1" u="none" strike="noStrike">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a:solidFill>
                            <a:schemeClr val="bg1"/>
                          </a:solidFill>
                          <a:effectLst/>
                        </a:rPr>
                        <a:t>223</a:t>
                      </a:r>
                      <a:endParaRPr lang="en-IE" sz="800" b="0" i="1" u="none" strike="noStrike">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a:solidFill>
                            <a:schemeClr val="bg1"/>
                          </a:solidFill>
                          <a:effectLst/>
                        </a:rPr>
                        <a:t>233</a:t>
                      </a:r>
                      <a:endParaRPr lang="en-IE" sz="800" b="0" i="1" u="none" strike="noStrike">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a:solidFill>
                            <a:schemeClr val="bg1"/>
                          </a:solidFill>
                          <a:effectLst/>
                        </a:rPr>
                        <a:t>226</a:t>
                      </a:r>
                      <a:endParaRPr lang="en-IE" sz="800" b="0" i="1" u="none" strike="noStrike">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a:solidFill>
                            <a:schemeClr val="bg1"/>
                          </a:solidFill>
                          <a:effectLst/>
                        </a:rPr>
                        <a:t>86</a:t>
                      </a:r>
                      <a:endParaRPr lang="en-IE" sz="800" b="0" i="1" u="none" strike="noStrike">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a:solidFill>
                            <a:schemeClr val="bg1"/>
                          </a:solidFill>
                          <a:effectLst/>
                        </a:rPr>
                        <a:t>108</a:t>
                      </a:r>
                      <a:endParaRPr lang="en-IE" sz="800" b="0" i="1" u="none" strike="noStrike">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a:solidFill>
                            <a:schemeClr val="bg1"/>
                          </a:solidFill>
                          <a:effectLst/>
                        </a:rPr>
                        <a:t>67</a:t>
                      </a:r>
                      <a:endParaRPr lang="en-IE" sz="800" b="0" i="1" u="none" strike="noStrike">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a:solidFill>
                            <a:schemeClr val="bg1"/>
                          </a:solidFill>
                          <a:effectLst/>
                        </a:rPr>
                        <a:t>182</a:t>
                      </a:r>
                      <a:endParaRPr lang="en-IE" sz="800" b="0" i="1" u="none" strike="noStrike">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a:solidFill>
                            <a:schemeClr val="bg1"/>
                          </a:solidFill>
                          <a:effectLst/>
                        </a:rPr>
                        <a:t>67</a:t>
                      </a:r>
                      <a:endParaRPr lang="en-IE" sz="800" b="0" i="1" u="none" strike="noStrike">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a:solidFill>
                            <a:schemeClr val="bg1"/>
                          </a:solidFill>
                          <a:effectLst/>
                        </a:rPr>
                        <a:t>286</a:t>
                      </a:r>
                      <a:endParaRPr lang="en-IE" sz="800" b="0" i="1" u="none" strike="noStrike">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dirty="0">
                          <a:solidFill>
                            <a:schemeClr val="bg1"/>
                          </a:solidFill>
                          <a:effectLst/>
                        </a:rPr>
                        <a:t>76</a:t>
                      </a:r>
                      <a:endParaRPr lang="en-IE" sz="800" b="0" i="1" u="none" strike="noStrike" dirty="0">
                        <a:solidFill>
                          <a:schemeClr val="bg1"/>
                        </a:solidFill>
                        <a:effectLst/>
                        <a:latin typeface="Tahoma" panose="020B0604030504040204" pitchFamily="34" charset="0"/>
                      </a:endParaRPr>
                    </a:p>
                  </a:txBody>
                  <a:tcPr marL="3771" marR="3771" marT="3771" marB="0" anchor="ctr">
                    <a:solidFill>
                      <a:schemeClr val="bg1">
                        <a:lumMod val="65000"/>
                      </a:schemeClr>
                    </a:solidFill>
                  </a:tcPr>
                </a:tc>
                <a:tc>
                  <a:txBody>
                    <a:bodyPr/>
                    <a:lstStyle/>
                    <a:p>
                      <a:pPr algn="ctr" fontAlgn="t"/>
                      <a:r>
                        <a:rPr lang="en-IE" sz="800" i="1" u="none" strike="noStrike" dirty="0">
                          <a:solidFill>
                            <a:schemeClr val="bg1"/>
                          </a:solidFill>
                          <a:effectLst/>
                        </a:rPr>
                        <a:t>70</a:t>
                      </a:r>
                      <a:endParaRPr lang="en-IE" sz="800" b="0" i="1" u="none" strike="noStrike" dirty="0">
                        <a:solidFill>
                          <a:schemeClr val="bg1"/>
                        </a:solidFill>
                        <a:effectLst/>
                        <a:latin typeface="Tahoma" panose="020B0604030504040204" pitchFamily="34" charset="0"/>
                      </a:endParaRPr>
                    </a:p>
                  </a:txBody>
                  <a:tcPr marL="3771" marR="3771" marT="3771" marB="0" anchor="ctr">
                    <a:solidFill>
                      <a:schemeClr val="bg1">
                        <a:lumMod val="65000"/>
                      </a:schemeClr>
                    </a:solidFill>
                  </a:tcPr>
                </a:tc>
                <a:extLst>
                  <a:ext uri="{0D108BD9-81ED-4DB2-BD59-A6C34878D82A}">
                    <a16:rowId xmlns="" xmlns:a16="http://schemas.microsoft.com/office/drawing/2014/main" val="4246323274"/>
                  </a:ext>
                </a:extLst>
              </a:tr>
              <a:tr h="135448">
                <a:tc>
                  <a:txBody>
                    <a:bodyPr/>
                    <a:lstStyle/>
                    <a:p>
                      <a:pPr algn="l" fontAlgn="t"/>
                      <a:r>
                        <a:rPr lang="en-US" sz="800" u="none" strike="noStrike" dirty="0">
                          <a:effectLst/>
                        </a:rPr>
                        <a:t>Films at a cinema or other venue </a:t>
                      </a:r>
                      <a:endParaRPr lang="en-US"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51</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100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80</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68</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77</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69</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81</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57</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59</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60</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61</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69</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81</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54</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46</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70</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60</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79</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74</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66</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72</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81</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62</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extLst>
                  <a:ext uri="{0D108BD9-81ED-4DB2-BD59-A6C34878D82A}">
                    <a16:rowId xmlns="" xmlns:a16="http://schemas.microsoft.com/office/drawing/2014/main" val="976044449"/>
                  </a:ext>
                </a:extLst>
              </a:tr>
              <a:tr h="266832">
                <a:tc>
                  <a:txBody>
                    <a:bodyPr/>
                    <a:lstStyle/>
                    <a:p>
                      <a:pPr algn="l" fontAlgn="t"/>
                      <a:r>
                        <a:rPr lang="en-US" sz="800" u="none" strike="noStrike" dirty="0">
                          <a:effectLst/>
                        </a:rPr>
                        <a:t>Live streaming of an event at a cinema (e.g. play, opera, concert etc.) </a:t>
                      </a:r>
                      <a:endParaRPr lang="en-US"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8</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13</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100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14</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29</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15</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24</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35</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42</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17</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20</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12</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19</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14</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11</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24</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12</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20</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19</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16</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14</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20</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12</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extLst>
                  <a:ext uri="{0D108BD9-81ED-4DB2-BD59-A6C34878D82A}">
                    <a16:rowId xmlns="" xmlns:a16="http://schemas.microsoft.com/office/drawing/2014/main" val="365621126"/>
                  </a:ext>
                </a:extLst>
              </a:tr>
              <a:tr h="135448">
                <a:tc>
                  <a:txBody>
                    <a:bodyPr/>
                    <a:lstStyle/>
                    <a:p>
                      <a:pPr algn="l" fontAlgn="t"/>
                      <a:r>
                        <a:rPr lang="en-IE" sz="800" u="none" strike="noStrike">
                          <a:effectLst/>
                        </a:rPr>
                        <a:t>Plays </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15</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20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26</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100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52</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33</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26</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39</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44</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31</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33</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21</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26</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24</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24</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27</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24</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42</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40</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41</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28</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12</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16</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extLst>
                  <a:ext uri="{0D108BD9-81ED-4DB2-BD59-A6C34878D82A}">
                    <a16:rowId xmlns="" xmlns:a16="http://schemas.microsoft.com/office/drawing/2014/main" val="3951370243"/>
                  </a:ext>
                </a:extLst>
              </a:tr>
              <a:tr h="135448">
                <a:tc>
                  <a:txBody>
                    <a:bodyPr/>
                    <a:lstStyle/>
                    <a:p>
                      <a:pPr algn="l" fontAlgn="t"/>
                      <a:r>
                        <a:rPr lang="en-IE" sz="800" u="none" strike="noStrike">
                          <a:effectLst/>
                        </a:rPr>
                        <a:t>Opera </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3</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5</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12</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11</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100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12</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12</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18</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19</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7</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18</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8</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5</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5</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4</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15</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5</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11</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9</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8</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4</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4</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5</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extLst>
                  <a:ext uri="{0D108BD9-81ED-4DB2-BD59-A6C34878D82A}">
                    <a16:rowId xmlns="" xmlns:a16="http://schemas.microsoft.com/office/drawing/2014/main" val="1064694112"/>
                  </a:ext>
                </a:extLst>
              </a:tr>
              <a:tr h="135448">
                <a:tc>
                  <a:txBody>
                    <a:bodyPr/>
                    <a:lstStyle/>
                    <a:p>
                      <a:pPr algn="l" fontAlgn="t"/>
                      <a:r>
                        <a:rPr lang="en-IE" sz="800" u="none" strike="noStrike">
                          <a:effectLst/>
                        </a:rPr>
                        <a:t>Musical </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16</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21</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29</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33</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54</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100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32</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39</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37</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27</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34</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25</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28</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17</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25</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40</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25</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18</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26</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22</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25</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34</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32</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extLst>
                  <a:ext uri="{0D108BD9-81ED-4DB2-BD59-A6C34878D82A}">
                    <a16:rowId xmlns="" xmlns:a16="http://schemas.microsoft.com/office/drawing/2014/main" val="3971388474"/>
                  </a:ext>
                </a:extLst>
              </a:tr>
              <a:tr h="107487">
                <a:tc>
                  <a:txBody>
                    <a:bodyPr/>
                    <a:lstStyle/>
                    <a:p>
                      <a:pPr algn="l" fontAlgn="t"/>
                      <a:r>
                        <a:rPr lang="en-IE" sz="800" u="none" strike="noStrike">
                          <a:effectLst/>
                        </a:rPr>
                        <a:t>Stand-up comedy </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12</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20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36</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21</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45</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25</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100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28</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30</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20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19</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25</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29</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19</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13</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32</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13</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16</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26</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23</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19</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23</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17</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extLst>
                  <a:ext uri="{0D108BD9-81ED-4DB2-BD59-A6C34878D82A}">
                    <a16:rowId xmlns="" xmlns:a16="http://schemas.microsoft.com/office/drawing/2014/main" val="738266318"/>
                  </a:ext>
                </a:extLst>
              </a:tr>
              <a:tr h="135448">
                <a:tc>
                  <a:txBody>
                    <a:bodyPr/>
                    <a:lstStyle/>
                    <a:p>
                      <a:pPr algn="l" fontAlgn="t"/>
                      <a:r>
                        <a:rPr lang="en-IE" sz="800" u="none" strike="noStrike">
                          <a:effectLst/>
                        </a:rPr>
                        <a:t>Contemporary dance performance </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3</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4</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14</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9</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18</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8</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8</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100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25</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6</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16</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5</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6</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4</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13</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5</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12</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11</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22</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10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8</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extLst>
                  <a:ext uri="{0D108BD9-81ED-4DB2-BD59-A6C34878D82A}">
                    <a16:rowId xmlns="" xmlns:a16="http://schemas.microsoft.com/office/drawing/2014/main" val="4106489661"/>
                  </a:ext>
                </a:extLst>
              </a:tr>
              <a:tr h="135448">
                <a:tc>
                  <a:txBody>
                    <a:bodyPr/>
                    <a:lstStyle/>
                    <a:p>
                      <a:pPr algn="l" fontAlgn="t"/>
                      <a:r>
                        <a:rPr lang="en-IE" sz="800" u="none" strike="noStrike">
                          <a:effectLst/>
                        </a:rPr>
                        <a:t>Ballet </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2</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2</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8</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5</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9</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4</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4</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12</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100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3</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6</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7</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4</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2</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5</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3</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13</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9</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4</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3</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8</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extLst>
                  <a:ext uri="{0D108BD9-81ED-4DB2-BD59-A6C34878D82A}">
                    <a16:rowId xmlns="" xmlns:a16="http://schemas.microsoft.com/office/drawing/2014/main" val="3971623671"/>
                  </a:ext>
                </a:extLst>
              </a:tr>
              <a:tr h="266832">
                <a:tc>
                  <a:txBody>
                    <a:bodyPr/>
                    <a:lstStyle/>
                    <a:p>
                      <a:pPr algn="l" fontAlgn="t"/>
                      <a:r>
                        <a:rPr lang="en-US" sz="800" u="none" strike="noStrike">
                          <a:effectLst/>
                        </a:rPr>
                        <a:t>Traditional Irish/Folk dance performance (not competitive event) </a:t>
                      </a:r>
                      <a:endParaRPr lang="en-US"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12</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20</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21</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22</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17</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16</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18</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19</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100</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32</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26</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17</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27</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24</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27</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17</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25</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17</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14</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19</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12</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9</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extLst>
                  <a:ext uri="{0D108BD9-81ED-4DB2-BD59-A6C34878D82A}">
                    <a16:rowId xmlns="" xmlns:a16="http://schemas.microsoft.com/office/drawing/2014/main" val="265942068"/>
                  </a:ext>
                </a:extLst>
              </a:tr>
              <a:tr h="135448">
                <a:tc>
                  <a:txBody>
                    <a:bodyPr/>
                    <a:lstStyle/>
                    <a:p>
                      <a:pPr algn="l" fontAlgn="t"/>
                      <a:r>
                        <a:rPr lang="en-IE" sz="800" u="none" strike="noStrike" dirty="0">
                          <a:effectLst/>
                        </a:rPr>
                        <a:t>Classical music</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6</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7</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14</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12</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31</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13</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9</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28</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21</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18</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100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39</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14</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12</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28</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11</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15</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13</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18</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14</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2</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5</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extLst>
                  <a:ext uri="{0D108BD9-81ED-4DB2-BD59-A6C34878D82A}">
                    <a16:rowId xmlns="" xmlns:a16="http://schemas.microsoft.com/office/drawing/2014/main" val="1052650016"/>
                  </a:ext>
                </a:extLst>
              </a:tr>
              <a:tr h="135448">
                <a:tc>
                  <a:txBody>
                    <a:bodyPr/>
                    <a:lstStyle/>
                    <a:p>
                      <a:pPr algn="l" fontAlgn="t"/>
                      <a:r>
                        <a:rPr lang="en-IE" sz="800" u="none" strike="noStrike">
                          <a:effectLst/>
                        </a:rPr>
                        <a:t>Jazz/Blues music</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6</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9</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9</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9</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16</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10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13</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29</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16</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43</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100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21</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10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31</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10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21</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14</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11</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15</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6</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extLst>
                  <a:ext uri="{0D108BD9-81ED-4DB2-BD59-A6C34878D82A}">
                    <a16:rowId xmlns="" xmlns:a16="http://schemas.microsoft.com/office/drawing/2014/main" val="2212837066"/>
                  </a:ext>
                </a:extLst>
              </a:tr>
              <a:tr h="135448">
                <a:tc>
                  <a:txBody>
                    <a:bodyPr/>
                    <a:lstStyle/>
                    <a:p>
                      <a:pPr algn="l" fontAlgn="t"/>
                      <a:r>
                        <a:rPr lang="en-IE" sz="800" u="none" strike="noStrike">
                          <a:effectLst/>
                        </a:rPr>
                        <a:t>Rock or Popular music</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17</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27</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39</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29</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25</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31</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40</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51</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38</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28</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41</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55</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100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28</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19</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44</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19</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47</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40</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41</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42</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22</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35</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extLst>
                  <a:ext uri="{0D108BD9-81ED-4DB2-BD59-A6C34878D82A}">
                    <a16:rowId xmlns="" xmlns:a16="http://schemas.microsoft.com/office/drawing/2014/main" val="3188141225"/>
                  </a:ext>
                </a:extLst>
              </a:tr>
              <a:tr h="135448">
                <a:tc>
                  <a:txBody>
                    <a:bodyPr/>
                    <a:lstStyle/>
                    <a:p>
                      <a:pPr algn="l" fontAlgn="t"/>
                      <a:r>
                        <a:rPr lang="en-IE" sz="800" u="none" strike="noStrike">
                          <a:effectLst/>
                        </a:rPr>
                        <a:t>Traditional Irish/Folk music</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15</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16</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26</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23</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21</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16</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23</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24</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14</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40</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30</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24</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24</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100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40</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22</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13</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25</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18</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21</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19</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17</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9</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extLst>
                  <a:ext uri="{0D108BD9-81ED-4DB2-BD59-A6C34878D82A}">
                    <a16:rowId xmlns="" xmlns:a16="http://schemas.microsoft.com/office/drawing/2014/main" val="398842196"/>
                  </a:ext>
                </a:extLst>
              </a:tr>
              <a:tr h="135448">
                <a:tc>
                  <a:txBody>
                    <a:bodyPr/>
                    <a:lstStyle/>
                    <a:p>
                      <a:pPr algn="l" fontAlgn="t"/>
                      <a:r>
                        <a:rPr lang="en-IE" sz="800" u="none" strike="noStrike">
                          <a:effectLst/>
                        </a:rPr>
                        <a:t>Country Music</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14</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13</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18</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22</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16</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23</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14</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16</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12</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33</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25</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22</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15</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38</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100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19</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18</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8</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20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18</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25</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extLst>
                  <a:ext uri="{0D108BD9-81ED-4DB2-BD59-A6C34878D82A}">
                    <a16:rowId xmlns="" xmlns:a16="http://schemas.microsoft.com/office/drawing/2014/main" val="1038636571"/>
                  </a:ext>
                </a:extLst>
              </a:tr>
              <a:tr h="135448">
                <a:tc>
                  <a:txBody>
                    <a:bodyPr/>
                    <a:lstStyle/>
                    <a:p>
                      <a:pPr algn="l" fontAlgn="t"/>
                      <a:r>
                        <a:rPr lang="en-IE" sz="800" u="none" strike="noStrike">
                          <a:effectLst/>
                        </a:rPr>
                        <a:t>World music</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7</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21</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13</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33</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19</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19</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28</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24</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20</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36</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35</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19</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11</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100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14</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25</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18</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11</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19</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10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6</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extLst>
                  <a:ext uri="{0D108BD9-81ED-4DB2-BD59-A6C34878D82A}">
                    <a16:rowId xmlns="" xmlns:a16="http://schemas.microsoft.com/office/drawing/2014/main" val="981021281"/>
                  </a:ext>
                </a:extLst>
              </a:tr>
              <a:tr h="135448">
                <a:tc>
                  <a:txBody>
                    <a:bodyPr/>
                    <a:lstStyle/>
                    <a:p>
                      <a:pPr algn="l" fontAlgn="t"/>
                      <a:r>
                        <a:rPr lang="en-IE" sz="800" u="none" strike="noStrike">
                          <a:effectLst/>
                        </a:rPr>
                        <a:t>Other music</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7</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8</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11</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9</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11</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8</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11</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12</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12</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13</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11</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8</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6</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9</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14</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100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17</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9</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6</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11</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14</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extLst>
                  <a:ext uri="{0D108BD9-81ED-4DB2-BD59-A6C34878D82A}">
                    <a16:rowId xmlns="" xmlns:a16="http://schemas.microsoft.com/office/drawing/2014/main" val="2742540969"/>
                  </a:ext>
                </a:extLst>
              </a:tr>
              <a:tr h="266832">
                <a:tc>
                  <a:txBody>
                    <a:bodyPr/>
                    <a:lstStyle/>
                    <a:p>
                      <a:pPr algn="l" fontAlgn="t"/>
                      <a:r>
                        <a:rPr lang="en-US" sz="800" u="none" strike="noStrike">
                          <a:effectLst/>
                        </a:rPr>
                        <a:t>Event connected with books or writing (e.g reading or interview with author)</a:t>
                      </a:r>
                      <a:endParaRPr lang="en-US"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5</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8</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13</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15</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17</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6</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7</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18</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43</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13</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13</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17</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15</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9</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4</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18</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13</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100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25</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30</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15</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7</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7</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extLst>
                  <a:ext uri="{0D108BD9-81ED-4DB2-BD59-A6C34878D82A}">
                    <a16:rowId xmlns="" xmlns:a16="http://schemas.microsoft.com/office/drawing/2014/main" val="238258985"/>
                  </a:ext>
                </a:extLst>
              </a:tr>
              <a:tr h="266832">
                <a:tc>
                  <a:txBody>
                    <a:bodyPr/>
                    <a:lstStyle/>
                    <a:p>
                      <a:pPr algn="l" fontAlgn="t"/>
                      <a:r>
                        <a:rPr lang="en-US" sz="800" u="none" strike="noStrike">
                          <a:effectLst/>
                        </a:rPr>
                        <a:t>Art Exhibition (paintings, sculpture, photography, etc.</a:t>
                      </a:r>
                      <a:endParaRPr lang="en-US"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14</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20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32</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36</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37</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23</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29</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46</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76</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24</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32</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31</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32</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17</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10</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highlight>
                            <a:srgbClr val="FFFF00"/>
                          </a:highlight>
                        </a:rPr>
                        <a:t>3</a:t>
                      </a:r>
                      <a:r>
                        <a:rPr lang="en-IE" sz="800" u="none" strike="noStrike" dirty="0">
                          <a:effectLst/>
                        </a:rPr>
                        <a:t>5</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18</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65</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100</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68</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35</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21</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15</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extLst>
                  <a:ext uri="{0D108BD9-81ED-4DB2-BD59-A6C34878D82A}">
                    <a16:rowId xmlns="" xmlns:a16="http://schemas.microsoft.com/office/drawing/2014/main" val="3494124810"/>
                  </a:ext>
                </a:extLst>
              </a:tr>
              <a:tr h="266832">
                <a:tc>
                  <a:txBody>
                    <a:bodyPr/>
                    <a:lstStyle/>
                    <a:p>
                      <a:pPr algn="l" fontAlgn="t"/>
                      <a:r>
                        <a:rPr lang="en-US" sz="800" u="none" strike="noStrike">
                          <a:effectLst/>
                        </a:rPr>
                        <a:t>Event connected with Architecture (eg talk, exhibition, guided tour)</a:t>
                      </a:r>
                      <a:endParaRPr lang="en-US"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5</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7</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14</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12</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7</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33</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14</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7</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16</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9</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12</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7</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3</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8</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5</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29</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25</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100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16</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7</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4</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extLst>
                  <a:ext uri="{0D108BD9-81ED-4DB2-BD59-A6C34878D82A}">
                    <a16:rowId xmlns="" xmlns:a16="http://schemas.microsoft.com/office/drawing/2014/main" val="1379878009"/>
                  </a:ext>
                </a:extLst>
              </a:tr>
              <a:tr h="266832">
                <a:tc>
                  <a:txBody>
                    <a:bodyPr/>
                    <a:lstStyle/>
                    <a:p>
                      <a:pPr algn="l" fontAlgn="t"/>
                      <a:r>
                        <a:rPr lang="en-US" sz="800" u="none" strike="noStrike" dirty="0">
                          <a:effectLst/>
                        </a:rPr>
                        <a:t>Street arts (e.g. outdoor based performance/ parade/ carnival/ circus) </a:t>
                      </a:r>
                      <a:endParaRPr lang="en-US"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18</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26</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30</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33</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23</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30</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28</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52</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34</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34</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43</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41</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45</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23</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26</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46</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28</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50</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46</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57</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100</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36</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20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extLst>
                  <a:ext uri="{0D108BD9-81ED-4DB2-BD59-A6C34878D82A}">
                    <a16:rowId xmlns="" xmlns:a16="http://schemas.microsoft.com/office/drawing/2014/main" val="1371091240"/>
                  </a:ext>
                </a:extLst>
              </a:tr>
              <a:tr h="135448">
                <a:tc>
                  <a:txBody>
                    <a:bodyPr/>
                    <a:lstStyle/>
                    <a:p>
                      <a:pPr algn="l" fontAlgn="t"/>
                      <a:r>
                        <a:rPr lang="en-US" sz="800" u="none" strike="noStrike">
                          <a:effectLst/>
                        </a:rPr>
                        <a:t>Circus – in a tent or other venue</a:t>
                      </a:r>
                      <a:endParaRPr lang="en-US"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6</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16</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5</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7</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14</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12</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18</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dirty="0">
                          <a:effectLst/>
                        </a:rPr>
                        <a:t>32</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accent1">
                        <a:lumMod val="60000"/>
                        <a:lumOff val="40000"/>
                      </a:schemeClr>
                    </a:solidFill>
                  </a:tcPr>
                </a:tc>
                <a:tc>
                  <a:txBody>
                    <a:bodyPr/>
                    <a:lstStyle/>
                    <a:p>
                      <a:pPr algn="ctr" fontAlgn="t"/>
                      <a:r>
                        <a:rPr lang="en-IE" sz="800" u="none" strike="noStrike">
                          <a:effectLst/>
                        </a:rPr>
                        <a:t>8</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3</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9</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8</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7</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8</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9</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9</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8</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8</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13</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100</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12</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extLst>
                  <a:ext uri="{0D108BD9-81ED-4DB2-BD59-A6C34878D82A}">
                    <a16:rowId xmlns="" xmlns:a16="http://schemas.microsoft.com/office/drawing/2014/main" val="3718760684"/>
                  </a:ext>
                </a:extLst>
              </a:tr>
              <a:tr h="266832">
                <a:tc>
                  <a:txBody>
                    <a:bodyPr/>
                    <a:lstStyle/>
                    <a:p>
                      <a:pPr algn="l" fontAlgn="t"/>
                      <a:r>
                        <a:rPr lang="en-US" sz="800" u="none" strike="noStrike" dirty="0">
                          <a:effectLst/>
                        </a:rPr>
                        <a:t>Other performance, concert, event</a:t>
                      </a:r>
                      <a:endParaRPr lang="en-US"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6</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7</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8</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6</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7</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11</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8</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13</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5</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5</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5</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11</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3</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10</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5</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12</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7</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6</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4</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a:effectLst/>
                        </a:rPr>
                        <a:t>6</a:t>
                      </a:r>
                      <a:endParaRPr lang="en-IE" sz="800" b="0" i="0" u="none" strike="noStrike">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10</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tc>
                  <a:txBody>
                    <a:bodyPr/>
                    <a:lstStyle/>
                    <a:p>
                      <a:pPr algn="ctr" fontAlgn="t"/>
                      <a:r>
                        <a:rPr lang="en-IE" sz="800" u="none" strike="noStrike" dirty="0">
                          <a:effectLst/>
                        </a:rPr>
                        <a:t>100</a:t>
                      </a:r>
                      <a:endParaRPr lang="en-IE" sz="800" b="0" i="0" u="none" strike="noStrike" dirty="0">
                        <a:solidFill>
                          <a:srgbClr val="000000"/>
                        </a:solidFill>
                        <a:effectLst/>
                        <a:latin typeface="Tahoma" panose="020B0604030504040204" pitchFamily="34" charset="0"/>
                      </a:endParaRPr>
                    </a:p>
                  </a:txBody>
                  <a:tcPr marL="3771" marR="3771" marT="3771" marB="0" anchor="ctr">
                    <a:solidFill>
                      <a:schemeClr val="bg1">
                        <a:lumMod val="95000"/>
                      </a:schemeClr>
                    </a:solidFill>
                  </a:tcPr>
                </a:tc>
                <a:extLst>
                  <a:ext uri="{0D108BD9-81ED-4DB2-BD59-A6C34878D82A}">
                    <a16:rowId xmlns="" xmlns:a16="http://schemas.microsoft.com/office/drawing/2014/main" val="2503816079"/>
                  </a:ext>
                </a:extLst>
              </a:tr>
            </a:tbl>
          </a:graphicData>
        </a:graphic>
      </p:graphicFrame>
    </p:spTree>
    <p:extLst>
      <p:ext uri="{BB962C8B-B14F-4D97-AF65-F5344CB8AC3E}">
        <p14:creationId xmlns:p14="http://schemas.microsoft.com/office/powerpoint/2010/main" val="2735972027"/>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18AF3547-3F45-4862-8CCF-C3F7ECC49221}"/>
              </a:ext>
            </a:extLst>
          </p:cNvPr>
          <p:cNvSpPr>
            <a:spLocks noGrp="1"/>
          </p:cNvSpPr>
          <p:nvPr>
            <p:ph type="body" sz="quarter" idx="49"/>
          </p:nvPr>
        </p:nvSpPr>
        <p:spPr>
          <a:xfrm>
            <a:off x="232011" y="476672"/>
            <a:ext cx="5548676" cy="323941"/>
          </a:xfrm>
        </p:spPr>
        <p:txBody>
          <a:bodyPr/>
          <a:lstStyle/>
          <a:p>
            <a:r>
              <a:rPr lang="en-IE" dirty="0">
                <a:solidFill>
                  <a:prstClr val="white">
                    <a:lumMod val="50000"/>
                  </a:prstClr>
                </a:solidFill>
              </a:rPr>
              <a:t>Base : All Adults aged 16+ n- 1,303</a:t>
            </a:r>
            <a:r>
              <a:rPr lang="en-IE" dirty="0">
                <a:solidFill>
                  <a:prstClr val="black">
                    <a:lumMod val="65000"/>
                    <a:lumOff val="35000"/>
                  </a:prstClr>
                </a:solidFill>
              </a:rPr>
              <a:t/>
            </a:r>
            <a:br>
              <a:rPr lang="en-IE" dirty="0">
                <a:solidFill>
                  <a:prstClr val="black">
                    <a:lumMod val="65000"/>
                    <a:lumOff val="35000"/>
                  </a:prstClr>
                </a:solidFill>
              </a:rPr>
            </a:br>
            <a:endParaRPr lang="en-IE" dirty="0"/>
          </a:p>
        </p:txBody>
      </p:sp>
      <p:sp>
        <p:nvSpPr>
          <p:cNvPr id="7" name="Title 1"/>
          <p:cNvSpPr>
            <a:spLocks noGrp="1"/>
          </p:cNvSpPr>
          <p:nvPr>
            <p:ph type="title"/>
          </p:nvPr>
        </p:nvSpPr>
        <p:spPr>
          <a:xfrm>
            <a:off x="232011" y="132978"/>
            <a:ext cx="7952663" cy="370620"/>
          </a:xfrm>
        </p:spPr>
        <p:txBody>
          <a:bodyPr anchor="t">
            <a:noAutofit/>
          </a:bodyPr>
          <a:lstStyle/>
          <a:p>
            <a:pPr lvl="0">
              <a:spcBef>
                <a:spcPts val="1000"/>
              </a:spcBef>
            </a:pPr>
            <a:r>
              <a:rPr lang="en-IE" dirty="0"/>
              <a:t>Arts attendance past 12 months: </a:t>
            </a:r>
            <a:r>
              <a:rPr lang="en-US" dirty="0"/>
              <a:t>Segmentation</a:t>
            </a:r>
            <a:endParaRPr lang="en-IE" dirty="0"/>
          </a:p>
        </p:txBody>
      </p:sp>
      <p:sp>
        <p:nvSpPr>
          <p:cNvPr id="9" name="Text Placeholder 8">
            <a:extLst>
              <a:ext uri="{FF2B5EF4-FFF2-40B4-BE49-F238E27FC236}">
                <a16:creationId xmlns="" xmlns:a16="http://schemas.microsoft.com/office/drawing/2014/main" id="{3F23A7E2-0E07-4C6F-94AA-4F78AFC7DDB8}"/>
              </a:ext>
            </a:extLst>
          </p:cNvPr>
          <p:cNvSpPr>
            <a:spLocks noGrp="1"/>
          </p:cNvSpPr>
          <p:nvPr>
            <p:ph type="body" sz="quarter" idx="60"/>
          </p:nvPr>
        </p:nvSpPr>
        <p:spPr/>
        <p:txBody>
          <a:bodyPr/>
          <a:lstStyle/>
          <a:p>
            <a:pPr fontAlgn="t"/>
            <a:r>
              <a:rPr lang="en-IE" i="0" dirty="0"/>
              <a:t>Q.2  </a:t>
            </a:r>
            <a:r>
              <a:rPr lang="en-IE" i="0" u="sng" dirty="0"/>
              <a:t>In the past 12 months</a:t>
            </a:r>
            <a:r>
              <a:rPr lang="en-IE" i="0" dirty="0"/>
              <a:t>, have you been to any of these events? </a:t>
            </a:r>
          </a:p>
          <a:p>
            <a:endParaRPr lang="en-IE" dirty="0"/>
          </a:p>
        </p:txBody>
      </p:sp>
      <p:graphicFrame>
        <p:nvGraphicFramePr>
          <p:cNvPr id="8" name="Chart 7"/>
          <p:cNvGraphicFramePr/>
          <p:nvPr>
            <p:custDataLst>
              <p:tags r:id="rId2"/>
            </p:custDataLst>
            <p:extLst>
              <p:ext uri="{D42A27DB-BD31-4B8C-83A1-F6EECF244321}">
                <p14:modId xmlns:p14="http://schemas.microsoft.com/office/powerpoint/2010/main" val="293858754"/>
              </p:ext>
            </p:extLst>
          </p:nvPr>
        </p:nvGraphicFramePr>
        <p:xfrm>
          <a:off x="2360712" y="1887853"/>
          <a:ext cx="3331760" cy="4153985"/>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a:off x="2648744" y="1159036"/>
            <a:ext cx="2611877" cy="738664"/>
          </a:xfrm>
          <a:prstGeom prst="rect">
            <a:avLst/>
          </a:prstGeom>
          <a:noFill/>
        </p:spPr>
        <p:txBody>
          <a:bodyPr wrap="square" rtlCol="0">
            <a:spAutoFit/>
          </a:bodyPr>
          <a:lstStyle/>
          <a:p>
            <a:pPr algn="ctr" defTabSz="450578" eaLnBrk="1" hangingPunct="1">
              <a:defRPr/>
            </a:pPr>
            <a:r>
              <a:rPr lang="en-IE" sz="1400" b="1" dirty="0">
                <a:solidFill>
                  <a:schemeClr val="tx1">
                    <a:lumMod val="75000"/>
                    <a:lumOff val="25000"/>
                  </a:schemeClr>
                </a:solidFill>
                <a:latin typeface="+mn-lt"/>
              </a:rPr>
              <a:t>Total Cross </a:t>
            </a:r>
            <a:r>
              <a:rPr lang="en-IE" sz="1400" b="1" dirty="0">
                <a:solidFill>
                  <a:schemeClr val="tx1">
                    <a:lumMod val="75000"/>
                    <a:lumOff val="25000"/>
                  </a:schemeClr>
                </a:solidFill>
                <a:latin typeface="+mn-lt"/>
                <a:cs typeface="Arial" charset="0"/>
              </a:rPr>
              <a:t>Attendance             Past 12 Months</a:t>
            </a:r>
          </a:p>
          <a:p>
            <a:pPr algn="ctr" defTabSz="450578" eaLnBrk="1" hangingPunct="1">
              <a:defRPr/>
            </a:pPr>
            <a:r>
              <a:rPr lang="en-IE" sz="1400" b="1" dirty="0">
                <a:solidFill>
                  <a:schemeClr val="tx1">
                    <a:lumMod val="75000"/>
                    <a:lumOff val="25000"/>
                  </a:schemeClr>
                </a:solidFill>
                <a:latin typeface="+mn-lt"/>
                <a:cs typeface="Arial" charset="0"/>
              </a:rPr>
              <a:t>%</a:t>
            </a:r>
          </a:p>
        </p:txBody>
      </p:sp>
      <p:sp>
        <p:nvSpPr>
          <p:cNvPr id="2" name="Rectangle 1"/>
          <p:cNvSpPr/>
          <p:nvPr/>
        </p:nvSpPr>
        <p:spPr>
          <a:xfrm>
            <a:off x="4953000" y="2288802"/>
            <a:ext cx="1185196" cy="287771"/>
          </a:xfrm>
          <a:prstGeom prst="rect">
            <a:avLst/>
          </a:prstGeom>
        </p:spPr>
        <p:txBody>
          <a:bodyPr wrap="none">
            <a:spAutoFit/>
          </a:bodyPr>
          <a:lstStyle/>
          <a:p>
            <a:pPr algn="r" defTabSz="472839" eaLnBrk="1" hangingPunct="1">
              <a:defRPr/>
            </a:pPr>
            <a:r>
              <a:rPr lang="en-IE" sz="1270" b="1" dirty="0">
                <a:solidFill>
                  <a:srgbClr val="EEB111"/>
                </a:solidFill>
                <a:latin typeface="+mn-lt"/>
                <a:cs typeface="Arial" charset="0"/>
              </a:rPr>
              <a:t>“Occassionals”</a:t>
            </a:r>
            <a:endParaRPr lang="en-GB" sz="1270" b="1" dirty="0">
              <a:solidFill>
                <a:srgbClr val="EEB111"/>
              </a:solidFill>
              <a:latin typeface="+mn-lt"/>
              <a:cs typeface="Arial" charset="0"/>
            </a:endParaRPr>
          </a:p>
        </p:txBody>
      </p:sp>
      <p:sp>
        <p:nvSpPr>
          <p:cNvPr id="6" name="Rectangle 5"/>
          <p:cNvSpPr/>
          <p:nvPr/>
        </p:nvSpPr>
        <p:spPr>
          <a:xfrm>
            <a:off x="4953000" y="3294882"/>
            <a:ext cx="903260" cy="287771"/>
          </a:xfrm>
          <a:prstGeom prst="rect">
            <a:avLst/>
          </a:prstGeom>
        </p:spPr>
        <p:txBody>
          <a:bodyPr wrap="none">
            <a:spAutoFit/>
          </a:bodyPr>
          <a:lstStyle/>
          <a:p>
            <a:pPr algn="r" defTabSz="472839" eaLnBrk="1" hangingPunct="1">
              <a:defRPr/>
            </a:pPr>
            <a:r>
              <a:rPr lang="en-GB" sz="1270" b="1" dirty="0">
                <a:solidFill>
                  <a:srgbClr val="99B43C"/>
                </a:solidFill>
                <a:latin typeface="+mn-lt"/>
                <a:cs typeface="Arial" charset="0"/>
              </a:rPr>
              <a:t>“Regulars”</a:t>
            </a:r>
          </a:p>
        </p:txBody>
      </p:sp>
      <p:sp>
        <p:nvSpPr>
          <p:cNvPr id="13" name="Rectangle 12"/>
          <p:cNvSpPr/>
          <p:nvPr/>
        </p:nvSpPr>
        <p:spPr>
          <a:xfrm>
            <a:off x="4953000" y="4022887"/>
            <a:ext cx="1111010" cy="287771"/>
          </a:xfrm>
          <a:prstGeom prst="rect">
            <a:avLst/>
          </a:prstGeom>
        </p:spPr>
        <p:txBody>
          <a:bodyPr wrap="none">
            <a:spAutoFit/>
          </a:bodyPr>
          <a:lstStyle/>
          <a:p>
            <a:pPr algn="r" defTabSz="472839" eaLnBrk="1" hangingPunct="1">
              <a:defRPr/>
            </a:pPr>
            <a:r>
              <a:rPr lang="en-IE" sz="1270" b="1" dirty="0">
                <a:solidFill>
                  <a:schemeClr val="accent2"/>
                </a:solidFill>
                <a:latin typeface="+mn-lt"/>
                <a:cs typeface="Arial" charset="0"/>
              </a:rPr>
              <a:t>“Aficionados”</a:t>
            </a:r>
            <a:endParaRPr lang="en-GB" sz="1270" b="1" dirty="0">
              <a:solidFill>
                <a:schemeClr val="accent2"/>
              </a:solidFill>
              <a:latin typeface="+mn-lt"/>
              <a:cs typeface="Arial" charset="0"/>
            </a:endParaRPr>
          </a:p>
        </p:txBody>
      </p:sp>
      <p:sp>
        <p:nvSpPr>
          <p:cNvPr id="11" name="Rectangle 10">
            <a:extLst>
              <a:ext uri="{FF2B5EF4-FFF2-40B4-BE49-F238E27FC236}">
                <a16:creationId xmlns="" xmlns:a16="http://schemas.microsoft.com/office/drawing/2014/main" id="{C2706E80-7CA7-4CB9-B90C-141EFD3A788E}"/>
              </a:ext>
            </a:extLst>
          </p:cNvPr>
          <p:cNvSpPr/>
          <p:nvPr/>
        </p:nvSpPr>
        <p:spPr>
          <a:xfrm>
            <a:off x="4953000" y="4619590"/>
            <a:ext cx="1015406" cy="287771"/>
          </a:xfrm>
          <a:prstGeom prst="rect">
            <a:avLst/>
          </a:prstGeom>
        </p:spPr>
        <p:txBody>
          <a:bodyPr wrap="none">
            <a:spAutoFit/>
          </a:bodyPr>
          <a:lstStyle/>
          <a:p>
            <a:pPr algn="r" defTabSz="472839" eaLnBrk="1" hangingPunct="1">
              <a:defRPr/>
            </a:pPr>
            <a:r>
              <a:rPr lang="en-GB" sz="1270" b="1" dirty="0">
                <a:solidFill>
                  <a:srgbClr val="7030A0"/>
                </a:solidFill>
                <a:latin typeface="+mn-lt"/>
                <a:cs typeface="Arial" charset="0"/>
              </a:rPr>
              <a:t>“Films only”</a:t>
            </a:r>
          </a:p>
        </p:txBody>
      </p:sp>
      <p:sp>
        <p:nvSpPr>
          <p:cNvPr id="12" name="Rectangle 11">
            <a:extLst>
              <a:ext uri="{FF2B5EF4-FFF2-40B4-BE49-F238E27FC236}">
                <a16:creationId xmlns="" xmlns:a16="http://schemas.microsoft.com/office/drawing/2014/main" id="{240B8BFF-96C2-4F4A-941A-C6163A200528}"/>
              </a:ext>
            </a:extLst>
          </p:cNvPr>
          <p:cNvSpPr/>
          <p:nvPr/>
        </p:nvSpPr>
        <p:spPr>
          <a:xfrm>
            <a:off x="4953000" y="5269522"/>
            <a:ext cx="691215" cy="287771"/>
          </a:xfrm>
          <a:prstGeom prst="rect">
            <a:avLst/>
          </a:prstGeom>
        </p:spPr>
        <p:txBody>
          <a:bodyPr wrap="none">
            <a:spAutoFit/>
          </a:bodyPr>
          <a:lstStyle/>
          <a:p>
            <a:pPr algn="r" defTabSz="472839" eaLnBrk="1" hangingPunct="1">
              <a:defRPr/>
            </a:pPr>
            <a:r>
              <a:rPr lang="en-GB" sz="1270" b="1" dirty="0">
                <a:solidFill>
                  <a:schemeClr val="accent5">
                    <a:lumMod val="75000"/>
                  </a:schemeClr>
                </a:solidFill>
                <a:latin typeface="+mn-lt"/>
                <a:cs typeface="Arial" charset="0"/>
              </a:rPr>
              <a:t>“None”</a:t>
            </a:r>
          </a:p>
        </p:txBody>
      </p:sp>
      <p:sp>
        <p:nvSpPr>
          <p:cNvPr id="3" name="TextBox 2">
            <a:extLst>
              <a:ext uri="{FF2B5EF4-FFF2-40B4-BE49-F238E27FC236}">
                <a16:creationId xmlns="" xmlns:a16="http://schemas.microsoft.com/office/drawing/2014/main" id="{93DB71B6-FEAE-4F7C-8C97-37A4E2F8BCEA}"/>
              </a:ext>
            </a:extLst>
          </p:cNvPr>
          <p:cNvSpPr txBox="1"/>
          <p:nvPr/>
        </p:nvSpPr>
        <p:spPr>
          <a:xfrm>
            <a:off x="1513311" y="2198369"/>
            <a:ext cx="1341968" cy="369332"/>
          </a:xfrm>
          <a:prstGeom prst="rect">
            <a:avLst/>
          </a:prstGeom>
          <a:noFill/>
        </p:spPr>
        <p:txBody>
          <a:bodyPr wrap="square" rtlCol="0">
            <a:spAutoFit/>
          </a:bodyPr>
          <a:lstStyle/>
          <a:p>
            <a:pPr algn="r"/>
            <a:r>
              <a:rPr lang="en-IE" sz="1270" b="1" dirty="0">
                <a:solidFill>
                  <a:srgbClr val="EEB111"/>
                </a:solidFill>
                <a:latin typeface="+mn-lt"/>
              </a:rPr>
              <a:t>1-2</a:t>
            </a:r>
            <a:r>
              <a:rPr lang="en-IE" b="1" dirty="0">
                <a:solidFill>
                  <a:srgbClr val="EEB111"/>
                </a:solidFill>
                <a:latin typeface="+mn-lt"/>
              </a:rPr>
              <a:t> </a:t>
            </a:r>
            <a:r>
              <a:rPr lang="en-IE" sz="1270" b="1" dirty="0">
                <a:solidFill>
                  <a:srgbClr val="EEB111"/>
                </a:solidFill>
                <a:latin typeface="+mn-lt"/>
              </a:rPr>
              <a:t>Types</a:t>
            </a:r>
            <a:endParaRPr lang="en-IE" b="1" dirty="0">
              <a:solidFill>
                <a:srgbClr val="EEB111"/>
              </a:solidFill>
              <a:latin typeface="+mn-lt"/>
            </a:endParaRPr>
          </a:p>
        </p:txBody>
      </p:sp>
      <p:sp>
        <p:nvSpPr>
          <p:cNvPr id="14" name="TextBox 13">
            <a:extLst>
              <a:ext uri="{FF2B5EF4-FFF2-40B4-BE49-F238E27FC236}">
                <a16:creationId xmlns="" xmlns:a16="http://schemas.microsoft.com/office/drawing/2014/main" id="{4E1D28AB-2FEE-4D57-95A8-BBF697A940AA}"/>
              </a:ext>
            </a:extLst>
          </p:cNvPr>
          <p:cNvSpPr txBox="1"/>
          <p:nvPr/>
        </p:nvSpPr>
        <p:spPr>
          <a:xfrm>
            <a:off x="1513311" y="3219852"/>
            <a:ext cx="1341968" cy="369332"/>
          </a:xfrm>
          <a:prstGeom prst="rect">
            <a:avLst/>
          </a:prstGeom>
          <a:noFill/>
        </p:spPr>
        <p:txBody>
          <a:bodyPr wrap="square" rtlCol="0">
            <a:spAutoFit/>
          </a:bodyPr>
          <a:lstStyle/>
          <a:p>
            <a:pPr algn="r"/>
            <a:r>
              <a:rPr lang="en-IE" sz="1270" b="1" dirty="0">
                <a:solidFill>
                  <a:srgbClr val="99B43C"/>
                </a:solidFill>
                <a:latin typeface="+mn-lt"/>
              </a:rPr>
              <a:t>3-4</a:t>
            </a:r>
            <a:r>
              <a:rPr lang="en-IE" b="1" dirty="0">
                <a:solidFill>
                  <a:srgbClr val="99B43C"/>
                </a:solidFill>
                <a:latin typeface="+mn-lt"/>
              </a:rPr>
              <a:t> </a:t>
            </a:r>
            <a:r>
              <a:rPr lang="en-IE" sz="1270" b="1" dirty="0">
                <a:solidFill>
                  <a:srgbClr val="99B43C"/>
                </a:solidFill>
                <a:latin typeface="+mn-lt"/>
              </a:rPr>
              <a:t>Types</a:t>
            </a:r>
            <a:endParaRPr lang="en-IE" b="1" dirty="0">
              <a:solidFill>
                <a:srgbClr val="99B43C"/>
              </a:solidFill>
              <a:latin typeface="+mn-lt"/>
            </a:endParaRPr>
          </a:p>
        </p:txBody>
      </p:sp>
      <p:sp>
        <p:nvSpPr>
          <p:cNvPr id="15" name="TextBox 14">
            <a:extLst>
              <a:ext uri="{FF2B5EF4-FFF2-40B4-BE49-F238E27FC236}">
                <a16:creationId xmlns="" xmlns:a16="http://schemas.microsoft.com/office/drawing/2014/main" id="{9AC1C9FA-8896-4E27-A3F7-F710653E21B6}"/>
              </a:ext>
            </a:extLst>
          </p:cNvPr>
          <p:cNvSpPr txBox="1"/>
          <p:nvPr/>
        </p:nvSpPr>
        <p:spPr>
          <a:xfrm>
            <a:off x="1513311" y="4095231"/>
            <a:ext cx="1341968" cy="287771"/>
          </a:xfrm>
          <a:prstGeom prst="rect">
            <a:avLst/>
          </a:prstGeom>
          <a:noFill/>
        </p:spPr>
        <p:txBody>
          <a:bodyPr wrap="square" rtlCol="0">
            <a:spAutoFit/>
          </a:bodyPr>
          <a:lstStyle/>
          <a:p>
            <a:pPr algn="r"/>
            <a:r>
              <a:rPr lang="en-IE" sz="1270" b="1" dirty="0">
                <a:solidFill>
                  <a:schemeClr val="accent2"/>
                </a:solidFill>
                <a:latin typeface="+mn-lt"/>
              </a:rPr>
              <a:t>5 + Types</a:t>
            </a:r>
            <a:endParaRPr lang="en-IE" b="1" dirty="0">
              <a:solidFill>
                <a:schemeClr val="accent2"/>
              </a:solidFill>
              <a:latin typeface="+mn-lt"/>
            </a:endParaRPr>
          </a:p>
        </p:txBody>
      </p:sp>
      <p:graphicFrame>
        <p:nvGraphicFramePr>
          <p:cNvPr id="16" name="Table 15">
            <a:extLst>
              <a:ext uri="{FF2B5EF4-FFF2-40B4-BE49-F238E27FC236}">
                <a16:creationId xmlns="" xmlns:a16="http://schemas.microsoft.com/office/drawing/2014/main" id="{03FF3529-3AC7-4937-BA70-40A02AE9D2C6}"/>
              </a:ext>
            </a:extLst>
          </p:cNvPr>
          <p:cNvGraphicFramePr>
            <a:graphicFrameLocks noGrp="1"/>
          </p:cNvGraphicFramePr>
          <p:nvPr>
            <p:extLst>
              <p:ext uri="{D42A27DB-BD31-4B8C-83A1-F6EECF244321}">
                <p14:modId xmlns:p14="http://schemas.microsoft.com/office/powerpoint/2010/main" val="1736361720"/>
              </p:ext>
            </p:extLst>
          </p:nvPr>
        </p:nvGraphicFramePr>
        <p:xfrm>
          <a:off x="6321152" y="1359003"/>
          <a:ext cx="589931" cy="4866006"/>
        </p:xfrm>
        <a:graphic>
          <a:graphicData uri="http://schemas.openxmlformats.org/drawingml/2006/table">
            <a:tbl>
              <a:tblPr>
                <a:tableStyleId>{5C22544A-7EE6-4342-B048-85BDC9FD1C3A}</a:tableStyleId>
              </a:tblPr>
              <a:tblGrid>
                <a:gridCol w="589931">
                  <a:extLst>
                    <a:ext uri="{9D8B030D-6E8A-4147-A177-3AD203B41FA5}">
                      <a16:colId xmlns="" xmlns:a16="http://schemas.microsoft.com/office/drawing/2014/main" val="644364944"/>
                    </a:ext>
                  </a:extLst>
                </a:gridCol>
              </a:tblGrid>
              <a:tr h="198833">
                <a:tc>
                  <a:txBody>
                    <a:bodyPr/>
                    <a:lstStyle/>
                    <a:p>
                      <a:pPr algn="ctr" fontAlgn="t"/>
                      <a:r>
                        <a:rPr lang="en-IE" sz="1400" b="1" i="0" u="none" strike="noStrike" dirty="0">
                          <a:solidFill>
                            <a:schemeClr val="bg1">
                              <a:lumMod val="65000"/>
                            </a:schemeClr>
                          </a:solidFill>
                          <a:effectLst/>
                          <a:latin typeface="+mn-lt"/>
                        </a:rPr>
                        <a:t>2018</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4130110559"/>
                  </a:ext>
                </a:extLst>
              </a:tr>
              <a:tr h="651816">
                <a:tc>
                  <a:txBody>
                    <a:bodyPr/>
                    <a:lstStyle/>
                    <a:p>
                      <a:pPr algn="ctr" fontAlgn="t"/>
                      <a:r>
                        <a:rPr lang="en-IE" sz="1400" b="1" i="0" u="none" strike="noStrike" dirty="0">
                          <a:solidFill>
                            <a:schemeClr val="bg1">
                              <a:lumMod val="65000"/>
                            </a:schemeClr>
                          </a:solidFill>
                          <a:effectLst/>
                          <a:latin typeface="+mn-lt"/>
                        </a:rPr>
                        <a:t>%</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543305822"/>
                  </a:ext>
                </a:extLst>
              </a:tr>
              <a:tr h="936104">
                <a:tc>
                  <a:txBody>
                    <a:bodyPr/>
                    <a:lstStyle/>
                    <a:p>
                      <a:pPr algn="ctr" fontAlgn="t"/>
                      <a:r>
                        <a:rPr lang="en-IE" sz="1400" b="1" i="0" u="none" strike="noStrike" dirty="0">
                          <a:solidFill>
                            <a:schemeClr val="bg1">
                              <a:lumMod val="65000"/>
                            </a:schemeClr>
                          </a:solidFill>
                          <a:effectLst/>
                          <a:latin typeface="+mn-lt"/>
                        </a:rPr>
                        <a:t>(27)</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5809009"/>
                  </a:ext>
                </a:extLst>
              </a:tr>
              <a:tr h="847005">
                <a:tc>
                  <a:txBody>
                    <a:bodyPr/>
                    <a:lstStyle/>
                    <a:p>
                      <a:pPr algn="ctr" fontAlgn="t"/>
                      <a:r>
                        <a:rPr lang="en-IE" sz="1400" b="1" i="0" u="none" strike="noStrike" dirty="0">
                          <a:solidFill>
                            <a:schemeClr val="bg1">
                              <a:lumMod val="65000"/>
                            </a:schemeClr>
                          </a:solidFill>
                          <a:effectLst/>
                          <a:latin typeface="+mn-lt"/>
                        </a:rPr>
                        <a:t>(25)</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580570842"/>
                  </a:ext>
                </a:extLst>
              </a:tr>
              <a:tr h="665163">
                <a:tc>
                  <a:txBody>
                    <a:bodyPr/>
                    <a:lstStyle/>
                    <a:p>
                      <a:pPr algn="ctr" fontAlgn="t"/>
                      <a:r>
                        <a:rPr lang="en-IE" sz="1400" b="1" i="0" u="none" strike="noStrike" dirty="0">
                          <a:solidFill>
                            <a:schemeClr val="bg1">
                              <a:lumMod val="65000"/>
                            </a:schemeClr>
                          </a:solidFill>
                          <a:effectLst/>
                          <a:latin typeface="+mn-lt"/>
                        </a:rPr>
                        <a:t>(19)</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441110628"/>
                  </a:ext>
                </a:extLst>
              </a:tr>
              <a:tr h="696028">
                <a:tc>
                  <a:txBody>
                    <a:bodyPr/>
                    <a:lstStyle/>
                    <a:p>
                      <a:pPr algn="ctr" fontAlgn="t"/>
                      <a:r>
                        <a:rPr lang="en-IE" sz="1400" b="1" i="0" u="none" strike="noStrike" dirty="0">
                          <a:solidFill>
                            <a:schemeClr val="bg1">
                              <a:lumMod val="65000"/>
                            </a:schemeClr>
                          </a:solidFill>
                          <a:effectLst/>
                          <a:latin typeface="+mn-lt"/>
                        </a:rPr>
                        <a:t>(10)</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714116229"/>
                  </a:ext>
                </a:extLst>
              </a:tr>
              <a:tr h="847005">
                <a:tc>
                  <a:txBody>
                    <a:bodyPr/>
                    <a:lstStyle/>
                    <a:p>
                      <a:pPr algn="ctr" fontAlgn="t"/>
                      <a:r>
                        <a:rPr lang="en-IE" sz="1400" b="1" i="0" u="none" strike="noStrike" dirty="0">
                          <a:solidFill>
                            <a:schemeClr val="bg1">
                              <a:lumMod val="65000"/>
                            </a:schemeClr>
                          </a:solidFill>
                          <a:effectLst/>
                          <a:latin typeface="+mn-lt"/>
                        </a:rPr>
                        <a:t>(18)</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967432485"/>
                  </a:ext>
                </a:extLst>
              </a:tr>
            </a:tbl>
          </a:graphicData>
        </a:graphic>
      </p:graphicFrame>
      <p:sp>
        <p:nvSpPr>
          <p:cNvPr id="17" name="TextBox 16">
            <a:extLst>
              <a:ext uri="{FF2B5EF4-FFF2-40B4-BE49-F238E27FC236}">
                <a16:creationId xmlns="" xmlns:a16="http://schemas.microsoft.com/office/drawing/2014/main" id="{5F44187A-CC3E-4E1B-80DB-052B1B5ED386}"/>
              </a:ext>
            </a:extLst>
          </p:cNvPr>
          <p:cNvSpPr txBox="1"/>
          <p:nvPr/>
        </p:nvSpPr>
        <p:spPr>
          <a:xfrm>
            <a:off x="6598818" y="1365978"/>
            <a:ext cx="1810566" cy="444096"/>
          </a:xfrm>
          <a:prstGeom prst="rect">
            <a:avLst/>
          </a:prstGeom>
          <a:noFill/>
        </p:spPr>
        <p:txBody>
          <a:bodyPr wrap="square" rtlCol="0">
            <a:spAutoFit/>
          </a:bodyPr>
          <a:lstStyle/>
          <a:p>
            <a:pPr algn="ctr">
              <a:lnSpc>
                <a:spcPct val="90000"/>
              </a:lnSpc>
            </a:pPr>
            <a:r>
              <a:rPr lang="en-IE" sz="1270" b="1" dirty="0">
                <a:solidFill>
                  <a:schemeClr val="tx1">
                    <a:lumMod val="65000"/>
                    <a:lumOff val="35000"/>
                  </a:schemeClr>
                </a:solidFill>
                <a:cs typeface="Calibri" panose="020F0502020204030204" pitchFamily="34" charset="0"/>
              </a:rPr>
              <a:t>Share of Arts Attendance</a:t>
            </a:r>
          </a:p>
        </p:txBody>
      </p:sp>
      <p:sp>
        <p:nvSpPr>
          <p:cNvPr id="18" name="TextBox 17">
            <a:extLst>
              <a:ext uri="{FF2B5EF4-FFF2-40B4-BE49-F238E27FC236}">
                <a16:creationId xmlns="" xmlns:a16="http://schemas.microsoft.com/office/drawing/2014/main" id="{784E1531-588A-4A6F-AA4A-C6E0BE18DC47}"/>
              </a:ext>
            </a:extLst>
          </p:cNvPr>
          <p:cNvSpPr txBox="1"/>
          <p:nvPr/>
        </p:nvSpPr>
        <p:spPr>
          <a:xfrm>
            <a:off x="7222037" y="2208673"/>
            <a:ext cx="652969" cy="307777"/>
          </a:xfrm>
          <a:prstGeom prst="rect">
            <a:avLst/>
          </a:prstGeom>
          <a:noFill/>
        </p:spPr>
        <p:txBody>
          <a:bodyPr wrap="square" rtlCol="0">
            <a:spAutoFit/>
          </a:bodyPr>
          <a:lstStyle/>
          <a:p>
            <a:pPr algn="ctr"/>
            <a:r>
              <a:rPr lang="en-IE" sz="1400" b="1" dirty="0">
                <a:solidFill>
                  <a:schemeClr val="tx1">
                    <a:lumMod val="65000"/>
                    <a:lumOff val="35000"/>
                  </a:schemeClr>
                </a:solidFill>
                <a:cs typeface="Calibri" panose="020F0502020204030204" pitchFamily="34" charset="0"/>
              </a:rPr>
              <a:t>18%</a:t>
            </a:r>
          </a:p>
        </p:txBody>
      </p:sp>
      <p:sp>
        <p:nvSpPr>
          <p:cNvPr id="19" name="TextBox 18">
            <a:extLst>
              <a:ext uri="{FF2B5EF4-FFF2-40B4-BE49-F238E27FC236}">
                <a16:creationId xmlns="" xmlns:a16="http://schemas.microsoft.com/office/drawing/2014/main" id="{54A55B2A-17B1-4200-8640-95063C3B706E}"/>
              </a:ext>
            </a:extLst>
          </p:cNvPr>
          <p:cNvSpPr txBox="1"/>
          <p:nvPr/>
        </p:nvSpPr>
        <p:spPr>
          <a:xfrm>
            <a:off x="7222036" y="3163666"/>
            <a:ext cx="652969" cy="307777"/>
          </a:xfrm>
          <a:prstGeom prst="rect">
            <a:avLst/>
          </a:prstGeom>
          <a:noFill/>
        </p:spPr>
        <p:txBody>
          <a:bodyPr wrap="square" rtlCol="0">
            <a:spAutoFit/>
          </a:bodyPr>
          <a:lstStyle/>
          <a:p>
            <a:pPr algn="ctr"/>
            <a:r>
              <a:rPr lang="en-IE" sz="1400" b="1" dirty="0">
                <a:solidFill>
                  <a:schemeClr val="tx1">
                    <a:lumMod val="65000"/>
                    <a:lumOff val="35000"/>
                  </a:schemeClr>
                </a:solidFill>
                <a:cs typeface="Calibri" panose="020F0502020204030204" pitchFamily="34" charset="0"/>
              </a:rPr>
              <a:t>35%</a:t>
            </a:r>
          </a:p>
        </p:txBody>
      </p:sp>
      <p:sp>
        <p:nvSpPr>
          <p:cNvPr id="20" name="TextBox 19">
            <a:extLst>
              <a:ext uri="{FF2B5EF4-FFF2-40B4-BE49-F238E27FC236}">
                <a16:creationId xmlns="" xmlns:a16="http://schemas.microsoft.com/office/drawing/2014/main" id="{4BB3D01D-A71A-46E5-B67F-21E50306C359}"/>
              </a:ext>
            </a:extLst>
          </p:cNvPr>
          <p:cNvSpPr txBox="1"/>
          <p:nvPr/>
        </p:nvSpPr>
        <p:spPr>
          <a:xfrm>
            <a:off x="7222037" y="4057327"/>
            <a:ext cx="652969" cy="307777"/>
          </a:xfrm>
          <a:prstGeom prst="rect">
            <a:avLst/>
          </a:prstGeom>
          <a:noFill/>
        </p:spPr>
        <p:txBody>
          <a:bodyPr wrap="square" rtlCol="0">
            <a:spAutoFit/>
          </a:bodyPr>
          <a:lstStyle/>
          <a:p>
            <a:pPr algn="ctr"/>
            <a:r>
              <a:rPr lang="en-IE" sz="1400" b="1" dirty="0">
                <a:solidFill>
                  <a:schemeClr val="tx1">
                    <a:lumMod val="65000"/>
                    <a:lumOff val="35000"/>
                  </a:schemeClr>
                </a:solidFill>
                <a:cs typeface="Calibri" panose="020F0502020204030204" pitchFamily="34" charset="0"/>
              </a:rPr>
              <a:t>47%</a:t>
            </a:r>
          </a:p>
        </p:txBody>
      </p:sp>
      <p:sp>
        <p:nvSpPr>
          <p:cNvPr id="21" name="TextBox 20">
            <a:extLst>
              <a:ext uri="{FF2B5EF4-FFF2-40B4-BE49-F238E27FC236}">
                <a16:creationId xmlns="" xmlns:a16="http://schemas.microsoft.com/office/drawing/2014/main" id="{9FC1DD33-96CF-4E3D-9ADD-846543C37F1C}"/>
              </a:ext>
            </a:extLst>
          </p:cNvPr>
          <p:cNvSpPr txBox="1"/>
          <p:nvPr/>
        </p:nvSpPr>
        <p:spPr>
          <a:xfrm>
            <a:off x="7875005" y="2204864"/>
            <a:ext cx="652969" cy="261610"/>
          </a:xfrm>
          <a:prstGeom prst="rect">
            <a:avLst/>
          </a:prstGeom>
          <a:noFill/>
        </p:spPr>
        <p:txBody>
          <a:bodyPr wrap="square" rtlCol="0">
            <a:spAutoFit/>
          </a:bodyPr>
          <a:lstStyle/>
          <a:p>
            <a:pPr algn="ctr"/>
            <a:r>
              <a:rPr lang="en-IE" sz="1100" b="1" dirty="0">
                <a:solidFill>
                  <a:schemeClr val="bg1">
                    <a:lumMod val="75000"/>
                  </a:schemeClr>
                </a:solidFill>
                <a:cs typeface="Calibri" panose="020F0502020204030204" pitchFamily="34" charset="0"/>
              </a:rPr>
              <a:t>(16%)</a:t>
            </a:r>
          </a:p>
        </p:txBody>
      </p:sp>
      <p:sp>
        <p:nvSpPr>
          <p:cNvPr id="22" name="TextBox 21">
            <a:extLst>
              <a:ext uri="{FF2B5EF4-FFF2-40B4-BE49-F238E27FC236}">
                <a16:creationId xmlns="" xmlns:a16="http://schemas.microsoft.com/office/drawing/2014/main" id="{B7AFC9F3-16CA-4209-8B8F-49ED5BB3FE3B}"/>
              </a:ext>
            </a:extLst>
          </p:cNvPr>
          <p:cNvSpPr txBox="1"/>
          <p:nvPr/>
        </p:nvSpPr>
        <p:spPr>
          <a:xfrm>
            <a:off x="7893237" y="3189793"/>
            <a:ext cx="652969" cy="261610"/>
          </a:xfrm>
          <a:prstGeom prst="rect">
            <a:avLst/>
          </a:prstGeom>
          <a:noFill/>
        </p:spPr>
        <p:txBody>
          <a:bodyPr wrap="square" rtlCol="0">
            <a:spAutoFit/>
          </a:bodyPr>
          <a:lstStyle/>
          <a:p>
            <a:pPr algn="ctr"/>
            <a:r>
              <a:rPr lang="en-IE" sz="1100" b="1" dirty="0">
                <a:solidFill>
                  <a:schemeClr val="bg1">
                    <a:lumMod val="75000"/>
                  </a:schemeClr>
                </a:solidFill>
                <a:cs typeface="Calibri" panose="020F0502020204030204" pitchFamily="34" charset="0"/>
              </a:rPr>
              <a:t>(32%)</a:t>
            </a:r>
          </a:p>
        </p:txBody>
      </p:sp>
      <p:sp>
        <p:nvSpPr>
          <p:cNvPr id="23" name="TextBox 22">
            <a:extLst>
              <a:ext uri="{FF2B5EF4-FFF2-40B4-BE49-F238E27FC236}">
                <a16:creationId xmlns="" xmlns:a16="http://schemas.microsoft.com/office/drawing/2014/main" id="{F937A328-D272-443F-8B59-8D90A9231774}"/>
              </a:ext>
            </a:extLst>
          </p:cNvPr>
          <p:cNvSpPr txBox="1"/>
          <p:nvPr/>
        </p:nvSpPr>
        <p:spPr>
          <a:xfrm>
            <a:off x="7875004" y="4088605"/>
            <a:ext cx="652969" cy="261610"/>
          </a:xfrm>
          <a:prstGeom prst="rect">
            <a:avLst/>
          </a:prstGeom>
          <a:noFill/>
        </p:spPr>
        <p:txBody>
          <a:bodyPr wrap="square" rtlCol="0">
            <a:spAutoFit/>
          </a:bodyPr>
          <a:lstStyle/>
          <a:p>
            <a:pPr algn="ctr"/>
            <a:r>
              <a:rPr lang="en-IE" sz="1100" b="1" dirty="0">
                <a:solidFill>
                  <a:schemeClr val="bg1">
                    <a:lumMod val="75000"/>
                  </a:schemeClr>
                </a:solidFill>
                <a:cs typeface="Calibri" panose="020F0502020204030204" pitchFamily="34" charset="0"/>
              </a:rPr>
              <a:t>(52%)</a:t>
            </a:r>
          </a:p>
        </p:txBody>
      </p:sp>
      <p:sp>
        <p:nvSpPr>
          <p:cNvPr id="24" name="Parallelogram 23">
            <a:extLst>
              <a:ext uri="{FF2B5EF4-FFF2-40B4-BE49-F238E27FC236}">
                <a16:creationId xmlns="" xmlns:a16="http://schemas.microsoft.com/office/drawing/2014/main" id="{4F437DFB-EA78-4F01-B408-8B3E71D2D751}"/>
              </a:ext>
            </a:extLst>
          </p:cNvPr>
          <p:cNvSpPr/>
          <p:nvPr/>
        </p:nvSpPr>
        <p:spPr>
          <a:xfrm>
            <a:off x="1739318" y="5993519"/>
            <a:ext cx="6427365" cy="418224"/>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400" b="1" dirty="0">
                <a:solidFill>
                  <a:schemeClr val="bg1"/>
                </a:solidFill>
                <a:cs typeface="Arial" charset="0"/>
              </a:rPr>
              <a:t>Aficionados account for c. 50% of all Arts attendances.</a:t>
            </a:r>
            <a:endParaRPr lang="en-IE" sz="1400" b="1" dirty="0">
              <a:solidFill>
                <a:schemeClr val="bg1"/>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8547513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50B9B59B-4925-4A4F-B3EC-B9219E17ECE6}"/>
              </a:ext>
            </a:extLst>
          </p:cNvPr>
          <p:cNvSpPr txBox="1"/>
          <p:nvPr/>
        </p:nvSpPr>
        <p:spPr>
          <a:xfrm>
            <a:off x="-70143" y="5589240"/>
            <a:ext cx="1100191" cy="261610"/>
          </a:xfrm>
          <a:prstGeom prst="rect">
            <a:avLst/>
          </a:prstGeom>
          <a:noFill/>
        </p:spPr>
        <p:txBody>
          <a:bodyPr wrap="square" rtlCol="0">
            <a:spAutoFit/>
          </a:bodyPr>
          <a:lstStyle/>
          <a:p>
            <a:r>
              <a:rPr lang="en-IE" sz="1100" dirty="0">
                <a:solidFill>
                  <a:schemeClr val="bg1">
                    <a:lumMod val="50000"/>
                  </a:schemeClr>
                </a:solidFill>
              </a:rPr>
              <a:t>  6 + times</a:t>
            </a:r>
          </a:p>
        </p:txBody>
      </p:sp>
      <p:graphicFrame>
        <p:nvGraphicFramePr>
          <p:cNvPr id="5" name="Chart 4">
            <a:extLst>
              <a:ext uri="{FF2B5EF4-FFF2-40B4-BE49-F238E27FC236}">
                <a16:creationId xmlns="" xmlns:a16="http://schemas.microsoft.com/office/drawing/2014/main" id="{65C5164C-0E6A-4E8A-8247-B5014204768B}"/>
              </a:ext>
            </a:extLst>
          </p:cNvPr>
          <p:cNvGraphicFramePr/>
          <p:nvPr>
            <p:custDataLst>
              <p:tags r:id="rId1"/>
            </p:custDataLst>
            <p:extLst>
              <p:ext uri="{D42A27DB-BD31-4B8C-83A1-F6EECF244321}">
                <p14:modId xmlns:p14="http://schemas.microsoft.com/office/powerpoint/2010/main" val="2388335898"/>
              </p:ext>
            </p:extLst>
          </p:nvPr>
        </p:nvGraphicFramePr>
        <p:xfrm>
          <a:off x="416496" y="2659577"/>
          <a:ext cx="9489504" cy="3085848"/>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 xmlns:a16="http://schemas.microsoft.com/office/drawing/2014/main" id="{C3DE26FA-9A28-478C-A1EB-E36200F662D8}"/>
              </a:ext>
            </a:extLst>
          </p:cNvPr>
          <p:cNvSpPr txBox="1"/>
          <p:nvPr/>
        </p:nvSpPr>
        <p:spPr>
          <a:xfrm>
            <a:off x="178279" y="3789387"/>
            <a:ext cx="783563" cy="261610"/>
          </a:xfrm>
          <a:prstGeom prst="rect">
            <a:avLst/>
          </a:prstGeom>
          <a:noFill/>
        </p:spPr>
        <p:txBody>
          <a:bodyPr wrap="square" rtlCol="0">
            <a:spAutoFit/>
          </a:bodyPr>
          <a:lstStyle/>
          <a:p>
            <a:r>
              <a:rPr lang="en-IE" sz="1100" dirty="0">
                <a:solidFill>
                  <a:schemeClr val="bg1">
                    <a:lumMod val="50000"/>
                  </a:schemeClr>
                </a:solidFill>
              </a:rPr>
              <a:t>Once</a:t>
            </a:r>
          </a:p>
        </p:txBody>
      </p:sp>
      <p:sp>
        <p:nvSpPr>
          <p:cNvPr id="7" name="TextBox 6">
            <a:extLst>
              <a:ext uri="{FF2B5EF4-FFF2-40B4-BE49-F238E27FC236}">
                <a16:creationId xmlns="" xmlns:a16="http://schemas.microsoft.com/office/drawing/2014/main" id="{B910F660-9A8F-4325-888F-5BC354749591}"/>
              </a:ext>
            </a:extLst>
          </p:cNvPr>
          <p:cNvSpPr txBox="1"/>
          <p:nvPr/>
        </p:nvSpPr>
        <p:spPr>
          <a:xfrm>
            <a:off x="-70143" y="5085184"/>
            <a:ext cx="783563" cy="261610"/>
          </a:xfrm>
          <a:prstGeom prst="rect">
            <a:avLst/>
          </a:prstGeom>
          <a:noFill/>
        </p:spPr>
        <p:txBody>
          <a:bodyPr wrap="square" rtlCol="0">
            <a:spAutoFit/>
          </a:bodyPr>
          <a:lstStyle/>
          <a:p>
            <a:r>
              <a:rPr lang="en-IE" sz="1100" dirty="0">
                <a:solidFill>
                  <a:schemeClr val="bg1">
                    <a:lumMod val="50000"/>
                  </a:schemeClr>
                </a:solidFill>
              </a:rPr>
              <a:t> 2-3 times</a:t>
            </a:r>
          </a:p>
        </p:txBody>
      </p:sp>
      <p:sp>
        <p:nvSpPr>
          <p:cNvPr id="8" name="TextBox 7">
            <a:extLst>
              <a:ext uri="{FF2B5EF4-FFF2-40B4-BE49-F238E27FC236}">
                <a16:creationId xmlns="" xmlns:a16="http://schemas.microsoft.com/office/drawing/2014/main" id="{55EEFE27-9200-4821-B6B1-8A35F13CE0B3}"/>
              </a:ext>
            </a:extLst>
          </p:cNvPr>
          <p:cNvSpPr txBox="1"/>
          <p:nvPr/>
        </p:nvSpPr>
        <p:spPr>
          <a:xfrm>
            <a:off x="-87560" y="5373216"/>
            <a:ext cx="783563" cy="261610"/>
          </a:xfrm>
          <a:prstGeom prst="rect">
            <a:avLst/>
          </a:prstGeom>
          <a:noFill/>
        </p:spPr>
        <p:txBody>
          <a:bodyPr wrap="square" rtlCol="0">
            <a:spAutoFit/>
          </a:bodyPr>
          <a:lstStyle/>
          <a:p>
            <a:r>
              <a:rPr lang="en-IE" sz="1100" dirty="0">
                <a:solidFill>
                  <a:schemeClr val="bg1">
                    <a:lumMod val="50000"/>
                  </a:schemeClr>
                </a:solidFill>
              </a:rPr>
              <a:t>  4-5 times</a:t>
            </a:r>
          </a:p>
        </p:txBody>
      </p:sp>
      <p:sp>
        <p:nvSpPr>
          <p:cNvPr id="2" name="Text Placeholder 1">
            <a:extLst>
              <a:ext uri="{FF2B5EF4-FFF2-40B4-BE49-F238E27FC236}">
                <a16:creationId xmlns="" xmlns:a16="http://schemas.microsoft.com/office/drawing/2014/main" id="{23B3B400-BC3F-4493-AF81-FF4D1B707806}"/>
              </a:ext>
            </a:extLst>
          </p:cNvPr>
          <p:cNvSpPr>
            <a:spLocks noGrp="1"/>
          </p:cNvSpPr>
          <p:nvPr>
            <p:ph type="body" sz="quarter" idx="49"/>
          </p:nvPr>
        </p:nvSpPr>
        <p:spPr>
          <a:xfrm>
            <a:off x="232011" y="519365"/>
            <a:ext cx="5548676" cy="323941"/>
          </a:xfrm>
        </p:spPr>
        <p:txBody>
          <a:bodyPr/>
          <a:lstStyle/>
          <a:p>
            <a:r>
              <a:rPr lang="en-IE" dirty="0">
                <a:solidFill>
                  <a:schemeClr val="bg1">
                    <a:lumMod val="50000"/>
                  </a:schemeClr>
                </a:solidFill>
              </a:rPr>
              <a:t>Base : Attendees at each Art category</a:t>
            </a:r>
            <a:endParaRPr lang="en-IE" dirty="0"/>
          </a:p>
        </p:txBody>
      </p:sp>
      <p:sp>
        <p:nvSpPr>
          <p:cNvPr id="12" name="Title 1">
            <a:extLst>
              <a:ext uri="{FF2B5EF4-FFF2-40B4-BE49-F238E27FC236}">
                <a16:creationId xmlns="" xmlns:a16="http://schemas.microsoft.com/office/drawing/2014/main" id="{A44275E1-6FFD-4CCF-B7C0-C0EE8A7F34D5}"/>
              </a:ext>
            </a:extLst>
          </p:cNvPr>
          <p:cNvSpPr>
            <a:spLocks noGrp="1"/>
          </p:cNvSpPr>
          <p:nvPr>
            <p:ph type="title"/>
          </p:nvPr>
        </p:nvSpPr>
        <p:spPr>
          <a:xfrm>
            <a:off x="232011" y="107194"/>
            <a:ext cx="7952663" cy="370620"/>
          </a:xfrm>
        </p:spPr>
        <p:txBody>
          <a:bodyPr/>
          <a:lstStyle/>
          <a:p>
            <a:r>
              <a:rPr lang="en-IE" dirty="0"/>
              <a:t>Frequency of Arts Attendance Past 12 months</a:t>
            </a:r>
            <a:endParaRPr lang="en-IE" dirty="0">
              <a:solidFill>
                <a:schemeClr val="bg1">
                  <a:lumMod val="50000"/>
                </a:schemeClr>
              </a:solidFill>
            </a:endParaRPr>
          </a:p>
        </p:txBody>
      </p:sp>
      <p:sp>
        <p:nvSpPr>
          <p:cNvPr id="3" name="Text Placeholder 2">
            <a:extLst>
              <a:ext uri="{FF2B5EF4-FFF2-40B4-BE49-F238E27FC236}">
                <a16:creationId xmlns="" xmlns:a16="http://schemas.microsoft.com/office/drawing/2014/main" id="{F476A0C2-6958-4DE4-9073-D51035BF90C4}"/>
              </a:ext>
            </a:extLst>
          </p:cNvPr>
          <p:cNvSpPr>
            <a:spLocks noGrp="1"/>
          </p:cNvSpPr>
          <p:nvPr>
            <p:ph type="body" sz="quarter" idx="60"/>
          </p:nvPr>
        </p:nvSpPr>
        <p:spPr>
          <a:xfrm>
            <a:off x="560512" y="6576690"/>
            <a:ext cx="7042362" cy="285204"/>
          </a:xfrm>
        </p:spPr>
        <p:txBody>
          <a:bodyPr/>
          <a:lstStyle/>
          <a:p>
            <a:r>
              <a:rPr lang="en-US" dirty="0"/>
              <a:t>Q.4 Which of the following best describes how often you have attended  in the past 12 months?</a:t>
            </a:r>
          </a:p>
          <a:p>
            <a:endParaRPr lang="en-IE" dirty="0"/>
          </a:p>
        </p:txBody>
      </p:sp>
      <p:graphicFrame>
        <p:nvGraphicFramePr>
          <p:cNvPr id="10" name="Table 9">
            <a:extLst>
              <a:ext uri="{FF2B5EF4-FFF2-40B4-BE49-F238E27FC236}">
                <a16:creationId xmlns="" xmlns:a16="http://schemas.microsoft.com/office/drawing/2014/main" id="{0D712270-314C-478E-8F40-500FBA6BBEF5}"/>
              </a:ext>
            </a:extLst>
          </p:cNvPr>
          <p:cNvGraphicFramePr>
            <a:graphicFrameLocks noGrp="1"/>
          </p:cNvGraphicFramePr>
          <p:nvPr>
            <p:extLst>
              <p:ext uri="{D42A27DB-BD31-4B8C-83A1-F6EECF244321}">
                <p14:modId xmlns:p14="http://schemas.microsoft.com/office/powerpoint/2010/main" val="2804986194"/>
              </p:ext>
            </p:extLst>
          </p:nvPr>
        </p:nvGraphicFramePr>
        <p:xfrm>
          <a:off x="560512" y="1184291"/>
          <a:ext cx="9145026" cy="1380613"/>
        </p:xfrm>
        <a:graphic>
          <a:graphicData uri="http://schemas.openxmlformats.org/drawingml/2006/table">
            <a:tbl>
              <a:tblPr>
                <a:tableStyleId>{5C22544A-7EE6-4342-B048-85BDC9FD1C3A}</a:tableStyleId>
              </a:tblPr>
              <a:tblGrid>
                <a:gridCol w="415683">
                  <a:extLst>
                    <a:ext uri="{9D8B030D-6E8A-4147-A177-3AD203B41FA5}">
                      <a16:colId xmlns="" xmlns:a16="http://schemas.microsoft.com/office/drawing/2014/main" val="464251767"/>
                    </a:ext>
                  </a:extLst>
                </a:gridCol>
                <a:gridCol w="415683">
                  <a:extLst>
                    <a:ext uri="{9D8B030D-6E8A-4147-A177-3AD203B41FA5}">
                      <a16:colId xmlns="" xmlns:a16="http://schemas.microsoft.com/office/drawing/2014/main" val="3751769077"/>
                    </a:ext>
                  </a:extLst>
                </a:gridCol>
                <a:gridCol w="415683">
                  <a:extLst>
                    <a:ext uri="{9D8B030D-6E8A-4147-A177-3AD203B41FA5}">
                      <a16:colId xmlns="" xmlns:a16="http://schemas.microsoft.com/office/drawing/2014/main" val="3663322440"/>
                    </a:ext>
                  </a:extLst>
                </a:gridCol>
                <a:gridCol w="415683">
                  <a:extLst>
                    <a:ext uri="{9D8B030D-6E8A-4147-A177-3AD203B41FA5}">
                      <a16:colId xmlns="" xmlns:a16="http://schemas.microsoft.com/office/drawing/2014/main" val="2082753196"/>
                    </a:ext>
                  </a:extLst>
                </a:gridCol>
                <a:gridCol w="415683">
                  <a:extLst>
                    <a:ext uri="{9D8B030D-6E8A-4147-A177-3AD203B41FA5}">
                      <a16:colId xmlns="" xmlns:a16="http://schemas.microsoft.com/office/drawing/2014/main" val="363418262"/>
                    </a:ext>
                  </a:extLst>
                </a:gridCol>
                <a:gridCol w="415683">
                  <a:extLst>
                    <a:ext uri="{9D8B030D-6E8A-4147-A177-3AD203B41FA5}">
                      <a16:colId xmlns="" xmlns:a16="http://schemas.microsoft.com/office/drawing/2014/main" val="553665829"/>
                    </a:ext>
                  </a:extLst>
                </a:gridCol>
                <a:gridCol w="415683">
                  <a:extLst>
                    <a:ext uri="{9D8B030D-6E8A-4147-A177-3AD203B41FA5}">
                      <a16:colId xmlns="" xmlns:a16="http://schemas.microsoft.com/office/drawing/2014/main" val="3751875798"/>
                    </a:ext>
                  </a:extLst>
                </a:gridCol>
                <a:gridCol w="415683">
                  <a:extLst>
                    <a:ext uri="{9D8B030D-6E8A-4147-A177-3AD203B41FA5}">
                      <a16:colId xmlns="" xmlns:a16="http://schemas.microsoft.com/office/drawing/2014/main" val="3339760319"/>
                    </a:ext>
                  </a:extLst>
                </a:gridCol>
                <a:gridCol w="415683">
                  <a:extLst>
                    <a:ext uri="{9D8B030D-6E8A-4147-A177-3AD203B41FA5}">
                      <a16:colId xmlns="" xmlns:a16="http://schemas.microsoft.com/office/drawing/2014/main" val="2562402399"/>
                    </a:ext>
                  </a:extLst>
                </a:gridCol>
                <a:gridCol w="415683">
                  <a:extLst>
                    <a:ext uri="{9D8B030D-6E8A-4147-A177-3AD203B41FA5}">
                      <a16:colId xmlns="" xmlns:a16="http://schemas.microsoft.com/office/drawing/2014/main" val="3619303740"/>
                    </a:ext>
                  </a:extLst>
                </a:gridCol>
                <a:gridCol w="415683">
                  <a:extLst>
                    <a:ext uri="{9D8B030D-6E8A-4147-A177-3AD203B41FA5}">
                      <a16:colId xmlns="" xmlns:a16="http://schemas.microsoft.com/office/drawing/2014/main" val="476179730"/>
                    </a:ext>
                  </a:extLst>
                </a:gridCol>
                <a:gridCol w="415683">
                  <a:extLst>
                    <a:ext uri="{9D8B030D-6E8A-4147-A177-3AD203B41FA5}">
                      <a16:colId xmlns="" xmlns:a16="http://schemas.microsoft.com/office/drawing/2014/main" val="2439118880"/>
                    </a:ext>
                  </a:extLst>
                </a:gridCol>
                <a:gridCol w="415683">
                  <a:extLst>
                    <a:ext uri="{9D8B030D-6E8A-4147-A177-3AD203B41FA5}">
                      <a16:colId xmlns="" xmlns:a16="http://schemas.microsoft.com/office/drawing/2014/main" val="3091076623"/>
                    </a:ext>
                  </a:extLst>
                </a:gridCol>
                <a:gridCol w="415683">
                  <a:extLst>
                    <a:ext uri="{9D8B030D-6E8A-4147-A177-3AD203B41FA5}">
                      <a16:colId xmlns="" xmlns:a16="http://schemas.microsoft.com/office/drawing/2014/main" val="1488343733"/>
                    </a:ext>
                  </a:extLst>
                </a:gridCol>
                <a:gridCol w="415683">
                  <a:extLst>
                    <a:ext uri="{9D8B030D-6E8A-4147-A177-3AD203B41FA5}">
                      <a16:colId xmlns="" xmlns:a16="http://schemas.microsoft.com/office/drawing/2014/main" val="1234010902"/>
                    </a:ext>
                  </a:extLst>
                </a:gridCol>
                <a:gridCol w="415683">
                  <a:extLst>
                    <a:ext uri="{9D8B030D-6E8A-4147-A177-3AD203B41FA5}">
                      <a16:colId xmlns="" xmlns:a16="http://schemas.microsoft.com/office/drawing/2014/main" val="3830994986"/>
                    </a:ext>
                  </a:extLst>
                </a:gridCol>
                <a:gridCol w="415683">
                  <a:extLst>
                    <a:ext uri="{9D8B030D-6E8A-4147-A177-3AD203B41FA5}">
                      <a16:colId xmlns="" xmlns:a16="http://schemas.microsoft.com/office/drawing/2014/main" val="702004767"/>
                    </a:ext>
                  </a:extLst>
                </a:gridCol>
                <a:gridCol w="415683">
                  <a:extLst>
                    <a:ext uri="{9D8B030D-6E8A-4147-A177-3AD203B41FA5}">
                      <a16:colId xmlns="" xmlns:a16="http://schemas.microsoft.com/office/drawing/2014/main" val="2099582155"/>
                    </a:ext>
                  </a:extLst>
                </a:gridCol>
                <a:gridCol w="415683">
                  <a:extLst>
                    <a:ext uri="{9D8B030D-6E8A-4147-A177-3AD203B41FA5}">
                      <a16:colId xmlns="" xmlns:a16="http://schemas.microsoft.com/office/drawing/2014/main" val="731532480"/>
                    </a:ext>
                  </a:extLst>
                </a:gridCol>
                <a:gridCol w="415683">
                  <a:extLst>
                    <a:ext uri="{9D8B030D-6E8A-4147-A177-3AD203B41FA5}">
                      <a16:colId xmlns="" xmlns:a16="http://schemas.microsoft.com/office/drawing/2014/main" val="2686967582"/>
                    </a:ext>
                  </a:extLst>
                </a:gridCol>
                <a:gridCol w="415683">
                  <a:extLst>
                    <a:ext uri="{9D8B030D-6E8A-4147-A177-3AD203B41FA5}">
                      <a16:colId xmlns="" xmlns:a16="http://schemas.microsoft.com/office/drawing/2014/main" val="2663218415"/>
                    </a:ext>
                  </a:extLst>
                </a:gridCol>
                <a:gridCol w="415683">
                  <a:extLst>
                    <a:ext uri="{9D8B030D-6E8A-4147-A177-3AD203B41FA5}">
                      <a16:colId xmlns="" xmlns:a16="http://schemas.microsoft.com/office/drawing/2014/main" val="4189071286"/>
                    </a:ext>
                  </a:extLst>
                </a:gridCol>
              </a:tblGrid>
              <a:tr h="1094157">
                <a:tc>
                  <a:txBody>
                    <a:bodyPr/>
                    <a:lstStyle/>
                    <a:p>
                      <a:pPr algn="ctr" fontAlgn="t"/>
                      <a:r>
                        <a:rPr lang="en-US" sz="800" u="none" strike="noStrike" dirty="0">
                          <a:solidFill>
                            <a:schemeClr val="tx1">
                              <a:lumMod val="50000"/>
                              <a:lumOff val="50000"/>
                            </a:schemeClr>
                          </a:solidFill>
                          <a:effectLst/>
                        </a:rPr>
                        <a:t>Circus – </a:t>
                      </a:r>
                      <a:endParaRPr lang="en-US" sz="800" b="0" i="0" u="none" strike="noStrike" dirty="0">
                        <a:solidFill>
                          <a:schemeClr val="tx1">
                            <a:lumMod val="50000"/>
                            <a:lumOff val="50000"/>
                          </a:schemeClr>
                        </a:solidFill>
                        <a:effectLst/>
                        <a:latin typeface="Tahoma" panose="020B0604030504040204" pitchFamily="34" charset="0"/>
                      </a:endParaRPr>
                    </a:p>
                  </a:txBody>
                  <a:tcPr marL="6068" marR="6068" marT="6068" marB="0" anchor="ctr">
                    <a:noFill/>
                  </a:tcPr>
                </a:tc>
                <a:tc>
                  <a:txBody>
                    <a:bodyPr/>
                    <a:lstStyle/>
                    <a:p>
                      <a:pPr algn="ctr" fontAlgn="t"/>
                      <a:r>
                        <a:rPr lang="en-US" sz="800" u="none" strike="noStrike" dirty="0">
                          <a:solidFill>
                            <a:schemeClr val="tx1">
                              <a:lumMod val="50000"/>
                              <a:lumOff val="50000"/>
                            </a:schemeClr>
                          </a:solidFill>
                          <a:effectLst/>
                        </a:rPr>
                        <a:t>Event connected with Archi-</a:t>
                      </a:r>
                      <a:r>
                        <a:rPr lang="en-US" sz="800" u="none" strike="noStrike" dirty="0" err="1">
                          <a:solidFill>
                            <a:schemeClr val="tx1">
                              <a:lumMod val="50000"/>
                              <a:lumOff val="50000"/>
                            </a:schemeClr>
                          </a:solidFill>
                          <a:effectLst/>
                        </a:rPr>
                        <a:t>tecture</a:t>
                      </a:r>
                      <a:r>
                        <a:rPr lang="en-US" sz="800" u="none" strike="noStrike" dirty="0">
                          <a:solidFill>
                            <a:schemeClr val="tx1">
                              <a:lumMod val="50000"/>
                              <a:lumOff val="50000"/>
                            </a:schemeClr>
                          </a:solidFill>
                          <a:effectLst/>
                        </a:rPr>
                        <a:t> </a:t>
                      </a:r>
                      <a:endParaRPr lang="en-US" sz="800" b="0" i="0" u="none" strike="noStrike" dirty="0">
                        <a:solidFill>
                          <a:schemeClr val="tx1">
                            <a:lumMod val="50000"/>
                            <a:lumOff val="50000"/>
                          </a:schemeClr>
                        </a:solidFill>
                        <a:effectLst/>
                        <a:latin typeface="Tahoma" panose="020B0604030504040204" pitchFamily="34" charset="0"/>
                      </a:endParaRPr>
                    </a:p>
                  </a:txBody>
                  <a:tcPr marL="6068" marR="6068" marT="6068" marB="0" anchor="ctr">
                    <a:noFill/>
                  </a:tcPr>
                </a:tc>
                <a:tc>
                  <a:txBody>
                    <a:bodyPr/>
                    <a:lstStyle/>
                    <a:p>
                      <a:pPr algn="ctr" fontAlgn="t"/>
                      <a:r>
                        <a:rPr lang="en-IE" sz="800" u="none" strike="noStrike" dirty="0">
                          <a:solidFill>
                            <a:schemeClr val="tx1">
                              <a:lumMod val="50000"/>
                              <a:lumOff val="50000"/>
                            </a:schemeClr>
                          </a:solidFill>
                          <a:effectLst/>
                        </a:rPr>
                        <a:t>World music</a:t>
                      </a:r>
                      <a:endParaRPr lang="en-IE" sz="800" b="0" i="0" u="none" strike="noStrike" dirty="0">
                        <a:solidFill>
                          <a:schemeClr val="tx1">
                            <a:lumMod val="50000"/>
                            <a:lumOff val="50000"/>
                          </a:schemeClr>
                        </a:solidFill>
                        <a:effectLst/>
                        <a:latin typeface="Tahoma" panose="020B0604030504040204" pitchFamily="34" charset="0"/>
                      </a:endParaRPr>
                    </a:p>
                  </a:txBody>
                  <a:tcPr marL="6068" marR="6068" marT="6068" marB="0" anchor="ctr">
                    <a:noFill/>
                  </a:tcPr>
                </a:tc>
                <a:tc>
                  <a:txBody>
                    <a:bodyPr/>
                    <a:lstStyle/>
                    <a:p>
                      <a:pPr algn="ctr" fontAlgn="t"/>
                      <a:r>
                        <a:rPr lang="en-IE" sz="800" u="none" strike="noStrike" dirty="0" err="1">
                          <a:solidFill>
                            <a:schemeClr val="tx1">
                              <a:lumMod val="50000"/>
                              <a:lumOff val="50000"/>
                            </a:schemeClr>
                          </a:solidFill>
                          <a:effectLst/>
                        </a:rPr>
                        <a:t>Contem-porary</a:t>
                      </a:r>
                      <a:r>
                        <a:rPr lang="en-IE" sz="800" u="none" strike="noStrike" dirty="0">
                          <a:solidFill>
                            <a:schemeClr val="tx1">
                              <a:lumMod val="50000"/>
                              <a:lumOff val="50000"/>
                            </a:schemeClr>
                          </a:solidFill>
                          <a:effectLst/>
                        </a:rPr>
                        <a:t> dance</a:t>
                      </a:r>
                      <a:endParaRPr lang="en-IE" sz="800" b="0" i="0" u="none" strike="noStrike" dirty="0">
                        <a:solidFill>
                          <a:schemeClr val="tx1">
                            <a:lumMod val="50000"/>
                            <a:lumOff val="50000"/>
                          </a:schemeClr>
                        </a:solidFill>
                        <a:effectLst/>
                        <a:latin typeface="Tahoma" panose="020B0604030504040204" pitchFamily="34" charset="0"/>
                      </a:endParaRPr>
                    </a:p>
                  </a:txBody>
                  <a:tcPr marL="6068" marR="6068" marT="6068" marB="0" anchor="ctr">
                    <a:noFill/>
                  </a:tcPr>
                </a:tc>
                <a:tc>
                  <a:txBody>
                    <a:bodyPr/>
                    <a:lstStyle/>
                    <a:p>
                      <a:pPr algn="ctr" fontAlgn="t"/>
                      <a:r>
                        <a:rPr lang="en-US" sz="800" u="none" strike="noStrike" dirty="0">
                          <a:solidFill>
                            <a:schemeClr val="tx1">
                              <a:lumMod val="50000"/>
                              <a:lumOff val="50000"/>
                            </a:schemeClr>
                          </a:solidFill>
                          <a:effectLst/>
                        </a:rPr>
                        <a:t>Street arts </a:t>
                      </a:r>
                      <a:endParaRPr lang="en-US" sz="800" b="0" i="0" u="none" strike="noStrike" dirty="0">
                        <a:solidFill>
                          <a:schemeClr val="tx1">
                            <a:lumMod val="50000"/>
                            <a:lumOff val="50000"/>
                          </a:schemeClr>
                        </a:solidFill>
                        <a:effectLst/>
                        <a:latin typeface="Tahoma" panose="020B0604030504040204" pitchFamily="34" charset="0"/>
                      </a:endParaRPr>
                    </a:p>
                  </a:txBody>
                  <a:tcPr marL="6068" marR="6068" marT="6068" marB="0" anchor="ctr">
                    <a:noFill/>
                  </a:tcPr>
                </a:tc>
                <a:tc>
                  <a:txBody>
                    <a:bodyPr/>
                    <a:lstStyle/>
                    <a:p>
                      <a:pPr algn="ctr" fontAlgn="t"/>
                      <a:r>
                        <a:rPr lang="en-IE" sz="800" u="none" strike="noStrike" dirty="0">
                          <a:solidFill>
                            <a:schemeClr val="tx1">
                              <a:lumMod val="50000"/>
                              <a:lumOff val="50000"/>
                            </a:schemeClr>
                          </a:solidFill>
                          <a:effectLst/>
                        </a:rPr>
                        <a:t>Ballet</a:t>
                      </a:r>
                      <a:endParaRPr lang="en-IE" sz="800" b="0" i="0" u="none" strike="noStrike" dirty="0">
                        <a:solidFill>
                          <a:schemeClr val="tx1">
                            <a:lumMod val="50000"/>
                            <a:lumOff val="50000"/>
                          </a:schemeClr>
                        </a:solidFill>
                        <a:effectLst/>
                        <a:latin typeface="Tahoma" panose="020B0604030504040204" pitchFamily="34" charset="0"/>
                      </a:endParaRPr>
                    </a:p>
                  </a:txBody>
                  <a:tcPr marL="6068" marR="6068" marT="6068" marB="0" anchor="ctr">
                    <a:noFill/>
                  </a:tcPr>
                </a:tc>
                <a:tc>
                  <a:txBody>
                    <a:bodyPr/>
                    <a:lstStyle/>
                    <a:p>
                      <a:pPr algn="ctr" fontAlgn="t"/>
                      <a:r>
                        <a:rPr lang="en-IE" sz="800" u="none" strike="noStrike" dirty="0">
                          <a:solidFill>
                            <a:schemeClr val="tx1">
                              <a:lumMod val="50000"/>
                              <a:lumOff val="50000"/>
                            </a:schemeClr>
                          </a:solidFill>
                          <a:effectLst/>
                        </a:rPr>
                        <a:t>Stand-up comedy</a:t>
                      </a:r>
                      <a:endParaRPr lang="en-IE" sz="800" b="0" i="0" u="none" strike="noStrike" dirty="0">
                        <a:solidFill>
                          <a:schemeClr val="tx1">
                            <a:lumMod val="50000"/>
                            <a:lumOff val="50000"/>
                          </a:schemeClr>
                        </a:solidFill>
                        <a:effectLst/>
                        <a:latin typeface="Tahoma" panose="020B0604030504040204" pitchFamily="34" charset="0"/>
                      </a:endParaRPr>
                    </a:p>
                  </a:txBody>
                  <a:tcPr marL="6068" marR="6068" marT="6068" marB="0" anchor="ctr">
                    <a:noFill/>
                  </a:tcPr>
                </a:tc>
                <a:tc>
                  <a:txBody>
                    <a:bodyPr/>
                    <a:lstStyle/>
                    <a:p>
                      <a:pPr algn="ctr" fontAlgn="t"/>
                      <a:r>
                        <a:rPr lang="en-IE" sz="800" u="none" strike="noStrike" dirty="0">
                          <a:solidFill>
                            <a:schemeClr val="tx1">
                              <a:lumMod val="50000"/>
                              <a:lumOff val="50000"/>
                            </a:schemeClr>
                          </a:solidFill>
                          <a:effectLst/>
                        </a:rPr>
                        <a:t>Musical</a:t>
                      </a:r>
                      <a:endParaRPr lang="en-IE" sz="800" b="0" i="0" u="none" strike="noStrike" dirty="0">
                        <a:solidFill>
                          <a:schemeClr val="tx1">
                            <a:lumMod val="50000"/>
                            <a:lumOff val="50000"/>
                          </a:schemeClr>
                        </a:solidFill>
                        <a:effectLst/>
                        <a:latin typeface="Tahoma" panose="020B0604030504040204" pitchFamily="34" charset="0"/>
                      </a:endParaRPr>
                    </a:p>
                  </a:txBody>
                  <a:tcPr marL="6068" marR="6068" marT="6068" marB="0" anchor="ctr">
                    <a:noFill/>
                  </a:tcPr>
                </a:tc>
                <a:tc>
                  <a:txBody>
                    <a:bodyPr/>
                    <a:lstStyle/>
                    <a:p>
                      <a:pPr algn="ctr" fontAlgn="t"/>
                      <a:r>
                        <a:rPr lang="en-US" sz="800" u="none" strike="noStrike" dirty="0">
                          <a:solidFill>
                            <a:schemeClr val="tx1">
                              <a:lumMod val="50000"/>
                              <a:lumOff val="50000"/>
                            </a:schemeClr>
                          </a:solidFill>
                          <a:effectLst/>
                        </a:rPr>
                        <a:t>Event connect-ed with books)</a:t>
                      </a:r>
                      <a:endParaRPr lang="en-US" sz="800" b="0" i="0" u="none" strike="noStrike" dirty="0">
                        <a:solidFill>
                          <a:schemeClr val="tx1">
                            <a:lumMod val="50000"/>
                            <a:lumOff val="50000"/>
                          </a:schemeClr>
                        </a:solidFill>
                        <a:effectLst/>
                        <a:latin typeface="Tahoma" panose="020B0604030504040204" pitchFamily="34" charset="0"/>
                      </a:endParaRPr>
                    </a:p>
                  </a:txBody>
                  <a:tcPr marL="6068" marR="6068" marT="6068" marB="0" anchor="ctr">
                    <a:noFill/>
                  </a:tcPr>
                </a:tc>
                <a:tc>
                  <a:txBody>
                    <a:bodyPr/>
                    <a:lstStyle/>
                    <a:p>
                      <a:pPr algn="ctr" fontAlgn="t"/>
                      <a:r>
                        <a:rPr lang="en-IE" sz="800" u="none" strike="noStrike" dirty="0">
                          <a:solidFill>
                            <a:schemeClr val="tx1">
                              <a:lumMod val="50000"/>
                              <a:lumOff val="50000"/>
                            </a:schemeClr>
                          </a:solidFill>
                          <a:effectLst/>
                        </a:rPr>
                        <a:t>Jazz/</a:t>
                      </a:r>
                    </a:p>
                    <a:p>
                      <a:pPr algn="ctr" fontAlgn="t"/>
                      <a:r>
                        <a:rPr lang="en-IE" sz="800" u="none" strike="noStrike" dirty="0">
                          <a:solidFill>
                            <a:schemeClr val="tx1">
                              <a:lumMod val="50000"/>
                              <a:lumOff val="50000"/>
                            </a:schemeClr>
                          </a:solidFill>
                          <a:effectLst/>
                        </a:rPr>
                        <a:t>Blues music</a:t>
                      </a:r>
                      <a:endParaRPr lang="en-IE" sz="800" b="0" i="0" u="none" strike="noStrike" dirty="0">
                        <a:solidFill>
                          <a:schemeClr val="tx1">
                            <a:lumMod val="50000"/>
                            <a:lumOff val="50000"/>
                          </a:schemeClr>
                        </a:solidFill>
                        <a:effectLst/>
                        <a:latin typeface="Tahoma" panose="020B0604030504040204" pitchFamily="34" charset="0"/>
                      </a:endParaRPr>
                    </a:p>
                  </a:txBody>
                  <a:tcPr marL="6068" marR="6068" marT="6068" marB="0" anchor="ctr">
                    <a:noFill/>
                  </a:tcPr>
                </a:tc>
                <a:tc>
                  <a:txBody>
                    <a:bodyPr/>
                    <a:lstStyle/>
                    <a:p>
                      <a:pPr algn="ctr" fontAlgn="t"/>
                      <a:r>
                        <a:rPr lang="en-US" sz="800" u="none" strike="noStrike" dirty="0">
                          <a:solidFill>
                            <a:schemeClr val="tx1">
                              <a:lumMod val="50000"/>
                              <a:lumOff val="50000"/>
                            </a:schemeClr>
                          </a:solidFill>
                          <a:effectLst/>
                        </a:rPr>
                        <a:t>Art </a:t>
                      </a:r>
                      <a:r>
                        <a:rPr lang="en-US" sz="800" u="none" strike="noStrike" dirty="0" err="1">
                          <a:solidFill>
                            <a:schemeClr val="tx1">
                              <a:lumMod val="50000"/>
                              <a:lumOff val="50000"/>
                            </a:schemeClr>
                          </a:solidFill>
                          <a:effectLst/>
                        </a:rPr>
                        <a:t>Exhib-ition</a:t>
                      </a:r>
                      <a:endParaRPr lang="en-US" sz="800" b="0" i="0" u="none" strike="noStrike" dirty="0">
                        <a:solidFill>
                          <a:schemeClr val="tx1">
                            <a:lumMod val="50000"/>
                            <a:lumOff val="50000"/>
                          </a:schemeClr>
                        </a:solidFill>
                        <a:effectLst/>
                        <a:latin typeface="Tahoma" panose="020B0604030504040204" pitchFamily="34" charset="0"/>
                      </a:endParaRPr>
                    </a:p>
                  </a:txBody>
                  <a:tcPr marL="6068" marR="6068" marT="6068" marB="0" anchor="ctr">
                    <a:noFill/>
                  </a:tcPr>
                </a:tc>
                <a:tc>
                  <a:txBody>
                    <a:bodyPr/>
                    <a:lstStyle/>
                    <a:p>
                      <a:pPr algn="ctr" fontAlgn="t"/>
                      <a:r>
                        <a:rPr lang="en-IE" sz="800" u="none" strike="noStrike" dirty="0">
                          <a:solidFill>
                            <a:schemeClr val="tx1">
                              <a:lumMod val="50000"/>
                              <a:lumOff val="50000"/>
                            </a:schemeClr>
                          </a:solidFill>
                          <a:effectLst/>
                        </a:rPr>
                        <a:t>Classical music</a:t>
                      </a:r>
                      <a:endParaRPr lang="en-IE" sz="800" b="0" i="0" u="none" strike="noStrike" dirty="0">
                        <a:solidFill>
                          <a:schemeClr val="tx1">
                            <a:lumMod val="50000"/>
                            <a:lumOff val="50000"/>
                          </a:schemeClr>
                        </a:solidFill>
                        <a:effectLst/>
                        <a:latin typeface="Tahoma" panose="020B0604030504040204" pitchFamily="34" charset="0"/>
                      </a:endParaRPr>
                    </a:p>
                  </a:txBody>
                  <a:tcPr marL="6068" marR="6068" marT="6068" marB="0" anchor="ctr">
                    <a:noFill/>
                  </a:tcPr>
                </a:tc>
                <a:tc>
                  <a:txBody>
                    <a:bodyPr/>
                    <a:lstStyle/>
                    <a:p>
                      <a:pPr algn="ctr" fontAlgn="t"/>
                      <a:r>
                        <a:rPr lang="en-IE" sz="800" u="none" strike="noStrike" dirty="0">
                          <a:solidFill>
                            <a:schemeClr val="tx1">
                              <a:lumMod val="50000"/>
                              <a:lumOff val="50000"/>
                            </a:schemeClr>
                          </a:solidFill>
                          <a:effectLst/>
                        </a:rPr>
                        <a:t>Opera</a:t>
                      </a:r>
                      <a:endParaRPr lang="en-IE" sz="800" b="0" i="0" u="none" strike="noStrike" dirty="0">
                        <a:solidFill>
                          <a:schemeClr val="tx1">
                            <a:lumMod val="50000"/>
                            <a:lumOff val="50000"/>
                          </a:schemeClr>
                        </a:solidFill>
                        <a:effectLst/>
                        <a:latin typeface="Tahoma" panose="020B0604030504040204" pitchFamily="34" charset="0"/>
                      </a:endParaRPr>
                    </a:p>
                  </a:txBody>
                  <a:tcPr marL="6068" marR="6068" marT="6068" marB="0" anchor="ctr">
                    <a:noFill/>
                  </a:tcPr>
                </a:tc>
                <a:tc>
                  <a:txBody>
                    <a:bodyPr/>
                    <a:lstStyle/>
                    <a:p>
                      <a:pPr algn="ctr" fontAlgn="t"/>
                      <a:r>
                        <a:rPr lang="en-IE" sz="800" u="none" strike="noStrike" dirty="0">
                          <a:solidFill>
                            <a:schemeClr val="tx1">
                              <a:lumMod val="50000"/>
                              <a:lumOff val="50000"/>
                            </a:schemeClr>
                          </a:solidFill>
                          <a:effectLst/>
                        </a:rPr>
                        <a:t>Plays</a:t>
                      </a:r>
                      <a:endParaRPr lang="en-IE" sz="800" b="0" i="0" u="none" strike="noStrike" dirty="0">
                        <a:solidFill>
                          <a:schemeClr val="tx1">
                            <a:lumMod val="50000"/>
                            <a:lumOff val="50000"/>
                          </a:schemeClr>
                        </a:solidFill>
                        <a:effectLst/>
                        <a:latin typeface="Tahoma" panose="020B0604030504040204" pitchFamily="34" charset="0"/>
                      </a:endParaRPr>
                    </a:p>
                  </a:txBody>
                  <a:tcPr marL="6068" marR="6068" marT="6068" marB="0" anchor="ctr">
                    <a:noFill/>
                  </a:tcPr>
                </a:tc>
                <a:tc>
                  <a:txBody>
                    <a:bodyPr/>
                    <a:lstStyle/>
                    <a:p>
                      <a:pPr algn="ctr" fontAlgn="t"/>
                      <a:r>
                        <a:rPr lang="en-US" sz="800" u="none" strike="noStrike" dirty="0" err="1">
                          <a:solidFill>
                            <a:schemeClr val="tx1">
                              <a:lumMod val="50000"/>
                              <a:lumOff val="50000"/>
                            </a:schemeClr>
                          </a:solidFill>
                          <a:effectLst/>
                        </a:rPr>
                        <a:t>Traditi-onal</a:t>
                      </a:r>
                      <a:r>
                        <a:rPr lang="en-US" sz="800" u="none" strike="noStrike" dirty="0">
                          <a:solidFill>
                            <a:schemeClr val="tx1">
                              <a:lumMod val="50000"/>
                              <a:lumOff val="50000"/>
                            </a:schemeClr>
                          </a:solidFill>
                          <a:effectLst/>
                        </a:rPr>
                        <a:t> Irish/Folk dance</a:t>
                      </a:r>
                      <a:endParaRPr lang="en-US" sz="800" b="0" i="0" u="none" strike="noStrike" dirty="0">
                        <a:solidFill>
                          <a:schemeClr val="tx1">
                            <a:lumMod val="50000"/>
                            <a:lumOff val="50000"/>
                          </a:schemeClr>
                        </a:solidFill>
                        <a:effectLst/>
                        <a:latin typeface="Tahoma" panose="020B0604030504040204" pitchFamily="34" charset="0"/>
                      </a:endParaRPr>
                    </a:p>
                  </a:txBody>
                  <a:tcPr marL="6068" marR="6068" marT="6068" marB="0" anchor="ctr">
                    <a:noFill/>
                  </a:tcPr>
                </a:tc>
                <a:tc>
                  <a:txBody>
                    <a:bodyPr/>
                    <a:lstStyle/>
                    <a:p>
                      <a:pPr algn="ctr" fontAlgn="t"/>
                      <a:r>
                        <a:rPr lang="en-US" sz="800" u="none" strike="noStrike" dirty="0">
                          <a:solidFill>
                            <a:schemeClr val="tx1">
                              <a:lumMod val="50000"/>
                              <a:lumOff val="50000"/>
                            </a:schemeClr>
                          </a:solidFill>
                          <a:effectLst/>
                        </a:rPr>
                        <a:t>Live stream-</a:t>
                      </a:r>
                      <a:r>
                        <a:rPr lang="en-US" sz="800" u="none" strike="noStrike" dirty="0" err="1">
                          <a:solidFill>
                            <a:schemeClr val="tx1">
                              <a:lumMod val="50000"/>
                              <a:lumOff val="50000"/>
                            </a:schemeClr>
                          </a:solidFill>
                          <a:effectLst/>
                        </a:rPr>
                        <a:t>ing</a:t>
                      </a:r>
                      <a:r>
                        <a:rPr lang="en-US" sz="800" u="none" strike="noStrike" dirty="0">
                          <a:solidFill>
                            <a:schemeClr val="tx1">
                              <a:lumMod val="50000"/>
                              <a:lumOff val="50000"/>
                            </a:schemeClr>
                          </a:solidFill>
                          <a:effectLst/>
                        </a:rPr>
                        <a:t> of an event at a cinema </a:t>
                      </a:r>
                      <a:endParaRPr lang="en-US" sz="800" b="0" i="0" u="none" strike="noStrike" dirty="0">
                        <a:solidFill>
                          <a:schemeClr val="tx1">
                            <a:lumMod val="50000"/>
                            <a:lumOff val="50000"/>
                          </a:schemeClr>
                        </a:solidFill>
                        <a:effectLst/>
                        <a:latin typeface="Tahoma" panose="020B0604030504040204" pitchFamily="34" charset="0"/>
                      </a:endParaRPr>
                    </a:p>
                  </a:txBody>
                  <a:tcPr marL="6068" marR="6068" marT="6068" marB="0" anchor="ctr">
                    <a:noFill/>
                  </a:tcPr>
                </a:tc>
                <a:tc>
                  <a:txBody>
                    <a:bodyPr/>
                    <a:lstStyle/>
                    <a:p>
                      <a:pPr algn="ctr" fontAlgn="t"/>
                      <a:r>
                        <a:rPr lang="en-IE" sz="800" u="none" strike="noStrike" dirty="0">
                          <a:solidFill>
                            <a:schemeClr val="tx1">
                              <a:lumMod val="50000"/>
                              <a:lumOff val="50000"/>
                            </a:schemeClr>
                          </a:solidFill>
                          <a:effectLst/>
                        </a:rPr>
                        <a:t>Rock or Popular music</a:t>
                      </a:r>
                      <a:endParaRPr lang="en-IE" sz="800" b="0" i="0" u="none" strike="noStrike" dirty="0">
                        <a:solidFill>
                          <a:schemeClr val="tx1">
                            <a:lumMod val="50000"/>
                            <a:lumOff val="50000"/>
                          </a:schemeClr>
                        </a:solidFill>
                        <a:effectLst/>
                        <a:latin typeface="Tahoma" panose="020B0604030504040204" pitchFamily="34" charset="0"/>
                      </a:endParaRPr>
                    </a:p>
                  </a:txBody>
                  <a:tcPr marL="6068" marR="6068" marT="6068" marB="0" anchor="ctr">
                    <a:noFill/>
                  </a:tcPr>
                </a:tc>
                <a:tc>
                  <a:txBody>
                    <a:bodyPr/>
                    <a:lstStyle/>
                    <a:p>
                      <a:pPr algn="ctr" fontAlgn="t"/>
                      <a:r>
                        <a:rPr lang="en-IE" sz="800" u="none" strike="noStrike" dirty="0">
                          <a:solidFill>
                            <a:schemeClr val="tx1">
                              <a:lumMod val="50000"/>
                              <a:lumOff val="50000"/>
                            </a:schemeClr>
                          </a:solidFill>
                          <a:effectLst/>
                        </a:rPr>
                        <a:t>Country Music</a:t>
                      </a:r>
                      <a:endParaRPr lang="en-IE" sz="800" b="0" i="0" u="none" strike="noStrike" dirty="0">
                        <a:solidFill>
                          <a:schemeClr val="tx1">
                            <a:lumMod val="50000"/>
                            <a:lumOff val="50000"/>
                          </a:schemeClr>
                        </a:solidFill>
                        <a:effectLst/>
                        <a:latin typeface="Tahoma" panose="020B0604030504040204" pitchFamily="34" charset="0"/>
                      </a:endParaRPr>
                    </a:p>
                  </a:txBody>
                  <a:tcPr marL="6068" marR="6068" marT="6068" marB="0" anchor="ctr">
                    <a:noFill/>
                  </a:tcPr>
                </a:tc>
                <a:tc>
                  <a:txBody>
                    <a:bodyPr/>
                    <a:lstStyle/>
                    <a:p>
                      <a:pPr algn="ctr" fontAlgn="t"/>
                      <a:r>
                        <a:rPr lang="en-IE" sz="800" u="none" strike="noStrike" dirty="0" err="1">
                          <a:solidFill>
                            <a:schemeClr val="tx1">
                              <a:lumMod val="50000"/>
                              <a:lumOff val="50000"/>
                            </a:schemeClr>
                          </a:solidFill>
                          <a:effectLst/>
                        </a:rPr>
                        <a:t>Tradit-ional</a:t>
                      </a:r>
                      <a:r>
                        <a:rPr lang="en-IE" sz="800" u="none" strike="noStrike" dirty="0">
                          <a:solidFill>
                            <a:schemeClr val="tx1">
                              <a:lumMod val="50000"/>
                              <a:lumOff val="50000"/>
                            </a:schemeClr>
                          </a:solidFill>
                          <a:effectLst/>
                        </a:rPr>
                        <a:t> Irish/Folk music</a:t>
                      </a:r>
                      <a:endParaRPr lang="en-IE" sz="800" b="0" i="0" u="none" strike="noStrike" dirty="0">
                        <a:solidFill>
                          <a:schemeClr val="tx1">
                            <a:lumMod val="50000"/>
                            <a:lumOff val="50000"/>
                          </a:schemeClr>
                        </a:solidFill>
                        <a:effectLst/>
                        <a:latin typeface="Tahoma" panose="020B0604030504040204" pitchFamily="34" charset="0"/>
                      </a:endParaRPr>
                    </a:p>
                  </a:txBody>
                  <a:tcPr marL="6068" marR="6068" marT="6068" marB="0" anchor="ctr">
                    <a:noFill/>
                  </a:tcPr>
                </a:tc>
                <a:tc>
                  <a:txBody>
                    <a:bodyPr/>
                    <a:lstStyle/>
                    <a:p>
                      <a:pPr algn="ctr" fontAlgn="t"/>
                      <a:r>
                        <a:rPr lang="en-IE" sz="800" u="none" strike="noStrike" dirty="0">
                          <a:solidFill>
                            <a:schemeClr val="tx1">
                              <a:lumMod val="50000"/>
                              <a:lumOff val="50000"/>
                            </a:schemeClr>
                          </a:solidFill>
                          <a:effectLst/>
                        </a:rPr>
                        <a:t>Other music</a:t>
                      </a:r>
                      <a:endParaRPr lang="en-IE" sz="800" b="0" i="0" u="none" strike="noStrike" dirty="0">
                        <a:solidFill>
                          <a:schemeClr val="tx1">
                            <a:lumMod val="50000"/>
                            <a:lumOff val="50000"/>
                          </a:schemeClr>
                        </a:solidFill>
                        <a:effectLst/>
                        <a:latin typeface="Tahoma" panose="020B0604030504040204" pitchFamily="34" charset="0"/>
                      </a:endParaRPr>
                    </a:p>
                  </a:txBody>
                  <a:tcPr marL="6068" marR="6068" marT="6068" marB="0" anchor="ctr">
                    <a:noFill/>
                  </a:tcPr>
                </a:tc>
                <a:tc>
                  <a:txBody>
                    <a:bodyPr/>
                    <a:lstStyle/>
                    <a:p>
                      <a:pPr algn="ctr" fontAlgn="t"/>
                      <a:r>
                        <a:rPr lang="en-US" sz="800" u="none" strike="noStrike" dirty="0">
                          <a:solidFill>
                            <a:schemeClr val="tx1">
                              <a:lumMod val="50000"/>
                              <a:lumOff val="50000"/>
                            </a:schemeClr>
                          </a:solidFill>
                          <a:effectLst/>
                        </a:rPr>
                        <a:t>Films at a cinema</a:t>
                      </a:r>
                      <a:endParaRPr lang="en-US" sz="800" b="0" i="0" u="none" strike="noStrike" dirty="0">
                        <a:solidFill>
                          <a:schemeClr val="tx1">
                            <a:lumMod val="50000"/>
                            <a:lumOff val="50000"/>
                          </a:schemeClr>
                        </a:solidFill>
                        <a:effectLst/>
                        <a:latin typeface="Tahoma" panose="020B0604030504040204" pitchFamily="34" charset="0"/>
                      </a:endParaRPr>
                    </a:p>
                  </a:txBody>
                  <a:tcPr marL="6068" marR="6068" marT="6068" marB="0" anchor="ctr">
                    <a:noFill/>
                  </a:tcPr>
                </a:tc>
                <a:tc>
                  <a:txBody>
                    <a:bodyPr/>
                    <a:lstStyle/>
                    <a:p>
                      <a:pPr algn="ctr" fontAlgn="t"/>
                      <a:r>
                        <a:rPr lang="en-IE" sz="800" u="none" strike="noStrike" dirty="0">
                          <a:solidFill>
                            <a:schemeClr val="tx1">
                              <a:lumMod val="50000"/>
                              <a:lumOff val="50000"/>
                            </a:schemeClr>
                          </a:solidFill>
                          <a:effectLst/>
                        </a:rPr>
                        <a:t>Other</a:t>
                      </a:r>
                      <a:endParaRPr lang="en-IE" sz="800" b="0" i="0" u="none" strike="noStrike" dirty="0">
                        <a:solidFill>
                          <a:schemeClr val="tx1">
                            <a:lumMod val="50000"/>
                            <a:lumOff val="50000"/>
                          </a:schemeClr>
                        </a:solidFill>
                        <a:effectLst/>
                        <a:latin typeface="Tahoma" panose="020B0604030504040204" pitchFamily="34" charset="0"/>
                      </a:endParaRPr>
                    </a:p>
                  </a:txBody>
                  <a:tcPr marL="6068" marR="6068" marT="6068" marB="0" anchor="ctr">
                    <a:noFill/>
                  </a:tcPr>
                </a:tc>
                <a:extLst>
                  <a:ext uri="{0D108BD9-81ED-4DB2-BD59-A6C34878D82A}">
                    <a16:rowId xmlns="" xmlns:a16="http://schemas.microsoft.com/office/drawing/2014/main" val="1213712068"/>
                  </a:ext>
                </a:extLst>
              </a:tr>
              <a:tr h="116327">
                <a:tc>
                  <a:txBody>
                    <a:bodyPr/>
                    <a:lstStyle/>
                    <a:p>
                      <a:pPr algn="ctr" fontAlgn="t"/>
                      <a:r>
                        <a:rPr lang="en-IE" sz="900" i="1" u="none" strike="noStrike" dirty="0">
                          <a:solidFill>
                            <a:schemeClr val="tx1">
                              <a:lumMod val="50000"/>
                              <a:lumOff val="50000"/>
                            </a:schemeClr>
                          </a:solidFill>
                          <a:effectLst/>
                        </a:rPr>
                        <a:t>76</a:t>
                      </a:r>
                      <a:endParaRPr lang="en-IE" sz="900" b="0" i="1" u="none" strike="noStrike" dirty="0">
                        <a:solidFill>
                          <a:schemeClr val="tx1">
                            <a:lumMod val="50000"/>
                            <a:lumOff val="50000"/>
                          </a:schemeClr>
                        </a:solidFill>
                        <a:effectLst/>
                        <a:latin typeface="Tahoma" panose="020B0604030504040204" pitchFamily="34" charset="0"/>
                      </a:endParaRPr>
                    </a:p>
                  </a:txBody>
                  <a:tcPr marL="6068" marR="6068" marT="6068" marB="0" anchor="ctr">
                    <a:noFill/>
                  </a:tcPr>
                </a:tc>
                <a:tc>
                  <a:txBody>
                    <a:bodyPr/>
                    <a:lstStyle/>
                    <a:p>
                      <a:pPr algn="ctr" fontAlgn="t"/>
                      <a:r>
                        <a:rPr lang="en-IE" sz="900" i="1" u="none" strike="noStrike" dirty="0">
                          <a:solidFill>
                            <a:schemeClr val="tx1">
                              <a:lumMod val="50000"/>
                              <a:lumOff val="50000"/>
                            </a:schemeClr>
                          </a:solidFill>
                          <a:effectLst/>
                        </a:rPr>
                        <a:t>67</a:t>
                      </a:r>
                      <a:endParaRPr lang="en-IE" sz="900" b="0" i="1" u="none" strike="noStrike" dirty="0">
                        <a:solidFill>
                          <a:schemeClr val="tx1">
                            <a:lumMod val="50000"/>
                            <a:lumOff val="50000"/>
                          </a:schemeClr>
                        </a:solidFill>
                        <a:effectLst/>
                        <a:latin typeface="Tahoma" panose="020B0604030504040204" pitchFamily="34" charset="0"/>
                      </a:endParaRPr>
                    </a:p>
                  </a:txBody>
                  <a:tcPr marL="6068" marR="6068" marT="6068" marB="0" anchor="ctr">
                    <a:noFill/>
                  </a:tcPr>
                </a:tc>
                <a:tc>
                  <a:txBody>
                    <a:bodyPr/>
                    <a:lstStyle/>
                    <a:p>
                      <a:pPr algn="ctr" fontAlgn="t"/>
                      <a:r>
                        <a:rPr lang="en-IE" sz="900" i="1" u="none" strike="noStrike" dirty="0">
                          <a:solidFill>
                            <a:schemeClr val="tx1">
                              <a:lumMod val="50000"/>
                              <a:lumOff val="50000"/>
                            </a:schemeClr>
                          </a:solidFill>
                          <a:effectLst/>
                        </a:rPr>
                        <a:t>86</a:t>
                      </a:r>
                      <a:endParaRPr lang="en-IE" sz="900" b="0" i="1" u="none" strike="noStrike" dirty="0">
                        <a:solidFill>
                          <a:schemeClr val="tx1">
                            <a:lumMod val="50000"/>
                            <a:lumOff val="50000"/>
                          </a:schemeClr>
                        </a:solidFill>
                        <a:effectLst/>
                        <a:latin typeface="Tahoma" panose="020B0604030504040204" pitchFamily="34" charset="0"/>
                      </a:endParaRPr>
                    </a:p>
                  </a:txBody>
                  <a:tcPr marL="6068" marR="6068" marT="6068" marB="0" anchor="ctr">
                    <a:noFill/>
                  </a:tcPr>
                </a:tc>
                <a:tc>
                  <a:txBody>
                    <a:bodyPr/>
                    <a:lstStyle/>
                    <a:p>
                      <a:pPr algn="ctr" fontAlgn="t"/>
                      <a:r>
                        <a:rPr lang="en-IE" sz="900" i="1" u="none" strike="noStrike">
                          <a:solidFill>
                            <a:schemeClr val="tx1">
                              <a:lumMod val="50000"/>
                              <a:lumOff val="50000"/>
                            </a:schemeClr>
                          </a:solidFill>
                          <a:effectLst/>
                        </a:rPr>
                        <a:t>34</a:t>
                      </a:r>
                      <a:endParaRPr lang="en-IE" sz="900" b="0" i="1" u="none" strike="noStrike">
                        <a:solidFill>
                          <a:schemeClr val="tx1">
                            <a:lumMod val="50000"/>
                            <a:lumOff val="50000"/>
                          </a:schemeClr>
                        </a:solidFill>
                        <a:effectLst/>
                        <a:latin typeface="Tahoma" panose="020B0604030504040204" pitchFamily="34" charset="0"/>
                      </a:endParaRPr>
                    </a:p>
                  </a:txBody>
                  <a:tcPr marL="6068" marR="6068" marT="6068" marB="0" anchor="ctr">
                    <a:noFill/>
                  </a:tcPr>
                </a:tc>
                <a:tc>
                  <a:txBody>
                    <a:bodyPr/>
                    <a:lstStyle/>
                    <a:p>
                      <a:pPr algn="ctr" fontAlgn="t"/>
                      <a:r>
                        <a:rPr lang="en-IE" sz="900" i="1" u="none" strike="noStrike">
                          <a:solidFill>
                            <a:schemeClr val="tx1">
                              <a:lumMod val="50000"/>
                              <a:lumOff val="50000"/>
                            </a:schemeClr>
                          </a:solidFill>
                          <a:effectLst/>
                        </a:rPr>
                        <a:t>286</a:t>
                      </a:r>
                      <a:endParaRPr lang="en-IE" sz="900" b="0" i="1" u="none" strike="noStrike">
                        <a:solidFill>
                          <a:schemeClr val="tx1">
                            <a:lumMod val="50000"/>
                            <a:lumOff val="50000"/>
                          </a:schemeClr>
                        </a:solidFill>
                        <a:effectLst/>
                        <a:latin typeface="Tahoma" panose="020B0604030504040204" pitchFamily="34" charset="0"/>
                      </a:endParaRPr>
                    </a:p>
                  </a:txBody>
                  <a:tcPr marL="6068" marR="6068" marT="6068" marB="0" anchor="ctr">
                    <a:noFill/>
                  </a:tcPr>
                </a:tc>
                <a:tc>
                  <a:txBody>
                    <a:bodyPr/>
                    <a:lstStyle/>
                    <a:p>
                      <a:pPr algn="ctr" fontAlgn="t"/>
                      <a:r>
                        <a:rPr lang="en-IE" sz="900" i="1" u="none" strike="noStrike">
                          <a:solidFill>
                            <a:schemeClr val="tx1">
                              <a:lumMod val="50000"/>
                              <a:lumOff val="50000"/>
                            </a:schemeClr>
                          </a:solidFill>
                          <a:effectLst/>
                        </a:rPr>
                        <a:t>20</a:t>
                      </a:r>
                      <a:endParaRPr lang="en-IE" sz="900" b="0" i="1" u="none" strike="noStrike">
                        <a:solidFill>
                          <a:schemeClr val="tx1">
                            <a:lumMod val="50000"/>
                            <a:lumOff val="50000"/>
                          </a:schemeClr>
                        </a:solidFill>
                        <a:effectLst/>
                        <a:latin typeface="Tahoma" panose="020B0604030504040204" pitchFamily="34" charset="0"/>
                      </a:endParaRPr>
                    </a:p>
                  </a:txBody>
                  <a:tcPr marL="6068" marR="6068" marT="6068" marB="0" anchor="ctr">
                    <a:noFill/>
                  </a:tcPr>
                </a:tc>
                <a:tc>
                  <a:txBody>
                    <a:bodyPr/>
                    <a:lstStyle/>
                    <a:p>
                      <a:pPr algn="ctr" fontAlgn="t"/>
                      <a:r>
                        <a:rPr lang="en-IE" sz="900" i="1" u="none" strike="noStrike">
                          <a:solidFill>
                            <a:schemeClr val="tx1">
                              <a:lumMod val="50000"/>
                              <a:lumOff val="50000"/>
                            </a:schemeClr>
                          </a:solidFill>
                          <a:effectLst/>
                        </a:rPr>
                        <a:t>167</a:t>
                      </a:r>
                      <a:endParaRPr lang="en-IE" sz="900" b="0" i="1" u="none" strike="noStrike">
                        <a:solidFill>
                          <a:schemeClr val="tx1">
                            <a:lumMod val="50000"/>
                            <a:lumOff val="50000"/>
                          </a:schemeClr>
                        </a:solidFill>
                        <a:effectLst/>
                        <a:latin typeface="Tahoma" panose="020B0604030504040204" pitchFamily="34" charset="0"/>
                      </a:endParaRPr>
                    </a:p>
                  </a:txBody>
                  <a:tcPr marL="6068" marR="6068" marT="6068" marB="0" anchor="ctr">
                    <a:noFill/>
                  </a:tcPr>
                </a:tc>
                <a:tc>
                  <a:txBody>
                    <a:bodyPr/>
                    <a:lstStyle/>
                    <a:p>
                      <a:pPr algn="ctr" fontAlgn="t"/>
                      <a:r>
                        <a:rPr lang="en-IE" sz="900" i="1" u="none" strike="noStrike">
                          <a:solidFill>
                            <a:schemeClr val="tx1">
                              <a:lumMod val="50000"/>
                              <a:lumOff val="50000"/>
                            </a:schemeClr>
                          </a:solidFill>
                          <a:effectLst/>
                        </a:rPr>
                        <a:t>196</a:t>
                      </a:r>
                      <a:endParaRPr lang="en-IE" sz="900" b="0" i="1" u="none" strike="noStrike">
                        <a:solidFill>
                          <a:schemeClr val="tx1">
                            <a:lumMod val="50000"/>
                            <a:lumOff val="50000"/>
                          </a:schemeClr>
                        </a:solidFill>
                        <a:effectLst/>
                        <a:latin typeface="Tahoma" panose="020B0604030504040204" pitchFamily="34" charset="0"/>
                      </a:endParaRPr>
                    </a:p>
                  </a:txBody>
                  <a:tcPr marL="6068" marR="6068" marT="6068" marB="0" anchor="ctr">
                    <a:noFill/>
                  </a:tcPr>
                </a:tc>
                <a:tc>
                  <a:txBody>
                    <a:bodyPr/>
                    <a:lstStyle/>
                    <a:p>
                      <a:pPr algn="ctr" fontAlgn="t"/>
                      <a:r>
                        <a:rPr lang="en-IE" sz="900" i="1" u="none" strike="noStrike">
                          <a:solidFill>
                            <a:schemeClr val="tx1">
                              <a:lumMod val="50000"/>
                              <a:lumOff val="50000"/>
                            </a:schemeClr>
                          </a:solidFill>
                          <a:effectLst/>
                        </a:rPr>
                        <a:t>67</a:t>
                      </a:r>
                      <a:endParaRPr lang="en-IE" sz="900" b="0" i="1" u="none" strike="noStrike">
                        <a:solidFill>
                          <a:schemeClr val="tx1">
                            <a:lumMod val="50000"/>
                            <a:lumOff val="50000"/>
                          </a:schemeClr>
                        </a:solidFill>
                        <a:effectLst/>
                        <a:latin typeface="Tahoma" panose="020B0604030504040204" pitchFamily="34" charset="0"/>
                      </a:endParaRPr>
                    </a:p>
                  </a:txBody>
                  <a:tcPr marL="6068" marR="6068" marT="6068" marB="0" anchor="ctr">
                    <a:noFill/>
                  </a:tcPr>
                </a:tc>
                <a:tc>
                  <a:txBody>
                    <a:bodyPr/>
                    <a:lstStyle/>
                    <a:p>
                      <a:pPr algn="ctr" fontAlgn="t"/>
                      <a:r>
                        <a:rPr lang="en-IE" sz="900" i="1" u="none" strike="noStrike">
                          <a:solidFill>
                            <a:schemeClr val="tx1">
                              <a:lumMod val="50000"/>
                              <a:lumOff val="50000"/>
                            </a:schemeClr>
                          </a:solidFill>
                          <a:effectLst/>
                        </a:rPr>
                        <a:t>74</a:t>
                      </a:r>
                      <a:endParaRPr lang="en-IE" sz="900" b="0" i="1" u="none" strike="noStrike">
                        <a:solidFill>
                          <a:schemeClr val="tx1">
                            <a:lumMod val="50000"/>
                            <a:lumOff val="50000"/>
                          </a:schemeClr>
                        </a:solidFill>
                        <a:effectLst/>
                        <a:latin typeface="Tahoma" panose="020B0604030504040204" pitchFamily="34" charset="0"/>
                      </a:endParaRPr>
                    </a:p>
                  </a:txBody>
                  <a:tcPr marL="6068" marR="6068" marT="6068" marB="0" anchor="ctr">
                    <a:noFill/>
                  </a:tcPr>
                </a:tc>
                <a:tc>
                  <a:txBody>
                    <a:bodyPr/>
                    <a:lstStyle/>
                    <a:p>
                      <a:pPr algn="ctr" fontAlgn="t"/>
                      <a:r>
                        <a:rPr lang="en-IE" sz="900" i="1" u="none" strike="noStrike" dirty="0">
                          <a:solidFill>
                            <a:schemeClr val="tx1">
                              <a:lumMod val="50000"/>
                              <a:lumOff val="50000"/>
                            </a:schemeClr>
                          </a:solidFill>
                          <a:effectLst/>
                        </a:rPr>
                        <a:t>182</a:t>
                      </a:r>
                      <a:endParaRPr lang="en-IE" sz="900" b="0" i="1" u="none" strike="noStrike" dirty="0">
                        <a:solidFill>
                          <a:schemeClr val="tx1">
                            <a:lumMod val="50000"/>
                            <a:lumOff val="50000"/>
                          </a:schemeClr>
                        </a:solidFill>
                        <a:effectLst/>
                        <a:latin typeface="Tahoma" panose="020B0604030504040204" pitchFamily="34" charset="0"/>
                      </a:endParaRPr>
                    </a:p>
                  </a:txBody>
                  <a:tcPr marL="6068" marR="6068" marT="6068" marB="0" anchor="ctr">
                    <a:noFill/>
                  </a:tcPr>
                </a:tc>
                <a:tc>
                  <a:txBody>
                    <a:bodyPr/>
                    <a:lstStyle/>
                    <a:p>
                      <a:pPr algn="ctr" fontAlgn="t"/>
                      <a:r>
                        <a:rPr lang="en-IE" sz="900" i="1" u="none" strike="noStrike" dirty="0">
                          <a:solidFill>
                            <a:schemeClr val="tx1">
                              <a:lumMod val="50000"/>
                              <a:lumOff val="50000"/>
                            </a:schemeClr>
                          </a:solidFill>
                          <a:effectLst/>
                        </a:rPr>
                        <a:t>61</a:t>
                      </a:r>
                      <a:endParaRPr lang="en-IE" sz="900" b="0" i="1" u="none" strike="noStrike" dirty="0">
                        <a:solidFill>
                          <a:schemeClr val="tx1">
                            <a:lumMod val="50000"/>
                            <a:lumOff val="50000"/>
                          </a:schemeClr>
                        </a:solidFill>
                        <a:effectLst/>
                        <a:latin typeface="Tahoma" panose="020B0604030504040204" pitchFamily="34" charset="0"/>
                      </a:endParaRPr>
                    </a:p>
                  </a:txBody>
                  <a:tcPr marL="6068" marR="6068" marT="6068" marB="0" anchor="ctr">
                    <a:noFill/>
                  </a:tcPr>
                </a:tc>
                <a:tc>
                  <a:txBody>
                    <a:bodyPr/>
                    <a:lstStyle/>
                    <a:p>
                      <a:pPr algn="ctr" fontAlgn="t"/>
                      <a:r>
                        <a:rPr lang="en-IE" sz="900" i="1" u="none" strike="noStrike">
                          <a:solidFill>
                            <a:schemeClr val="tx1">
                              <a:lumMod val="50000"/>
                              <a:lumOff val="50000"/>
                            </a:schemeClr>
                          </a:solidFill>
                          <a:effectLst/>
                        </a:rPr>
                        <a:t>43</a:t>
                      </a:r>
                      <a:endParaRPr lang="en-IE" sz="900" b="0" i="1" u="none" strike="noStrike">
                        <a:solidFill>
                          <a:schemeClr val="tx1">
                            <a:lumMod val="50000"/>
                            <a:lumOff val="50000"/>
                          </a:schemeClr>
                        </a:solidFill>
                        <a:effectLst/>
                        <a:latin typeface="Tahoma" panose="020B0604030504040204" pitchFamily="34" charset="0"/>
                      </a:endParaRPr>
                    </a:p>
                  </a:txBody>
                  <a:tcPr marL="6068" marR="6068" marT="6068" marB="0" anchor="ctr">
                    <a:noFill/>
                  </a:tcPr>
                </a:tc>
                <a:tc>
                  <a:txBody>
                    <a:bodyPr/>
                    <a:lstStyle/>
                    <a:p>
                      <a:pPr algn="ctr" fontAlgn="t"/>
                      <a:r>
                        <a:rPr lang="en-IE" sz="900" i="1" u="none" strike="noStrike">
                          <a:solidFill>
                            <a:schemeClr val="tx1">
                              <a:lumMod val="50000"/>
                              <a:lumOff val="50000"/>
                            </a:schemeClr>
                          </a:solidFill>
                          <a:effectLst/>
                        </a:rPr>
                        <a:t>234</a:t>
                      </a:r>
                      <a:endParaRPr lang="en-IE" sz="900" b="0" i="1" u="none" strike="noStrike">
                        <a:solidFill>
                          <a:schemeClr val="tx1">
                            <a:lumMod val="50000"/>
                            <a:lumOff val="50000"/>
                          </a:schemeClr>
                        </a:solidFill>
                        <a:effectLst/>
                        <a:latin typeface="Tahoma" panose="020B0604030504040204" pitchFamily="34" charset="0"/>
                      </a:endParaRPr>
                    </a:p>
                  </a:txBody>
                  <a:tcPr marL="6068" marR="6068" marT="6068" marB="0" anchor="ctr">
                    <a:noFill/>
                  </a:tcPr>
                </a:tc>
                <a:tc>
                  <a:txBody>
                    <a:bodyPr/>
                    <a:lstStyle/>
                    <a:p>
                      <a:pPr algn="ctr" fontAlgn="t"/>
                      <a:r>
                        <a:rPr lang="en-IE" sz="900" i="1" u="none" strike="noStrike" dirty="0">
                          <a:solidFill>
                            <a:schemeClr val="tx1">
                              <a:lumMod val="50000"/>
                              <a:lumOff val="50000"/>
                            </a:schemeClr>
                          </a:solidFill>
                          <a:effectLst/>
                        </a:rPr>
                        <a:t>134</a:t>
                      </a:r>
                      <a:endParaRPr lang="en-IE" sz="900" b="0" i="1" u="none" strike="noStrike" dirty="0">
                        <a:solidFill>
                          <a:schemeClr val="tx1">
                            <a:lumMod val="50000"/>
                            <a:lumOff val="50000"/>
                          </a:schemeClr>
                        </a:solidFill>
                        <a:effectLst/>
                        <a:latin typeface="Tahoma" panose="020B0604030504040204" pitchFamily="34" charset="0"/>
                      </a:endParaRPr>
                    </a:p>
                  </a:txBody>
                  <a:tcPr marL="6068" marR="6068" marT="6068" marB="0" anchor="ctr">
                    <a:noFill/>
                  </a:tcPr>
                </a:tc>
                <a:tc>
                  <a:txBody>
                    <a:bodyPr/>
                    <a:lstStyle/>
                    <a:p>
                      <a:pPr algn="ctr" fontAlgn="t"/>
                      <a:r>
                        <a:rPr lang="en-IE" sz="900" i="1" u="none" strike="noStrike" dirty="0">
                          <a:solidFill>
                            <a:schemeClr val="tx1">
                              <a:lumMod val="50000"/>
                              <a:lumOff val="50000"/>
                            </a:schemeClr>
                          </a:solidFill>
                          <a:effectLst/>
                        </a:rPr>
                        <a:t>85</a:t>
                      </a:r>
                      <a:endParaRPr lang="en-IE" sz="900" b="0" i="1" u="none" strike="noStrike" dirty="0">
                        <a:solidFill>
                          <a:schemeClr val="tx1">
                            <a:lumMod val="50000"/>
                            <a:lumOff val="50000"/>
                          </a:schemeClr>
                        </a:solidFill>
                        <a:effectLst/>
                        <a:latin typeface="Tahoma" panose="020B0604030504040204" pitchFamily="34" charset="0"/>
                      </a:endParaRPr>
                    </a:p>
                  </a:txBody>
                  <a:tcPr marL="6068" marR="6068" marT="6068" marB="0" anchor="ctr">
                    <a:noFill/>
                  </a:tcPr>
                </a:tc>
                <a:tc>
                  <a:txBody>
                    <a:bodyPr/>
                    <a:lstStyle/>
                    <a:p>
                      <a:pPr algn="ctr" fontAlgn="t"/>
                      <a:r>
                        <a:rPr lang="en-IE" sz="900" i="1" u="none" strike="noStrike" dirty="0">
                          <a:solidFill>
                            <a:schemeClr val="tx1">
                              <a:lumMod val="50000"/>
                              <a:lumOff val="50000"/>
                            </a:schemeClr>
                          </a:solidFill>
                          <a:effectLst/>
                        </a:rPr>
                        <a:t>223</a:t>
                      </a:r>
                      <a:endParaRPr lang="en-IE" sz="900" b="0" i="1" u="none" strike="noStrike" dirty="0">
                        <a:solidFill>
                          <a:schemeClr val="tx1">
                            <a:lumMod val="50000"/>
                            <a:lumOff val="50000"/>
                          </a:schemeClr>
                        </a:solidFill>
                        <a:effectLst/>
                        <a:latin typeface="Tahoma" panose="020B0604030504040204" pitchFamily="34" charset="0"/>
                      </a:endParaRPr>
                    </a:p>
                  </a:txBody>
                  <a:tcPr marL="6068" marR="6068" marT="6068" marB="0" anchor="ctr">
                    <a:noFill/>
                  </a:tcPr>
                </a:tc>
                <a:tc>
                  <a:txBody>
                    <a:bodyPr/>
                    <a:lstStyle/>
                    <a:p>
                      <a:pPr algn="ctr" fontAlgn="t"/>
                      <a:r>
                        <a:rPr lang="en-IE" sz="900" i="1" u="none" strike="noStrike">
                          <a:solidFill>
                            <a:schemeClr val="tx1">
                              <a:lumMod val="50000"/>
                              <a:lumOff val="50000"/>
                            </a:schemeClr>
                          </a:solidFill>
                          <a:effectLst/>
                        </a:rPr>
                        <a:t>226</a:t>
                      </a:r>
                      <a:endParaRPr lang="en-IE" sz="900" b="0" i="1" u="none" strike="noStrike">
                        <a:solidFill>
                          <a:schemeClr val="tx1">
                            <a:lumMod val="50000"/>
                            <a:lumOff val="50000"/>
                          </a:schemeClr>
                        </a:solidFill>
                        <a:effectLst/>
                        <a:latin typeface="Tahoma" panose="020B0604030504040204" pitchFamily="34" charset="0"/>
                      </a:endParaRPr>
                    </a:p>
                  </a:txBody>
                  <a:tcPr marL="6068" marR="6068" marT="6068" marB="0" anchor="ctr">
                    <a:noFill/>
                  </a:tcPr>
                </a:tc>
                <a:tc>
                  <a:txBody>
                    <a:bodyPr/>
                    <a:lstStyle/>
                    <a:p>
                      <a:pPr algn="ctr" fontAlgn="t"/>
                      <a:r>
                        <a:rPr lang="en-IE" sz="900" i="1" u="none" strike="noStrike" dirty="0">
                          <a:solidFill>
                            <a:schemeClr val="tx1">
                              <a:lumMod val="50000"/>
                              <a:lumOff val="50000"/>
                            </a:schemeClr>
                          </a:solidFill>
                          <a:effectLst/>
                        </a:rPr>
                        <a:t>233</a:t>
                      </a:r>
                      <a:endParaRPr lang="en-IE" sz="900" b="0" i="1" u="none" strike="noStrike" dirty="0">
                        <a:solidFill>
                          <a:schemeClr val="tx1">
                            <a:lumMod val="50000"/>
                            <a:lumOff val="50000"/>
                          </a:schemeClr>
                        </a:solidFill>
                        <a:effectLst/>
                        <a:latin typeface="Tahoma" panose="020B0604030504040204" pitchFamily="34" charset="0"/>
                      </a:endParaRPr>
                    </a:p>
                  </a:txBody>
                  <a:tcPr marL="6068" marR="6068" marT="6068" marB="0" anchor="ctr">
                    <a:noFill/>
                  </a:tcPr>
                </a:tc>
                <a:tc>
                  <a:txBody>
                    <a:bodyPr/>
                    <a:lstStyle/>
                    <a:p>
                      <a:pPr algn="ctr" fontAlgn="t"/>
                      <a:r>
                        <a:rPr lang="en-IE" sz="900" i="1" u="none" strike="noStrike" dirty="0">
                          <a:solidFill>
                            <a:schemeClr val="tx1">
                              <a:lumMod val="50000"/>
                              <a:lumOff val="50000"/>
                            </a:schemeClr>
                          </a:solidFill>
                          <a:effectLst/>
                        </a:rPr>
                        <a:t>108</a:t>
                      </a:r>
                      <a:endParaRPr lang="en-IE" sz="900" b="0" i="1" u="none" strike="noStrike" dirty="0">
                        <a:solidFill>
                          <a:schemeClr val="tx1">
                            <a:lumMod val="50000"/>
                            <a:lumOff val="50000"/>
                          </a:schemeClr>
                        </a:solidFill>
                        <a:effectLst/>
                        <a:latin typeface="Tahoma" panose="020B0604030504040204" pitchFamily="34" charset="0"/>
                      </a:endParaRPr>
                    </a:p>
                  </a:txBody>
                  <a:tcPr marL="6068" marR="6068" marT="6068" marB="0" anchor="ctr">
                    <a:noFill/>
                  </a:tcPr>
                </a:tc>
                <a:tc>
                  <a:txBody>
                    <a:bodyPr/>
                    <a:lstStyle/>
                    <a:p>
                      <a:pPr algn="ctr" fontAlgn="t"/>
                      <a:r>
                        <a:rPr lang="en-IE" sz="900" i="1" u="none" strike="noStrike">
                          <a:solidFill>
                            <a:schemeClr val="tx1">
                              <a:lumMod val="50000"/>
                              <a:lumOff val="50000"/>
                            </a:schemeClr>
                          </a:solidFill>
                          <a:effectLst/>
                        </a:rPr>
                        <a:t>651</a:t>
                      </a:r>
                      <a:endParaRPr lang="en-IE" sz="900" b="0" i="1" u="none" strike="noStrike">
                        <a:solidFill>
                          <a:schemeClr val="tx1">
                            <a:lumMod val="50000"/>
                            <a:lumOff val="50000"/>
                          </a:schemeClr>
                        </a:solidFill>
                        <a:effectLst/>
                        <a:latin typeface="Tahoma" panose="020B0604030504040204" pitchFamily="34" charset="0"/>
                      </a:endParaRPr>
                    </a:p>
                  </a:txBody>
                  <a:tcPr marL="6068" marR="6068" marT="6068" marB="0" anchor="ctr">
                    <a:noFill/>
                  </a:tcPr>
                </a:tc>
                <a:tc>
                  <a:txBody>
                    <a:bodyPr/>
                    <a:lstStyle/>
                    <a:p>
                      <a:pPr algn="ctr" fontAlgn="t"/>
                      <a:r>
                        <a:rPr lang="en-IE" sz="900" i="1" u="none" strike="noStrike" dirty="0">
                          <a:solidFill>
                            <a:schemeClr val="tx1">
                              <a:lumMod val="50000"/>
                              <a:lumOff val="50000"/>
                            </a:schemeClr>
                          </a:solidFill>
                          <a:effectLst/>
                        </a:rPr>
                        <a:t>70</a:t>
                      </a:r>
                      <a:endParaRPr lang="en-IE" sz="900" b="0" i="1" u="none" strike="noStrike" dirty="0">
                        <a:solidFill>
                          <a:schemeClr val="tx1">
                            <a:lumMod val="50000"/>
                            <a:lumOff val="50000"/>
                          </a:schemeClr>
                        </a:solidFill>
                        <a:effectLst/>
                        <a:latin typeface="Tahoma" panose="020B0604030504040204" pitchFamily="34" charset="0"/>
                      </a:endParaRPr>
                    </a:p>
                  </a:txBody>
                  <a:tcPr marL="6068" marR="6068" marT="6068" marB="0" anchor="ctr">
                    <a:noFill/>
                  </a:tcPr>
                </a:tc>
                <a:extLst>
                  <a:ext uri="{0D108BD9-81ED-4DB2-BD59-A6C34878D82A}">
                    <a16:rowId xmlns="" xmlns:a16="http://schemas.microsoft.com/office/drawing/2014/main" val="461804597"/>
                  </a:ext>
                </a:extLst>
              </a:tr>
              <a:tr h="116327">
                <a:tc>
                  <a:txBody>
                    <a:bodyPr/>
                    <a:lstStyle/>
                    <a:p>
                      <a:pPr algn="ctr" fontAlgn="b"/>
                      <a:r>
                        <a:rPr lang="en-IE" sz="900" i="1" u="none" strike="noStrike">
                          <a:solidFill>
                            <a:schemeClr val="tx1">
                              <a:lumMod val="50000"/>
                              <a:lumOff val="50000"/>
                            </a:schemeClr>
                          </a:solidFill>
                          <a:effectLst/>
                        </a:rPr>
                        <a:t>%</a:t>
                      </a:r>
                      <a:endParaRPr lang="en-IE" sz="900" b="0" i="1" u="none" strike="noStrike">
                        <a:solidFill>
                          <a:schemeClr val="tx1">
                            <a:lumMod val="50000"/>
                            <a:lumOff val="50000"/>
                          </a:schemeClr>
                        </a:solidFill>
                        <a:effectLst/>
                        <a:latin typeface="Arial" panose="020B0604020202020204" pitchFamily="34" charset="0"/>
                      </a:endParaRPr>
                    </a:p>
                  </a:txBody>
                  <a:tcPr marL="6068" marR="6068" marT="6068" marB="0" anchor="ctr">
                    <a:noFill/>
                  </a:tcPr>
                </a:tc>
                <a:tc>
                  <a:txBody>
                    <a:bodyPr/>
                    <a:lstStyle/>
                    <a:p>
                      <a:pPr algn="ctr" fontAlgn="b"/>
                      <a:r>
                        <a:rPr lang="en-IE" sz="900" i="1" u="none" strike="noStrike">
                          <a:solidFill>
                            <a:schemeClr val="tx1">
                              <a:lumMod val="50000"/>
                              <a:lumOff val="50000"/>
                            </a:schemeClr>
                          </a:solidFill>
                          <a:effectLst/>
                        </a:rPr>
                        <a:t>%</a:t>
                      </a:r>
                      <a:endParaRPr lang="en-IE" sz="900" b="0" i="1" u="none" strike="noStrike">
                        <a:solidFill>
                          <a:schemeClr val="tx1">
                            <a:lumMod val="50000"/>
                            <a:lumOff val="50000"/>
                          </a:schemeClr>
                        </a:solidFill>
                        <a:effectLst/>
                        <a:latin typeface="Arial" panose="020B0604020202020204" pitchFamily="34" charset="0"/>
                      </a:endParaRPr>
                    </a:p>
                  </a:txBody>
                  <a:tcPr marL="6068" marR="6068" marT="6068" marB="0" anchor="ctr">
                    <a:noFill/>
                  </a:tcPr>
                </a:tc>
                <a:tc>
                  <a:txBody>
                    <a:bodyPr/>
                    <a:lstStyle/>
                    <a:p>
                      <a:pPr algn="ctr" fontAlgn="b"/>
                      <a:r>
                        <a:rPr lang="en-IE" sz="900" i="1" u="none" strike="noStrike" dirty="0">
                          <a:solidFill>
                            <a:schemeClr val="tx1">
                              <a:lumMod val="50000"/>
                              <a:lumOff val="50000"/>
                            </a:schemeClr>
                          </a:solidFill>
                          <a:effectLst/>
                        </a:rPr>
                        <a:t>%</a:t>
                      </a:r>
                      <a:endParaRPr lang="en-IE" sz="900" b="0" i="1" u="none" strike="noStrike" dirty="0">
                        <a:solidFill>
                          <a:schemeClr val="tx1">
                            <a:lumMod val="50000"/>
                            <a:lumOff val="50000"/>
                          </a:schemeClr>
                        </a:solidFill>
                        <a:effectLst/>
                        <a:latin typeface="Arial" panose="020B0604020202020204" pitchFamily="34" charset="0"/>
                      </a:endParaRPr>
                    </a:p>
                  </a:txBody>
                  <a:tcPr marL="6068" marR="6068" marT="6068" marB="0" anchor="ctr">
                    <a:noFill/>
                  </a:tcPr>
                </a:tc>
                <a:tc>
                  <a:txBody>
                    <a:bodyPr/>
                    <a:lstStyle/>
                    <a:p>
                      <a:pPr algn="ctr" fontAlgn="b"/>
                      <a:r>
                        <a:rPr lang="en-IE" sz="900" i="1" u="none" strike="noStrike" dirty="0">
                          <a:solidFill>
                            <a:schemeClr val="tx1">
                              <a:lumMod val="50000"/>
                              <a:lumOff val="50000"/>
                            </a:schemeClr>
                          </a:solidFill>
                          <a:effectLst/>
                        </a:rPr>
                        <a:t>%</a:t>
                      </a:r>
                      <a:endParaRPr lang="en-IE" sz="900" b="0" i="1" u="none" strike="noStrike" dirty="0">
                        <a:solidFill>
                          <a:schemeClr val="tx1">
                            <a:lumMod val="50000"/>
                            <a:lumOff val="50000"/>
                          </a:schemeClr>
                        </a:solidFill>
                        <a:effectLst/>
                        <a:latin typeface="Arial" panose="020B0604020202020204" pitchFamily="34" charset="0"/>
                      </a:endParaRPr>
                    </a:p>
                  </a:txBody>
                  <a:tcPr marL="6068" marR="6068" marT="6068" marB="0" anchor="ctr">
                    <a:noFill/>
                  </a:tcPr>
                </a:tc>
                <a:tc>
                  <a:txBody>
                    <a:bodyPr/>
                    <a:lstStyle/>
                    <a:p>
                      <a:pPr algn="ctr" fontAlgn="b"/>
                      <a:r>
                        <a:rPr lang="en-IE" sz="900" i="1" u="none" strike="noStrike" dirty="0">
                          <a:solidFill>
                            <a:schemeClr val="tx1">
                              <a:lumMod val="50000"/>
                              <a:lumOff val="50000"/>
                            </a:schemeClr>
                          </a:solidFill>
                          <a:effectLst/>
                        </a:rPr>
                        <a:t>%</a:t>
                      </a:r>
                      <a:endParaRPr lang="en-IE" sz="900" b="0" i="1" u="none" strike="noStrike" dirty="0">
                        <a:solidFill>
                          <a:schemeClr val="tx1">
                            <a:lumMod val="50000"/>
                            <a:lumOff val="50000"/>
                          </a:schemeClr>
                        </a:solidFill>
                        <a:effectLst/>
                        <a:latin typeface="Arial" panose="020B0604020202020204" pitchFamily="34" charset="0"/>
                      </a:endParaRPr>
                    </a:p>
                  </a:txBody>
                  <a:tcPr marL="6068" marR="6068" marT="6068" marB="0" anchor="ctr">
                    <a:noFill/>
                  </a:tcPr>
                </a:tc>
                <a:tc>
                  <a:txBody>
                    <a:bodyPr/>
                    <a:lstStyle/>
                    <a:p>
                      <a:pPr algn="ctr" fontAlgn="b"/>
                      <a:r>
                        <a:rPr lang="en-IE" sz="900" i="1" u="none" strike="noStrike" dirty="0">
                          <a:solidFill>
                            <a:schemeClr val="tx1">
                              <a:lumMod val="50000"/>
                              <a:lumOff val="50000"/>
                            </a:schemeClr>
                          </a:solidFill>
                          <a:effectLst/>
                        </a:rPr>
                        <a:t>%</a:t>
                      </a:r>
                      <a:endParaRPr lang="en-IE" sz="900" b="0" i="1" u="none" strike="noStrike" dirty="0">
                        <a:solidFill>
                          <a:schemeClr val="tx1">
                            <a:lumMod val="50000"/>
                            <a:lumOff val="50000"/>
                          </a:schemeClr>
                        </a:solidFill>
                        <a:effectLst/>
                        <a:latin typeface="Arial" panose="020B0604020202020204" pitchFamily="34" charset="0"/>
                      </a:endParaRPr>
                    </a:p>
                  </a:txBody>
                  <a:tcPr marL="6068" marR="6068" marT="6068" marB="0" anchor="ctr">
                    <a:noFill/>
                  </a:tcPr>
                </a:tc>
                <a:tc>
                  <a:txBody>
                    <a:bodyPr/>
                    <a:lstStyle/>
                    <a:p>
                      <a:pPr algn="ctr" fontAlgn="b"/>
                      <a:r>
                        <a:rPr lang="en-IE" sz="900" i="1" u="none" strike="noStrike" dirty="0">
                          <a:solidFill>
                            <a:schemeClr val="tx1">
                              <a:lumMod val="50000"/>
                              <a:lumOff val="50000"/>
                            </a:schemeClr>
                          </a:solidFill>
                          <a:effectLst/>
                        </a:rPr>
                        <a:t>%</a:t>
                      </a:r>
                      <a:endParaRPr lang="en-IE" sz="900" b="0" i="1" u="none" strike="noStrike" dirty="0">
                        <a:solidFill>
                          <a:schemeClr val="tx1">
                            <a:lumMod val="50000"/>
                            <a:lumOff val="50000"/>
                          </a:schemeClr>
                        </a:solidFill>
                        <a:effectLst/>
                        <a:latin typeface="Arial" panose="020B0604020202020204" pitchFamily="34" charset="0"/>
                      </a:endParaRPr>
                    </a:p>
                  </a:txBody>
                  <a:tcPr marL="6068" marR="6068" marT="6068" marB="0" anchor="ctr">
                    <a:noFill/>
                  </a:tcPr>
                </a:tc>
                <a:tc>
                  <a:txBody>
                    <a:bodyPr/>
                    <a:lstStyle/>
                    <a:p>
                      <a:pPr algn="ctr" fontAlgn="b"/>
                      <a:r>
                        <a:rPr lang="en-IE" sz="900" i="1" u="none" strike="noStrike" dirty="0">
                          <a:solidFill>
                            <a:schemeClr val="tx1">
                              <a:lumMod val="50000"/>
                              <a:lumOff val="50000"/>
                            </a:schemeClr>
                          </a:solidFill>
                          <a:effectLst/>
                        </a:rPr>
                        <a:t>%</a:t>
                      </a:r>
                      <a:endParaRPr lang="en-IE" sz="900" b="0" i="1" u="none" strike="noStrike" dirty="0">
                        <a:solidFill>
                          <a:schemeClr val="tx1">
                            <a:lumMod val="50000"/>
                            <a:lumOff val="50000"/>
                          </a:schemeClr>
                        </a:solidFill>
                        <a:effectLst/>
                        <a:latin typeface="Arial" panose="020B0604020202020204" pitchFamily="34" charset="0"/>
                      </a:endParaRPr>
                    </a:p>
                  </a:txBody>
                  <a:tcPr marL="6068" marR="6068" marT="6068" marB="0" anchor="ctr">
                    <a:noFill/>
                  </a:tcPr>
                </a:tc>
                <a:tc>
                  <a:txBody>
                    <a:bodyPr/>
                    <a:lstStyle/>
                    <a:p>
                      <a:pPr algn="ctr" fontAlgn="b"/>
                      <a:r>
                        <a:rPr lang="en-IE" sz="900" i="1" u="none" strike="noStrike" dirty="0">
                          <a:solidFill>
                            <a:schemeClr val="tx1">
                              <a:lumMod val="50000"/>
                              <a:lumOff val="50000"/>
                            </a:schemeClr>
                          </a:solidFill>
                          <a:effectLst/>
                        </a:rPr>
                        <a:t>%</a:t>
                      </a:r>
                      <a:endParaRPr lang="en-IE" sz="900" b="0" i="1" u="none" strike="noStrike" dirty="0">
                        <a:solidFill>
                          <a:schemeClr val="tx1">
                            <a:lumMod val="50000"/>
                            <a:lumOff val="50000"/>
                          </a:schemeClr>
                        </a:solidFill>
                        <a:effectLst/>
                        <a:latin typeface="Arial" panose="020B0604020202020204" pitchFamily="34" charset="0"/>
                      </a:endParaRPr>
                    </a:p>
                  </a:txBody>
                  <a:tcPr marL="6068" marR="6068" marT="6068" marB="0" anchor="ctr">
                    <a:noFill/>
                  </a:tcPr>
                </a:tc>
                <a:tc>
                  <a:txBody>
                    <a:bodyPr/>
                    <a:lstStyle/>
                    <a:p>
                      <a:pPr algn="ctr" fontAlgn="b"/>
                      <a:r>
                        <a:rPr lang="en-IE" sz="900" i="1" u="none" strike="noStrike" dirty="0">
                          <a:solidFill>
                            <a:schemeClr val="tx1">
                              <a:lumMod val="50000"/>
                              <a:lumOff val="50000"/>
                            </a:schemeClr>
                          </a:solidFill>
                          <a:effectLst/>
                        </a:rPr>
                        <a:t>%</a:t>
                      </a:r>
                      <a:endParaRPr lang="en-IE" sz="900" b="0" i="1" u="none" strike="noStrike" dirty="0">
                        <a:solidFill>
                          <a:schemeClr val="tx1">
                            <a:lumMod val="50000"/>
                            <a:lumOff val="50000"/>
                          </a:schemeClr>
                        </a:solidFill>
                        <a:effectLst/>
                        <a:latin typeface="Arial" panose="020B0604020202020204" pitchFamily="34" charset="0"/>
                      </a:endParaRPr>
                    </a:p>
                  </a:txBody>
                  <a:tcPr marL="6068" marR="6068" marT="6068" marB="0" anchor="ctr">
                    <a:noFill/>
                  </a:tcPr>
                </a:tc>
                <a:tc>
                  <a:txBody>
                    <a:bodyPr/>
                    <a:lstStyle/>
                    <a:p>
                      <a:pPr algn="ctr" fontAlgn="b"/>
                      <a:r>
                        <a:rPr lang="en-IE" sz="900" i="1" u="none" strike="noStrike" dirty="0">
                          <a:solidFill>
                            <a:schemeClr val="tx1">
                              <a:lumMod val="50000"/>
                              <a:lumOff val="50000"/>
                            </a:schemeClr>
                          </a:solidFill>
                          <a:effectLst/>
                        </a:rPr>
                        <a:t>%</a:t>
                      </a:r>
                      <a:endParaRPr lang="en-IE" sz="900" b="0" i="1" u="none" strike="noStrike" dirty="0">
                        <a:solidFill>
                          <a:schemeClr val="tx1">
                            <a:lumMod val="50000"/>
                            <a:lumOff val="50000"/>
                          </a:schemeClr>
                        </a:solidFill>
                        <a:effectLst/>
                        <a:latin typeface="Arial" panose="020B0604020202020204" pitchFamily="34" charset="0"/>
                      </a:endParaRPr>
                    </a:p>
                  </a:txBody>
                  <a:tcPr marL="6068" marR="6068" marT="6068" marB="0" anchor="ctr">
                    <a:noFill/>
                  </a:tcPr>
                </a:tc>
                <a:tc>
                  <a:txBody>
                    <a:bodyPr/>
                    <a:lstStyle/>
                    <a:p>
                      <a:pPr algn="ctr" fontAlgn="b"/>
                      <a:r>
                        <a:rPr lang="en-IE" sz="900" i="1" u="none" strike="noStrike" dirty="0">
                          <a:solidFill>
                            <a:schemeClr val="tx1">
                              <a:lumMod val="50000"/>
                              <a:lumOff val="50000"/>
                            </a:schemeClr>
                          </a:solidFill>
                          <a:effectLst/>
                        </a:rPr>
                        <a:t>%</a:t>
                      </a:r>
                      <a:endParaRPr lang="en-IE" sz="900" b="0" i="1" u="none" strike="noStrike" dirty="0">
                        <a:solidFill>
                          <a:schemeClr val="tx1">
                            <a:lumMod val="50000"/>
                            <a:lumOff val="50000"/>
                          </a:schemeClr>
                        </a:solidFill>
                        <a:effectLst/>
                        <a:latin typeface="Arial" panose="020B0604020202020204" pitchFamily="34" charset="0"/>
                      </a:endParaRPr>
                    </a:p>
                  </a:txBody>
                  <a:tcPr marL="6068" marR="6068" marT="6068" marB="0" anchor="ctr">
                    <a:noFill/>
                  </a:tcPr>
                </a:tc>
                <a:tc>
                  <a:txBody>
                    <a:bodyPr/>
                    <a:lstStyle/>
                    <a:p>
                      <a:pPr algn="ctr" fontAlgn="b"/>
                      <a:r>
                        <a:rPr lang="en-IE" sz="900" i="1" u="none" strike="noStrike" dirty="0">
                          <a:solidFill>
                            <a:schemeClr val="tx1">
                              <a:lumMod val="50000"/>
                              <a:lumOff val="50000"/>
                            </a:schemeClr>
                          </a:solidFill>
                          <a:effectLst/>
                        </a:rPr>
                        <a:t>%</a:t>
                      </a:r>
                      <a:endParaRPr lang="en-IE" sz="900" b="0" i="1" u="none" strike="noStrike" dirty="0">
                        <a:solidFill>
                          <a:schemeClr val="tx1">
                            <a:lumMod val="50000"/>
                            <a:lumOff val="50000"/>
                          </a:schemeClr>
                        </a:solidFill>
                        <a:effectLst/>
                        <a:latin typeface="Arial" panose="020B0604020202020204" pitchFamily="34" charset="0"/>
                      </a:endParaRPr>
                    </a:p>
                  </a:txBody>
                  <a:tcPr marL="6068" marR="6068" marT="6068" marB="0" anchor="ctr">
                    <a:noFill/>
                  </a:tcPr>
                </a:tc>
                <a:tc>
                  <a:txBody>
                    <a:bodyPr/>
                    <a:lstStyle/>
                    <a:p>
                      <a:pPr algn="ctr" fontAlgn="b"/>
                      <a:r>
                        <a:rPr lang="en-IE" sz="900" i="1" u="none" strike="noStrike" dirty="0">
                          <a:solidFill>
                            <a:schemeClr val="tx1">
                              <a:lumMod val="50000"/>
                              <a:lumOff val="50000"/>
                            </a:schemeClr>
                          </a:solidFill>
                          <a:effectLst/>
                        </a:rPr>
                        <a:t>%</a:t>
                      </a:r>
                      <a:endParaRPr lang="en-IE" sz="900" b="0" i="1" u="none" strike="noStrike" dirty="0">
                        <a:solidFill>
                          <a:schemeClr val="tx1">
                            <a:lumMod val="50000"/>
                            <a:lumOff val="50000"/>
                          </a:schemeClr>
                        </a:solidFill>
                        <a:effectLst/>
                        <a:latin typeface="Arial" panose="020B0604020202020204" pitchFamily="34" charset="0"/>
                      </a:endParaRPr>
                    </a:p>
                  </a:txBody>
                  <a:tcPr marL="6068" marR="6068" marT="6068" marB="0" anchor="ctr">
                    <a:noFill/>
                  </a:tcPr>
                </a:tc>
                <a:tc>
                  <a:txBody>
                    <a:bodyPr/>
                    <a:lstStyle/>
                    <a:p>
                      <a:pPr algn="ctr" fontAlgn="b"/>
                      <a:r>
                        <a:rPr lang="en-IE" sz="900" i="1" u="none" strike="noStrike" dirty="0">
                          <a:solidFill>
                            <a:schemeClr val="tx1">
                              <a:lumMod val="50000"/>
                              <a:lumOff val="50000"/>
                            </a:schemeClr>
                          </a:solidFill>
                          <a:effectLst/>
                        </a:rPr>
                        <a:t>%</a:t>
                      </a:r>
                      <a:endParaRPr lang="en-IE" sz="900" b="0" i="1" u="none" strike="noStrike" dirty="0">
                        <a:solidFill>
                          <a:schemeClr val="tx1">
                            <a:lumMod val="50000"/>
                            <a:lumOff val="50000"/>
                          </a:schemeClr>
                        </a:solidFill>
                        <a:effectLst/>
                        <a:latin typeface="Arial" panose="020B0604020202020204" pitchFamily="34" charset="0"/>
                      </a:endParaRPr>
                    </a:p>
                  </a:txBody>
                  <a:tcPr marL="6068" marR="6068" marT="6068" marB="0" anchor="ctr">
                    <a:noFill/>
                  </a:tcPr>
                </a:tc>
                <a:tc>
                  <a:txBody>
                    <a:bodyPr/>
                    <a:lstStyle/>
                    <a:p>
                      <a:pPr algn="ctr" fontAlgn="b"/>
                      <a:r>
                        <a:rPr lang="en-IE" sz="900" i="1" u="none" strike="noStrike" dirty="0">
                          <a:solidFill>
                            <a:schemeClr val="tx1">
                              <a:lumMod val="50000"/>
                              <a:lumOff val="50000"/>
                            </a:schemeClr>
                          </a:solidFill>
                          <a:effectLst/>
                        </a:rPr>
                        <a:t>%</a:t>
                      </a:r>
                      <a:endParaRPr lang="en-IE" sz="900" b="0" i="1" u="none" strike="noStrike" dirty="0">
                        <a:solidFill>
                          <a:schemeClr val="tx1">
                            <a:lumMod val="50000"/>
                            <a:lumOff val="50000"/>
                          </a:schemeClr>
                        </a:solidFill>
                        <a:effectLst/>
                        <a:latin typeface="Arial" panose="020B0604020202020204" pitchFamily="34" charset="0"/>
                      </a:endParaRPr>
                    </a:p>
                  </a:txBody>
                  <a:tcPr marL="6068" marR="6068" marT="6068" marB="0" anchor="ctr">
                    <a:noFill/>
                  </a:tcPr>
                </a:tc>
                <a:tc>
                  <a:txBody>
                    <a:bodyPr/>
                    <a:lstStyle/>
                    <a:p>
                      <a:pPr algn="ctr" fontAlgn="b"/>
                      <a:r>
                        <a:rPr lang="en-IE" sz="900" i="1" u="none" strike="noStrike" dirty="0">
                          <a:solidFill>
                            <a:schemeClr val="tx1">
                              <a:lumMod val="50000"/>
                              <a:lumOff val="50000"/>
                            </a:schemeClr>
                          </a:solidFill>
                          <a:effectLst/>
                        </a:rPr>
                        <a:t>%</a:t>
                      </a:r>
                      <a:endParaRPr lang="en-IE" sz="900" b="0" i="1" u="none" strike="noStrike" dirty="0">
                        <a:solidFill>
                          <a:schemeClr val="tx1">
                            <a:lumMod val="50000"/>
                            <a:lumOff val="50000"/>
                          </a:schemeClr>
                        </a:solidFill>
                        <a:effectLst/>
                        <a:latin typeface="Arial" panose="020B0604020202020204" pitchFamily="34" charset="0"/>
                      </a:endParaRPr>
                    </a:p>
                  </a:txBody>
                  <a:tcPr marL="6068" marR="6068" marT="6068" marB="0" anchor="ctr">
                    <a:noFill/>
                  </a:tcPr>
                </a:tc>
                <a:tc>
                  <a:txBody>
                    <a:bodyPr/>
                    <a:lstStyle/>
                    <a:p>
                      <a:pPr algn="ctr" fontAlgn="b"/>
                      <a:r>
                        <a:rPr lang="en-IE" sz="900" i="1" u="none" strike="noStrike" dirty="0">
                          <a:solidFill>
                            <a:schemeClr val="tx1">
                              <a:lumMod val="50000"/>
                              <a:lumOff val="50000"/>
                            </a:schemeClr>
                          </a:solidFill>
                          <a:effectLst/>
                        </a:rPr>
                        <a:t>%</a:t>
                      </a:r>
                      <a:endParaRPr lang="en-IE" sz="900" b="0" i="1" u="none" strike="noStrike" dirty="0">
                        <a:solidFill>
                          <a:schemeClr val="tx1">
                            <a:lumMod val="50000"/>
                            <a:lumOff val="50000"/>
                          </a:schemeClr>
                        </a:solidFill>
                        <a:effectLst/>
                        <a:latin typeface="Arial" panose="020B0604020202020204" pitchFamily="34" charset="0"/>
                      </a:endParaRPr>
                    </a:p>
                  </a:txBody>
                  <a:tcPr marL="6068" marR="6068" marT="6068" marB="0" anchor="ctr">
                    <a:noFill/>
                  </a:tcPr>
                </a:tc>
                <a:tc>
                  <a:txBody>
                    <a:bodyPr/>
                    <a:lstStyle/>
                    <a:p>
                      <a:pPr algn="ctr" fontAlgn="b"/>
                      <a:r>
                        <a:rPr lang="en-IE" sz="900" i="1" u="none" strike="noStrike" dirty="0">
                          <a:solidFill>
                            <a:schemeClr val="tx1">
                              <a:lumMod val="50000"/>
                              <a:lumOff val="50000"/>
                            </a:schemeClr>
                          </a:solidFill>
                          <a:effectLst/>
                        </a:rPr>
                        <a:t>%</a:t>
                      </a:r>
                      <a:endParaRPr lang="en-IE" sz="900" b="0" i="1" u="none" strike="noStrike" dirty="0">
                        <a:solidFill>
                          <a:schemeClr val="tx1">
                            <a:lumMod val="50000"/>
                            <a:lumOff val="50000"/>
                          </a:schemeClr>
                        </a:solidFill>
                        <a:effectLst/>
                        <a:latin typeface="Arial" panose="020B0604020202020204" pitchFamily="34" charset="0"/>
                      </a:endParaRPr>
                    </a:p>
                  </a:txBody>
                  <a:tcPr marL="6068" marR="6068" marT="6068" marB="0" anchor="ctr">
                    <a:noFill/>
                  </a:tcPr>
                </a:tc>
                <a:tc>
                  <a:txBody>
                    <a:bodyPr/>
                    <a:lstStyle/>
                    <a:p>
                      <a:pPr algn="ctr" fontAlgn="b"/>
                      <a:r>
                        <a:rPr lang="en-IE" sz="900" i="1" u="none" strike="noStrike" dirty="0">
                          <a:solidFill>
                            <a:schemeClr val="tx1">
                              <a:lumMod val="50000"/>
                              <a:lumOff val="50000"/>
                            </a:schemeClr>
                          </a:solidFill>
                          <a:effectLst/>
                        </a:rPr>
                        <a:t>%</a:t>
                      </a:r>
                      <a:endParaRPr lang="en-IE" sz="900" b="0" i="1" u="none" strike="noStrike" dirty="0">
                        <a:solidFill>
                          <a:schemeClr val="tx1">
                            <a:lumMod val="50000"/>
                            <a:lumOff val="50000"/>
                          </a:schemeClr>
                        </a:solidFill>
                        <a:effectLst/>
                        <a:latin typeface="Arial" panose="020B0604020202020204" pitchFamily="34" charset="0"/>
                      </a:endParaRPr>
                    </a:p>
                  </a:txBody>
                  <a:tcPr marL="6068" marR="6068" marT="6068" marB="0" anchor="ctr">
                    <a:noFill/>
                  </a:tcPr>
                </a:tc>
                <a:tc>
                  <a:txBody>
                    <a:bodyPr/>
                    <a:lstStyle/>
                    <a:p>
                      <a:pPr algn="ctr" fontAlgn="b"/>
                      <a:r>
                        <a:rPr lang="en-IE" sz="900" i="1" u="none" strike="noStrike" dirty="0">
                          <a:solidFill>
                            <a:schemeClr val="tx1">
                              <a:lumMod val="50000"/>
                              <a:lumOff val="50000"/>
                            </a:schemeClr>
                          </a:solidFill>
                          <a:effectLst/>
                        </a:rPr>
                        <a:t>%</a:t>
                      </a:r>
                      <a:endParaRPr lang="en-IE" sz="900" b="0" i="1" u="none" strike="noStrike" dirty="0">
                        <a:solidFill>
                          <a:schemeClr val="tx1">
                            <a:lumMod val="50000"/>
                            <a:lumOff val="50000"/>
                          </a:schemeClr>
                        </a:solidFill>
                        <a:effectLst/>
                        <a:latin typeface="Arial" panose="020B0604020202020204" pitchFamily="34" charset="0"/>
                      </a:endParaRPr>
                    </a:p>
                  </a:txBody>
                  <a:tcPr marL="6068" marR="6068" marT="6068" marB="0" anchor="ctr">
                    <a:noFill/>
                  </a:tcPr>
                </a:tc>
                <a:tc>
                  <a:txBody>
                    <a:bodyPr/>
                    <a:lstStyle/>
                    <a:p>
                      <a:pPr algn="ctr" fontAlgn="b"/>
                      <a:r>
                        <a:rPr lang="en-IE" sz="900" i="1" u="none" strike="noStrike" dirty="0">
                          <a:solidFill>
                            <a:schemeClr val="tx1">
                              <a:lumMod val="50000"/>
                              <a:lumOff val="50000"/>
                            </a:schemeClr>
                          </a:solidFill>
                          <a:effectLst/>
                        </a:rPr>
                        <a:t>%</a:t>
                      </a:r>
                      <a:endParaRPr lang="en-IE" sz="900" b="0" i="1" u="none" strike="noStrike" dirty="0">
                        <a:solidFill>
                          <a:schemeClr val="tx1">
                            <a:lumMod val="50000"/>
                            <a:lumOff val="50000"/>
                          </a:schemeClr>
                        </a:solidFill>
                        <a:effectLst/>
                        <a:latin typeface="Arial" panose="020B0604020202020204" pitchFamily="34" charset="0"/>
                      </a:endParaRPr>
                    </a:p>
                  </a:txBody>
                  <a:tcPr marL="6068" marR="6068" marT="6068" marB="0" anchor="ctr">
                    <a:noFill/>
                  </a:tcPr>
                </a:tc>
                <a:extLst>
                  <a:ext uri="{0D108BD9-81ED-4DB2-BD59-A6C34878D82A}">
                    <a16:rowId xmlns="" xmlns:a16="http://schemas.microsoft.com/office/drawing/2014/main" val="453867937"/>
                  </a:ext>
                </a:extLst>
              </a:tr>
            </a:tbl>
          </a:graphicData>
        </a:graphic>
      </p:graphicFrame>
      <p:sp>
        <p:nvSpPr>
          <p:cNvPr id="15" name="Parallelogram 14">
            <a:extLst>
              <a:ext uri="{FF2B5EF4-FFF2-40B4-BE49-F238E27FC236}">
                <a16:creationId xmlns="" xmlns:a16="http://schemas.microsoft.com/office/drawing/2014/main" id="{731DD243-B41F-4025-9252-5A03EF572F0C}"/>
              </a:ext>
            </a:extLst>
          </p:cNvPr>
          <p:cNvSpPr/>
          <p:nvPr/>
        </p:nvSpPr>
        <p:spPr>
          <a:xfrm>
            <a:off x="329078" y="5949280"/>
            <a:ext cx="9345488" cy="327554"/>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400" b="1" dirty="0">
                <a:solidFill>
                  <a:prstClr val="white"/>
                </a:solidFill>
              </a:rPr>
              <a:t>Across the art categories there appears a consistent opportunity to increase frequency of attendance.</a:t>
            </a:r>
          </a:p>
        </p:txBody>
      </p:sp>
      <p:sp>
        <p:nvSpPr>
          <p:cNvPr id="16" name="Text Placeholder 2">
            <a:extLst>
              <a:ext uri="{FF2B5EF4-FFF2-40B4-BE49-F238E27FC236}">
                <a16:creationId xmlns="" xmlns:a16="http://schemas.microsoft.com/office/drawing/2014/main" id="{AA555A05-FF73-43EF-A6A5-49ACC46C1DE1}"/>
              </a:ext>
            </a:extLst>
          </p:cNvPr>
          <p:cNvSpPr txBox="1">
            <a:spLocks/>
          </p:cNvSpPr>
          <p:nvPr/>
        </p:nvSpPr>
        <p:spPr>
          <a:xfrm>
            <a:off x="8881628" y="6480689"/>
            <a:ext cx="927720" cy="285204"/>
          </a:xfrm>
          <a:prstGeom prst="rect">
            <a:avLst/>
          </a:prstGeom>
        </p:spPr>
        <p:txBody>
          <a:bodyPr/>
          <a:lstStyle>
            <a:lvl1pPr marL="0" indent="0" algn="l" rtl="0" fontAlgn="base">
              <a:lnSpc>
                <a:spcPct val="90000"/>
              </a:lnSpc>
              <a:spcBef>
                <a:spcPts val="1000"/>
              </a:spcBef>
              <a:spcAft>
                <a:spcPct val="0"/>
              </a:spcAft>
              <a:buFont typeface="Arial" panose="020B0604020202020204" pitchFamily="34" charset="0"/>
              <a:buNone/>
              <a:defRPr sz="1000" i="1" kern="1200">
                <a:solidFill>
                  <a:srgbClr val="666666"/>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US" dirty="0"/>
              <a:t>() 2018 figures</a:t>
            </a:r>
            <a:endParaRPr lang="en-IE" dirty="0"/>
          </a:p>
        </p:txBody>
      </p:sp>
    </p:spTree>
    <p:extLst>
      <p:ext uri="{BB962C8B-B14F-4D97-AF65-F5344CB8AC3E}">
        <p14:creationId xmlns:p14="http://schemas.microsoft.com/office/powerpoint/2010/main" val="175243896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9A9EA9AF-36E6-4376-AF29-32A895CA1941}"/>
              </a:ext>
            </a:extLst>
          </p:cNvPr>
          <p:cNvSpPr>
            <a:spLocks noGrp="1"/>
          </p:cNvSpPr>
          <p:nvPr>
            <p:ph type="body" sz="quarter" idx="49"/>
          </p:nvPr>
        </p:nvSpPr>
        <p:spPr>
          <a:xfrm>
            <a:off x="232012" y="441336"/>
            <a:ext cx="5548676" cy="323941"/>
          </a:xfrm>
        </p:spPr>
        <p:txBody>
          <a:bodyPr/>
          <a:lstStyle/>
          <a:p>
            <a:r>
              <a:rPr lang="en-GB" dirty="0">
                <a:solidFill>
                  <a:prstClr val="black">
                    <a:lumMod val="50000"/>
                    <a:lumOff val="50000"/>
                  </a:prstClr>
                </a:solidFill>
              </a:rPr>
              <a:t>Base: All Adults aged 16+ n – 1,303</a:t>
            </a:r>
            <a:r>
              <a:rPr lang="en-US" dirty="0"/>
              <a:t/>
            </a:r>
            <a:br>
              <a:rPr lang="en-US" dirty="0"/>
            </a:br>
            <a:endParaRPr lang="en-IE" dirty="0"/>
          </a:p>
        </p:txBody>
      </p:sp>
      <p:sp>
        <p:nvSpPr>
          <p:cNvPr id="7" name="Title 1"/>
          <p:cNvSpPr>
            <a:spLocks noGrp="1"/>
          </p:cNvSpPr>
          <p:nvPr>
            <p:ph type="title"/>
          </p:nvPr>
        </p:nvSpPr>
        <p:spPr>
          <a:xfrm>
            <a:off x="232012" y="70716"/>
            <a:ext cx="7952663" cy="370620"/>
          </a:xfrm>
        </p:spPr>
        <p:txBody>
          <a:bodyPr anchor="t">
            <a:normAutofit fontScale="90000"/>
          </a:bodyPr>
          <a:lstStyle/>
          <a:p>
            <a:r>
              <a:rPr lang="en-IE" sz="2539" dirty="0"/>
              <a:t>Arts attendance past 12 months: </a:t>
            </a:r>
            <a:r>
              <a:rPr lang="en-US" sz="2539" dirty="0"/>
              <a:t>Segmentation</a:t>
            </a:r>
            <a:r>
              <a:rPr lang="en-US" sz="2448" dirty="0"/>
              <a:t>: Profile</a:t>
            </a:r>
            <a:endParaRPr lang="en-IE" sz="2176" dirty="0"/>
          </a:p>
        </p:txBody>
      </p:sp>
      <p:sp>
        <p:nvSpPr>
          <p:cNvPr id="9" name="Parallelogram 8">
            <a:extLst>
              <a:ext uri="{FF2B5EF4-FFF2-40B4-BE49-F238E27FC236}">
                <a16:creationId xmlns="" xmlns:a16="http://schemas.microsoft.com/office/drawing/2014/main" id="{1DE6BFF4-841C-44FA-9DAF-F40F3AADBAC6}"/>
              </a:ext>
            </a:extLst>
          </p:cNvPr>
          <p:cNvSpPr/>
          <p:nvPr/>
        </p:nvSpPr>
        <p:spPr>
          <a:xfrm>
            <a:off x="1496616" y="6207476"/>
            <a:ext cx="6912768" cy="323941"/>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prstClr val="white"/>
                </a:solidFill>
              </a:rPr>
              <a:t>‘Aficionados’ are distinctive in relation to age, social class and region. </a:t>
            </a:r>
          </a:p>
        </p:txBody>
      </p:sp>
      <p:graphicFrame>
        <p:nvGraphicFramePr>
          <p:cNvPr id="11" name="Table 10">
            <a:extLst>
              <a:ext uri="{FF2B5EF4-FFF2-40B4-BE49-F238E27FC236}">
                <a16:creationId xmlns="" xmlns:a16="http://schemas.microsoft.com/office/drawing/2014/main" id="{0410E2BA-2BEB-4D95-B30E-AEF00CB3A6DC}"/>
              </a:ext>
            </a:extLst>
          </p:cNvPr>
          <p:cNvGraphicFramePr>
            <a:graphicFrameLocks noGrp="1"/>
          </p:cNvGraphicFramePr>
          <p:nvPr>
            <p:custDataLst>
              <p:tags r:id="rId2"/>
            </p:custDataLst>
            <p:extLst>
              <p:ext uri="{D42A27DB-BD31-4B8C-83A1-F6EECF244321}">
                <p14:modId xmlns:p14="http://schemas.microsoft.com/office/powerpoint/2010/main" val="358136431"/>
              </p:ext>
            </p:extLst>
          </p:nvPr>
        </p:nvGraphicFramePr>
        <p:xfrm>
          <a:off x="436578" y="949817"/>
          <a:ext cx="9199438" cy="4939460"/>
        </p:xfrm>
        <a:graphic>
          <a:graphicData uri="http://schemas.openxmlformats.org/drawingml/2006/table">
            <a:tbl>
              <a:tblPr firstRow="1" bandRow="1">
                <a:tableStyleId>{5C22544A-7EE6-4342-B048-85BDC9FD1C3A}</a:tableStyleId>
              </a:tblPr>
              <a:tblGrid>
                <a:gridCol w="2327867">
                  <a:extLst>
                    <a:ext uri="{9D8B030D-6E8A-4147-A177-3AD203B41FA5}">
                      <a16:colId xmlns="" xmlns:a16="http://schemas.microsoft.com/office/drawing/2014/main" val="20000"/>
                    </a:ext>
                  </a:extLst>
                </a:gridCol>
                <a:gridCol w="981653">
                  <a:extLst>
                    <a:ext uri="{9D8B030D-6E8A-4147-A177-3AD203B41FA5}">
                      <a16:colId xmlns="" xmlns:a16="http://schemas.microsoft.com/office/drawing/2014/main" val="20001"/>
                    </a:ext>
                  </a:extLst>
                </a:gridCol>
                <a:gridCol w="981653">
                  <a:extLst>
                    <a:ext uri="{9D8B030D-6E8A-4147-A177-3AD203B41FA5}">
                      <a16:colId xmlns="" xmlns:a16="http://schemas.microsoft.com/office/drawing/2014/main" val="20002"/>
                    </a:ext>
                  </a:extLst>
                </a:gridCol>
                <a:gridCol w="981653">
                  <a:extLst>
                    <a:ext uri="{9D8B030D-6E8A-4147-A177-3AD203B41FA5}">
                      <a16:colId xmlns="" xmlns:a16="http://schemas.microsoft.com/office/drawing/2014/main" val="20003"/>
                    </a:ext>
                  </a:extLst>
                </a:gridCol>
                <a:gridCol w="981653">
                  <a:extLst>
                    <a:ext uri="{9D8B030D-6E8A-4147-A177-3AD203B41FA5}">
                      <a16:colId xmlns="" xmlns:a16="http://schemas.microsoft.com/office/drawing/2014/main" val="20004"/>
                    </a:ext>
                  </a:extLst>
                </a:gridCol>
                <a:gridCol w="981653">
                  <a:extLst>
                    <a:ext uri="{9D8B030D-6E8A-4147-A177-3AD203B41FA5}">
                      <a16:colId xmlns="" xmlns:a16="http://schemas.microsoft.com/office/drawing/2014/main" val="20005"/>
                    </a:ext>
                  </a:extLst>
                </a:gridCol>
                <a:gridCol w="981653">
                  <a:extLst>
                    <a:ext uri="{9D8B030D-6E8A-4147-A177-3AD203B41FA5}">
                      <a16:colId xmlns="" xmlns:a16="http://schemas.microsoft.com/office/drawing/2014/main" val="3858482173"/>
                    </a:ext>
                  </a:extLst>
                </a:gridCol>
                <a:gridCol w="981653">
                  <a:extLst>
                    <a:ext uri="{9D8B030D-6E8A-4147-A177-3AD203B41FA5}">
                      <a16:colId xmlns="" xmlns:a16="http://schemas.microsoft.com/office/drawing/2014/main" val="2162998292"/>
                    </a:ext>
                  </a:extLst>
                </a:gridCol>
              </a:tblGrid>
              <a:tr h="393723">
                <a:tc>
                  <a:txBody>
                    <a:bodyPr/>
                    <a:lstStyle/>
                    <a:p>
                      <a:pPr algn="ctr">
                        <a:lnSpc>
                          <a:spcPct val="90000"/>
                        </a:lnSpc>
                      </a:pPr>
                      <a:endParaRPr lang="en-IE" sz="900" dirty="0">
                        <a:solidFill>
                          <a:schemeClr val="tx1">
                            <a:lumMod val="65000"/>
                            <a:lumOff val="35000"/>
                          </a:schemeClr>
                        </a:solidFill>
                        <a:latin typeface="+mn-lt"/>
                        <a:ea typeface="Verdana" panose="020B0604030504040204" pitchFamily="34" charset="0"/>
                        <a:cs typeface="Verdana" panose="020B0604030504040204" pitchFamily="34" charset="0"/>
                      </a:endParaRPr>
                    </a:p>
                  </a:txBody>
                  <a:tcPr marL="82918" marR="82918" marT="41459" marB="41459" anchor="ctr">
                    <a:lnR w="28575" cap="flat" cmpd="sng" algn="ctr">
                      <a:solidFill>
                        <a:schemeClr val="bg1"/>
                      </a:solidFill>
                      <a:prstDash val="solid"/>
                      <a:round/>
                      <a:headEnd type="none" w="med" len="med"/>
                      <a:tailEnd type="none" w="med" len="med"/>
                    </a:lnR>
                    <a:solidFill>
                      <a:srgbClr val="FED402"/>
                    </a:solidFill>
                  </a:tcPr>
                </a:tc>
                <a:tc>
                  <a:txBody>
                    <a:bodyPr/>
                    <a:lstStyle/>
                    <a:p>
                      <a:pPr algn="ctr">
                        <a:lnSpc>
                          <a:spcPct val="90000"/>
                        </a:lnSpc>
                      </a:pPr>
                      <a:r>
                        <a:rPr lang="en-IE" sz="1200" dirty="0">
                          <a:solidFill>
                            <a:schemeClr val="tx1">
                              <a:lumMod val="65000"/>
                              <a:lumOff val="35000"/>
                            </a:schemeClr>
                          </a:solidFill>
                          <a:latin typeface="+mn-lt"/>
                          <a:ea typeface="Verdana" panose="020B0604030504040204" pitchFamily="34" charset="0"/>
                          <a:cs typeface="Verdana" panose="020B0604030504040204" pitchFamily="34" charset="0"/>
                        </a:rPr>
                        <a:t>Total</a:t>
                      </a:r>
                    </a:p>
                  </a:txBody>
                  <a:tcPr marL="82918" marR="82918" marT="41459" marB="41459"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FED402"/>
                    </a:solidFill>
                  </a:tcPr>
                </a:tc>
                <a:tc>
                  <a:txBody>
                    <a:bodyPr/>
                    <a:lstStyle/>
                    <a:p>
                      <a:pPr algn="ctr">
                        <a:lnSpc>
                          <a:spcPct val="90000"/>
                        </a:lnSpc>
                      </a:pPr>
                      <a:r>
                        <a:rPr lang="en-IE" sz="1200" dirty="0">
                          <a:solidFill>
                            <a:schemeClr val="tx1">
                              <a:lumMod val="65000"/>
                              <a:lumOff val="35000"/>
                            </a:schemeClr>
                          </a:solidFill>
                          <a:latin typeface="+mn-lt"/>
                          <a:ea typeface="Verdana" panose="020B0604030504040204" pitchFamily="34" charset="0"/>
                          <a:cs typeface="Verdana" panose="020B0604030504040204" pitchFamily="34" charset="0"/>
                        </a:rPr>
                        <a:t>Any Arts Goers</a:t>
                      </a:r>
                    </a:p>
                  </a:txBody>
                  <a:tcPr marL="82918" marR="82918" marT="41459" marB="41459"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FED402"/>
                    </a:solidFill>
                  </a:tcPr>
                </a:tc>
                <a:tc>
                  <a:txBody>
                    <a:bodyPr/>
                    <a:lstStyle/>
                    <a:p>
                      <a:pPr algn="ctr">
                        <a:lnSpc>
                          <a:spcPct val="90000"/>
                        </a:lnSpc>
                      </a:pPr>
                      <a:r>
                        <a:rPr lang="en-IE" sz="1200" dirty="0">
                          <a:solidFill>
                            <a:schemeClr val="tx1">
                              <a:lumMod val="65000"/>
                              <a:lumOff val="35000"/>
                            </a:schemeClr>
                          </a:solidFill>
                          <a:latin typeface="+mn-lt"/>
                          <a:ea typeface="Verdana" panose="020B0604030504040204" pitchFamily="34" charset="0"/>
                          <a:cs typeface="Verdana" panose="020B0604030504040204" pitchFamily="34" charset="0"/>
                        </a:rPr>
                        <a:t>Occasionals</a:t>
                      </a:r>
                    </a:p>
                  </a:txBody>
                  <a:tcPr marL="82918" marR="82918" marT="41459" marB="41459"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FED402"/>
                    </a:solidFill>
                  </a:tcPr>
                </a:tc>
                <a:tc>
                  <a:txBody>
                    <a:bodyPr/>
                    <a:lstStyle/>
                    <a:p>
                      <a:pPr algn="ctr">
                        <a:lnSpc>
                          <a:spcPct val="90000"/>
                        </a:lnSpc>
                      </a:pPr>
                      <a:r>
                        <a:rPr lang="en-IE" sz="1200" dirty="0">
                          <a:solidFill>
                            <a:schemeClr val="tx1">
                              <a:lumMod val="65000"/>
                              <a:lumOff val="35000"/>
                            </a:schemeClr>
                          </a:solidFill>
                          <a:latin typeface="+mn-lt"/>
                          <a:ea typeface="Verdana" panose="020B0604030504040204" pitchFamily="34" charset="0"/>
                          <a:cs typeface="Verdana" panose="020B0604030504040204" pitchFamily="34" charset="0"/>
                        </a:rPr>
                        <a:t>Regulars </a:t>
                      </a:r>
                    </a:p>
                  </a:txBody>
                  <a:tcPr marL="82918" marR="82918" marT="41459" marB="41459"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FED402"/>
                    </a:solidFill>
                  </a:tcPr>
                </a:tc>
                <a:tc>
                  <a:txBody>
                    <a:bodyPr/>
                    <a:lstStyle/>
                    <a:p>
                      <a:pPr algn="ctr">
                        <a:lnSpc>
                          <a:spcPct val="90000"/>
                        </a:lnSpc>
                      </a:pPr>
                      <a:r>
                        <a:rPr lang="en-IE" sz="1200" dirty="0">
                          <a:solidFill>
                            <a:schemeClr val="tx1">
                              <a:lumMod val="65000"/>
                              <a:lumOff val="35000"/>
                            </a:schemeClr>
                          </a:solidFill>
                          <a:latin typeface="+mn-lt"/>
                          <a:ea typeface="Verdana" panose="020B0604030504040204" pitchFamily="34" charset="0"/>
                          <a:cs typeface="Verdana" panose="020B0604030504040204" pitchFamily="34" charset="0"/>
                        </a:rPr>
                        <a:t>Aficionados</a:t>
                      </a:r>
                    </a:p>
                  </a:txBody>
                  <a:tcPr marL="82918" marR="82918" marT="41459" marB="41459"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FED402"/>
                    </a:solidFill>
                  </a:tcPr>
                </a:tc>
                <a:tc>
                  <a:txBody>
                    <a:bodyPr/>
                    <a:lstStyle/>
                    <a:p>
                      <a:pPr algn="ctr">
                        <a:lnSpc>
                          <a:spcPct val="90000"/>
                        </a:lnSpc>
                      </a:pPr>
                      <a:r>
                        <a:rPr lang="en-US" sz="1200" dirty="0">
                          <a:solidFill>
                            <a:schemeClr val="tx1">
                              <a:lumMod val="65000"/>
                              <a:lumOff val="35000"/>
                            </a:schemeClr>
                          </a:solidFill>
                          <a:latin typeface="+mn-lt"/>
                          <a:ea typeface="Verdana" panose="020B0604030504040204" pitchFamily="34" charset="0"/>
                          <a:cs typeface="Verdana" panose="020B0604030504040204" pitchFamily="34" charset="0"/>
                        </a:rPr>
                        <a:t>Films (only)</a:t>
                      </a:r>
                    </a:p>
                  </a:txBody>
                  <a:tcPr marL="82918" marR="82918" marT="41459" marB="41459"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FED402"/>
                    </a:solidFill>
                  </a:tcPr>
                </a:tc>
                <a:tc>
                  <a:txBody>
                    <a:bodyPr/>
                    <a:lstStyle/>
                    <a:p>
                      <a:pPr algn="ctr">
                        <a:lnSpc>
                          <a:spcPct val="90000"/>
                        </a:lnSpc>
                      </a:pPr>
                      <a:r>
                        <a:rPr lang="en-IE" sz="1200" dirty="0">
                          <a:solidFill>
                            <a:schemeClr val="tx1">
                              <a:lumMod val="65000"/>
                              <a:lumOff val="35000"/>
                            </a:schemeClr>
                          </a:solidFill>
                          <a:latin typeface="+mn-lt"/>
                          <a:ea typeface="Verdana" panose="020B0604030504040204" pitchFamily="34" charset="0"/>
                          <a:cs typeface="Verdana" panose="020B0604030504040204" pitchFamily="34" charset="0"/>
                        </a:rPr>
                        <a:t>None</a:t>
                      </a:r>
                    </a:p>
                  </a:txBody>
                  <a:tcPr marL="82918" marR="82918" marT="41459" marB="41459"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FED402"/>
                    </a:solidFill>
                  </a:tcPr>
                </a:tc>
                <a:extLst>
                  <a:ext uri="{0D108BD9-81ED-4DB2-BD59-A6C34878D82A}">
                    <a16:rowId xmlns="" xmlns:a16="http://schemas.microsoft.com/office/drawing/2014/main" val="1441272004"/>
                  </a:ext>
                </a:extLst>
              </a:tr>
              <a:tr h="175840">
                <a:tc>
                  <a:txBody>
                    <a:bodyPr/>
                    <a:lstStyle/>
                    <a:p>
                      <a:pPr algn="l"/>
                      <a:r>
                        <a:rPr lang="en-IE" sz="900" i="1" dirty="0">
                          <a:solidFill>
                            <a:schemeClr val="bg1"/>
                          </a:solidFill>
                          <a:latin typeface="+mn-lt"/>
                          <a:ea typeface="Verdana" panose="020B0604030504040204" pitchFamily="34" charset="0"/>
                          <a:cs typeface="+mn-cs"/>
                        </a:rPr>
                        <a:t>UNWTD</a:t>
                      </a:r>
                    </a:p>
                  </a:txBody>
                  <a:tcPr marL="82918" marR="82918" marT="41459" marB="41459" anchor="ctr">
                    <a:lnR w="28575" cap="flat" cmpd="sng" algn="ctr">
                      <a:solidFill>
                        <a:schemeClr val="bg1"/>
                      </a:solidFill>
                      <a:prstDash val="solid"/>
                      <a:round/>
                      <a:headEnd type="none" w="med" len="med"/>
                      <a:tailEnd type="none" w="med" len="med"/>
                    </a:lnR>
                    <a:solidFill>
                      <a:schemeClr val="bg1">
                        <a:lumMod val="75000"/>
                      </a:schemeClr>
                    </a:solidFill>
                  </a:tcPr>
                </a:tc>
                <a:tc>
                  <a:txBody>
                    <a:bodyPr/>
                    <a:lstStyle/>
                    <a:p>
                      <a:pPr algn="ctr" fontAlgn="t"/>
                      <a:r>
                        <a:rPr lang="en-IE" sz="1000" b="0" i="1" u="none" strike="noStrike" dirty="0">
                          <a:solidFill>
                            <a:schemeClr val="bg1"/>
                          </a:solidFill>
                          <a:effectLst/>
                          <a:latin typeface="+mn-lt"/>
                        </a:rPr>
                        <a:t>1303</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75000"/>
                      </a:schemeClr>
                    </a:solidFill>
                  </a:tcPr>
                </a:tc>
                <a:tc>
                  <a:txBody>
                    <a:bodyPr/>
                    <a:lstStyle/>
                    <a:p>
                      <a:pPr algn="ctr" fontAlgn="t"/>
                      <a:r>
                        <a:rPr lang="en-IE" sz="1000" b="0" i="1" u="none" strike="noStrike" dirty="0">
                          <a:solidFill>
                            <a:schemeClr val="bg1"/>
                          </a:solidFill>
                          <a:effectLst/>
                          <a:latin typeface="+mn-lt"/>
                        </a:rPr>
                        <a:t>889</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75000"/>
                      </a:schemeClr>
                    </a:solidFill>
                  </a:tcPr>
                </a:tc>
                <a:tc>
                  <a:txBody>
                    <a:bodyPr/>
                    <a:lstStyle/>
                    <a:p>
                      <a:pPr algn="ctr" fontAlgn="t"/>
                      <a:r>
                        <a:rPr lang="en-IE" sz="1000" b="0" i="1" u="none" strike="noStrike" dirty="0">
                          <a:solidFill>
                            <a:schemeClr val="bg1"/>
                          </a:solidFill>
                          <a:effectLst/>
                          <a:latin typeface="+mn-lt"/>
                        </a:rPr>
                        <a:t>341</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75000"/>
                      </a:schemeClr>
                    </a:solidFill>
                  </a:tcPr>
                </a:tc>
                <a:tc>
                  <a:txBody>
                    <a:bodyPr/>
                    <a:lstStyle/>
                    <a:p>
                      <a:pPr algn="ctr" fontAlgn="t"/>
                      <a:r>
                        <a:rPr lang="en-IE" sz="1000" b="0" i="1" u="none" strike="noStrike" dirty="0">
                          <a:solidFill>
                            <a:schemeClr val="bg1"/>
                          </a:solidFill>
                          <a:effectLst/>
                          <a:latin typeface="+mn-lt"/>
                        </a:rPr>
                        <a:t>305</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75000"/>
                      </a:schemeClr>
                    </a:solidFill>
                  </a:tcPr>
                </a:tc>
                <a:tc>
                  <a:txBody>
                    <a:bodyPr/>
                    <a:lstStyle/>
                    <a:p>
                      <a:pPr algn="ctr" fontAlgn="t"/>
                      <a:r>
                        <a:rPr lang="en-IE" sz="1000" b="0" i="1" u="none" strike="noStrike" dirty="0">
                          <a:solidFill>
                            <a:schemeClr val="bg1"/>
                          </a:solidFill>
                          <a:effectLst/>
                          <a:latin typeface="+mn-lt"/>
                        </a:rPr>
                        <a:t>243</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75000"/>
                      </a:schemeClr>
                    </a:solidFill>
                  </a:tcPr>
                </a:tc>
                <a:tc>
                  <a:txBody>
                    <a:bodyPr/>
                    <a:lstStyle/>
                    <a:p>
                      <a:pPr algn="ctr" fontAlgn="t"/>
                      <a:r>
                        <a:rPr lang="en-IE" sz="1000" b="0" i="1" u="none" strike="noStrike" dirty="0">
                          <a:solidFill>
                            <a:schemeClr val="bg1"/>
                          </a:solidFill>
                          <a:effectLst/>
                          <a:latin typeface="+mn-lt"/>
                        </a:rPr>
                        <a:t>111</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75000"/>
                      </a:schemeClr>
                    </a:solidFill>
                  </a:tcPr>
                </a:tc>
                <a:tc>
                  <a:txBody>
                    <a:bodyPr/>
                    <a:lstStyle/>
                    <a:p>
                      <a:pPr algn="ctr" fontAlgn="t"/>
                      <a:r>
                        <a:rPr lang="en-IE" sz="1000" b="0" i="1" u="none" strike="noStrike" dirty="0">
                          <a:solidFill>
                            <a:schemeClr val="bg1"/>
                          </a:solidFill>
                          <a:effectLst/>
                          <a:latin typeface="+mn-lt"/>
                        </a:rPr>
                        <a:t>302</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75000"/>
                      </a:schemeClr>
                    </a:solidFill>
                  </a:tcPr>
                </a:tc>
                <a:extLst>
                  <a:ext uri="{0D108BD9-81ED-4DB2-BD59-A6C34878D82A}">
                    <a16:rowId xmlns="" xmlns:a16="http://schemas.microsoft.com/office/drawing/2014/main" val="10002"/>
                  </a:ext>
                </a:extLst>
              </a:tr>
              <a:tr h="175840">
                <a:tc>
                  <a:txBody>
                    <a:bodyPr/>
                    <a:lstStyle/>
                    <a:p>
                      <a:pPr algn="l"/>
                      <a:endParaRPr lang="en-IE" sz="900" i="1" dirty="0">
                        <a:solidFill>
                          <a:schemeClr val="bg1"/>
                        </a:solidFill>
                        <a:latin typeface="+mn-lt"/>
                        <a:ea typeface="Verdana" panose="020B0604030504040204" pitchFamily="34" charset="0"/>
                        <a:cs typeface="+mn-cs"/>
                      </a:endParaRPr>
                    </a:p>
                  </a:txBody>
                  <a:tcPr marL="82918" marR="82918" marT="41459" marB="41459" anchor="ctr">
                    <a:lnR w="28575" cap="flat" cmpd="sng" algn="ctr">
                      <a:solidFill>
                        <a:schemeClr val="bg1"/>
                      </a:solidFill>
                      <a:prstDash val="solid"/>
                      <a:round/>
                      <a:headEnd type="none" w="med" len="med"/>
                      <a:tailEnd type="none" w="med" len="med"/>
                    </a:lnR>
                    <a:solidFill>
                      <a:schemeClr val="bg1">
                        <a:lumMod val="75000"/>
                      </a:schemeClr>
                    </a:solidFill>
                  </a:tcPr>
                </a:tc>
                <a:tc>
                  <a:txBody>
                    <a:bodyPr/>
                    <a:lstStyle/>
                    <a:p>
                      <a:pPr algn="ctr"/>
                      <a:r>
                        <a:rPr lang="en-IE" sz="1050" i="1" dirty="0">
                          <a:solidFill>
                            <a:schemeClr val="bg1"/>
                          </a:solidFill>
                          <a:latin typeface="+mn-lt"/>
                          <a:ea typeface="Verdana" panose="020B0604030504040204" pitchFamily="34" charset="0"/>
                          <a:cs typeface="+mn-cs"/>
                        </a:rPr>
                        <a:t>%</a:t>
                      </a:r>
                    </a:p>
                  </a:txBody>
                  <a:tcPr marL="82918" marR="82918" marT="41459" marB="41459"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75000"/>
                      </a:schemeClr>
                    </a:solidFill>
                  </a:tcPr>
                </a:tc>
                <a:tc>
                  <a:txBody>
                    <a:bodyPr/>
                    <a:lstStyle/>
                    <a:p>
                      <a:pPr marL="0" marR="0" indent="0" algn="ctr" defTabSz="497693" rtl="0" eaLnBrk="1" fontAlgn="auto" latinLnBrk="0" hangingPunct="1">
                        <a:lnSpc>
                          <a:spcPct val="100000"/>
                        </a:lnSpc>
                        <a:spcBef>
                          <a:spcPts val="0"/>
                        </a:spcBef>
                        <a:spcAft>
                          <a:spcPts val="0"/>
                        </a:spcAft>
                        <a:buClrTx/>
                        <a:buSzTx/>
                        <a:buFontTx/>
                        <a:buNone/>
                        <a:tabLst/>
                        <a:defRPr/>
                      </a:pPr>
                      <a:r>
                        <a:rPr lang="en-IE" sz="1050" i="1" dirty="0">
                          <a:solidFill>
                            <a:schemeClr val="bg1"/>
                          </a:solidFill>
                          <a:latin typeface="+mn-lt"/>
                          <a:ea typeface="Verdana" panose="020B0604030504040204" pitchFamily="34" charset="0"/>
                          <a:cs typeface="+mn-cs"/>
                        </a:rPr>
                        <a:t>%</a:t>
                      </a: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75000"/>
                      </a:schemeClr>
                    </a:solidFill>
                  </a:tcPr>
                </a:tc>
                <a:tc>
                  <a:txBody>
                    <a:bodyPr/>
                    <a:lstStyle/>
                    <a:p>
                      <a:pPr marL="0" marR="0" indent="0" algn="ctr" defTabSz="497693" rtl="0" eaLnBrk="1" fontAlgn="auto" latinLnBrk="0" hangingPunct="1">
                        <a:lnSpc>
                          <a:spcPct val="100000"/>
                        </a:lnSpc>
                        <a:spcBef>
                          <a:spcPts val="0"/>
                        </a:spcBef>
                        <a:spcAft>
                          <a:spcPts val="0"/>
                        </a:spcAft>
                        <a:buClrTx/>
                        <a:buSzTx/>
                        <a:buFontTx/>
                        <a:buNone/>
                        <a:tabLst/>
                        <a:defRPr/>
                      </a:pPr>
                      <a:r>
                        <a:rPr lang="en-IE" sz="1050" i="1" dirty="0">
                          <a:solidFill>
                            <a:schemeClr val="bg1"/>
                          </a:solidFill>
                          <a:latin typeface="+mn-lt"/>
                          <a:ea typeface="Verdana" panose="020B0604030504040204" pitchFamily="34" charset="0"/>
                          <a:cs typeface="+mn-cs"/>
                        </a:rPr>
                        <a:t>%</a:t>
                      </a: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75000"/>
                      </a:schemeClr>
                    </a:solidFill>
                  </a:tcPr>
                </a:tc>
                <a:tc>
                  <a:txBody>
                    <a:bodyPr/>
                    <a:lstStyle/>
                    <a:p>
                      <a:pPr marL="0" marR="0" indent="0" algn="ctr" defTabSz="497693" rtl="0" eaLnBrk="1" fontAlgn="auto" latinLnBrk="0" hangingPunct="1">
                        <a:lnSpc>
                          <a:spcPct val="100000"/>
                        </a:lnSpc>
                        <a:spcBef>
                          <a:spcPts val="0"/>
                        </a:spcBef>
                        <a:spcAft>
                          <a:spcPts val="0"/>
                        </a:spcAft>
                        <a:buClrTx/>
                        <a:buSzTx/>
                        <a:buFontTx/>
                        <a:buNone/>
                        <a:tabLst/>
                        <a:defRPr/>
                      </a:pPr>
                      <a:r>
                        <a:rPr lang="en-IE" sz="1050" i="1" dirty="0">
                          <a:solidFill>
                            <a:schemeClr val="bg1"/>
                          </a:solidFill>
                          <a:latin typeface="+mn-lt"/>
                          <a:ea typeface="Verdana" panose="020B0604030504040204" pitchFamily="34" charset="0"/>
                          <a:cs typeface="+mn-cs"/>
                        </a:rPr>
                        <a:t>%</a:t>
                      </a: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75000"/>
                      </a:schemeClr>
                    </a:solidFill>
                  </a:tcPr>
                </a:tc>
                <a:tc>
                  <a:txBody>
                    <a:bodyPr/>
                    <a:lstStyle/>
                    <a:p>
                      <a:pPr marL="0" marR="0" indent="0" algn="ctr" defTabSz="497693" rtl="0" eaLnBrk="1" fontAlgn="auto" latinLnBrk="0" hangingPunct="1">
                        <a:lnSpc>
                          <a:spcPct val="100000"/>
                        </a:lnSpc>
                        <a:spcBef>
                          <a:spcPts val="0"/>
                        </a:spcBef>
                        <a:spcAft>
                          <a:spcPts val="0"/>
                        </a:spcAft>
                        <a:buClrTx/>
                        <a:buSzTx/>
                        <a:buFontTx/>
                        <a:buNone/>
                        <a:tabLst/>
                        <a:defRPr/>
                      </a:pPr>
                      <a:r>
                        <a:rPr lang="en-IE" sz="1050" i="1" dirty="0">
                          <a:solidFill>
                            <a:schemeClr val="bg1"/>
                          </a:solidFill>
                          <a:latin typeface="+mn-lt"/>
                          <a:ea typeface="Verdana" panose="020B0604030504040204" pitchFamily="34" charset="0"/>
                          <a:cs typeface="+mn-cs"/>
                        </a:rPr>
                        <a:t>%</a:t>
                      </a: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75000"/>
                      </a:schemeClr>
                    </a:solidFill>
                  </a:tcPr>
                </a:tc>
                <a:tc>
                  <a:txBody>
                    <a:bodyPr/>
                    <a:lstStyle/>
                    <a:p>
                      <a:pPr marL="0" marR="0" indent="0" algn="ctr" defTabSz="497693" rtl="0" eaLnBrk="1" fontAlgn="auto" latinLnBrk="0" hangingPunct="1">
                        <a:lnSpc>
                          <a:spcPct val="100000"/>
                        </a:lnSpc>
                        <a:spcBef>
                          <a:spcPts val="0"/>
                        </a:spcBef>
                        <a:spcAft>
                          <a:spcPts val="0"/>
                        </a:spcAft>
                        <a:buClrTx/>
                        <a:buSzTx/>
                        <a:buFontTx/>
                        <a:buNone/>
                        <a:tabLst/>
                        <a:defRPr/>
                      </a:pPr>
                      <a:r>
                        <a:rPr lang="en-IE" sz="1050" i="1" dirty="0">
                          <a:solidFill>
                            <a:schemeClr val="bg1"/>
                          </a:solidFill>
                          <a:latin typeface="+mn-lt"/>
                          <a:ea typeface="Verdana" panose="020B0604030504040204" pitchFamily="34" charset="0"/>
                          <a:cs typeface="+mn-cs"/>
                        </a:rPr>
                        <a:t>%</a:t>
                      </a: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75000"/>
                      </a:schemeClr>
                    </a:solidFill>
                  </a:tcPr>
                </a:tc>
                <a:tc>
                  <a:txBody>
                    <a:bodyPr/>
                    <a:lstStyle/>
                    <a:p>
                      <a:pPr marL="0" marR="0" indent="0" algn="ctr" defTabSz="497693" rtl="0" eaLnBrk="1" fontAlgn="auto" latinLnBrk="0" hangingPunct="1">
                        <a:lnSpc>
                          <a:spcPct val="100000"/>
                        </a:lnSpc>
                        <a:spcBef>
                          <a:spcPts val="0"/>
                        </a:spcBef>
                        <a:spcAft>
                          <a:spcPts val="0"/>
                        </a:spcAft>
                        <a:buClrTx/>
                        <a:buSzTx/>
                        <a:buFontTx/>
                        <a:buNone/>
                        <a:tabLst/>
                        <a:defRPr/>
                      </a:pPr>
                      <a:r>
                        <a:rPr lang="en-IE" sz="1050" i="1" dirty="0">
                          <a:solidFill>
                            <a:schemeClr val="bg1"/>
                          </a:solidFill>
                          <a:latin typeface="+mn-lt"/>
                          <a:ea typeface="Verdana" panose="020B0604030504040204" pitchFamily="34" charset="0"/>
                          <a:cs typeface="+mn-cs"/>
                        </a:rPr>
                        <a:t>%</a:t>
                      </a: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75000"/>
                      </a:schemeClr>
                    </a:solidFill>
                  </a:tcPr>
                </a:tc>
                <a:extLst>
                  <a:ext uri="{0D108BD9-81ED-4DB2-BD59-A6C34878D82A}">
                    <a16:rowId xmlns="" xmlns:a16="http://schemas.microsoft.com/office/drawing/2014/main" val="10003"/>
                  </a:ext>
                </a:extLst>
              </a:tr>
              <a:tr h="153396">
                <a:tc>
                  <a:txBody>
                    <a:bodyPr/>
                    <a:lstStyle/>
                    <a:p>
                      <a:pPr algn="l" fontAlgn="t"/>
                      <a:r>
                        <a:rPr lang="en-IE" sz="1200" b="1" i="0" u="none" strike="noStrike" dirty="0">
                          <a:solidFill>
                            <a:srgbClr val="000000"/>
                          </a:solidFill>
                          <a:effectLst/>
                          <a:latin typeface="+mn-lt"/>
                          <a:ea typeface="Verdana" panose="020B0604030504040204" pitchFamily="34" charset="0"/>
                          <a:cs typeface="Verdana" panose="020B0604030504040204" pitchFamily="34" charset="0"/>
                        </a:rPr>
                        <a:t>Gender</a:t>
                      </a:r>
                      <a:endParaRPr lang="en-IE" sz="900" b="1" i="0" u="none" strike="noStrike" dirty="0">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R w="28575" cap="flat" cmpd="sng" algn="ctr">
                      <a:solidFill>
                        <a:schemeClr val="bg1"/>
                      </a:solidFill>
                      <a:prstDash val="solid"/>
                      <a:round/>
                      <a:headEnd type="none" w="med" len="med"/>
                      <a:tailEnd type="none" w="med" len="med"/>
                    </a:lnR>
                    <a:solidFill>
                      <a:srgbClr val="FED402"/>
                    </a:solidFill>
                  </a:tcPr>
                </a:tc>
                <a:tc>
                  <a:txBody>
                    <a:bodyPr/>
                    <a:lstStyle/>
                    <a:p>
                      <a:pPr algn="ctr" fontAlgn="t"/>
                      <a:endParaRPr lang="en-IE" sz="900" b="0" i="0" u="none" strike="noStrike" dirty="0">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FED402"/>
                    </a:solidFill>
                  </a:tcPr>
                </a:tc>
                <a:tc>
                  <a:txBody>
                    <a:bodyPr/>
                    <a:lstStyle/>
                    <a:p>
                      <a:endParaRPr lang="en-IE" sz="900" dirty="0">
                        <a:latin typeface="+mn-lt"/>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FED402"/>
                    </a:solidFill>
                  </a:tcPr>
                </a:tc>
                <a:tc>
                  <a:txBody>
                    <a:bodyPr/>
                    <a:lstStyle/>
                    <a:p>
                      <a:endParaRPr lang="en-IE" sz="900" dirty="0">
                        <a:latin typeface="+mn-lt"/>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FED402"/>
                    </a:solidFill>
                  </a:tcPr>
                </a:tc>
                <a:tc>
                  <a:txBody>
                    <a:bodyPr/>
                    <a:lstStyle/>
                    <a:p>
                      <a:endParaRPr lang="en-IE" sz="900" dirty="0">
                        <a:latin typeface="+mn-lt"/>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FED402"/>
                    </a:solidFill>
                  </a:tcPr>
                </a:tc>
                <a:tc>
                  <a:txBody>
                    <a:bodyPr/>
                    <a:lstStyle/>
                    <a:p>
                      <a:endParaRPr lang="en-IE" sz="900" dirty="0">
                        <a:latin typeface="+mn-lt"/>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FED402"/>
                    </a:solidFill>
                  </a:tcPr>
                </a:tc>
                <a:tc>
                  <a:txBody>
                    <a:bodyPr/>
                    <a:lstStyle/>
                    <a:p>
                      <a:endParaRPr lang="en-IE" sz="900" dirty="0">
                        <a:latin typeface="+mn-lt"/>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FED402"/>
                    </a:solidFill>
                  </a:tcPr>
                </a:tc>
                <a:tc>
                  <a:txBody>
                    <a:bodyPr/>
                    <a:lstStyle/>
                    <a:p>
                      <a:endParaRPr lang="en-IE" sz="900" dirty="0">
                        <a:latin typeface="+mn-lt"/>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FED402"/>
                    </a:solidFill>
                  </a:tcPr>
                </a:tc>
                <a:extLst>
                  <a:ext uri="{0D108BD9-81ED-4DB2-BD59-A6C34878D82A}">
                    <a16:rowId xmlns="" xmlns:a16="http://schemas.microsoft.com/office/drawing/2014/main" val="10004"/>
                  </a:ext>
                </a:extLst>
              </a:tr>
              <a:tr h="153729">
                <a:tc>
                  <a:txBody>
                    <a:bodyPr/>
                    <a:lstStyle/>
                    <a:p>
                      <a:pPr algn="l" fontAlgn="t"/>
                      <a:r>
                        <a:rPr lang="en-IE" sz="1200" b="0" i="0" u="none" strike="noStrike" dirty="0">
                          <a:solidFill>
                            <a:srgbClr val="000000"/>
                          </a:solidFill>
                          <a:effectLst/>
                          <a:latin typeface="+mn-lt"/>
                          <a:ea typeface="Verdana" panose="020B0604030504040204" pitchFamily="34" charset="0"/>
                          <a:cs typeface="Verdana" panose="020B0604030504040204" pitchFamily="34" charset="0"/>
                        </a:rPr>
                        <a:t>Male</a:t>
                      </a:r>
                    </a:p>
                  </a:txBody>
                  <a:tcPr marL="8637" marR="8637" marT="8637"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200" b="0" i="0" u="none" strike="noStrike" kern="1200" dirty="0">
                          <a:solidFill>
                            <a:srgbClr val="000000"/>
                          </a:solidFill>
                          <a:effectLst/>
                          <a:latin typeface="+mn-lt"/>
                          <a:ea typeface="+mn-ea"/>
                          <a:cs typeface="+mn-cs"/>
                        </a:rPr>
                        <a:t>49</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200" b="0" i="0" u="none" strike="noStrike" kern="1200" dirty="0">
                          <a:solidFill>
                            <a:srgbClr val="000000"/>
                          </a:solidFill>
                          <a:effectLst/>
                          <a:latin typeface="+mn-lt"/>
                          <a:ea typeface="+mn-ea"/>
                          <a:cs typeface="+mn-cs"/>
                        </a:rPr>
                        <a:t>49</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200" b="0" i="0" u="none" strike="noStrike" kern="1200" dirty="0">
                          <a:solidFill>
                            <a:srgbClr val="000000"/>
                          </a:solidFill>
                          <a:effectLst/>
                          <a:latin typeface="+mn-lt"/>
                          <a:ea typeface="+mn-ea"/>
                          <a:cs typeface="+mn-cs"/>
                        </a:rPr>
                        <a:t>53</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200" b="0" i="0" u="none" strike="noStrike" kern="1200" dirty="0">
                          <a:solidFill>
                            <a:srgbClr val="000000"/>
                          </a:solidFill>
                          <a:effectLst/>
                          <a:latin typeface="+mn-lt"/>
                          <a:ea typeface="+mn-ea"/>
                          <a:cs typeface="+mn-cs"/>
                        </a:rPr>
                        <a:t>48</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200" b="0" i="0" u="none" strike="noStrike" kern="1200" dirty="0">
                          <a:solidFill>
                            <a:srgbClr val="000000"/>
                          </a:solidFill>
                          <a:effectLst/>
                          <a:latin typeface="+mn-lt"/>
                          <a:ea typeface="+mn-ea"/>
                          <a:cs typeface="+mn-cs"/>
                        </a:rPr>
                        <a:t>43</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200" b="0" i="0" u="none" strike="noStrike" kern="1200" dirty="0">
                          <a:solidFill>
                            <a:srgbClr val="000000"/>
                          </a:solidFill>
                          <a:effectLst/>
                          <a:latin typeface="+mn-lt"/>
                          <a:ea typeface="+mn-ea"/>
                          <a:cs typeface="+mn-cs"/>
                        </a:rPr>
                        <a:t>40</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200" b="0" i="0" u="none" strike="noStrike" kern="1200" dirty="0">
                          <a:solidFill>
                            <a:srgbClr val="000000"/>
                          </a:solidFill>
                          <a:effectLst/>
                          <a:latin typeface="+mn-lt"/>
                          <a:ea typeface="+mn-ea"/>
                          <a:cs typeface="+mn-cs"/>
                        </a:rPr>
                        <a:t>54</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extLst>
                  <a:ext uri="{0D108BD9-81ED-4DB2-BD59-A6C34878D82A}">
                    <a16:rowId xmlns="" xmlns:a16="http://schemas.microsoft.com/office/drawing/2014/main" val="1284572123"/>
                  </a:ext>
                </a:extLst>
              </a:tr>
              <a:tr h="153729">
                <a:tc>
                  <a:txBody>
                    <a:bodyPr/>
                    <a:lstStyle/>
                    <a:p>
                      <a:pPr algn="l" fontAlgn="t"/>
                      <a:r>
                        <a:rPr lang="en-IE" sz="1200" b="0" i="0" u="none" strike="noStrike" dirty="0">
                          <a:solidFill>
                            <a:srgbClr val="000000"/>
                          </a:solidFill>
                          <a:effectLst/>
                          <a:latin typeface="+mn-lt"/>
                          <a:ea typeface="Verdana" panose="020B0604030504040204" pitchFamily="34" charset="0"/>
                          <a:cs typeface="Verdana" panose="020B0604030504040204" pitchFamily="34" charset="0"/>
                        </a:rPr>
                        <a:t>Female</a:t>
                      </a:r>
                    </a:p>
                  </a:txBody>
                  <a:tcPr marL="8637" marR="8637" marT="8637"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200" b="0" i="0" u="none" strike="noStrike" kern="1200" dirty="0">
                          <a:solidFill>
                            <a:srgbClr val="000000"/>
                          </a:solidFill>
                          <a:effectLst/>
                          <a:latin typeface="+mn-lt"/>
                          <a:ea typeface="+mn-ea"/>
                          <a:cs typeface="+mn-cs"/>
                        </a:rPr>
                        <a:t>51</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200" b="0" i="0" u="none" strike="noStrike" kern="1200" dirty="0">
                          <a:solidFill>
                            <a:srgbClr val="000000"/>
                          </a:solidFill>
                          <a:effectLst/>
                          <a:latin typeface="+mn-lt"/>
                          <a:ea typeface="+mn-ea"/>
                          <a:cs typeface="+mn-cs"/>
                        </a:rPr>
                        <a:t>51</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200" b="0" i="0" u="none" strike="noStrike" kern="1200" dirty="0">
                          <a:solidFill>
                            <a:srgbClr val="000000"/>
                          </a:solidFill>
                          <a:effectLst/>
                          <a:latin typeface="+mn-lt"/>
                          <a:ea typeface="+mn-ea"/>
                          <a:cs typeface="+mn-cs"/>
                        </a:rPr>
                        <a:t>47</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200" b="0" i="0" u="none" strike="noStrike" kern="1200" dirty="0">
                          <a:solidFill>
                            <a:srgbClr val="000000"/>
                          </a:solidFill>
                          <a:effectLst/>
                          <a:latin typeface="+mn-lt"/>
                          <a:ea typeface="+mn-ea"/>
                          <a:cs typeface="+mn-cs"/>
                        </a:rPr>
                        <a:t>52</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200" b="0" i="0" u="none" strike="noStrike" kern="1200" dirty="0">
                          <a:solidFill>
                            <a:srgbClr val="000000"/>
                          </a:solidFill>
                          <a:effectLst/>
                          <a:latin typeface="+mn-lt"/>
                          <a:ea typeface="+mn-ea"/>
                          <a:cs typeface="+mn-cs"/>
                        </a:rPr>
                        <a:t>57</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60000"/>
                        <a:lumOff val="40000"/>
                      </a:schemeClr>
                    </a:solidFill>
                  </a:tcPr>
                </a:tc>
                <a:tc>
                  <a:txBody>
                    <a:bodyPr/>
                    <a:lstStyle/>
                    <a:p>
                      <a:pPr algn="ctr" fontAlgn="t"/>
                      <a:r>
                        <a:rPr lang="en-IE" sz="1200" b="0" i="0" u="none" strike="noStrike" kern="1200" dirty="0">
                          <a:solidFill>
                            <a:srgbClr val="000000"/>
                          </a:solidFill>
                          <a:effectLst/>
                          <a:latin typeface="+mn-lt"/>
                          <a:ea typeface="+mn-ea"/>
                          <a:cs typeface="+mn-cs"/>
                        </a:rPr>
                        <a:t>60</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200" b="0" i="0" u="none" strike="noStrike" kern="1200" dirty="0">
                          <a:solidFill>
                            <a:srgbClr val="000000"/>
                          </a:solidFill>
                          <a:effectLst/>
                          <a:latin typeface="+mn-lt"/>
                          <a:ea typeface="+mn-ea"/>
                          <a:cs typeface="+mn-cs"/>
                        </a:rPr>
                        <a:t>46</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extLst>
                  <a:ext uri="{0D108BD9-81ED-4DB2-BD59-A6C34878D82A}">
                    <a16:rowId xmlns="" xmlns:a16="http://schemas.microsoft.com/office/drawing/2014/main" val="3850595989"/>
                  </a:ext>
                </a:extLst>
              </a:tr>
              <a:tr h="148620">
                <a:tc gridSpan="8">
                  <a:txBody>
                    <a:bodyPr/>
                    <a:lstStyle/>
                    <a:p>
                      <a:pPr algn="l" fontAlgn="t"/>
                      <a:r>
                        <a:rPr lang="en-IE" sz="1200" b="1" i="0" u="none" strike="noStrike" dirty="0">
                          <a:solidFill>
                            <a:srgbClr val="000000"/>
                          </a:solidFill>
                          <a:effectLst/>
                          <a:latin typeface="+mn-lt"/>
                          <a:ea typeface="Verdana" panose="020B0604030504040204" pitchFamily="34" charset="0"/>
                          <a:cs typeface="Verdana" panose="020B0604030504040204" pitchFamily="34" charset="0"/>
                        </a:rPr>
                        <a:t>Age</a:t>
                      </a:r>
                      <a:endParaRPr lang="en-IE" sz="900" b="1" i="0" u="none" strike="noStrike" dirty="0">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R w="28575" cap="flat" cmpd="sng" algn="ctr">
                      <a:solidFill>
                        <a:schemeClr val="bg1"/>
                      </a:solidFill>
                      <a:prstDash val="solid"/>
                      <a:round/>
                      <a:headEnd type="none" w="med" len="med"/>
                      <a:tailEnd type="none" w="med" len="med"/>
                    </a:lnR>
                    <a:solidFill>
                      <a:srgbClr val="FED402"/>
                    </a:solidFill>
                  </a:tcPr>
                </a:tc>
                <a:tc hMerge="1">
                  <a:txBody>
                    <a:bodyPr/>
                    <a:lstStyle/>
                    <a:p>
                      <a:pPr algn="ctr" fontAlgn="t"/>
                      <a:endParaRPr lang="en-IE" sz="900" b="0" i="0" u="none" strike="noStrike" dirty="0">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20000"/>
                        <a:lumOff val="80000"/>
                      </a:schemeClr>
                    </a:solidFill>
                  </a:tcPr>
                </a:tc>
                <a:tc hMerge="1">
                  <a:txBody>
                    <a:bodyPr/>
                    <a:lstStyle/>
                    <a:p>
                      <a:pPr algn="ctr" fontAlgn="t"/>
                      <a:endParaRPr lang="en-IE" sz="900" b="0" i="0" u="none" strike="noStrike" dirty="0">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20000"/>
                        <a:lumOff val="80000"/>
                      </a:schemeClr>
                    </a:solidFill>
                  </a:tcPr>
                </a:tc>
                <a:tc hMerge="1">
                  <a:txBody>
                    <a:bodyPr/>
                    <a:lstStyle/>
                    <a:p>
                      <a:pPr algn="ctr" fontAlgn="t"/>
                      <a:endParaRPr lang="en-IE" sz="900" b="0" i="0" u="none" strike="noStrike" dirty="0">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20000"/>
                        <a:lumOff val="80000"/>
                      </a:schemeClr>
                    </a:solidFill>
                  </a:tcPr>
                </a:tc>
                <a:tc hMerge="1">
                  <a:txBody>
                    <a:bodyPr/>
                    <a:lstStyle/>
                    <a:p>
                      <a:pPr algn="ctr" fontAlgn="t"/>
                      <a:endParaRPr lang="en-IE" sz="900" b="0" i="0" u="none" strike="noStrike" dirty="0">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20000"/>
                        <a:lumOff val="80000"/>
                      </a:schemeClr>
                    </a:solidFill>
                  </a:tcPr>
                </a:tc>
                <a:tc hMerge="1">
                  <a:txBody>
                    <a:bodyPr/>
                    <a:lstStyle/>
                    <a:p>
                      <a:pPr algn="ctr" fontAlgn="t"/>
                      <a:endParaRPr lang="en-IE" sz="900" b="0" i="0" u="none" strike="noStrike" dirty="0">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20000"/>
                        <a:lumOff val="80000"/>
                      </a:schemeClr>
                    </a:solidFill>
                  </a:tcPr>
                </a:tc>
                <a:tc hMerge="1">
                  <a:txBody>
                    <a:bodyPr/>
                    <a:lstStyle/>
                    <a:p>
                      <a:pPr algn="ctr" fontAlgn="t"/>
                      <a:endParaRPr lang="en-IE" sz="900" b="0" i="0" u="none" strike="noStrike" dirty="0">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20000"/>
                        <a:lumOff val="80000"/>
                      </a:schemeClr>
                    </a:solidFill>
                  </a:tcPr>
                </a:tc>
                <a:tc hMerge="1">
                  <a:txBody>
                    <a:bodyPr/>
                    <a:lstStyle/>
                    <a:p>
                      <a:pPr algn="ctr" fontAlgn="t"/>
                      <a:endParaRPr lang="en-IE" sz="900" b="0" i="0" u="none" strike="noStrike" dirty="0">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20000"/>
                        <a:lumOff val="80000"/>
                      </a:schemeClr>
                    </a:solidFill>
                  </a:tcPr>
                </a:tc>
                <a:extLst>
                  <a:ext uri="{0D108BD9-81ED-4DB2-BD59-A6C34878D82A}">
                    <a16:rowId xmlns="" xmlns:a16="http://schemas.microsoft.com/office/drawing/2014/main" val="4092548510"/>
                  </a:ext>
                </a:extLst>
              </a:tr>
              <a:tr h="153729">
                <a:tc>
                  <a:txBody>
                    <a:bodyPr/>
                    <a:lstStyle/>
                    <a:p>
                      <a:pPr algn="l" fontAlgn="t"/>
                      <a:r>
                        <a:rPr lang="en-IE" sz="1200" b="0" i="0" u="none" strike="noStrike" dirty="0">
                          <a:solidFill>
                            <a:srgbClr val="000000"/>
                          </a:solidFill>
                          <a:effectLst/>
                          <a:latin typeface="+mn-lt"/>
                        </a:rPr>
                        <a:t>16-24</a:t>
                      </a:r>
                    </a:p>
                  </a:txBody>
                  <a:tcPr marL="8637" marR="8637" marT="8637"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14</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15</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10</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15</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21</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a:solidFill>
                            <a:srgbClr val="000000"/>
                          </a:solidFill>
                          <a:effectLst/>
                          <a:latin typeface="+mn-lt"/>
                          <a:ea typeface="+mn-ea"/>
                          <a:cs typeface="+mn-cs"/>
                        </a:rPr>
                        <a:t>19</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10</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extLst>
                  <a:ext uri="{0D108BD9-81ED-4DB2-BD59-A6C34878D82A}">
                    <a16:rowId xmlns="" xmlns:a16="http://schemas.microsoft.com/office/drawing/2014/main" val="2918765107"/>
                  </a:ext>
                </a:extLst>
              </a:tr>
              <a:tr h="153729">
                <a:tc>
                  <a:txBody>
                    <a:bodyPr/>
                    <a:lstStyle/>
                    <a:p>
                      <a:pPr algn="l" fontAlgn="t"/>
                      <a:r>
                        <a:rPr lang="en-IE" sz="1200" b="0" i="0" u="none" strike="noStrike" dirty="0">
                          <a:solidFill>
                            <a:srgbClr val="000000"/>
                          </a:solidFill>
                          <a:effectLst/>
                          <a:latin typeface="+mn-lt"/>
                        </a:rPr>
                        <a:t>25-34</a:t>
                      </a:r>
                    </a:p>
                  </a:txBody>
                  <a:tcPr marL="8637" marR="8637" marT="8637"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a:solidFill>
                            <a:srgbClr val="000000"/>
                          </a:solidFill>
                          <a:effectLst/>
                          <a:latin typeface="+mn-lt"/>
                          <a:ea typeface="+mn-ea"/>
                          <a:cs typeface="+mn-cs"/>
                        </a:rPr>
                        <a:t>18</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20</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20</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23</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60000"/>
                        <a:lumOff val="40000"/>
                      </a:schemeClr>
                    </a:solidFill>
                  </a:tcPr>
                </a:tc>
                <a:tc>
                  <a:txBody>
                    <a:bodyPr/>
                    <a:lstStyle/>
                    <a:p>
                      <a:pPr marL="0" algn="ctr" defTabSz="914400" rtl="0" eaLnBrk="1" fontAlgn="t" latinLnBrk="0" hangingPunct="1"/>
                      <a:r>
                        <a:rPr lang="en-IE" sz="1200" b="0" i="0" u="none" strike="noStrike" kern="1200">
                          <a:solidFill>
                            <a:srgbClr val="000000"/>
                          </a:solidFill>
                          <a:effectLst/>
                          <a:latin typeface="+mn-lt"/>
                          <a:ea typeface="+mn-ea"/>
                          <a:cs typeface="+mn-cs"/>
                        </a:rPr>
                        <a:t>16</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19</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11</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extLst>
                  <a:ext uri="{0D108BD9-81ED-4DB2-BD59-A6C34878D82A}">
                    <a16:rowId xmlns="" xmlns:a16="http://schemas.microsoft.com/office/drawing/2014/main" val="1616449436"/>
                  </a:ext>
                </a:extLst>
              </a:tr>
              <a:tr h="220682">
                <a:tc>
                  <a:txBody>
                    <a:bodyPr/>
                    <a:lstStyle/>
                    <a:p>
                      <a:pPr algn="l" fontAlgn="t"/>
                      <a:r>
                        <a:rPr lang="en-IE" sz="1200" b="0" i="0" u="none" strike="noStrike" dirty="0">
                          <a:solidFill>
                            <a:srgbClr val="000000"/>
                          </a:solidFill>
                          <a:effectLst/>
                          <a:latin typeface="+mn-lt"/>
                        </a:rPr>
                        <a:t>34-49</a:t>
                      </a:r>
                    </a:p>
                  </a:txBody>
                  <a:tcPr marL="8637" marR="8637" marT="8637"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a:solidFill>
                            <a:srgbClr val="000000"/>
                          </a:solidFill>
                          <a:effectLst/>
                          <a:latin typeface="+mn-lt"/>
                          <a:ea typeface="+mn-ea"/>
                          <a:cs typeface="+mn-cs"/>
                        </a:rPr>
                        <a:t>30</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31</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27</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32</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36</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60000"/>
                        <a:lumOff val="40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42</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22</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extLst>
                  <a:ext uri="{0D108BD9-81ED-4DB2-BD59-A6C34878D82A}">
                    <a16:rowId xmlns="" xmlns:a16="http://schemas.microsoft.com/office/drawing/2014/main" val="55379888"/>
                  </a:ext>
                </a:extLst>
              </a:tr>
              <a:tr h="153729">
                <a:tc>
                  <a:txBody>
                    <a:bodyPr/>
                    <a:lstStyle/>
                    <a:p>
                      <a:pPr algn="l" fontAlgn="t"/>
                      <a:r>
                        <a:rPr lang="en-IE" sz="1200" b="0" i="0" u="none" strike="noStrike" dirty="0">
                          <a:solidFill>
                            <a:srgbClr val="000000"/>
                          </a:solidFill>
                          <a:effectLst/>
                          <a:latin typeface="+mn-lt"/>
                        </a:rPr>
                        <a:t>50-64</a:t>
                      </a:r>
                    </a:p>
                  </a:txBody>
                  <a:tcPr marL="8637" marR="8637" marT="8637"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21</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22</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24</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a:solidFill>
                            <a:srgbClr val="000000"/>
                          </a:solidFill>
                          <a:effectLst/>
                          <a:latin typeface="+mn-lt"/>
                          <a:ea typeface="+mn-ea"/>
                          <a:cs typeface="+mn-cs"/>
                        </a:rPr>
                        <a:t>21</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a:solidFill>
                            <a:srgbClr val="000000"/>
                          </a:solidFill>
                          <a:effectLst/>
                          <a:latin typeface="+mn-lt"/>
                          <a:ea typeface="+mn-ea"/>
                          <a:cs typeface="+mn-cs"/>
                        </a:rPr>
                        <a:t>19</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13</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23</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extLst>
                  <a:ext uri="{0D108BD9-81ED-4DB2-BD59-A6C34878D82A}">
                    <a16:rowId xmlns="" xmlns:a16="http://schemas.microsoft.com/office/drawing/2014/main" val="2878715821"/>
                  </a:ext>
                </a:extLst>
              </a:tr>
              <a:tr h="153729">
                <a:tc>
                  <a:txBody>
                    <a:bodyPr/>
                    <a:lstStyle/>
                    <a:p>
                      <a:pPr algn="l" fontAlgn="t"/>
                      <a:r>
                        <a:rPr lang="en-IE" sz="1200" b="0" i="0" u="none" strike="noStrike" dirty="0">
                          <a:solidFill>
                            <a:srgbClr val="000000"/>
                          </a:solidFill>
                          <a:effectLst/>
                          <a:latin typeface="+mn-lt"/>
                        </a:rPr>
                        <a:t>65+</a:t>
                      </a:r>
                    </a:p>
                  </a:txBody>
                  <a:tcPr marL="8637" marR="8637" marT="8637"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a:solidFill>
                            <a:srgbClr val="000000"/>
                          </a:solidFill>
                          <a:effectLst/>
                          <a:latin typeface="+mn-lt"/>
                          <a:ea typeface="+mn-ea"/>
                          <a:cs typeface="+mn-cs"/>
                        </a:rPr>
                        <a:t>17</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12</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18</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a:solidFill>
                            <a:srgbClr val="000000"/>
                          </a:solidFill>
                          <a:effectLst/>
                          <a:latin typeface="+mn-lt"/>
                          <a:ea typeface="+mn-ea"/>
                          <a:cs typeface="+mn-cs"/>
                        </a:rPr>
                        <a:t>10</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a:solidFill>
                            <a:srgbClr val="000000"/>
                          </a:solidFill>
                          <a:effectLst/>
                          <a:latin typeface="+mn-lt"/>
                          <a:ea typeface="+mn-ea"/>
                          <a:cs typeface="+mn-cs"/>
                        </a:rPr>
                        <a:t>8</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6</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35</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extLst>
                  <a:ext uri="{0D108BD9-81ED-4DB2-BD59-A6C34878D82A}">
                    <a16:rowId xmlns="" xmlns:a16="http://schemas.microsoft.com/office/drawing/2014/main" val="3171392741"/>
                  </a:ext>
                </a:extLst>
              </a:tr>
              <a:tr h="162132">
                <a:tc gridSpan="8">
                  <a:txBody>
                    <a:bodyPr/>
                    <a:lstStyle/>
                    <a:p>
                      <a:pPr algn="l" fontAlgn="t"/>
                      <a:r>
                        <a:rPr lang="en-IE" sz="1200" b="1" i="0" u="none" strike="noStrike" dirty="0">
                          <a:solidFill>
                            <a:srgbClr val="000000"/>
                          </a:solidFill>
                          <a:effectLst/>
                          <a:latin typeface="+mn-lt"/>
                          <a:ea typeface="Verdana" panose="020B0604030504040204" pitchFamily="34" charset="0"/>
                          <a:cs typeface="Verdana" panose="020B0604030504040204" pitchFamily="34" charset="0"/>
                        </a:rPr>
                        <a:t>Social</a:t>
                      </a:r>
                      <a:r>
                        <a:rPr lang="en-IE" sz="1200" b="1" i="0" u="none" strike="noStrike" baseline="0" dirty="0">
                          <a:solidFill>
                            <a:srgbClr val="000000"/>
                          </a:solidFill>
                          <a:effectLst/>
                          <a:latin typeface="+mn-lt"/>
                          <a:ea typeface="Verdana" panose="020B0604030504040204" pitchFamily="34" charset="0"/>
                          <a:cs typeface="Verdana" panose="020B0604030504040204" pitchFamily="34" charset="0"/>
                        </a:rPr>
                        <a:t> Class</a:t>
                      </a:r>
                      <a:endParaRPr lang="en-IE" sz="1200" b="1" i="0" u="none" strike="noStrike" dirty="0">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R w="28575" cap="flat" cmpd="sng" algn="ctr">
                      <a:solidFill>
                        <a:schemeClr val="bg1"/>
                      </a:solidFill>
                      <a:prstDash val="solid"/>
                      <a:round/>
                      <a:headEnd type="none" w="med" len="med"/>
                      <a:tailEnd type="none" w="med" len="med"/>
                    </a:lnR>
                    <a:solidFill>
                      <a:srgbClr val="FED402"/>
                    </a:solidFill>
                  </a:tcPr>
                </a:tc>
                <a:tc hMerge="1">
                  <a:txBody>
                    <a:bodyPr/>
                    <a:lstStyle/>
                    <a:p>
                      <a:pPr algn="ctr" fontAlgn="t"/>
                      <a:endParaRPr lang="en-IE" sz="900" b="0" i="0" u="none" strike="noStrike" dirty="0">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FED402"/>
                    </a:solidFill>
                  </a:tcPr>
                </a:tc>
                <a:tc hMerge="1">
                  <a:txBody>
                    <a:bodyPr/>
                    <a:lstStyle/>
                    <a:p>
                      <a:pPr algn="ctr" fontAlgn="t"/>
                      <a:endParaRPr lang="en-IE" sz="900" b="0" i="0" u="none" strike="noStrike" dirty="0">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FED402"/>
                    </a:solidFill>
                  </a:tcPr>
                </a:tc>
                <a:tc hMerge="1">
                  <a:txBody>
                    <a:bodyPr/>
                    <a:lstStyle/>
                    <a:p>
                      <a:pPr algn="ctr" fontAlgn="t"/>
                      <a:endParaRPr lang="en-IE" sz="900" b="0" i="0" u="none" strike="noStrike" dirty="0">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FED402"/>
                    </a:solidFill>
                  </a:tcPr>
                </a:tc>
                <a:tc hMerge="1">
                  <a:txBody>
                    <a:bodyPr/>
                    <a:lstStyle/>
                    <a:p>
                      <a:pPr algn="ctr" fontAlgn="t"/>
                      <a:endParaRPr lang="en-IE" sz="900" b="0" i="0" u="none" strike="noStrike" dirty="0">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FED402"/>
                    </a:solidFill>
                  </a:tcPr>
                </a:tc>
                <a:tc hMerge="1">
                  <a:txBody>
                    <a:bodyPr/>
                    <a:lstStyle/>
                    <a:p>
                      <a:pPr algn="ctr" fontAlgn="t"/>
                      <a:endParaRPr lang="en-IE" sz="900" b="0" i="0" u="none" strike="noStrike" dirty="0">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FED402"/>
                    </a:solidFill>
                  </a:tcPr>
                </a:tc>
                <a:tc hMerge="1">
                  <a:txBody>
                    <a:bodyPr/>
                    <a:lstStyle/>
                    <a:p>
                      <a:pPr algn="ctr" fontAlgn="t"/>
                      <a:endParaRPr lang="en-IE" sz="900" b="0" i="0" u="none" strike="noStrike" dirty="0">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FED402"/>
                    </a:solidFill>
                  </a:tcPr>
                </a:tc>
                <a:tc hMerge="1">
                  <a:txBody>
                    <a:bodyPr/>
                    <a:lstStyle/>
                    <a:p>
                      <a:pPr algn="ctr" fontAlgn="t"/>
                      <a:endParaRPr lang="en-IE" sz="900" b="0" i="0" u="none" strike="noStrike" dirty="0">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FED402"/>
                    </a:solidFill>
                  </a:tcPr>
                </a:tc>
                <a:extLst>
                  <a:ext uri="{0D108BD9-81ED-4DB2-BD59-A6C34878D82A}">
                    <a16:rowId xmlns="" xmlns:a16="http://schemas.microsoft.com/office/drawing/2014/main" val="3416950937"/>
                  </a:ext>
                </a:extLst>
              </a:tr>
              <a:tr h="153729">
                <a:tc>
                  <a:txBody>
                    <a:bodyPr/>
                    <a:lstStyle/>
                    <a:p>
                      <a:pPr algn="l" fontAlgn="t"/>
                      <a:r>
                        <a:rPr lang="en-IE" sz="1200" b="0" i="0" u="none" strike="noStrike" dirty="0">
                          <a:solidFill>
                            <a:srgbClr val="000000"/>
                          </a:solidFill>
                          <a:effectLst/>
                          <a:latin typeface="+mn-lt"/>
                        </a:rPr>
                        <a:t>ABC1F50+</a:t>
                      </a:r>
                    </a:p>
                  </a:txBody>
                  <a:tcPr marL="8637" marR="8637" marT="8637"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49</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54</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46</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53</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68</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60000"/>
                        <a:lumOff val="40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51</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33</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extLst>
                  <a:ext uri="{0D108BD9-81ED-4DB2-BD59-A6C34878D82A}">
                    <a16:rowId xmlns="" xmlns:a16="http://schemas.microsoft.com/office/drawing/2014/main" val="1921521411"/>
                  </a:ext>
                </a:extLst>
              </a:tr>
              <a:tr h="153729">
                <a:tc>
                  <a:txBody>
                    <a:bodyPr/>
                    <a:lstStyle/>
                    <a:p>
                      <a:pPr algn="l" fontAlgn="t"/>
                      <a:r>
                        <a:rPr lang="en-IE" sz="1200" b="0" i="0" u="none" strike="noStrike" dirty="0">
                          <a:solidFill>
                            <a:srgbClr val="000000"/>
                          </a:solidFill>
                          <a:effectLst/>
                          <a:latin typeface="+mn-lt"/>
                        </a:rPr>
                        <a:t>C2DEF50-</a:t>
                      </a:r>
                    </a:p>
                  </a:txBody>
                  <a:tcPr marL="8637" marR="8637" marT="8637"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51</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46</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54</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47</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32</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49</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67</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60000"/>
                        <a:lumOff val="40000"/>
                      </a:schemeClr>
                    </a:solidFill>
                  </a:tcPr>
                </a:tc>
                <a:extLst>
                  <a:ext uri="{0D108BD9-81ED-4DB2-BD59-A6C34878D82A}">
                    <a16:rowId xmlns="" xmlns:a16="http://schemas.microsoft.com/office/drawing/2014/main" val="79104059"/>
                  </a:ext>
                </a:extLst>
              </a:tr>
              <a:tr h="138199">
                <a:tc gridSpan="8">
                  <a:txBody>
                    <a:bodyPr/>
                    <a:lstStyle/>
                    <a:p>
                      <a:pPr algn="l" fontAlgn="t"/>
                      <a:r>
                        <a:rPr lang="en-IE" sz="1200" b="1" i="0" u="none" strike="noStrike" dirty="0">
                          <a:solidFill>
                            <a:srgbClr val="000000"/>
                          </a:solidFill>
                          <a:effectLst/>
                          <a:latin typeface="+mn-lt"/>
                          <a:ea typeface="Verdana" panose="020B0604030504040204" pitchFamily="34" charset="0"/>
                          <a:cs typeface="Verdana" panose="020B0604030504040204" pitchFamily="34" charset="0"/>
                        </a:rPr>
                        <a:t>Region</a:t>
                      </a:r>
                    </a:p>
                  </a:txBody>
                  <a:tcPr marL="8637" marR="8637" marT="8637" marB="0" anchor="ctr">
                    <a:lnR w="28575" cap="flat" cmpd="sng" algn="ctr">
                      <a:solidFill>
                        <a:schemeClr val="bg1"/>
                      </a:solidFill>
                      <a:prstDash val="solid"/>
                      <a:round/>
                      <a:headEnd type="none" w="med" len="med"/>
                      <a:tailEnd type="none" w="med" len="med"/>
                    </a:lnR>
                    <a:solidFill>
                      <a:srgbClr val="FED402"/>
                    </a:solidFill>
                  </a:tcPr>
                </a:tc>
                <a:tc hMerge="1">
                  <a:txBody>
                    <a:bodyPr/>
                    <a:lstStyle/>
                    <a:p>
                      <a:pPr algn="ctr" fontAlgn="t"/>
                      <a:endParaRPr lang="en-IE" sz="900" b="0" i="0" u="none" strike="noStrike" dirty="0">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20000"/>
                        <a:lumOff val="80000"/>
                      </a:schemeClr>
                    </a:solidFill>
                  </a:tcPr>
                </a:tc>
                <a:tc hMerge="1">
                  <a:txBody>
                    <a:bodyPr/>
                    <a:lstStyle/>
                    <a:p>
                      <a:pPr algn="ctr" fontAlgn="t"/>
                      <a:endParaRPr lang="en-IE" sz="900" b="0" i="0" u="none" strike="noStrike" dirty="0">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20000"/>
                        <a:lumOff val="80000"/>
                      </a:schemeClr>
                    </a:solidFill>
                  </a:tcPr>
                </a:tc>
                <a:tc hMerge="1">
                  <a:txBody>
                    <a:bodyPr/>
                    <a:lstStyle/>
                    <a:p>
                      <a:pPr algn="ctr" fontAlgn="t"/>
                      <a:endParaRPr lang="en-IE" sz="900" b="0" i="0" u="none" strike="noStrike" dirty="0">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20000"/>
                        <a:lumOff val="80000"/>
                      </a:schemeClr>
                    </a:solidFill>
                  </a:tcPr>
                </a:tc>
                <a:tc hMerge="1">
                  <a:txBody>
                    <a:bodyPr/>
                    <a:lstStyle/>
                    <a:p>
                      <a:pPr algn="ctr" fontAlgn="t"/>
                      <a:endParaRPr lang="en-IE" sz="900" b="0" i="0" u="none" strike="noStrike" dirty="0">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20000"/>
                        <a:lumOff val="80000"/>
                      </a:schemeClr>
                    </a:solidFill>
                  </a:tcPr>
                </a:tc>
                <a:tc hMerge="1">
                  <a:txBody>
                    <a:bodyPr/>
                    <a:lstStyle/>
                    <a:p>
                      <a:pPr algn="ctr" fontAlgn="t"/>
                      <a:endParaRPr lang="en-IE" sz="900" b="0" i="0" u="none" strike="noStrike" dirty="0">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20000"/>
                        <a:lumOff val="80000"/>
                      </a:schemeClr>
                    </a:solidFill>
                  </a:tcPr>
                </a:tc>
                <a:tc hMerge="1">
                  <a:txBody>
                    <a:bodyPr/>
                    <a:lstStyle/>
                    <a:p>
                      <a:pPr algn="ctr" fontAlgn="t"/>
                      <a:endParaRPr lang="en-IE" sz="900" b="0" i="0" u="none" strike="noStrike" dirty="0">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20000"/>
                        <a:lumOff val="80000"/>
                      </a:schemeClr>
                    </a:solidFill>
                  </a:tcPr>
                </a:tc>
                <a:tc hMerge="1">
                  <a:txBody>
                    <a:bodyPr/>
                    <a:lstStyle/>
                    <a:p>
                      <a:pPr algn="ctr" fontAlgn="t"/>
                      <a:endParaRPr lang="en-IE" sz="900" b="0" i="0" u="none" strike="noStrike" dirty="0">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20000"/>
                        <a:lumOff val="80000"/>
                      </a:schemeClr>
                    </a:solidFill>
                  </a:tcPr>
                </a:tc>
                <a:extLst>
                  <a:ext uri="{0D108BD9-81ED-4DB2-BD59-A6C34878D82A}">
                    <a16:rowId xmlns="" xmlns:a16="http://schemas.microsoft.com/office/drawing/2014/main" val="10005"/>
                  </a:ext>
                </a:extLst>
              </a:tr>
              <a:tr h="153729">
                <a:tc>
                  <a:txBody>
                    <a:bodyPr/>
                    <a:lstStyle/>
                    <a:p>
                      <a:pPr algn="l" fontAlgn="t"/>
                      <a:r>
                        <a:rPr lang="en-IE" sz="1200" b="0" i="0" u="none" strike="noStrike" dirty="0">
                          <a:solidFill>
                            <a:srgbClr val="000000"/>
                          </a:solidFill>
                          <a:effectLst/>
                          <a:latin typeface="+mn-lt"/>
                        </a:rPr>
                        <a:t>Dublin</a:t>
                      </a:r>
                    </a:p>
                  </a:txBody>
                  <a:tcPr marL="8637" marR="8637" marT="8637"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29</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29</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26</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28</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37</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60000"/>
                        <a:lumOff val="40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37</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25</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extLst>
                  <a:ext uri="{0D108BD9-81ED-4DB2-BD59-A6C34878D82A}">
                    <a16:rowId xmlns="" xmlns:a16="http://schemas.microsoft.com/office/drawing/2014/main" val="10006"/>
                  </a:ext>
                </a:extLst>
              </a:tr>
              <a:tr h="153729">
                <a:tc>
                  <a:txBody>
                    <a:bodyPr/>
                    <a:lstStyle/>
                    <a:p>
                      <a:pPr algn="l" fontAlgn="t"/>
                      <a:r>
                        <a:rPr lang="en-IE" sz="1200" b="0" i="1" u="none" strike="noStrike" dirty="0">
                          <a:solidFill>
                            <a:schemeClr val="bg1">
                              <a:lumMod val="50000"/>
                            </a:schemeClr>
                          </a:solidFill>
                          <a:effectLst/>
                          <a:latin typeface="+mn-lt"/>
                        </a:rPr>
                        <a:t>EX-Dublin</a:t>
                      </a:r>
                    </a:p>
                  </a:txBody>
                  <a:tcPr marL="8637" marR="8637" marT="8637"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1" u="none" strike="noStrike" kern="1200" dirty="0">
                          <a:solidFill>
                            <a:schemeClr val="bg1">
                              <a:lumMod val="50000"/>
                            </a:schemeClr>
                          </a:solidFill>
                          <a:effectLst/>
                          <a:latin typeface="+mn-lt"/>
                          <a:ea typeface="+mn-ea"/>
                          <a:cs typeface="+mn-cs"/>
                        </a:rPr>
                        <a:t>71</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1" u="none" strike="noStrike" kern="1200" dirty="0">
                          <a:solidFill>
                            <a:schemeClr val="bg1">
                              <a:lumMod val="50000"/>
                            </a:schemeClr>
                          </a:solidFill>
                          <a:effectLst/>
                          <a:latin typeface="+mn-lt"/>
                          <a:ea typeface="+mn-ea"/>
                          <a:cs typeface="+mn-cs"/>
                        </a:rPr>
                        <a:t>71</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1" u="none" strike="noStrike" kern="1200" dirty="0">
                          <a:solidFill>
                            <a:schemeClr val="bg1">
                              <a:lumMod val="50000"/>
                            </a:schemeClr>
                          </a:solidFill>
                          <a:effectLst/>
                          <a:latin typeface="+mn-lt"/>
                          <a:ea typeface="+mn-ea"/>
                          <a:cs typeface="+mn-cs"/>
                        </a:rPr>
                        <a:t>74</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1" u="none" strike="noStrike" kern="1200" dirty="0">
                          <a:solidFill>
                            <a:schemeClr val="bg1">
                              <a:lumMod val="50000"/>
                            </a:schemeClr>
                          </a:solidFill>
                          <a:effectLst/>
                          <a:latin typeface="+mn-lt"/>
                          <a:ea typeface="+mn-ea"/>
                          <a:cs typeface="+mn-cs"/>
                        </a:rPr>
                        <a:t>72</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1" u="none" strike="noStrike" kern="1200" dirty="0">
                          <a:solidFill>
                            <a:schemeClr val="bg1">
                              <a:lumMod val="50000"/>
                            </a:schemeClr>
                          </a:solidFill>
                          <a:effectLst/>
                          <a:latin typeface="+mn-lt"/>
                          <a:ea typeface="+mn-ea"/>
                          <a:cs typeface="+mn-cs"/>
                        </a:rPr>
                        <a:t>63</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1" u="none" strike="noStrike" kern="1200" dirty="0">
                          <a:solidFill>
                            <a:schemeClr val="bg1">
                              <a:lumMod val="50000"/>
                            </a:schemeClr>
                          </a:solidFill>
                          <a:effectLst/>
                          <a:latin typeface="+mn-lt"/>
                          <a:ea typeface="+mn-ea"/>
                          <a:cs typeface="+mn-cs"/>
                        </a:rPr>
                        <a:t>63</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1" u="none" strike="noStrike" kern="1200" dirty="0">
                          <a:solidFill>
                            <a:schemeClr val="bg1">
                              <a:lumMod val="50000"/>
                            </a:schemeClr>
                          </a:solidFill>
                          <a:effectLst/>
                          <a:latin typeface="+mn-lt"/>
                          <a:ea typeface="+mn-ea"/>
                          <a:cs typeface="+mn-cs"/>
                        </a:rPr>
                        <a:t>75</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extLst>
                  <a:ext uri="{0D108BD9-81ED-4DB2-BD59-A6C34878D82A}">
                    <a16:rowId xmlns="" xmlns:a16="http://schemas.microsoft.com/office/drawing/2014/main" val="10007"/>
                  </a:ext>
                </a:extLst>
              </a:tr>
              <a:tr h="156564">
                <a:tc>
                  <a:txBody>
                    <a:bodyPr/>
                    <a:lstStyle/>
                    <a:p>
                      <a:pPr algn="l" fontAlgn="t"/>
                      <a:r>
                        <a:rPr lang="en-IE" sz="1200" b="0" i="0" u="none" strike="noStrike" dirty="0">
                          <a:solidFill>
                            <a:srgbClr val="000000"/>
                          </a:solidFill>
                          <a:effectLst/>
                          <a:latin typeface="+mn-lt"/>
                        </a:rPr>
                        <a:t>Rest Of Leinster</a:t>
                      </a:r>
                    </a:p>
                  </a:txBody>
                  <a:tcPr marL="8637" marR="8637" marT="8637"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a:solidFill>
                            <a:srgbClr val="000000"/>
                          </a:solidFill>
                          <a:effectLst/>
                          <a:latin typeface="+mn-lt"/>
                          <a:ea typeface="+mn-ea"/>
                          <a:cs typeface="+mn-cs"/>
                        </a:rPr>
                        <a:t>26</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30</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30</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a:solidFill>
                            <a:srgbClr val="000000"/>
                          </a:solidFill>
                          <a:effectLst/>
                          <a:latin typeface="+mn-lt"/>
                          <a:ea typeface="+mn-ea"/>
                          <a:cs typeface="+mn-cs"/>
                        </a:rPr>
                        <a:t>33</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27</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12</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21</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extLst>
                  <a:ext uri="{0D108BD9-81ED-4DB2-BD59-A6C34878D82A}">
                    <a16:rowId xmlns="" xmlns:a16="http://schemas.microsoft.com/office/drawing/2014/main" val="10018"/>
                  </a:ext>
                </a:extLst>
              </a:tr>
              <a:tr h="153729">
                <a:tc>
                  <a:txBody>
                    <a:bodyPr/>
                    <a:lstStyle/>
                    <a:p>
                      <a:pPr algn="l" fontAlgn="t"/>
                      <a:r>
                        <a:rPr lang="en-IE" sz="1200" b="0" i="0" u="none" strike="noStrike" dirty="0">
                          <a:solidFill>
                            <a:srgbClr val="000000"/>
                          </a:solidFill>
                          <a:effectLst/>
                          <a:latin typeface="+mn-lt"/>
                        </a:rPr>
                        <a:t>Munster</a:t>
                      </a:r>
                    </a:p>
                  </a:txBody>
                  <a:tcPr marL="8637" marR="8637" marT="8637"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a:solidFill>
                            <a:srgbClr val="000000"/>
                          </a:solidFill>
                          <a:effectLst/>
                          <a:latin typeface="+mn-lt"/>
                          <a:ea typeface="+mn-ea"/>
                          <a:cs typeface="+mn-cs"/>
                        </a:rPr>
                        <a:t>27</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25</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25</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a:solidFill>
                            <a:srgbClr val="000000"/>
                          </a:solidFill>
                          <a:effectLst/>
                          <a:latin typeface="+mn-lt"/>
                          <a:ea typeface="+mn-ea"/>
                          <a:cs typeface="+mn-cs"/>
                        </a:rPr>
                        <a:t>27</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22</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26</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33</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extLst>
                  <a:ext uri="{0D108BD9-81ED-4DB2-BD59-A6C34878D82A}">
                    <a16:rowId xmlns="" xmlns:a16="http://schemas.microsoft.com/office/drawing/2014/main" val="10019"/>
                  </a:ext>
                </a:extLst>
              </a:tr>
              <a:tr h="153729">
                <a:tc>
                  <a:txBody>
                    <a:bodyPr/>
                    <a:lstStyle/>
                    <a:p>
                      <a:pPr algn="l" fontAlgn="t"/>
                      <a:r>
                        <a:rPr lang="en-IE" sz="1200" b="0" i="0" u="none" strike="noStrike" dirty="0">
                          <a:solidFill>
                            <a:srgbClr val="000000"/>
                          </a:solidFill>
                          <a:effectLst/>
                          <a:latin typeface="+mn-lt"/>
                        </a:rPr>
                        <a:t>Connaught/Ulster</a:t>
                      </a:r>
                    </a:p>
                  </a:txBody>
                  <a:tcPr marL="8637" marR="8637" marT="8637"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a:solidFill>
                            <a:srgbClr val="000000"/>
                          </a:solidFill>
                          <a:effectLst/>
                          <a:latin typeface="+mn-lt"/>
                          <a:ea typeface="+mn-ea"/>
                          <a:cs typeface="+mn-cs"/>
                        </a:rPr>
                        <a:t>18</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15</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19</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12</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a:solidFill>
                            <a:srgbClr val="000000"/>
                          </a:solidFill>
                          <a:effectLst/>
                          <a:latin typeface="+mn-lt"/>
                          <a:ea typeface="+mn-ea"/>
                          <a:cs typeface="+mn-cs"/>
                        </a:rPr>
                        <a:t>14</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25</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22</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extLst>
                  <a:ext uri="{0D108BD9-81ED-4DB2-BD59-A6C34878D82A}">
                    <a16:rowId xmlns="" xmlns:a16="http://schemas.microsoft.com/office/drawing/2014/main" val="10020"/>
                  </a:ext>
                </a:extLst>
              </a:tr>
              <a:tr h="138199">
                <a:tc gridSpan="8">
                  <a:txBody>
                    <a:bodyPr/>
                    <a:lstStyle/>
                    <a:p>
                      <a:pPr algn="l" fontAlgn="t"/>
                      <a:r>
                        <a:rPr lang="en-IE" sz="1200" b="1" i="0" u="none" strike="noStrike" dirty="0">
                          <a:solidFill>
                            <a:srgbClr val="000000"/>
                          </a:solidFill>
                          <a:effectLst/>
                          <a:latin typeface="+mn-lt"/>
                          <a:ea typeface="Verdana" panose="020B0604030504040204" pitchFamily="34" charset="0"/>
                          <a:cs typeface="Verdana" panose="020B0604030504040204" pitchFamily="34" charset="0"/>
                        </a:rPr>
                        <a:t>Area</a:t>
                      </a:r>
                    </a:p>
                  </a:txBody>
                  <a:tcPr marL="8637" marR="8637" marT="8637" marB="0" anchor="ctr">
                    <a:lnR w="28575" cap="flat" cmpd="sng" algn="ctr">
                      <a:solidFill>
                        <a:schemeClr val="bg1"/>
                      </a:solidFill>
                      <a:prstDash val="solid"/>
                      <a:round/>
                      <a:headEnd type="none" w="med" len="med"/>
                      <a:tailEnd type="none" w="med" len="med"/>
                    </a:lnR>
                    <a:solidFill>
                      <a:srgbClr val="FED402"/>
                    </a:solidFill>
                  </a:tcPr>
                </a:tc>
                <a:tc hMerge="1">
                  <a:txBody>
                    <a:bodyPr/>
                    <a:lstStyle/>
                    <a:p>
                      <a:pPr algn="ctr" fontAlgn="t"/>
                      <a:endParaRPr lang="en-IE" sz="900" b="0" i="0" u="none" strike="noStrike" dirty="0">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20000"/>
                        <a:lumOff val="80000"/>
                      </a:schemeClr>
                    </a:solidFill>
                  </a:tcPr>
                </a:tc>
                <a:tc hMerge="1">
                  <a:txBody>
                    <a:bodyPr/>
                    <a:lstStyle/>
                    <a:p>
                      <a:pPr algn="ctr" fontAlgn="t"/>
                      <a:endParaRPr lang="en-IE" sz="900" b="0" i="0" u="none" strike="noStrike" dirty="0">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20000"/>
                        <a:lumOff val="80000"/>
                      </a:schemeClr>
                    </a:solidFill>
                  </a:tcPr>
                </a:tc>
                <a:tc hMerge="1">
                  <a:txBody>
                    <a:bodyPr/>
                    <a:lstStyle/>
                    <a:p>
                      <a:pPr algn="ctr" fontAlgn="t"/>
                      <a:endParaRPr lang="en-IE" sz="900" b="0" i="0" u="none" strike="noStrike" dirty="0">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20000"/>
                        <a:lumOff val="80000"/>
                      </a:schemeClr>
                    </a:solidFill>
                  </a:tcPr>
                </a:tc>
                <a:tc hMerge="1">
                  <a:txBody>
                    <a:bodyPr/>
                    <a:lstStyle/>
                    <a:p>
                      <a:pPr algn="ctr" fontAlgn="t"/>
                      <a:endParaRPr lang="en-IE" sz="900" b="0" i="0" u="none" strike="noStrike" dirty="0">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20000"/>
                        <a:lumOff val="80000"/>
                      </a:schemeClr>
                    </a:solidFill>
                  </a:tcPr>
                </a:tc>
                <a:tc hMerge="1">
                  <a:txBody>
                    <a:bodyPr/>
                    <a:lstStyle/>
                    <a:p>
                      <a:pPr algn="ctr" fontAlgn="t"/>
                      <a:endParaRPr lang="en-IE" sz="900" b="0" i="0" u="none" strike="noStrike" dirty="0">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20000"/>
                        <a:lumOff val="80000"/>
                      </a:schemeClr>
                    </a:solidFill>
                  </a:tcPr>
                </a:tc>
                <a:tc hMerge="1">
                  <a:txBody>
                    <a:bodyPr/>
                    <a:lstStyle/>
                    <a:p>
                      <a:pPr algn="ctr" fontAlgn="t"/>
                      <a:endParaRPr lang="en-IE" sz="900" b="0" i="0" u="none" strike="noStrike" dirty="0">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20000"/>
                        <a:lumOff val="80000"/>
                      </a:schemeClr>
                    </a:solidFill>
                  </a:tcPr>
                </a:tc>
                <a:tc hMerge="1">
                  <a:txBody>
                    <a:bodyPr/>
                    <a:lstStyle/>
                    <a:p>
                      <a:pPr algn="ctr" fontAlgn="t"/>
                      <a:endParaRPr lang="en-IE" sz="900" b="0" i="0" u="none" strike="noStrike" dirty="0">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20000"/>
                        <a:lumOff val="80000"/>
                      </a:schemeClr>
                    </a:solidFill>
                  </a:tcPr>
                </a:tc>
                <a:extLst>
                  <a:ext uri="{0D108BD9-81ED-4DB2-BD59-A6C34878D82A}">
                    <a16:rowId xmlns="" xmlns:a16="http://schemas.microsoft.com/office/drawing/2014/main" val="10021"/>
                  </a:ext>
                </a:extLst>
              </a:tr>
              <a:tr h="153729">
                <a:tc>
                  <a:txBody>
                    <a:bodyPr/>
                    <a:lstStyle/>
                    <a:p>
                      <a:pPr algn="l" fontAlgn="t"/>
                      <a:r>
                        <a:rPr lang="en-IE" sz="1200" b="0" i="0" u="none" strike="noStrike" dirty="0">
                          <a:solidFill>
                            <a:srgbClr val="000000"/>
                          </a:solidFill>
                          <a:effectLst/>
                          <a:latin typeface="+mn-lt"/>
                          <a:ea typeface="Verdana" panose="020B0604030504040204" pitchFamily="34" charset="0"/>
                          <a:cs typeface="Verdana" panose="020B0604030504040204" pitchFamily="34" charset="0"/>
                        </a:rPr>
                        <a:t>Urban</a:t>
                      </a:r>
                    </a:p>
                  </a:txBody>
                  <a:tcPr marL="8637" marR="8637" marT="8637"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66</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65</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64</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59</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74</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60000"/>
                        <a:lumOff val="40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82</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63</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extLst>
                  <a:ext uri="{0D108BD9-81ED-4DB2-BD59-A6C34878D82A}">
                    <a16:rowId xmlns="" xmlns:a16="http://schemas.microsoft.com/office/drawing/2014/main" val="10022"/>
                  </a:ext>
                </a:extLst>
              </a:tr>
              <a:tr h="153729">
                <a:tc>
                  <a:txBody>
                    <a:bodyPr/>
                    <a:lstStyle/>
                    <a:p>
                      <a:pPr algn="l" fontAlgn="t"/>
                      <a:r>
                        <a:rPr lang="en-IE" sz="1200" b="0" i="0" u="none" strike="noStrike" dirty="0">
                          <a:solidFill>
                            <a:srgbClr val="000000"/>
                          </a:solidFill>
                          <a:effectLst/>
                          <a:latin typeface="+mn-lt"/>
                          <a:ea typeface="Verdana" panose="020B0604030504040204" pitchFamily="34" charset="0"/>
                          <a:cs typeface="Verdana" panose="020B0604030504040204" pitchFamily="34" charset="0"/>
                        </a:rPr>
                        <a:t>Rural</a:t>
                      </a:r>
                    </a:p>
                  </a:txBody>
                  <a:tcPr marL="8637" marR="8637" marT="8637"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34</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35</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36</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41</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26</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18</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marL="0" algn="ctr" defTabSz="914400" rtl="0" eaLnBrk="1" fontAlgn="t" latinLnBrk="0" hangingPunct="1"/>
                      <a:r>
                        <a:rPr lang="en-IE" sz="1200" b="0" i="0" u="none" strike="noStrike" kern="1200" dirty="0">
                          <a:solidFill>
                            <a:srgbClr val="000000"/>
                          </a:solidFill>
                          <a:effectLst/>
                          <a:latin typeface="+mn-lt"/>
                          <a:ea typeface="+mn-ea"/>
                          <a:cs typeface="+mn-cs"/>
                        </a:rPr>
                        <a:t>37</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extLst>
                  <a:ext uri="{0D108BD9-81ED-4DB2-BD59-A6C34878D82A}">
                    <a16:rowId xmlns="" xmlns:a16="http://schemas.microsoft.com/office/drawing/2014/main" val="10023"/>
                  </a:ext>
                </a:extLst>
              </a:tr>
            </a:tbl>
          </a:graphicData>
        </a:graphic>
      </p:graphicFrame>
    </p:spTree>
    <p:custDataLst>
      <p:tags r:id="rId1"/>
    </p:custDataLst>
    <p:extLst>
      <p:ext uri="{BB962C8B-B14F-4D97-AF65-F5344CB8AC3E}">
        <p14:creationId xmlns:p14="http://schemas.microsoft.com/office/powerpoint/2010/main" val="1275230989"/>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2D3F12C8-DC2C-41DE-A300-64E75FBD967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2518"/>
          <a:stretch/>
        </p:blipFill>
        <p:spPr>
          <a:xfrm>
            <a:off x="4749327" y="0"/>
            <a:ext cx="8614281" cy="6858000"/>
          </a:xfrm>
          <a:prstGeom prst="parallelogram">
            <a:avLst>
              <a:gd name="adj" fmla="val 24990"/>
            </a:avLst>
          </a:prstGeom>
        </p:spPr>
      </p:pic>
      <p:sp>
        <p:nvSpPr>
          <p:cNvPr id="5" name="Text Placeholder 4">
            <a:extLst>
              <a:ext uri="{FF2B5EF4-FFF2-40B4-BE49-F238E27FC236}">
                <a16:creationId xmlns="" xmlns:a16="http://schemas.microsoft.com/office/drawing/2014/main" id="{08101C97-0BE0-4C46-9A38-FA768B9A748D}"/>
              </a:ext>
            </a:extLst>
          </p:cNvPr>
          <p:cNvSpPr>
            <a:spLocks noGrp="1"/>
          </p:cNvSpPr>
          <p:nvPr>
            <p:ph type="body" sz="quarter" idx="14"/>
          </p:nvPr>
        </p:nvSpPr>
        <p:spPr>
          <a:xfrm>
            <a:off x="507273" y="206303"/>
            <a:ext cx="5132524" cy="533400"/>
          </a:xfrm>
        </p:spPr>
        <p:txBody>
          <a:bodyPr/>
          <a:lstStyle/>
          <a:p>
            <a:r>
              <a:rPr lang="en-GB" sz="2400" dirty="0"/>
              <a:t>Research background and objectives</a:t>
            </a:r>
            <a:endParaRPr lang="en-IE" dirty="0"/>
          </a:p>
        </p:txBody>
      </p:sp>
      <p:sp>
        <p:nvSpPr>
          <p:cNvPr id="3" name="Content Placeholder 2"/>
          <p:cNvSpPr>
            <a:spLocks noGrp="1"/>
          </p:cNvSpPr>
          <p:nvPr>
            <p:ph idx="1"/>
          </p:nvPr>
        </p:nvSpPr>
        <p:spPr>
          <a:xfrm>
            <a:off x="650948" y="1107402"/>
            <a:ext cx="3953614" cy="4525964"/>
          </a:xfrm>
        </p:spPr>
        <p:txBody>
          <a:bodyPr/>
          <a:lstStyle/>
          <a:p>
            <a:pPr>
              <a:spcAft>
                <a:spcPts val="600"/>
              </a:spcAft>
            </a:pPr>
            <a:r>
              <a:rPr lang="en-GB" sz="1400" dirty="0">
                <a:solidFill>
                  <a:schemeClr val="tx1">
                    <a:lumMod val="65000"/>
                    <a:lumOff val="35000"/>
                  </a:schemeClr>
                </a:solidFill>
              </a:rPr>
              <a:t>This national survey of 2019 builds off the learnings from th</a:t>
            </a:r>
            <a:r>
              <a:rPr lang="en-GB" sz="1400" dirty="0"/>
              <a:t>e benchmark edition of 2018.</a:t>
            </a:r>
            <a:endParaRPr lang="en-GB" sz="1400" dirty="0">
              <a:solidFill>
                <a:schemeClr val="tx1">
                  <a:lumMod val="65000"/>
                  <a:lumOff val="35000"/>
                </a:schemeClr>
              </a:solidFill>
            </a:endParaRPr>
          </a:p>
          <a:p>
            <a:pPr>
              <a:spcAft>
                <a:spcPts val="600"/>
              </a:spcAft>
            </a:pPr>
            <a:r>
              <a:rPr lang="en-GB" sz="1400" dirty="0">
                <a:solidFill>
                  <a:schemeClr val="tx1">
                    <a:lumMod val="65000"/>
                    <a:lumOff val="35000"/>
                  </a:schemeClr>
                </a:solidFill>
              </a:rPr>
              <a:t>As the national agency for developing and promoting the arts in Ireland, the Arts Council needs to accurately monitor arts attendance and engagement among the general public. </a:t>
            </a:r>
            <a:endParaRPr lang="en-IE" sz="1400" dirty="0">
              <a:solidFill>
                <a:schemeClr val="tx1">
                  <a:lumMod val="65000"/>
                  <a:lumOff val="35000"/>
                </a:schemeClr>
              </a:solidFill>
            </a:endParaRPr>
          </a:p>
          <a:p>
            <a:pPr>
              <a:spcAft>
                <a:spcPts val="600"/>
              </a:spcAft>
            </a:pPr>
            <a:r>
              <a:rPr lang="en-GB" sz="1400" dirty="0">
                <a:solidFill>
                  <a:schemeClr val="tx1">
                    <a:lumMod val="65000"/>
                    <a:lumOff val="35000"/>
                  </a:schemeClr>
                </a:solidFill>
              </a:rPr>
              <a:t>The purpose of this research project is to establish rigorous statistical measures on the Irish public’s attitudes and behaviours relating to arts and culture and how this corresponds with other consumer and lifestyle behaviours.</a:t>
            </a:r>
            <a:endParaRPr lang="en-IE" sz="1400" dirty="0">
              <a:solidFill>
                <a:schemeClr val="tx1">
                  <a:lumMod val="65000"/>
                  <a:lumOff val="35000"/>
                </a:schemeClr>
              </a:solidFill>
            </a:endParaRPr>
          </a:p>
          <a:p>
            <a:pPr>
              <a:spcAft>
                <a:spcPts val="600"/>
              </a:spcAft>
            </a:pPr>
            <a:r>
              <a:rPr lang="en-GB" sz="1400" dirty="0">
                <a:solidFill>
                  <a:schemeClr val="tx1">
                    <a:lumMod val="65000"/>
                    <a:lumOff val="35000"/>
                  </a:schemeClr>
                </a:solidFill>
              </a:rPr>
              <a:t>A bespoke/ Ad hoc survey was conducted for the Arts Council via face-to-face in home interviewing, delivering a sample size of 1,000+ adults aged 16+ using a multi- stage quota controlled sampling procedure to deliver a strictly nationally representative sample.</a:t>
            </a:r>
          </a:p>
          <a:p>
            <a:pPr>
              <a:spcAft>
                <a:spcPts val="600"/>
              </a:spcAft>
            </a:pPr>
            <a:r>
              <a:rPr lang="en-IE" sz="1400" dirty="0">
                <a:solidFill>
                  <a:schemeClr val="tx1">
                    <a:lumMod val="65000"/>
                    <a:lumOff val="35000"/>
                  </a:schemeClr>
                </a:solidFill>
              </a:rPr>
              <a:t>In addition, a ‘booster’ survey (300+ interviews) was conducted in Galway to establish specific regional measures relating to Galway 2020.</a:t>
            </a:r>
          </a:p>
          <a:p>
            <a:pPr>
              <a:spcAft>
                <a:spcPts val="600"/>
              </a:spcAft>
            </a:pPr>
            <a:r>
              <a:rPr lang="en-GB" sz="1400" dirty="0">
                <a:solidFill>
                  <a:schemeClr val="tx1">
                    <a:lumMod val="65000"/>
                    <a:lumOff val="35000"/>
                  </a:schemeClr>
                </a:solidFill>
              </a:rPr>
              <a:t>All survey interviewing was conducted in </a:t>
            </a:r>
            <a:r>
              <a:rPr lang="en-IE" sz="1400" dirty="0">
                <a:solidFill>
                  <a:schemeClr val="tx1">
                    <a:lumMod val="65000"/>
                    <a:lumOff val="35000"/>
                  </a:schemeClr>
                </a:solidFill>
              </a:rPr>
              <a:t>September and October 2019.</a:t>
            </a:r>
          </a:p>
          <a:p>
            <a:pPr>
              <a:spcAft>
                <a:spcPts val="600"/>
              </a:spcAft>
              <a:buFont typeface="+mj-lt"/>
              <a:buAutoNum type="arabicPeriod"/>
            </a:pPr>
            <a:endParaRPr lang="en-IE" sz="1400" dirty="0">
              <a:solidFill>
                <a:schemeClr val="tx1">
                  <a:lumMod val="65000"/>
                  <a:lumOff val="35000"/>
                </a:schemeClr>
              </a:solidFill>
            </a:endParaRPr>
          </a:p>
        </p:txBody>
      </p:sp>
      <p:pic>
        <p:nvPicPr>
          <p:cNvPr id="8" name="Gráfico 8">
            <a:extLst>
              <a:ext uri="{FF2B5EF4-FFF2-40B4-BE49-F238E27FC236}">
                <a16:creationId xmlns="" xmlns:a16="http://schemas.microsoft.com/office/drawing/2014/main" id="{DFD6008A-F062-49F9-9F1A-67ECFEC5D6F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8913085" y="213638"/>
            <a:ext cx="739704" cy="301062"/>
          </a:xfrm>
          <a:prstGeom prst="rect">
            <a:avLst/>
          </a:prstGeom>
        </p:spPr>
      </p:pic>
    </p:spTree>
    <p:extLst>
      <p:ext uri="{BB962C8B-B14F-4D97-AF65-F5344CB8AC3E}">
        <p14:creationId xmlns:p14="http://schemas.microsoft.com/office/powerpoint/2010/main" val="467323490"/>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 xmlns:a16="http://schemas.microsoft.com/office/drawing/2014/main" id="{1AC5BA30-FE62-4545-81B5-45DD3F9B894A}"/>
              </a:ext>
            </a:extLst>
          </p:cNvPr>
          <p:cNvSpPr>
            <a:spLocks noGrp="1"/>
          </p:cNvSpPr>
          <p:nvPr>
            <p:ph type="body" sz="quarter" idx="49"/>
          </p:nvPr>
        </p:nvSpPr>
        <p:spPr>
          <a:xfrm>
            <a:off x="262190" y="578607"/>
            <a:ext cx="5548676" cy="323941"/>
          </a:xfrm>
        </p:spPr>
        <p:txBody>
          <a:bodyPr/>
          <a:lstStyle/>
          <a:p>
            <a:r>
              <a:rPr lang="en-GB" dirty="0">
                <a:solidFill>
                  <a:schemeClr val="tx1">
                    <a:lumMod val="50000"/>
                    <a:lumOff val="50000"/>
                  </a:schemeClr>
                </a:solidFill>
              </a:rPr>
              <a:t>Base: Adults aged 16+ n – 1,303</a:t>
            </a:r>
            <a:endParaRPr lang="en-IE" dirty="0"/>
          </a:p>
        </p:txBody>
      </p:sp>
      <p:sp>
        <p:nvSpPr>
          <p:cNvPr id="371714" name="Rectangle 2"/>
          <p:cNvSpPr>
            <a:spLocks noGrp="1" noChangeArrowheads="1"/>
          </p:cNvSpPr>
          <p:nvPr>
            <p:ph type="title"/>
          </p:nvPr>
        </p:nvSpPr>
        <p:spPr/>
        <p:txBody>
          <a:bodyPr/>
          <a:lstStyle/>
          <a:p>
            <a:r>
              <a:rPr lang="en-US" dirty="0"/>
              <a:t>General leisure interests </a:t>
            </a:r>
            <a:endParaRPr lang="en-GB" dirty="0"/>
          </a:p>
        </p:txBody>
      </p:sp>
      <p:sp>
        <p:nvSpPr>
          <p:cNvPr id="7" name="Text Placeholder 6">
            <a:extLst>
              <a:ext uri="{FF2B5EF4-FFF2-40B4-BE49-F238E27FC236}">
                <a16:creationId xmlns="" xmlns:a16="http://schemas.microsoft.com/office/drawing/2014/main" id="{277212C7-FEC9-482B-9B9F-C9499C977C12}"/>
              </a:ext>
            </a:extLst>
          </p:cNvPr>
          <p:cNvSpPr>
            <a:spLocks noGrp="1"/>
          </p:cNvSpPr>
          <p:nvPr>
            <p:ph type="body" sz="quarter" idx="60"/>
          </p:nvPr>
        </p:nvSpPr>
        <p:spPr>
          <a:xfrm>
            <a:off x="705728" y="6346833"/>
            <a:ext cx="6911567" cy="285204"/>
          </a:xfrm>
          <a:prstGeom prst="rect">
            <a:avLst/>
          </a:prstGeom>
        </p:spPr>
        <p:txBody>
          <a:bodyPr/>
          <a:lstStyle/>
          <a:p>
            <a:pPr>
              <a:spcBef>
                <a:spcPts val="0"/>
              </a:spcBef>
              <a:tabLst>
                <a:tab pos="361950" algn="l"/>
              </a:tabLst>
            </a:pPr>
            <a:r>
              <a:rPr lang="en-IE" dirty="0"/>
              <a:t>Q.1a	Which of these leisure activities do you participate in at all nowadays? </a:t>
            </a:r>
          </a:p>
          <a:p>
            <a:pPr defTabSz="361950">
              <a:spcBef>
                <a:spcPts val="0"/>
              </a:spcBef>
            </a:pPr>
            <a:r>
              <a:rPr lang="en-IE" dirty="0"/>
              <a:t>Q.1B	And which of those do you take part in regularly – say at least once a week? </a:t>
            </a:r>
          </a:p>
        </p:txBody>
      </p:sp>
      <p:graphicFrame>
        <p:nvGraphicFramePr>
          <p:cNvPr id="18" name="Chart 17">
            <a:extLst>
              <a:ext uri="{FF2B5EF4-FFF2-40B4-BE49-F238E27FC236}">
                <a16:creationId xmlns="" xmlns:a16="http://schemas.microsoft.com/office/drawing/2014/main" id="{64E84CE5-C55C-4A8E-ADC7-452DCF88E185}"/>
              </a:ext>
            </a:extLst>
          </p:cNvPr>
          <p:cNvGraphicFramePr/>
          <p:nvPr/>
        </p:nvGraphicFramePr>
        <p:xfrm>
          <a:off x="-375592" y="1628800"/>
          <a:ext cx="10657184" cy="41708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 xmlns:a16="http://schemas.microsoft.com/office/drawing/2014/main" id="{894D3DC3-EC1A-4FB4-84BB-9D681E23ECDC}"/>
              </a:ext>
            </a:extLst>
          </p:cNvPr>
          <p:cNvGraphicFramePr>
            <a:graphicFrameLocks noGrp="1"/>
          </p:cNvGraphicFramePr>
          <p:nvPr/>
        </p:nvGraphicFramePr>
        <p:xfrm>
          <a:off x="5510277" y="1245837"/>
          <a:ext cx="2829803" cy="390525"/>
        </p:xfrm>
        <a:graphic>
          <a:graphicData uri="http://schemas.openxmlformats.org/drawingml/2006/table">
            <a:tbl>
              <a:tblPr firstRow="1" bandRow="1">
                <a:tableStyleId>{5C22544A-7EE6-4342-B048-85BDC9FD1C3A}</a:tableStyleId>
              </a:tblPr>
              <a:tblGrid>
                <a:gridCol w="1674971">
                  <a:extLst>
                    <a:ext uri="{9D8B030D-6E8A-4147-A177-3AD203B41FA5}">
                      <a16:colId xmlns="" xmlns:a16="http://schemas.microsoft.com/office/drawing/2014/main" val="20000"/>
                    </a:ext>
                  </a:extLst>
                </a:gridCol>
                <a:gridCol w="67549">
                  <a:extLst>
                    <a:ext uri="{9D8B030D-6E8A-4147-A177-3AD203B41FA5}">
                      <a16:colId xmlns="" xmlns:a16="http://schemas.microsoft.com/office/drawing/2014/main" val="20001"/>
                    </a:ext>
                  </a:extLst>
                </a:gridCol>
                <a:gridCol w="1087283">
                  <a:extLst>
                    <a:ext uri="{9D8B030D-6E8A-4147-A177-3AD203B41FA5}">
                      <a16:colId xmlns="" xmlns:a16="http://schemas.microsoft.com/office/drawing/2014/main" val="20002"/>
                    </a:ext>
                  </a:extLst>
                </a:gridCol>
              </a:tblGrid>
              <a:tr h="0">
                <a:tc>
                  <a:txBody>
                    <a:bodyPr/>
                    <a:lstStyle/>
                    <a:p>
                      <a:pPr algn="ctr" fontAlgn="t"/>
                      <a:r>
                        <a:rPr lang="en-IE" sz="1400" b="1" i="0" u="none" strike="noStrike" dirty="0">
                          <a:solidFill>
                            <a:schemeClr val="accent1">
                              <a:lumMod val="75000"/>
                            </a:schemeClr>
                          </a:solidFill>
                          <a:effectLst/>
                          <a:latin typeface="+mn-lt"/>
                        </a:rPr>
                        <a:t>Regularly (weekly +)</a:t>
                      </a:r>
                    </a:p>
                  </a:txBody>
                  <a:tcPr marL="9525" marR="9525" marT="9525" marB="0"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t"/>
                      <a:endParaRPr lang="en-IE" sz="1400" b="1" i="0" u="none" strike="noStrike" dirty="0">
                        <a:solidFill>
                          <a:schemeClr val="accent3">
                            <a:lumMod val="60000"/>
                            <a:lumOff val="40000"/>
                          </a:schemeClr>
                        </a:solidFill>
                        <a:effectLst/>
                        <a:latin typeface="+mn-lt"/>
                      </a:endParaRPr>
                    </a:p>
                  </a:txBody>
                  <a:tcPr marL="9525" marR="9525" marT="9525" marB="0"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t"/>
                      <a:r>
                        <a:rPr lang="en-IE" sz="1400" b="1" i="0" u="none" strike="noStrike" dirty="0">
                          <a:solidFill>
                            <a:schemeClr val="tx1">
                              <a:lumMod val="65000"/>
                              <a:lumOff val="35000"/>
                            </a:schemeClr>
                          </a:solidFill>
                          <a:effectLst/>
                          <a:latin typeface="+mn-lt"/>
                        </a:rPr>
                        <a:t>At all</a:t>
                      </a:r>
                    </a:p>
                  </a:txBody>
                  <a:tcPr marL="9525" marR="9525" marT="9525" marB="0"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0">
                <a:tc>
                  <a:txBody>
                    <a:bodyPr/>
                    <a:lstStyle/>
                    <a:p>
                      <a:pPr algn="ctr"/>
                      <a:r>
                        <a:rPr lang="en-IE" sz="1100" dirty="0">
                          <a:solidFill>
                            <a:schemeClr val="accent1">
                              <a:lumMod val="75000"/>
                            </a:schemeClr>
                          </a:solidFill>
                        </a:rPr>
                        <a:t>%</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IE" sz="1100" dirty="0">
                        <a:solidFill>
                          <a:schemeClr val="accent3">
                            <a:lumMod val="60000"/>
                            <a:lumOff val="40000"/>
                          </a:schemeClr>
                        </a:solidFill>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IE" sz="1100" dirty="0">
                          <a:solidFill>
                            <a:schemeClr val="tx1">
                              <a:lumMod val="65000"/>
                              <a:lumOff val="35000"/>
                            </a:schemeClr>
                          </a:solidFill>
                        </a:rPr>
                        <a:t>%</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752620769"/>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A90317A5-48D8-4EC2-85DF-0CB657DD29F1}"/>
              </a:ext>
            </a:extLst>
          </p:cNvPr>
          <p:cNvSpPr>
            <a:spLocks noGrp="1"/>
          </p:cNvSpPr>
          <p:nvPr>
            <p:ph type="body" sz="quarter" idx="49"/>
          </p:nvPr>
        </p:nvSpPr>
        <p:spPr>
          <a:xfrm>
            <a:off x="156837" y="438307"/>
            <a:ext cx="5548676" cy="323941"/>
          </a:xfrm>
        </p:spPr>
        <p:txBody>
          <a:bodyPr/>
          <a:lstStyle/>
          <a:p>
            <a:r>
              <a:rPr lang="en-IE" dirty="0">
                <a:solidFill>
                  <a:schemeClr val="bg1">
                    <a:lumMod val="50000"/>
                  </a:schemeClr>
                </a:solidFill>
              </a:rPr>
              <a:t>Base : All Adults aged 16+ n- 1,303</a:t>
            </a:r>
            <a:endParaRPr lang="en-IE" dirty="0"/>
          </a:p>
        </p:txBody>
      </p:sp>
      <p:sp>
        <p:nvSpPr>
          <p:cNvPr id="6" name="Title 1">
            <a:extLst>
              <a:ext uri="{FF2B5EF4-FFF2-40B4-BE49-F238E27FC236}">
                <a16:creationId xmlns="" xmlns:a16="http://schemas.microsoft.com/office/drawing/2014/main" id="{A7902E1F-5A92-4F00-B4E3-C5ED67DB148C}"/>
              </a:ext>
            </a:extLst>
          </p:cNvPr>
          <p:cNvSpPr>
            <a:spLocks noGrp="1"/>
          </p:cNvSpPr>
          <p:nvPr>
            <p:ph type="title"/>
          </p:nvPr>
        </p:nvSpPr>
        <p:spPr>
          <a:xfrm>
            <a:off x="156837" y="105559"/>
            <a:ext cx="8609421" cy="370620"/>
          </a:xfrm>
        </p:spPr>
        <p:txBody>
          <a:bodyPr>
            <a:noAutofit/>
          </a:bodyPr>
          <a:lstStyle/>
          <a:p>
            <a:r>
              <a:rPr lang="en-IE" dirty="0"/>
              <a:t>General leisure interests x arts attendance segmentation</a:t>
            </a:r>
            <a:endParaRPr lang="en-IE" dirty="0">
              <a:solidFill>
                <a:schemeClr val="bg1">
                  <a:lumMod val="50000"/>
                </a:schemeClr>
              </a:solidFill>
            </a:endParaRPr>
          </a:p>
        </p:txBody>
      </p:sp>
      <p:sp>
        <p:nvSpPr>
          <p:cNvPr id="3" name="Text Placeholder 2">
            <a:extLst>
              <a:ext uri="{FF2B5EF4-FFF2-40B4-BE49-F238E27FC236}">
                <a16:creationId xmlns="" xmlns:a16="http://schemas.microsoft.com/office/drawing/2014/main" id="{04886E1D-B353-47DA-B06D-0391AAD09A3D}"/>
              </a:ext>
            </a:extLst>
          </p:cNvPr>
          <p:cNvSpPr>
            <a:spLocks noGrp="1"/>
          </p:cNvSpPr>
          <p:nvPr>
            <p:ph type="body" sz="quarter" idx="60"/>
          </p:nvPr>
        </p:nvSpPr>
        <p:spPr/>
        <p:txBody>
          <a:bodyPr/>
          <a:lstStyle/>
          <a:p>
            <a:pPr fontAlgn="t"/>
            <a:r>
              <a:rPr lang="en-IE" i="0" dirty="0"/>
              <a:t>Q.2 In the past 12 months, have you been to any of these events?</a:t>
            </a:r>
          </a:p>
          <a:p>
            <a:endParaRPr lang="en-IE" dirty="0"/>
          </a:p>
        </p:txBody>
      </p:sp>
      <p:sp>
        <p:nvSpPr>
          <p:cNvPr id="11" name="Parallelogram 10">
            <a:extLst>
              <a:ext uri="{FF2B5EF4-FFF2-40B4-BE49-F238E27FC236}">
                <a16:creationId xmlns="" xmlns:a16="http://schemas.microsoft.com/office/drawing/2014/main" id="{02829B49-D56F-4E8D-A21A-4CC780ABE024}"/>
              </a:ext>
            </a:extLst>
          </p:cNvPr>
          <p:cNvSpPr/>
          <p:nvPr/>
        </p:nvSpPr>
        <p:spPr>
          <a:xfrm>
            <a:off x="828005" y="6092139"/>
            <a:ext cx="8554789" cy="327554"/>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400" b="1" dirty="0">
                <a:solidFill>
                  <a:schemeClr val="bg1"/>
                </a:solidFill>
                <a:latin typeface="Calibri" panose="020F0502020204030204" pitchFamily="34" charset="0"/>
                <a:cs typeface="Calibri" panose="020F0502020204030204" pitchFamily="34" charset="0"/>
              </a:rPr>
              <a:t>Aficionados are generally much more active culturally &amp; socially.</a:t>
            </a:r>
            <a:endParaRPr lang="en-IE" sz="1400" b="1" dirty="0">
              <a:solidFill>
                <a:schemeClr val="bg1"/>
              </a:solidFill>
            </a:endParaRPr>
          </a:p>
        </p:txBody>
      </p:sp>
      <p:graphicFrame>
        <p:nvGraphicFramePr>
          <p:cNvPr id="4" name="Table 3">
            <a:extLst>
              <a:ext uri="{FF2B5EF4-FFF2-40B4-BE49-F238E27FC236}">
                <a16:creationId xmlns="" xmlns:a16="http://schemas.microsoft.com/office/drawing/2014/main" id="{9C8CC81E-716B-47CC-8CDC-936DD9B23773}"/>
              </a:ext>
            </a:extLst>
          </p:cNvPr>
          <p:cNvGraphicFramePr>
            <a:graphicFrameLocks noGrp="1"/>
          </p:cNvGraphicFramePr>
          <p:nvPr>
            <p:extLst>
              <p:ext uri="{D42A27DB-BD31-4B8C-83A1-F6EECF244321}">
                <p14:modId xmlns:p14="http://schemas.microsoft.com/office/powerpoint/2010/main" val="3806346662"/>
              </p:ext>
            </p:extLst>
          </p:nvPr>
        </p:nvGraphicFramePr>
        <p:xfrm>
          <a:off x="365313" y="890440"/>
          <a:ext cx="9113473" cy="4698794"/>
        </p:xfrm>
        <a:graphic>
          <a:graphicData uri="http://schemas.openxmlformats.org/drawingml/2006/table">
            <a:tbl>
              <a:tblPr>
                <a:tableStyleId>{5C22544A-7EE6-4342-B048-85BDC9FD1C3A}</a:tableStyleId>
              </a:tblPr>
              <a:tblGrid>
                <a:gridCol w="3381943">
                  <a:extLst>
                    <a:ext uri="{9D8B030D-6E8A-4147-A177-3AD203B41FA5}">
                      <a16:colId xmlns="" xmlns:a16="http://schemas.microsoft.com/office/drawing/2014/main" val="165141839"/>
                    </a:ext>
                  </a:extLst>
                </a:gridCol>
                <a:gridCol w="818790">
                  <a:extLst>
                    <a:ext uri="{9D8B030D-6E8A-4147-A177-3AD203B41FA5}">
                      <a16:colId xmlns="" xmlns:a16="http://schemas.microsoft.com/office/drawing/2014/main" val="2773812802"/>
                    </a:ext>
                  </a:extLst>
                </a:gridCol>
                <a:gridCol w="818790">
                  <a:extLst>
                    <a:ext uri="{9D8B030D-6E8A-4147-A177-3AD203B41FA5}">
                      <a16:colId xmlns="" xmlns:a16="http://schemas.microsoft.com/office/drawing/2014/main" val="46177536"/>
                    </a:ext>
                  </a:extLst>
                </a:gridCol>
                <a:gridCol w="818790">
                  <a:extLst>
                    <a:ext uri="{9D8B030D-6E8A-4147-A177-3AD203B41FA5}">
                      <a16:colId xmlns="" xmlns:a16="http://schemas.microsoft.com/office/drawing/2014/main" val="1319237736"/>
                    </a:ext>
                  </a:extLst>
                </a:gridCol>
                <a:gridCol w="818790">
                  <a:extLst>
                    <a:ext uri="{9D8B030D-6E8A-4147-A177-3AD203B41FA5}">
                      <a16:colId xmlns="" xmlns:a16="http://schemas.microsoft.com/office/drawing/2014/main" val="3167167229"/>
                    </a:ext>
                  </a:extLst>
                </a:gridCol>
                <a:gridCol w="818790">
                  <a:extLst>
                    <a:ext uri="{9D8B030D-6E8A-4147-A177-3AD203B41FA5}">
                      <a16:colId xmlns="" xmlns:a16="http://schemas.microsoft.com/office/drawing/2014/main" val="2391290067"/>
                    </a:ext>
                  </a:extLst>
                </a:gridCol>
                <a:gridCol w="818790">
                  <a:extLst>
                    <a:ext uri="{9D8B030D-6E8A-4147-A177-3AD203B41FA5}">
                      <a16:colId xmlns="" xmlns:a16="http://schemas.microsoft.com/office/drawing/2014/main" val="2500805088"/>
                    </a:ext>
                  </a:extLst>
                </a:gridCol>
                <a:gridCol w="818790">
                  <a:extLst>
                    <a:ext uri="{9D8B030D-6E8A-4147-A177-3AD203B41FA5}">
                      <a16:colId xmlns="" xmlns:a16="http://schemas.microsoft.com/office/drawing/2014/main" val="406381607"/>
                    </a:ext>
                  </a:extLst>
                </a:gridCol>
              </a:tblGrid>
              <a:tr h="347291">
                <a:tc rowSpan="2">
                  <a:txBody>
                    <a:bodyPr/>
                    <a:lstStyle/>
                    <a:p>
                      <a:pPr algn="ctr" fontAlgn="t"/>
                      <a:endParaRPr lang="en-IE" sz="1100" b="0" i="0" u="none" strike="noStrike" dirty="0">
                        <a:solidFill>
                          <a:srgbClr val="000000"/>
                        </a:solidFill>
                        <a:effectLst/>
                        <a:latin typeface="Calibri" panose="020F0502020204030204" pitchFamily="34" charset="0"/>
                        <a:cs typeface="Calibri" panose="020F0502020204030204" pitchFamily="34" charset="0"/>
                      </a:endParaRPr>
                    </a:p>
                  </a:txBody>
                  <a:tcPr marL="3952" marR="3952" marT="3952" marB="0" anchor="ctr">
                    <a:solidFill>
                      <a:srgbClr val="FED402"/>
                    </a:solidFill>
                  </a:tcPr>
                </a:tc>
                <a:tc rowSpan="2">
                  <a:txBody>
                    <a:bodyPr/>
                    <a:lstStyle/>
                    <a:p>
                      <a:pPr algn="ctr" fontAlgn="t"/>
                      <a:r>
                        <a:rPr lang="en-IE" sz="1100" b="1" u="none" strike="noStrike" dirty="0">
                          <a:solidFill>
                            <a:schemeClr val="tx1">
                              <a:lumMod val="50000"/>
                              <a:lumOff val="50000"/>
                            </a:schemeClr>
                          </a:solidFill>
                          <a:effectLst/>
                          <a:latin typeface="Calibri" panose="020F0502020204030204" pitchFamily="34" charset="0"/>
                          <a:cs typeface="Calibri" panose="020F0502020204030204" pitchFamily="34" charset="0"/>
                        </a:rPr>
                        <a:t>Total</a:t>
                      </a:r>
                      <a:endParaRPr lang="en-IE" sz="1100" b="1" i="0" u="none" strike="noStrike" dirty="0">
                        <a:solidFill>
                          <a:schemeClr val="tx1">
                            <a:lumMod val="50000"/>
                            <a:lumOff val="50000"/>
                          </a:schemeClr>
                        </a:solidFill>
                        <a:effectLst/>
                        <a:latin typeface="Calibri" panose="020F0502020204030204" pitchFamily="34" charset="0"/>
                        <a:cs typeface="Calibri" panose="020F0502020204030204" pitchFamily="34" charset="0"/>
                      </a:endParaRPr>
                    </a:p>
                  </a:txBody>
                  <a:tcPr marL="3952" marR="3952" marT="3952" marB="0" anchor="ctr">
                    <a:solidFill>
                      <a:srgbClr val="FED402"/>
                    </a:solidFill>
                  </a:tcPr>
                </a:tc>
                <a:tc gridSpan="6">
                  <a:txBody>
                    <a:bodyPr/>
                    <a:lstStyle/>
                    <a:p>
                      <a:pPr marL="0" algn="ctr" defTabSz="914400" rtl="0" eaLnBrk="1" fontAlgn="t" latinLnBrk="0" hangingPunct="1"/>
                      <a:r>
                        <a:rPr lang="en-IE" sz="1100" b="1" u="none" strike="noStrike" kern="1200" dirty="0">
                          <a:solidFill>
                            <a:schemeClr val="tx1">
                              <a:lumMod val="50000"/>
                              <a:lumOff val="50000"/>
                            </a:schemeClr>
                          </a:solidFill>
                          <a:effectLst/>
                          <a:latin typeface="Calibri" panose="020F0502020204030204" pitchFamily="34" charset="0"/>
                          <a:ea typeface="+mn-ea"/>
                          <a:cs typeface="Calibri" panose="020F0502020204030204" pitchFamily="34" charset="0"/>
                        </a:rPr>
                        <a:t>Arts Goers</a:t>
                      </a:r>
                    </a:p>
                  </a:txBody>
                  <a:tcPr marL="3952" marR="3952" marT="3952" marB="0" anchor="ctr">
                    <a:solidFill>
                      <a:srgbClr val="FED402"/>
                    </a:solid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pPr marL="0" algn="ctr" defTabSz="914400" rtl="0" eaLnBrk="1" fontAlgn="t" latinLnBrk="0" hangingPunct="1"/>
                      <a:endParaRPr lang="en-IE" sz="1100" b="1" u="none" strike="noStrike" kern="1200" dirty="0">
                        <a:solidFill>
                          <a:schemeClr val="tx1">
                            <a:lumMod val="50000"/>
                            <a:lumOff val="50000"/>
                          </a:schemeClr>
                        </a:solidFill>
                        <a:effectLst/>
                        <a:latin typeface="Calibri" panose="020F0502020204030204" pitchFamily="34" charset="0"/>
                        <a:ea typeface="+mn-ea"/>
                        <a:cs typeface="Calibri" panose="020F0502020204030204" pitchFamily="34" charset="0"/>
                      </a:endParaRPr>
                    </a:p>
                  </a:txBody>
                  <a:tcPr marL="3952" marR="3952" marT="3952" marB="0" anchor="ctr">
                    <a:solidFill>
                      <a:srgbClr val="FED402"/>
                    </a:solidFill>
                  </a:tcPr>
                </a:tc>
                <a:tc hMerge="1">
                  <a:txBody>
                    <a:bodyPr/>
                    <a:lstStyle/>
                    <a:p>
                      <a:pPr marL="0" algn="ctr" defTabSz="914400" rtl="0" eaLnBrk="1" fontAlgn="t" latinLnBrk="0" hangingPunct="1"/>
                      <a:endParaRPr lang="en-IE" sz="1100" b="1" u="none" strike="noStrike" kern="1200" dirty="0">
                        <a:solidFill>
                          <a:schemeClr val="tx1">
                            <a:lumMod val="50000"/>
                            <a:lumOff val="50000"/>
                          </a:schemeClr>
                        </a:solidFill>
                        <a:effectLst/>
                        <a:latin typeface="Calibri" panose="020F0502020204030204" pitchFamily="34" charset="0"/>
                        <a:ea typeface="+mn-ea"/>
                        <a:cs typeface="Calibri" panose="020F0502020204030204" pitchFamily="34" charset="0"/>
                      </a:endParaRPr>
                    </a:p>
                  </a:txBody>
                  <a:tcPr marL="3952" marR="3952" marT="3952" marB="0" anchor="ctr">
                    <a:solidFill>
                      <a:srgbClr val="FED402"/>
                    </a:solidFill>
                  </a:tcPr>
                </a:tc>
                <a:extLst>
                  <a:ext uri="{0D108BD9-81ED-4DB2-BD59-A6C34878D82A}">
                    <a16:rowId xmlns="" xmlns:a16="http://schemas.microsoft.com/office/drawing/2014/main" val="605741761"/>
                  </a:ext>
                </a:extLst>
              </a:tr>
              <a:tr h="576561">
                <a:tc vMerge="1">
                  <a:txBody>
                    <a:bodyPr/>
                    <a:lstStyle/>
                    <a:p>
                      <a:endParaRPr lang="en-IE"/>
                    </a:p>
                  </a:txBody>
                  <a:tcPr/>
                </a:tc>
                <a:tc vMerge="1">
                  <a:txBody>
                    <a:bodyPr/>
                    <a:lstStyle/>
                    <a:p>
                      <a:endParaRPr lang="en-IE"/>
                    </a:p>
                  </a:txBody>
                  <a:tcPr/>
                </a:tc>
                <a:tc>
                  <a:txBody>
                    <a:bodyPr/>
                    <a:lstStyle/>
                    <a:p>
                      <a:pPr marL="0" algn="ctr" defTabSz="914400" rtl="0" eaLnBrk="1" fontAlgn="t" latinLnBrk="0" hangingPunct="1"/>
                      <a:r>
                        <a:rPr lang="en-IE" sz="1100" b="1" u="none" strike="noStrike" kern="1200" dirty="0">
                          <a:solidFill>
                            <a:schemeClr val="tx1">
                              <a:lumMod val="50000"/>
                              <a:lumOff val="50000"/>
                            </a:schemeClr>
                          </a:solidFill>
                          <a:effectLst/>
                          <a:latin typeface="Calibri" panose="020F0502020204030204" pitchFamily="34" charset="0"/>
                          <a:ea typeface="+mn-ea"/>
                          <a:cs typeface="Calibri" panose="020F0502020204030204" pitchFamily="34" charset="0"/>
                        </a:rPr>
                        <a:t>Any arts goers</a:t>
                      </a:r>
                    </a:p>
                  </a:txBody>
                  <a:tcPr marL="9525" marR="9525" marT="9525" marB="0" anchor="ctr">
                    <a:solidFill>
                      <a:srgbClr val="FED402"/>
                    </a:solidFill>
                  </a:tcPr>
                </a:tc>
                <a:tc>
                  <a:txBody>
                    <a:bodyPr/>
                    <a:lstStyle/>
                    <a:p>
                      <a:pPr marL="0" algn="ctr" defTabSz="914400" rtl="0" eaLnBrk="1" fontAlgn="t" latinLnBrk="0" hangingPunct="1"/>
                      <a:r>
                        <a:rPr lang="en-IE" sz="1100" b="1" u="none" strike="noStrike" kern="1200" dirty="0">
                          <a:solidFill>
                            <a:schemeClr val="tx1">
                              <a:lumMod val="50000"/>
                              <a:lumOff val="50000"/>
                            </a:schemeClr>
                          </a:solidFill>
                          <a:effectLst/>
                          <a:latin typeface="Calibri" panose="020F0502020204030204" pitchFamily="34" charset="0"/>
                          <a:ea typeface="+mn-ea"/>
                          <a:cs typeface="Calibri" panose="020F0502020204030204" pitchFamily="34" charset="0"/>
                        </a:rPr>
                        <a:t>Occasional</a:t>
                      </a:r>
                    </a:p>
                  </a:txBody>
                  <a:tcPr marL="9525" marR="9525" marT="9525" marB="0" anchor="ctr">
                    <a:solidFill>
                      <a:srgbClr val="FED402"/>
                    </a:solidFill>
                  </a:tcPr>
                </a:tc>
                <a:tc>
                  <a:txBody>
                    <a:bodyPr/>
                    <a:lstStyle/>
                    <a:p>
                      <a:pPr marL="0" algn="ctr" defTabSz="914400" rtl="0" eaLnBrk="1" fontAlgn="t" latinLnBrk="0" hangingPunct="1"/>
                      <a:r>
                        <a:rPr lang="en-IE" sz="1100" b="1" u="none" strike="noStrike" kern="1200" dirty="0">
                          <a:solidFill>
                            <a:schemeClr val="tx1">
                              <a:lumMod val="50000"/>
                              <a:lumOff val="50000"/>
                            </a:schemeClr>
                          </a:solidFill>
                          <a:effectLst/>
                          <a:latin typeface="Calibri" panose="020F0502020204030204" pitchFamily="34" charset="0"/>
                          <a:ea typeface="+mn-ea"/>
                          <a:cs typeface="Calibri" panose="020F0502020204030204" pitchFamily="34" charset="0"/>
                        </a:rPr>
                        <a:t>Regular</a:t>
                      </a:r>
                    </a:p>
                  </a:txBody>
                  <a:tcPr marL="9525" marR="9525" marT="9525" marB="0" anchor="ctr">
                    <a:solidFill>
                      <a:srgbClr val="FED402"/>
                    </a:solidFill>
                  </a:tcPr>
                </a:tc>
                <a:tc>
                  <a:txBody>
                    <a:bodyPr/>
                    <a:lstStyle/>
                    <a:p>
                      <a:pPr marL="0" algn="ctr" defTabSz="914400" rtl="0" eaLnBrk="1" fontAlgn="t" latinLnBrk="0" hangingPunct="1"/>
                      <a:r>
                        <a:rPr lang="en-IE" sz="1100" b="1" u="none" strike="noStrike" kern="1200" dirty="0">
                          <a:solidFill>
                            <a:schemeClr val="tx1">
                              <a:lumMod val="50000"/>
                              <a:lumOff val="50000"/>
                            </a:schemeClr>
                          </a:solidFill>
                          <a:effectLst/>
                          <a:latin typeface="Calibri" panose="020F0502020204030204" pitchFamily="34" charset="0"/>
                          <a:ea typeface="+mn-ea"/>
                          <a:cs typeface="Calibri" panose="020F0502020204030204" pitchFamily="34" charset="0"/>
                        </a:rPr>
                        <a:t>Aficionados</a:t>
                      </a:r>
                    </a:p>
                  </a:txBody>
                  <a:tcPr marL="9525" marR="9525" marT="9525" marB="0" anchor="ctr">
                    <a:solidFill>
                      <a:srgbClr val="FED402"/>
                    </a:solidFill>
                  </a:tcPr>
                </a:tc>
                <a:tc>
                  <a:txBody>
                    <a:bodyPr/>
                    <a:lstStyle/>
                    <a:p>
                      <a:pPr marL="0" algn="ctr" defTabSz="914400" rtl="0" eaLnBrk="1" fontAlgn="t" latinLnBrk="0" hangingPunct="1"/>
                      <a:r>
                        <a:rPr lang="en-IE" sz="1100" b="1" u="none" strike="noStrike" kern="1200" dirty="0">
                          <a:solidFill>
                            <a:schemeClr val="tx1">
                              <a:lumMod val="50000"/>
                              <a:lumOff val="50000"/>
                            </a:schemeClr>
                          </a:solidFill>
                          <a:effectLst/>
                          <a:latin typeface="Calibri" panose="020F0502020204030204" pitchFamily="34" charset="0"/>
                          <a:ea typeface="+mn-ea"/>
                          <a:cs typeface="Calibri" panose="020F0502020204030204" pitchFamily="34" charset="0"/>
                        </a:rPr>
                        <a:t>Films only</a:t>
                      </a:r>
                    </a:p>
                  </a:txBody>
                  <a:tcPr marL="9525" marR="9525" marT="9525" marB="0" anchor="ctr">
                    <a:solidFill>
                      <a:srgbClr val="FED402"/>
                    </a:solidFill>
                  </a:tcPr>
                </a:tc>
                <a:tc>
                  <a:txBody>
                    <a:bodyPr/>
                    <a:lstStyle/>
                    <a:p>
                      <a:pPr marL="0" algn="ctr" defTabSz="914400" rtl="0" eaLnBrk="1" fontAlgn="t" latinLnBrk="0" hangingPunct="1"/>
                      <a:r>
                        <a:rPr lang="en-IE" sz="1100" b="1" u="none" strike="noStrike" kern="1200" dirty="0">
                          <a:solidFill>
                            <a:schemeClr val="tx1">
                              <a:lumMod val="50000"/>
                              <a:lumOff val="50000"/>
                            </a:schemeClr>
                          </a:solidFill>
                          <a:effectLst/>
                          <a:latin typeface="Calibri" panose="020F0502020204030204" pitchFamily="34" charset="0"/>
                          <a:ea typeface="+mn-ea"/>
                          <a:cs typeface="Calibri" panose="020F0502020204030204" pitchFamily="34" charset="0"/>
                        </a:rPr>
                        <a:t>None</a:t>
                      </a:r>
                    </a:p>
                  </a:txBody>
                  <a:tcPr marL="9525" marR="9525" marT="9525" marB="0" anchor="ctr">
                    <a:solidFill>
                      <a:srgbClr val="FED402"/>
                    </a:solidFill>
                  </a:tcPr>
                </a:tc>
                <a:extLst>
                  <a:ext uri="{0D108BD9-81ED-4DB2-BD59-A6C34878D82A}">
                    <a16:rowId xmlns="" xmlns:a16="http://schemas.microsoft.com/office/drawing/2014/main" val="3975192199"/>
                  </a:ext>
                </a:extLst>
              </a:tr>
              <a:tr h="296244">
                <a:tc>
                  <a:txBody>
                    <a:bodyPr/>
                    <a:lstStyle/>
                    <a:p>
                      <a:pPr algn="ctr" fontAlgn="t"/>
                      <a:endParaRPr lang="en-IE" sz="1100" b="0" i="0" u="none" strike="noStrike" dirty="0">
                        <a:solidFill>
                          <a:srgbClr val="000000"/>
                        </a:solidFill>
                        <a:effectLst/>
                        <a:latin typeface="Calibri" panose="020F0502020204030204" pitchFamily="34" charset="0"/>
                        <a:cs typeface="Calibri" panose="020F0502020204030204" pitchFamily="34" charset="0"/>
                      </a:endParaRPr>
                    </a:p>
                  </a:txBody>
                  <a:tcPr marL="3952" marR="3952" marT="3952" marB="0" anchor="ctr">
                    <a:solidFill>
                      <a:schemeClr val="bg1">
                        <a:lumMod val="65000"/>
                      </a:schemeClr>
                    </a:solidFill>
                  </a:tcPr>
                </a:tc>
                <a:tc>
                  <a:txBody>
                    <a:bodyPr/>
                    <a:lstStyle/>
                    <a:p>
                      <a:pPr algn="ctr" fontAlgn="t"/>
                      <a:r>
                        <a:rPr lang="en-IE" sz="1100" i="1" u="none" strike="noStrike" dirty="0">
                          <a:solidFill>
                            <a:schemeClr val="bg1"/>
                          </a:solidFill>
                          <a:effectLst/>
                          <a:latin typeface="Calibri" panose="020F0502020204030204" pitchFamily="34" charset="0"/>
                          <a:cs typeface="Calibri" panose="020F0502020204030204" pitchFamily="34" charset="0"/>
                        </a:rPr>
                        <a:t>1303</a:t>
                      </a:r>
                      <a:endParaRPr lang="en-IE" sz="1100" b="0" i="1" u="none" strike="noStrike" dirty="0">
                        <a:solidFill>
                          <a:schemeClr val="bg1"/>
                        </a:solidFill>
                        <a:effectLst/>
                        <a:latin typeface="Calibri" panose="020F0502020204030204" pitchFamily="34" charset="0"/>
                        <a:cs typeface="Calibri" panose="020F0502020204030204" pitchFamily="34" charset="0"/>
                      </a:endParaRPr>
                    </a:p>
                  </a:txBody>
                  <a:tcPr marL="3952" marR="3952" marT="3952" marB="0" anchor="ctr">
                    <a:solidFill>
                      <a:schemeClr val="bg1">
                        <a:lumMod val="65000"/>
                      </a:schemeClr>
                    </a:solidFill>
                  </a:tcPr>
                </a:tc>
                <a:tc>
                  <a:txBody>
                    <a:bodyPr/>
                    <a:lstStyle/>
                    <a:p>
                      <a:pPr marL="0" algn="ctr" defTabSz="914400" rtl="0" eaLnBrk="1" fontAlgn="t" latinLnBrk="0" hangingPunct="1"/>
                      <a:r>
                        <a:rPr lang="en-IE" sz="1100" i="1" u="none" strike="noStrike" kern="1200" dirty="0">
                          <a:solidFill>
                            <a:schemeClr val="bg1"/>
                          </a:solidFill>
                          <a:effectLst/>
                          <a:latin typeface="Calibri" panose="020F0502020204030204" pitchFamily="34" charset="0"/>
                          <a:ea typeface="+mn-ea"/>
                          <a:cs typeface="Calibri" panose="020F0502020204030204" pitchFamily="34" charset="0"/>
                        </a:rPr>
                        <a:t>889</a:t>
                      </a:r>
                    </a:p>
                  </a:txBody>
                  <a:tcPr marL="9525" marR="9525" marT="9525" marB="0" anchor="ctr">
                    <a:solidFill>
                      <a:schemeClr val="bg1">
                        <a:lumMod val="65000"/>
                      </a:schemeClr>
                    </a:solidFill>
                  </a:tcPr>
                </a:tc>
                <a:tc>
                  <a:txBody>
                    <a:bodyPr/>
                    <a:lstStyle/>
                    <a:p>
                      <a:pPr marL="0" algn="ctr" defTabSz="914400" rtl="0" eaLnBrk="1" fontAlgn="t" latinLnBrk="0" hangingPunct="1"/>
                      <a:r>
                        <a:rPr lang="en-IE" sz="1100" i="1" u="none" strike="noStrike" kern="1200" dirty="0">
                          <a:solidFill>
                            <a:schemeClr val="bg1"/>
                          </a:solidFill>
                          <a:effectLst/>
                          <a:latin typeface="Calibri" panose="020F0502020204030204" pitchFamily="34" charset="0"/>
                          <a:ea typeface="+mn-ea"/>
                          <a:cs typeface="Calibri" panose="020F0502020204030204" pitchFamily="34" charset="0"/>
                        </a:rPr>
                        <a:t>341</a:t>
                      </a:r>
                    </a:p>
                  </a:txBody>
                  <a:tcPr marL="9525" marR="9525" marT="9525" marB="0" anchor="ctr">
                    <a:solidFill>
                      <a:schemeClr val="bg1">
                        <a:lumMod val="65000"/>
                      </a:schemeClr>
                    </a:solidFill>
                  </a:tcPr>
                </a:tc>
                <a:tc>
                  <a:txBody>
                    <a:bodyPr/>
                    <a:lstStyle/>
                    <a:p>
                      <a:pPr marL="0" algn="ctr" defTabSz="914400" rtl="0" eaLnBrk="1" fontAlgn="t" latinLnBrk="0" hangingPunct="1"/>
                      <a:r>
                        <a:rPr lang="en-IE" sz="1100" i="1" u="none" strike="noStrike" kern="1200" dirty="0">
                          <a:solidFill>
                            <a:schemeClr val="bg1"/>
                          </a:solidFill>
                          <a:effectLst/>
                          <a:latin typeface="Calibri" panose="020F0502020204030204" pitchFamily="34" charset="0"/>
                          <a:ea typeface="+mn-ea"/>
                          <a:cs typeface="Calibri" panose="020F0502020204030204" pitchFamily="34" charset="0"/>
                        </a:rPr>
                        <a:t>305</a:t>
                      </a:r>
                    </a:p>
                  </a:txBody>
                  <a:tcPr marL="9525" marR="9525" marT="9525" marB="0" anchor="ctr">
                    <a:solidFill>
                      <a:schemeClr val="bg1">
                        <a:lumMod val="65000"/>
                      </a:schemeClr>
                    </a:solidFill>
                  </a:tcPr>
                </a:tc>
                <a:tc>
                  <a:txBody>
                    <a:bodyPr/>
                    <a:lstStyle/>
                    <a:p>
                      <a:pPr marL="0" algn="ctr" defTabSz="914400" rtl="0" eaLnBrk="1" fontAlgn="t" latinLnBrk="0" hangingPunct="1"/>
                      <a:r>
                        <a:rPr lang="en-IE" sz="1100" i="1" u="none" strike="noStrike" kern="1200" dirty="0">
                          <a:solidFill>
                            <a:schemeClr val="bg1"/>
                          </a:solidFill>
                          <a:effectLst/>
                          <a:latin typeface="Calibri" panose="020F0502020204030204" pitchFamily="34" charset="0"/>
                          <a:ea typeface="+mn-ea"/>
                          <a:cs typeface="Calibri" panose="020F0502020204030204" pitchFamily="34" charset="0"/>
                        </a:rPr>
                        <a:t>243</a:t>
                      </a:r>
                    </a:p>
                  </a:txBody>
                  <a:tcPr marL="9525" marR="9525" marT="9525" marB="0" anchor="ctr">
                    <a:solidFill>
                      <a:schemeClr val="bg1">
                        <a:lumMod val="65000"/>
                      </a:schemeClr>
                    </a:solidFill>
                  </a:tcPr>
                </a:tc>
                <a:tc>
                  <a:txBody>
                    <a:bodyPr/>
                    <a:lstStyle/>
                    <a:p>
                      <a:pPr marL="0" algn="ctr" defTabSz="914400" rtl="0" eaLnBrk="1" fontAlgn="t" latinLnBrk="0" hangingPunct="1"/>
                      <a:r>
                        <a:rPr lang="en-IE" sz="1100" i="1" u="none" strike="noStrike" kern="1200" dirty="0">
                          <a:solidFill>
                            <a:schemeClr val="bg1"/>
                          </a:solidFill>
                          <a:effectLst/>
                          <a:latin typeface="Calibri" panose="020F0502020204030204" pitchFamily="34" charset="0"/>
                          <a:ea typeface="+mn-ea"/>
                          <a:cs typeface="Calibri" panose="020F0502020204030204" pitchFamily="34" charset="0"/>
                        </a:rPr>
                        <a:t>111</a:t>
                      </a:r>
                    </a:p>
                  </a:txBody>
                  <a:tcPr marL="9525" marR="9525" marT="9525" marB="0" anchor="ctr">
                    <a:solidFill>
                      <a:schemeClr val="bg1">
                        <a:lumMod val="65000"/>
                      </a:schemeClr>
                    </a:solidFill>
                  </a:tcPr>
                </a:tc>
                <a:tc>
                  <a:txBody>
                    <a:bodyPr/>
                    <a:lstStyle/>
                    <a:p>
                      <a:pPr marL="0" algn="ctr" defTabSz="914400" rtl="0" eaLnBrk="1" fontAlgn="t" latinLnBrk="0" hangingPunct="1"/>
                      <a:r>
                        <a:rPr lang="en-IE" sz="1100" i="1" u="none" strike="noStrike" kern="1200" dirty="0">
                          <a:solidFill>
                            <a:schemeClr val="bg1"/>
                          </a:solidFill>
                          <a:effectLst/>
                          <a:latin typeface="Calibri" panose="020F0502020204030204" pitchFamily="34" charset="0"/>
                          <a:ea typeface="+mn-ea"/>
                          <a:cs typeface="Calibri" panose="020F0502020204030204" pitchFamily="34" charset="0"/>
                        </a:rPr>
                        <a:t>302</a:t>
                      </a:r>
                    </a:p>
                  </a:txBody>
                  <a:tcPr marL="9525" marR="9525" marT="9525" marB="0" anchor="ctr">
                    <a:solidFill>
                      <a:schemeClr val="bg1">
                        <a:lumMod val="65000"/>
                      </a:schemeClr>
                    </a:solidFill>
                  </a:tcPr>
                </a:tc>
                <a:extLst>
                  <a:ext uri="{0D108BD9-81ED-4DB2-BD59-A6C34878D82A}">
                    <a16:rowId xmlns="" xmlns:a16="http://schemas.microsoft.com/office/drawing/2014/main" val="3616660450"/>
                  </a:ext>
                </a:extLst>
              </a:tr>
              <a:tr h="286925">
                <a:tc>
                  <a:txBody>
                    <a:bodyPr/>
                    <a:lstStyle/>
                    <a:p>
                      <a:pPr algn="ctr" fontAlgn="t"/>
                      <a:endParaRPr lang="en-IE" sz="1100" b="0" i="0" u="none" strike="noStrike" dirty="0">
                        <a:solidFill>
                          <a:srgbClr val="000000"/>
                        </a:solidFill>
                        <a:effectLst/>
                        <a:latin typeface="Calibri" panose="020F0502020204030204" pitchFamily="34" charset="0"/>
                        <a:cs typeface="Calibri" panose="020F0502020204030204" pitchFamily="34" charset="0"/>
                      </a:endParaRPr>
                    </a:p>
                  </a:txBody>
                  <a:tcPr marL="3952" marR="3952" marT="3952" marB="0" anchor="ctr">
                    <a:solidFill>
                      <a:schemeClr val="bg1">
                        <a:lumMod val="65000"/>
                      </a:schemeClr>
                    </a:solidFill>
                  </a:tcPr>
                </a:tc>
                <a:tc>
                  <a:txBody>
                    <a:bodyPr/>
                    <a:lstStyle/>
                    <a:p>
                      <a:pPr algn="ctr" fontAlgn="t"/>
                      <a:r>
                        <a:rPr lang="en-IE" sz="1100" i="1" u="none" strike="noStrike" dirty="0">
                          <a:solidFill>
                            <a:schemeClr val="bg1"/>
                          </a:solidFill>
                          <a:effectLst/>
                          <a:latin typeface="Calibri" panose="020F0502020204030204" pitchFamily="34" charset="0"/>
                          <a:cs typeface="Calibri" panose="020F0502020204030204" pitchFamily="34" charset="0"/>
                        </a:rPr>
                        <a:t>%</a:t>
                      </a:r>
                      <a:endParaRPr lang="en-IE" sz="1100" b="0" i="1" u="none" strike="noStrike" dirty="0">
                        <a:solidFill>
                          <a:schemeClr val="bg1"/>
                        </a:solidFill>
                        <a:effectLst/>
                        <a:latin typeface="Calibri" panose="020F0502020204030204" pitchFamily="34" charset="0"/>
                        <a:cs typeface="Calibri" panose="020F0502020204030204" pitchFamily="34" charset="0"/>
                      </a:endParaRPr>
                    </a:p>
                  </a:txBody>
                  <a:tcPr marL="3952" marR="3952" marT="3952" marB="0" anchor="ctr">
                    <a:solidFill>
                      <a:schemeClr val="bg1">
                        <a:lumMod val="65000"/>
                      </a:schemeClr>
                    </a:solidFill>
                  </a:tcPr>
                </a:tc>
                <a:tc>
                  <a:txBody>
                    <a:bodyPr/>
                    <a:lstStyle/>
                    <a:p>
                      <a:pPr marL="0" algn="ctr" defTabSz="914400" rtl="0" eaLnBrk="1" fontAlgn="t" latinLnBrk="0" hangingPunct="1"/>
                      <a:r>
                        <a:rPr lang="en-IE" sz="1100" i="1" u="none" strike="noStrike" kern="1200" dirty="0">
                          <a:solidFill>
                            <a:schemeClr val="bg1"/>
                          </a:solidFill>
                          <a:effectLst/>
                          <a:latin typeface="Calibri" panose="020F0502020204030204" pitchFamily="34" charset="0"/>
                          <a:ea typeface="+mn-ea"/>
                          <a:cs typeface="Calibri" panose="020F0502020204030204" pitchFamily="34" charset="0"/>
                        </a:rPr>
                        <a:t>%</a:t>
                      </a:r>
                    </a:p>
                  </a:txBody>
                  <a:tcPr marL="3952" marR="3952" marT="3952" marB="0" anchor="ctr">
                    <a:solidFill>
                      <a:schemeClr val="bg1">
                        <a:lumMod val="6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1100" i="1" u="none" strike="noStrike" kern="1200" dirty="0">
                          <a:solidFill>
                            <a:schemeClr val="bg1"/>
                          </a:solidFill>
                          <a:effectLst/>
                          <a:latin typeface="Calibri" panose="020F0502020204030204" pitchFamily="34" charset="0"/>
                          <a:ea typeface="+mn-ea"/>
                          <a:cs typeface="Calibri" panose="020F0502020204030204" pitchFamily="34" charset="0"/>
                        </a:rPr>
                        <a:t>%</a:t>
                      </a:r>
                    </a:p>
                  </a:txBody>
                  <a:tcPr marL="3952" marR="3952" marT="3952" marB="0" anchor="ctr">
                    <a:solidFill>
                      <a:schemeClr val="bg1">
                        <a:lumMod val="6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1100" i="1" u="none" strike="noStrike" kern="1200" dirty="0">
                          <a:solidFill>
                            <a:schemeClr val="bg1"/>
                          </a:solidFill>
                          <a:effectLst/>
                          <a:latin typeface="Calibri" panose="020F0502020204030204" pitchFamily="34" charset="0"/>
                          <a:ea typeface="+mn-ea"/>
                          <a:cs typeface="Calibri" panose="020F0502020204030204" pitchFamily="34" charset="0"/>
                        </a:rPr>
                        <a:t>%</a:t>
                      </a:r>
                    </a:p>
                  </a:txBody>
                  <a:tcPr marL="3952" marR="3952" marT="3952" marB="0" anchor="ctr">
                    <a:solidFill>
                      <a:schemeClr val="bg1">
                        <a:lumMod val="65000"/>
                      </a:schemeClr>
                    </a:solidFill>
                  </a:tcPr>
                </a:tc>
                <a:tc>
                  <a:txBody>
                    <a:bodyPr/>
                    <a:lstStyle/>
                    <a:p>
                      <a:pPr marL="0" algn="ctr" defTabSz="914400" rtl="0" eaLnBrk="1" fontAlgn="t" latinLnBrk="0" hangingPunct="1"/>
                      <a:r>
                        <a:rPr lang="en-IE" sz="1100" i="1" u="none" strike="noStrike" kern="1200" dirty="0">
                          <a:solidFill>
                            <a:schemeClr val="bg1"/>
                          </a:solidFill>
                          <a:effectLst/>
                          <a:latin typeface="Calibri" panose="020F0502020204030204" pitchFamily="34" charset="0"/>
                          <a:ea typeface="+mn-ea"/>
                          <a:cs typeface="Calibri" panose="020F0502020204030204" pitchFamily="34" charset="0"/>
                        </a:rPr>
                        <a:t>%</a:t>
                      </a:r>
                    </a:p>
                  </a:txBody>
                  <a:tcPr marL="3952" marR="3952" marT="3952" marB="0" anchor="ctr">
                    <a:solidFill>
                      <a:schemeClr val="bg1">
                        <a:lumMod val="6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1100" i="1" u="none" strike="noStrike" kern="1200" dirty="0">
                          <a:solidFill>
                            <a:schemeClr val="bg1"/>
                          </a:solidFill>
                          <a:effectLst/>
                          <a:latin typeface="Calibri" panose="020F0502020204030204" pitchFamily="34" charset="0"/>
                          <a:ea typeface="+mn-ea"/>
                          <a:cs typeface="Calibri" panose="020F0502020204030204" pitchFamily="34" charset="0"/>
                        </a:rPr>
                        <a:t>%</a:t>
                      </a:r>
                    </a:p>
                  </a:txBody>
                  <a:tcPr marL="3952" marR="3952" marT="3952" marB="0" anchor="ctr">
                    <a:solidFill>
                      <a:schemeClr val="bg1">
                        <a:lumMod val="6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1100" i="1" u="none" strike="noStrike" kern="1200" dirty="0">
                          <a:solidFill>
                            <a:schemeClr val="bg1"/>
                          </a:solidFill>
                          <a:effectLst/>
                          <a:latin typeface="Calibri" panose="020F0502020204030204" pitchFamily="34" charset="0"/>
                          <a:ea typeface="+mn-ea"/>
                          <a:cs typeface="Calibri" panose="020F0502020204030204" pitchFamily="34" charset="0"/>
                        </a:rPr>
                        <a:t>%</a:t>
                      </a:r>
                    </a:p>
                  </a:txBody>
                  <a:tcPr marL="3952" marR="3952" marT="3952" marB="0" anchor="ctr">
                    <a:solidFill>
                      <a:schemeClr val="bg1">
                        <a:lumMod val="65000"/>
                      </a:schemeClr>
                    </a:solidFill>
                  </a:tcPr>
                </a:tc>
                <a:extLst>
                  <a:ext uri="{0D108BD9-81ED-4DB2-BD59-A6C34878D82A}">
                    <a16:rowId xmlns="" xmlns:a16="http://schemas.microsoft.com/office/drawing/2014/main" val="161074788"/>
                  </a:ext>
                </a:extLst>
              </a:tr>
              <a:tr h="245521">
                <a:tc>
                  <a:txBody>
                    <a:bodyPr/>
                    <a:lstStyle/>
                    <a:p>
                      <a:pPr algn="l" fontAlgn="t"/>
                      <a:r>
                        <a:rPr lang="en-US" sz="900" b="0" i="0" u="none" strike="noStrike" dirty="0">
                          <a:solidFill>
                            <a:srgbClr val="000000"/>
                          </a:solidFill>
                          <a:effectLst/>
                          <a:latin typeface="+mn-lt"/>
                        </a:rPr>
                        <a:t>Spend time with friends/family</a:t>
                      </a:r>
                    </a:p>
                  </a:txBody>
                  <a:tcPr marL="9525" marR="9525" marT="9525" marB="0" anchor="ctr">
                    <a:solidFill>
                      <a:schemeClr val="bg1">
                        <a:lumMod val="95000"/>
                      </a:schemeClr>
                    </a:solidFill>
                  </a:tcPr>
                </a:tc>
                <a:tc>
                  <a:txBody>
                    <a:bodyPr/>
                    <a:lstStyle/>
                    <a:p>
                      <a:pPr algn="ctr" fontAlgn="t"/>
                      <a:r>
                        <a:rPr lang="en-IE" sz="900" b="0" i="0" u="none" strike="noStrike" dirty="0">
                          <a:solidFill>
                            <a:srgbClr val="000000"/>
                          </a:solidFill>
                          <a:effectLst/>
                          <a:latin typeface="+mn-lt"/>
                        </a:rPr>
                        <a:t>78</a:t>
                      </a:r>
                    </a:p>
                  </a:txBody>
                  <a:tcPr marL="9525" marR="9525" marT="9525" marB="0" anchor="ctr">
                    <a:solidFill>
                      <a:schemeClr val="bg1">
                        <a:lumMod val="95000"/>
                      </a:schemeClr>
                    </a:solidFill>
                  </a:tcPr>
                </a:tc>
                <a:tc>
                  <a:txBody>
                    <a:bodyPr/>
                    <a:lstStyle/>
                    <a:p>
                      <a:pPr algn="ctr" fontAlgn="t"/>
                      <a:r>
                        <a:rPr lang="en-IE" sz="900" b="0" i="0" u="none" strike="noStrike" dirty="0">
                          <a:solidFill>
                            <a:srgbClr val="000000"/>
                          </a:solidFill>
                          <a:effectLst/>
                          <a:latin typeface="+mn-lt"/>
                        </a:rPr>
                        <a:t>79</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77</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78</a:t>
                      </a:r>
                    </a:p>
                  </a:txBody>
                  <a:tcPr marL="9525" marR="9525" marT="9525" marB="0" anchor="ctr">
                    <a:solidFill>
                      <a:schemeClr val="bg1">
                        <a:lumMod val="95000"/>
                      </a:schemeClr>
                    </a:solidFill>
                  </a:tcPr>
                </a:tc>
                <a:tc>
                  <a:txBody>
                    <a:bodyPr/>
                    <a:lstStyle/>
                    <a:p>
                      <a:pPr algn="ctr" fontAlgn="t"/>
                      <a:r>
                        <a:rPr lang="en-IE" sz="900" b="0" i="0" u="none" strike="noStrike" dirty="0">
                          <a:solidFill>
                            <a:srgbClr val="000000"/>
                          </a:solidFill>
                          <a:effectLst/>
                          <a:latin typeface="+mn-lt"/>
                        </a:rPr>
                        <a:t>84</a:t>
                      </a:r>
                    </a:p>
                  </a:txBody>
                  <a:tcPr marL="9525" marR="9525" marT="9525" marB="0" anchor="ctr">
                    <a:solidFill>
                      <a:schemeClr val="accent1">
                        <a:lumMod val="60000"/>
                        <a:lumOff val="40000"/>
                      </a:schemeClr>
                    </a:solidFill>
                  </a:tcPr>
                </a:tc>
                <a:tc>
                  <a:txBody>
                    <a:bodyPr/>
                    <a:lstStyle/>
                    <a:p>
                      <a:pPr algn="ctr" fontAlgn="t"/>
                      <a:r>
                        <a:rPr lang="en-IE" sz="900" b="0" i="0" u="none" strike="noStrike">
                          <a:solidFill>
                            <a:srgbClr val="000000"/>
                          </a:solidFill>
                          <a:effectLst/>
                          <a:latin typeface="+mn-lt"/>
                        </a:rPr>
                        <a:t>76</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76</a:t>
                      </a:r>
                    </a:p>
                  </a:txBody>
                  <a:tcPr marL="9525" marR="9525" marT="9525" marB="0" anchor="ctr">
                    <a:solidFill>
                      <a:schemeClr val="bg1">
                        <a:lumMod val="95000"/>
                      </a:schemeClr>
                    </a:solidFill>
                  </a:tcPr>
                </a:tc>
                <a:extLst>
                  <a:ext uri="{0D108BD9-81ED-4DB2-BD59-A6C34878D82A}">
                    <a16:rowId xmlns="" xmlns:a16="http://schemas.microsoft.com/office/drawing/2014/main" val="792268045"/>
                  </a:ext>
                </a:extLst>
              </a:tr>
              <a:tr h="245521">
                <a:tc>
                  <a:txBody>
                    <a:bodyPr/>
                    <a:lstStyle/>
                    <a:p>
                      <a:pPr algn="l" fontAlgn="t"/>
                      <a:r>
                        <a:rPr lang="en-IE" sz="900" b="0" i="0" u="none" strike="noStrike">
                          <a:solidFill>
                            <a:srgbClr val="000000"/>
                          </a:solidFill>
                          <a:effectLst/>
                          <a:latin typeface="+mn-lt"/>
                        </a:rPr>
                        <a:t>Read magazines</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21</a:t>
                      </a:r>
                    </a:p>
                  </a:txBody>
                  <a:tcPr marL="9525" marR="9525" marT="9525" marB="0" anchor="ctr">
                    <a:solidFill>
                      <a:schemeClr val="bg1">
                        <a:lumMod val="95000"/>
                      </a:schemeClr>
                    </a:solidFill>
                  </a:tcPr>
                </a:tc>
                <a:tc>
                  <a:txBody>
                    <a:bodyPr/>
                    <a:lstStyle/>
                    <a:p>
                      <a:pPr algn="ctr" fontAlgn="t"/>
                      <a:r>
                        <a:rPr lang="en-IE" sz="900" b="0" i="0" u="none" strike="noStrike" dirty="0">
                          <a:solidFill>
                            <a:srgbClr val="000000"/>
                          </a:solidFill>
                          <a:effectLst/>
                          <a:latin typeface="+mn-lt"/>
                        </a:rPr>
                        <a:t>24</a:t>
                      </a:r>
                    </a:p>
                  </a:txBody>
                  <a:tcPr marL="9525" marR="9525" marT="9525" marB="0" anchor="ctr">
                    <a:solidFill>
                      <a:schemeClr val="bg1">
                        <a:lumMod val="95000"/>
                      </a:schemeClr>
                    </a:solidFill>
                  </a:tcPr>
                </a:tc>
                <a:tc>
                  <a:txBody>
                    <a:bodyPr/>
                    <a:lstStyle/>
                    <a:p>
                      <a:pPr algn="ctr" fontAlgn="t"/>
                      <a:r>
                        <a:rPr lang="en-IE" sz="900" b="0" i="0" u="none" strike="noStrike" dirty="0">
                          <a:solidFill>
                            <a:srgbClr val="000000"/>
                          </a:solidFill>
                          <a:effectLst/>
                          <a:latin typeface="+mn-lt"/>
                        </a:rPr>
                        <a:t>20</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25</a:t>
                      </a:r>
                    </a:p>
                  </a:txBody>
                  <a:tcPr marL="9525" marR="9525" marT="9525" marB="0" anchor="ctr">
                    <a:solidFill>
                      <a:schemeClr val="bg1">
                        <a:lumMod val="95000"/>
                      </a:schemeClr>
                    </a:solidFill>
                  </a:tcPr>
                </a:tc>
                <a:tc>
                  <a:txBody>
                    <a:bodyPr/>
                    <a:lstStyle/>
                    <a:p>
                      <a:pPr algn="ctr" fontAlgn="t"/>
                      <a:r>
                        <a:rPr lang="en-IE" sz="900" b="0" i="0" u="none" strike="noStrike" dirty="0">
                          <a:solidFill>
                            <a:srgbClr val="000000"/>
                          </a:solidFill>
                          <a:effectLst/>
                          <a:latin typeface="+mn-lt"/>
                        </a:rPr>
                        <a:t>28</a:t>
                      </a:r>
                    </a:p>
                  </a:txBody>
                  <a:tcPr marL="9525" marR="9525" marT="9525" marB="0" anchor="ctr">
                    <a:solidFill>
                      <a:schemeClr val="accent1">
                        <a:lumMod val="60000"/>
                        <a:lumOff val="40000"/>
                      </a:schemeClr>
                    </a:solidFill>
                  </a:tcPr>
                </a:tc>
                <a:tc>
                  <a:txBody>
                    <a:bodyPr/>
                    <a:lstStyle/>
                    <a:p>
                      <a:pPr algn="ctr" fontAlgn="t"/>
                      <a:r>
                        <a:rPr lang="en-IE" sz="900" b="0" i="0" u="none" strike="noStrike">
                          <a:solidFill>
                            <a:srgbClr val="000000"/>
                          </a:solidFill>
                          <a:effectLst/>
                          <a:latin typeface="+mn-lt"/>
                        </a:rPr>
                        <a:t>18</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14</a:t>
                      </a:r>
                    </a:p>
                  </a:txBody>
                  <a:tcPr marL="9525" marR="9525" marT="9525" marB="0" anchor="ctr">
                    <a:solidFill>
                      <a:schemeClr val="bg1">
                        <a:lumMod val="95000"/>
                      </a:schemeClr>
                    </a:solidFill>
                  </a:tcPr>
                </a:tc>
                <a:extLst>
                  <a:ext uri="{0D108BD9-81ED-4DB2-BD59-A6C34878D82A}">
                    <a16:rowId xmlns="" xmlns:a16="http://schemas.microsoft.com/office/drawing/2014/main" val="1581204516"/>
                  </a:ext>
                </a:extLst>
              </a:tr>
              <a:tr h="245521">
                <a:tc>
                  <a:txBody>
                    <a:bodyPr/>
                    <a:lstStyle/>
                    <a:p>
                      <a:pPr algn="l" fontAlgn="t"/>
                      <a:r>
                        <a:rPr lang="en-IE" sz="900" b="0" i="0" u="none" strike="noStrike" dirty="0">
                          <a:solidFill>
                            <a:srgbClr val="000000"/>
                          </a:solidFill>
                          <a:effectLst/>
                          <a:latin typeface="+mn-lt"/>
                        </a:rPr>
                        <a:t>Read books</a:t>
                      </a:r>
                    </a:p>
                  </a:txBody>
                  <a:tcPr marL="9525" marR="9525" marT="9525" marB="0" anchor="ctr">
                    <a:solidFill>
                      <a:schemeClr val="bg1">
                        <a:lumMod val="95000"/>
                      </a:schemeClr>
                    </a:solidFill>
                  </a:tcPr>
                </a:tc>
                <a:tc>
                  <a:txBody>
                    <a:bodyPr/>
                    <a:lstStyle/>
                    <a:p>
                      <a:pPr algn="ctr" fontAlgn="t"/>
                      <a:r>
                        <a:rPr lang="en-IE" sz="900" b="0" i="0" u="none" strike="noStrike" dirty="0">
                          <a:solidFill>
                            <a:srgbClr val="000000"/>
                          </a:solidFill>
                          <a:effectLst/>
                          <a:latin typeface="+mn-lt"/>
                        </a:rPr>
                        <a:t>30</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36</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27</a:t>
                      </a:r>
                    </a:p>
                  </a:txBody>
                  <a:tcPr marL="9525" marR="9525" marT="9525" marB="0" anchor="ctr">
                    <a:solidFill>
                      <a:schemeClr val="bg1">
                        <a:lumMod val="95000"/>
                      </a:schemeClr>
                    </a:solidFill>
                  </a:tcPr>
                </a:tc>
                <a:tc>
                  <a:txBody>
                    <a:bodyPr/>
                    <a:lstStyle/>
                    <a:p>
                      <a:pPr algn="ctr" fontAlgn="t"/>
                      <a:r>
                        <a:rPr lang="en-IE" sz="900" b="0" i="0" u="none" strike="noStrike" dirty="0">
                          <a:solidFill>
                            <a:srgbClr val="000000"/>
                          </a:solidFill>
                          <a:effectLst/>
                          <a:latin typeface="+mn-lt"/>
                        </a:rPr>
                        <a:t>34</a:t>
                      </a:r>
                    </a:p>
                  </a:txBody>
                  <a:tcPr marL="9525" marR="9525" marT="9525" marB="0" anchor="ctr">
                    <a:solidFill>
                      <a:schemeClr val="bg1">
                        <a:lumMod val="95000"/>
                      </a:schemeClr>
                    </a:solidFill>
                  </a:tcPr>
                </a:tc>
                <a:tc>
                  <a:txBody>
                    <a:bodyPr/>
                    <a:lstStyle/>
                    <a:p>
                      <a:pPr algn="ctr" fontAlgn="t"/>
                      <a:r>
                        <a:rPr lang="en-IE" sz="900" b="0" i="0" u="none" strike="noStrike" dirty="0">
                          <a:solidFill>
                            <a:srgbClr val="000000"/>
                          </a:solidFill>
                          <a:effectLst/>
                          <a:latin typeface="+mn-lt"/>
                        </a:rPr>
                        <a:t>50</a:t>
                      </a:r>
                    </a:p>
                  </a:txBody>
                  <a:tcPr marL="9525" marR="9525" marT="9525" marB="0" anchor="ctr">
                    <a:solidFill>
                      <a:schemeClr val="accent1">
                        <a:lumMod val="60000"/>
                        <a:lumOff val="40000"/>
                      </a:schemeClr>
                    </a:solidFill>
                  </a:tcPr>
                </a:tc>
                <a:tc>
                  <a:txBody>
                    <a:bodyPr/>
                    <a:lstStyle/>
                    <a:p>
                      <a:pPr algn="ctr" fontAlgn="t"/>
                      <a:r>
                        <a:rPr lang="en-IE" sz="900" b="0" i="0" u="none" strike="noStrike">
                          <a:solidFill>
                            <a:srgbClr val="000000"/>
                          </a:solidFill>
                          <a:effectLst/>
                          <a:latin typeface="+mn-lt"/>
                        </a:rPr>
                        <a:t>23</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18</a:t>
                      </a:r>
                    </a:p>
                  </a:txBody>
                  <a:tcPr marL="9525" marR="9525" marT="9525" marB="0" anchor="ctr">
                    <a:solidFill>
                      <a:schemeClr val="bg1">
                        <a:lumMod val="95000"/>
                      </a:schemeClr>
                    </a:solidFill>
                  </a:tcPr>
                </a:tc>
                <a:extLst>
                  <a:ext uri="{0D108BD9-81ED-4DB2-BD59-A6C34878D82A}">
                    <a16:rowId xmlns="" xmlns:a16="http://schemas.microsoft.com/office/drawing/2014/main" val="841089874"/>
                  </a:ext>
                </a:extLst>
              </a:tr>
              <a:tr h="245521">
                <a:tc>
                  <a:txBody>
                    <a:bodyPr/>
                    <a:lstStyle/>
                    <a:p>
                      <a:pPr algn="l" fontAlgn="t"/>
                      <a:r>
                        <a:rPr lang="en-IE" sz="900" b="0" i="0" u="none" strike="noStrike">
                          <a:solidFill>
                            <a:srgbClr val="000000"/>
                          </a:solidFill>
                          <a:effectLst/>
                          <a:latin typeface="+mn-lt"/>
                        </a:rPr>
                        <a:t>Listen to music</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58</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66</a:t>
                      </a:r>
                    </a:p>
                  </a:txBody>
                  <a:tcPr marL="9525" marR="9525" marT="9525" marB="0" anchor="ctr">
                    <a:solidFill>
                      <a:schemeClr val="bg1">
                        <a:lumMod val="95000"/>
                      </a:schemeClr>
                    </a:solidFill>
                  </a:tcPr>
                </a:tc>
                <a:tc>
                  <a:txBody>
                    <a:bodyPr/>
                    <a:lstStyle/>
                    <a:p>
                      <a:pPr algn="ctr" fontAlgn="t"/>
                      <a:r>
                        <a:rPr lang="en-IE" sz="900" b="0" i="0" u="none" strike="noStrike" dirty="0">
                          <a:solidFill>
                            <a:srgbClr val="000000"/>
                          </a:solidFill>
                          <a:effectLst/>
                          <a:latin typeface="+mn-lt"/>
                        </a:rPr>
                        <a:t>55</a:t>
                      </a:r>
                    </a:p>
                  </a:txBody>
                  <a:tcPr marL="9525" marR="9525" marT="9525" marB="0" anchor="ctr">
                    <a:solidFill>
                      <a:schemeClr val="bg1">
                        <a:lumMod val="95000"/>
                      </a:schemeClr>
                    </a:solidFill>
                  </a:tcPr>
                </a:tc>
                <a:tc>
                  <a:txBody>
                    <a:bodyPr/>
                    <a:lstStyle/>
                    <a:p>
                      <a:pPr algn="ctr" fontAlgn="t"/>
                      <a:r>
                        <a:rPr lang="en-IE" sz="900" b="0" i="0" u="none" strike="noStrike" dirty="0">
                          <a:solidFill>
                            <a:srgbClr val="000000"/>
                          </a:solidFill>
                          <a:effectLst/>
                          <a:latin typeface="+mn-lt"/>
                        </a:rPr>
                        <a:t>66</a:t>
                      </a:r>
                    </a:p>
                  </a:txBody>
                  <a:tcPr marL="9525" marR="9525" marT="9525" marB="0" anchor="ctr">
                    <a:solidFill>
                      <a:schemeClr val="accent1">
                        <a:lumMod val="60000"/>
                        <a:lumOff val="40000"/>
                      </a:schemeClr>
                    </a:solidFill>
                  </a:tcPr>
                </a:tc>
                <a:tc>
                  <a:txBody>
                    <a:bodyPr/>
                    <a:lstStyle/>
                    <a:p>
                      <a:pPr algn="ctr" fontAlgn="t"/>
                      <a:r>
                        <a:rPr lang="en-IE" sz="900" b="0" i="0" u="none" strike="noStrike" dirty="0">
                          <a:solidFill>
                            <a:srgbClr val="000000"/>
                          </a:solidFill>
                          <a:effectLst/>
                          <a:latin typeface="+mn-lt"/>
                        </a:rPr>
                        <a:t>82</a:t>
                      </a:r>
                    </a:p>
                  </a:txBody>
                  <a:tcPr marL="9525" marR="9525" marT="9525" marB="0" anchor="ctr">
                    <a:solidFill>
                      <a:schemeClr val="accent1">
                        <a:lumMod val="60000"/>
                        <a:lumOff val="40000"/>
                      </a:schemeClr>
                    </a:solidFill>
                  </a:tcPr>
                </a:tc>
                <a:tc>
                  <a:txBody>
                    <a:bodyPr/>
                    <a:lstStyle/>
                    <a:p>
                      <a:pPr algn="ctr" fontAlgn="t"/>
                      <a:r>
                        <a:rPr lang="en-IE" sz="900" b="0" i="0" u="none" strike="noStrike">
                          <a:solidFill>
                            <a:srgbClr val="000000"/>
                          </a:solidFill>
                          <a:effectLst/>
                          <a:latin typeface="+mn-lt"/>
                        </a:rPr>
                        <a:t>55</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38</a:t>
                      </a:r>
                    </a:p>
                  </a:txBody>
                  <a:tcPr marL="9525" marR="9525" marT="9525" marB="0" anchor="ctr">
                    <a:solidFill>
                      <a:schemeClr val="bg1">
                        <a:lumMod val="95000"/>
                      </a:schemeClr>
                    </a:solidFill>
                  </a:tcPr>
                </a:tc>
                <a:extLst>
                  <a:ext uri="{0D108BD9-81ED-4DB2-BD59-A6C34878D82A}">
                    <a16:rowId xmlns="" xmlns:a16="http://schemas.microsoft.com/office/drawing/2014/main" val="3356520645"/>
                  </a:ext>
                </a:extLst>
              </a:tr>
              <a:tr h="245521">
                <a:tc>
                  <a:txBody>
                    <a:bodyPr/>
                    <a:lstStyle/>
                    <a:p>
                      <a:pPr algn="l" fontAlgn="t"/>
                      <a:r>
                        <a:rPr lang="en-IE" sz="900" b="0" i="0" u="none" strike="noStrike">
                          <a:solidFill>
                            <a:srgbClr val="000000"/>
                          </a:solidFill>
                          <a:effectLst/>
                          <a:latin typeface="+mn-lt"/>
                        </a:rPr>
                        <a:t>Watch TV</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73</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71</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70</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72</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73</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74</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75</a:t>
                      </a:r>
                    </a:p>
                  </a:txBody>
                  <a:tcPr marL="9525" marR="9525" marT="9525" marB="0" anchor="ctr">
                    <a:solidFill>
                      <a:schemeClr val="bg1">
                        <a:lumMod val="95000"/>
                      </a:schemeClr>
                    </a:solidFill>
                  </a:tcPr>
                </a:tc>
                <a:extLst>
                  <a:ext uri="{0D108BD9-81ED-4DB2-BD59-A6C34878D82A}">
                    <a16:rowId xmlns="" xmlns:a16="http://schemas.microsoft.com/office/drawing/2014/main" val="1214234743"/>
                  </a:ext>
                </a:extLst>
              </a:tr>
              <a:tr h="245521">
                <a:tc>
                  <a:txBody>
                    <a:bodyPr/>
                    <a:lstStyle/>
                    <a:p>
                      <a:pPr algn="l" fontAlgn="t"/>
                      <a:r>
                        <a:rPr lang="en-US" sz="900" b="0" i="0" u="none" strike="noStrike">
                          <a:solidFill>
                            <a:srgbClr val="000000"/>
                          </a:solidFill>
                          <a:effectLst/>
                          <a:latin typeface="+mn-lt"/>
                        </a:rPr>
                        <a:t>Days out or visits to places of interest e.g. museums or historic sites</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6</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7</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5</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8</a:t>
                      </a:r>
                    </a:p>
                  </a:txBody>
                  <a:tcPr marL="9525" marR="9525" marT="9525" marB="0" anchor="ctr">
                    <a:solidFill>
                      <a:schemeClr val="bg1">
                        <a:lumMod val="95000"/>
                      </a:schemeClr>
                    </a:solidFill>
                  </a:tcPr>
                </a:tc>
                <a:tc>
                  <a:txBody>
                    <a:bodyPr/>
                    <a:lstStyle/>
                    <a:p>
                      <a:pPr algn="ctr" fontAlgn="t"/>
                      <a:r>
                        <a:rPr lang="en-IE" sz="900" b="0" i="0" u="none" strike="noStrike" dirty="0">
                          <a:solidFill>
                            <a:srgbClr val="000000"/>
                          </a:solidFill>
                          <a:effectLst/>
                          <a:latin typeface="+mn-lt"/>
                        </a:rPr>
                        <a:t>10</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5</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1</a:t>
                      </a:r>
                    </a:p>
                  </a:txBody>
                  <a:tcPr marL="9525" marR="9525" marT="9525" marB="0" anchor="ctr">
                    <a:solidFill>
                      <a:schemeClr val="bg1">
                        <a:lumMod val="95000"/>
                      </a:schemeClr>
                    </a:solidFill>
                  </a:tcPr>
                </a:tc>
                <a:extLst>
                  <a:ext uri="{0D108BD9-81ED-4DB2-BD59-A6C34878D82A}">
                    <a16:rowId xmlns="" xmlns:a16="http://schemas.microsoft.com/office/drawing/2014/main" val="2803650147"/>
                  </a:ext>
                </a:extLst>
              </a:tr>
              <a:tr h="245521">
                <a:tc>
                  <a:txBody>
                    <a:bodyPr/>
                    <a:lstStyle/>
                    <a:p>
                      <a:pPr algn="l" fontAlgn="t"/>
                      <a:r>
                        <a:rPr lang="en-IE" sz="900" b="0" i="0" u="none" strike="noStrike" dirty="0">
                          <a:solidFill>
                            <a:srgbClr val="000000"/>
                          </a:solidFill>
                          <a:effectLst/>
                          <a:latin typeface="+mn-lt"/>
                        </a:rPr>
                        <a:t>Eat out at restaurants</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19</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22</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19</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21</a:t>
                      </a:r>
                    </a:p>
                  </a:txBody>
                  <a:tcPr marL="9525" marR="9525" marT="9525" marB="0" anchor="ctr">
                    <a:solidFill>
                      <a:schemeClr val="bg1">
                        <a:lumMod val="95000"/>
                      </a:schemeClr>
                    </a:solidFill>
                  </a:tcPr>
                </a:tc>
                <a:tc>
                  <a:txBody>
                    <a:bodyPr/>
                    <a:lstStyle/>
                    <a:p>
                      <a:pPr algn="ctr" fontAlgn="t"/>
                      <a:r>
                        <a:rPr lang="en-IE" sz="900" b="0" i="0" u="none" strike="noStrike" dirty="0">
                          <a:solidFill>
                            <a:srgbClr val="000000"/>
                          </a:solidFill>
                          <a:effectLst/>
                          <a:latin typeface="+mn-lt"/>
                        </a:rPr>
                        <a:t>26</a:t>
                      </a:r>
                    </a:p>
                  </a:txBody>
                  <a:tcPr marL="9525" marR="9525" marT="9525" marB="0" anchor="ctr">
                    <a:solidFill>
                      <a:schemeClr val="accent1">
                        <a:lumMod val="60000"/>
                        <a:lumOff val="40000"/>
                      </a:schemeClr>
                    </a:solidFill>
                  </a:tcPr>
                </a:tc>
                <a:tc>
                  <a:txBody>
                    <a:bodyPr/>
                    <a:lstStyle/>
                    <a:p>
                      <a:pPr algn="ctr" fontAlgn="t"/>
                      <a:r>
                        <a:rPr lang="en-IE" sz="900" b="0" i="0" u="none" strike="noStrike" dirty="0">
                          <a:solidFill>
                            <a:srgbClr val="000000"/>
                          </a:solidFill>
                          <a:effectLst/>
                          <a:latin typeface="+mn-lt"/>
                        </a:rPr>
                        <a:t>19</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11</a:t>
                      </a:r>
                    </a:p>
                  </a:txBody>
                  <a:tcPr marL="9525" marR="9525" marT="9525" marB="0" anchor="ctr">
                    <a:solidFill>
                      <a:schemeClr val="bg1">
                        <a:lumMod val="95000"/>
                      </a:schemeClr>
                    </a:solidFill>
                  </a:tcPr>
                </a:tc>
                <a:extLst>
                  <a:ext uri="{0D108BD9-81ED-4DB2-BD59-A6C34878D82A}">
                    <a16:rowId xmlns="" xmlns:a16="http://schemas.microsoft.com/office/drawing/2014/main" val="2103273348"/>
                  </a:ext>
                </a:extLst>
              </a:tr>
              <a:tr h="245521">
                <a:tc>
                  <a:txBody>
                    <a:bodyPr/>
                    <a:lstStyle/>
                    <a:p>
                      <a:pPr algn="l" fontAlgn="t"/>
                      <a:r>
                        <a:rPr lang="en-US" sz="900" b="0" i="0" u="none" strike="noStrike">
                          <a:solidFill>
                            <a:srgbClr val="000000"/>
                          </a:solidFill>
                          <a:effectLst/>
                          <a:latin typeface="+mn-lt"/>
                        </a:rPr>
                        <a:t>Go to pubs/bars/clubs</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22</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24</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23</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23</a:t>
                      </a:r>
                    </a:p>
                  </a:txBody>
                  <a:tcPr marL="9525" marR="9525" marT="9525" marB="0" anchor="ctr">
                    <a:solidFill>
                      <a:schemeClr val="bg1">
                        <a:lumMod val="95000"/>
                      </a:schemeClr>
                    </a:solidFill>
                  </a:tcPr>
                </a:tc>
                <a:tc>
                  <a:txBody>
                    <a:bodyPr/>
                    <a:lstStyle/>
                    <a:p>
                      <a:pPr algn="ctr" fontAlgn="t"/>
                      <a:r>
                        <a:rPr lang="en-IE" sz="900" b="0" i="0" u="none" strike="noStrike" dirty="0">
                          <a:solidFill>
                            <a:srgbClr val="000000"/>
                          </a:solidFill>
                          <a:effectLst/>
                          <a:latin typeface="+mn-lt"/>
                        </a:rPr>
                        <a:t>25</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21</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17</a:t>
                      </a:r>
                    </a:p>
                  </a:txBody>
                  <a:tcPr marL="9525" marR="9525" marT="9525" marB="0" anchor="ctr">
                    <a:solidFill>
                      <a:schemeClr val="bg1">
                        <a:lumMod val="95000"/>
                      </a:schemeClr>
                    </a:solidFill>
                  </a:tcPr>
                </a:tc>
                <a:extLst>
                  <a:ext uri="{0D108BD9-81ED-4DB2-BD59-A6C34878D82A}">
                    <a16:rowId xmlns="" xmlns:a16="http://schemas.microsoft.com/office/drawing/2014/main" val="2880912102"/>
                  </a:ext>
                </a:extLst>
              </a:tr>
              <a:tr h="245521">
                <a:tc>
                  <a:txBody>
                    <a:bodyPr/>
                    <a:lstStyle/>
                    <a:p>
                      <a:pPr algn="l" fontAlgn="t"/>
                      <a:r>
                        <a:rPr lang="en-IE" sz="900" b="0" i="0" u="none" strike="noStrike">
                          <a:solidFill>
                            <a:srgbClr val="000000"/>
                          </a:solidFill>
                          <a:effectLst/>
                          <a:latin typeface="+mn-lt"/>
                        </a:rPr>
                        <a:t>DIY or Gardening</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17</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19</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14</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20</a:t>
                      </a:r>
                    </a:p>
                  </a:txBody>
                  <a:tcPr marL="9525" marR="9525" marT="9525" marB="0" anchor="ctr">
                    <a:solidFill>
                      <a:schemeClr val="bg1">
                        <a:lumMod val="95000"/>
                      </a:schemeClr>
                    </a:solidFill>
                  </a:tcPr>
                </a:tc>
                <a:tc>
                  <a:txBody>
                    <a:bodyPr/>
                    <a:lstStyle/>
                    <a:p>
                      <a:pPr algn="ctr" fontAlgn="t"/>
                      <a:r>
                        <a:rPr lang="en-IE" sz="900" b="0" i="0" u="none" strike="noStrike" dirty="0">
                          <a:solidFill>
                            <a:srgbClr val="000000"/>
                          </a:solidFill>
                          <a:effectLst/>
                          <a:latin typeface="+mn-lt"/>
                        </a:rPr>
                        <a:t>24</a:t>
                      </a:r>
                    </a:p>
                  </a:txBody>
                  <a:tcPr marL="9525" marR="9525" marT="9525" marB="0" anchor="ctr">
                    <a:solidFill>
                      <a:schemeClr val="accent1">
                        <a:lumMod val="60000"/>
                        <a:lumOff val="40000"/>
                      </a:schemeClr>
                    </a:solidFill>
                  </a:tcPr>
                </a:tc>
                <a:tc>
                  <a:txBody>
                    <a:bodyPr/>
                    <a:lstStyle/>
                    <a:p>
                      <a:pPr algn="ctr" fontAlgn="t"/>
                      <a:r>
                        <a:rPr lang="en-IE" sz="900" b="0" i="0" u="none" strike="noStrike" dirty="0">
                          <a:solidFill>
                            <a:srgbClr val="000000"/>
                          </a:solidFill>
                          <a:effectLst/>
                          <a:latin typeface="+mn-lt"/>
                        </a:rPr>
                        <a:t>12</a:t>
                      </a:r>
                    </a:p>
                  </a:txBody>
                  <a:tcPr marL="9525" marR="9525" marT="9525" marB="0" anchor="ctr">
                    <a:solidFill>
                      <a:schemeClr val="bg1">
                        <a:lumMod val="95000"/>
                      </a:schemeClr>
                    </a:solidFill>
                  </a:tcPr>
                </a:tc>
                <a:tc>
                  <a:txBody>
                    <a:bodyPr/>
                    <a:lstStyle/>
                    <a:p>
                      <a:pPr algn="ctr" fontAlgn="t"/>
                      <a:r>
                        <a:rPr lang="en-IE" sz="900" b="0" i="0" u="none" strike="noStrike" dirty="0">
                          <a:solidFill>
                            <a:srgbClr val="000000"/>
                          </a:solidFill>
                          <a:effectLst/>
                          <a:latin typeface="+mn-lt"/>
                        </a:rPr>
                        <a:t>12</a:t>
                      </a:r>
                    </a:p>
                  </a:txBody>
                  <a:tcPr marL="9525" marR="9525" marT="9525" marB="0" anchor="ctr">
                    <a:solidFill>
                      <a:schemeClr val="bg1">
                        <a:lumMod val="95000"/>
                      </a:schemeClr>
                    </a:solidFill>
                  </a:tcPr>
                </a:tc>
                <a:extLst>
                  <a:ext uri="{0D108BD9-81ED-4DB2-BD59-A6C34878D82A}">
                    <a16:rowId xmlns="" xmlns:a16="http://schemas.microsoft.com/office/drawing/2014/main" val="2492691940"/>
                  </a:ext>
                </a:extLst>
              </a:tr>
              <a:tr h="245521">
                <a:tc>
                  <a:txBody>
                    <a:bodyPr/>
                    <a:lstStyle/>
                    <a:p>
                      <a:pPr algn="l" fontAlgn="t"/>
                      <a:r>
                        <a:rPr lang="en-US" sz="900" b="0" i="0" u="none" strike="noStrike">
                          <a:solidFill>
                            <a:srgbClr val="000000"/>
                          </a:solidFill>
                          <a:effectLst/>
                          <a:latin typeface="+mn-lt"/>
                        </a:rPr>
                        <a:t>Go leisure shopping for clothes etc.</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12</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14</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10</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14</a:t>
                      </a:r>
                    </a:p>
                  </a:txBody>
                  <a:tcPr marL="9525" marR="9525" marT="9525" marB="0" anchor="ctr">
                    <a:solidFill>
                      <a:schemeClr val="bg1">
                        <a:lumMod val="95000"/>
                      </a:schemeClr>
                    </a:solidFill>
                  </a:tcPr>
                </a:tc>
                <a:tc>
                  <a:txBody>
                    <a:bodyPr/>
                    <a:lstStyle/>
                    <a:p>
                      <a:pPr algn="ctr" fontAlgn="t"/>
                      <a:r>
                        <a:rPr lang="en-IE" sz="900" b="0" i="0" u="none" strike="noStrike" dirty="0">
                          <a:solidFill>
                            <a:srgbClr val="000000"/>
                          </a:solidFill>
                          <a:effectLst/>
                          <a:latin typeface="+mn-lt"/>
                        </a:rPr>
                        <a:t>21</a:t>
                      </a:r>
                    </a:p>
                  </a:txBody>
                  <a:tcPr marL="9525" marR="9525" marT="9525" marB="0" anchor="ctr">
                    <a:solidFill>
                      <a:schemeClr val="accent1">
                        <a:lumMod val="60000"/>
                        <a:lumOff val="40000"/>
                      </a:schemeClr>
                    </a:solidFill>
                  </a:tcPr>
                </a:tc>
                <a:tc>
                  <a:txBody>
                    <a:bodyPr/>
                    <a:lstStyle/>
                    <a:p>
                      <a:pPr algn="ctr" fontAlgn="t"/>
                      <a:r>
                        <a:rPr lang="en-IE" sz="900" b="0" i="0" u="none" strike="noStrike">
                          <a:solidFill>
                            <a:srgbClr val="000000"/>
                          </a:solidFill>
                          <a:effectLst/>
                          <a:latin typeface="+mn-lt"/>
                        </a:rPr>
                        <a:t>10</a:t>
                      </a:r>
                    </a:p>
                  </a:txBody>
                  <a:tcPr marL="9525" marR="9525" marT="9525" marB="0" anchor="ctr">
                    <a:solidFill>
                      <a:schemeClr val="bg1">
                        <a:lumMod val="95000"/>
                      </a:schemeClr>
                    </a:solidFill>
                  </a:tcPr>
                </a:tc>
                <a:tc>
                  <a:txBody>
                    <a:bodyPr/>
                    <a:lstStyle/>
                    <a:p>
                      <a:pPr algn="ctr" fontAlgn="t"/>
                      <a:r>
                        <a:rPr lang="en-IE" sz="900" b="0" i="0" u="none" strike="noStrike" dirty="0">
                          <a:solidFill>
                            <a:srgbClr val="000000"/>
                          </a:solidFill>
                          <a:effectLst/>
                          <a:latin typeface="+mn-lt"/>
                        </a:rPr>
                        <a:t>6</a:t>
                      </a:r>
                    </a:p>
                  </a:txBody>
                  <a:tcPr marL="9525" marR="9525" marT="9525" marB="0" anchor="ctr">
                    <a:solidFill>
                      <a:schemeClr val="bg1">
                        <a:lumMod val="95000"/>
                      </a:schemeClr>
                    </a:solidFill>
                  </a:tcPr>
                </a:tc>
                <a:extLst>
                  <a:ext uri="{0D108BD9-81ED-4DB2-BD59-A6C34878D82A}">
                    <a16:rowId xmlns="" xmlns:a16="http://schemas.microsoft.com/office/drawing/2014/main" val="672636639"/>
                  </a:ext>
                </a:extLst>
              </a:tr>
              <a:tr h="245521">
                <a:tc>
                  <a:txBody>
                    <a:bodyPr/>
                    <a:lstStyle/>
                    <a:p>
                      <a:pPr algn="l" fontAlgn="t"/>
                      <a:r>
                        <a:rPr lang="en-US" sz="900" b="0" i="0" u="none" strike="noStrike">
                          <a:solidFill>
                            <a:srgbClr val="000000"/>
                          </a:solidFill>
                          <a:effectLst/>
                          <a:latin typeface="+mn-lt"/>
                        </a:rPr>
                        <a:t>Go to watch sporting events</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15</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18</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17</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19</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17</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13</a:t>
                      </a:r>
                    </a:p>
                  </a:txBody>
                  <a:tcPr marL="9525" marR="9525" marT="9525" marB="0" anchor="ctr">
                    <a:solidFill>
                      <a:schemeClr val="bg1">
                        <a:lumMod val="95000"/>
                      </a:schemeClr>
                    </a:solidFill>
                  </a:tcPr>
                </a:tc>
                <a:tc>
                  <a:txBody>
                    <a:bodyPr/>
                    <a:lstStyle/>
                    <a:p>
                      <a:pPr algn="ctr" fontAlgn="t"/>
                      <a:r>
                        <a:rPr lang="en-IE" sz="900" b="0" i="0" u="none" strike="noStrike" dirty="0">
                          <a:solidFill>
                            <a:srgbClr val="000000"/>
                          </a:solidFill>
                          <a:effectLst/>
                          <a:latin typeface="+mn-lt"/>
                        </a:rPr>
                        <a:t>7</a:t>
                      </a:r>
                    </a:p>
                  </a:txBody>
                  <a:tcPr marL="9525" marR="9525" marT="9525" marB="0" anchor="ctr">
                    <a:solidFill>
                      <a:schemeClr val="bg1">
                        <a:lumMod val="95000"/>
                      </a:schemeClr>
                    </a:solidFill>
                  </a:tcPr>
                </a:tc>
                <a:extLst>
                  <a:ext uri="{0D108BD9-81ED-4DB2-BD59-A6C34878D82A}">
                    <a16:rowId xmlns="" xmlns:a16="http://schemas.microsoft.com/office/drawing/2014/main" val="793301155"/>
                  </a:ext>
                </a:extLst>
              </a:tr>
              <a:tr h="245521">
                <a:tc>
                  <a:txBody>
                    <a:bodyPr/>
                    <a:lstStyle/>
                    <a:p>
                      <a:pPr algn="l" fontAlgn="t"/>
                      <a:r>
                        <a:rPr lang="en-US" sz="900" b="0" i="0" u="none" strike="noStrike">
                          <a:solidFill>
                            <a:srgbClr val="000000"/>
                          </a:solidFill>
                          <a:effectLst/>
                          <a:latin typeface="+mn-lt"/>
                        </a:rPr>
                        <a:t>Take part in sport or exercise</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25</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32</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25</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33</a:t>
                      </a:r>
                    </a:p>
                  </a:txBody>
                  <a:tcPr marL="9525" marR="9525" marT="9525" marB="0" anchor="ctr">
                    <a:solidFill>
                      <a:schemeClr val="accent1">
                        <a:lumMod val="60000"/>
                        <a:lumOff val="40000"/>
                      </a:schemeClr>
                    </a:solidFill>
                  </a:tcPr>
                </a:tc>
                <a:tc>
                  <a:txBody>
                    <a:bodyPr/>
                    <a:lstStyle/>
                    <a:p>
                      <a:pPr algn="ctr" fontAlgn="t"/>
                      <a:r>
                        <a:rPr lang="en-IE" sz="900" b="0" i="0" u="none" strike="noStrike" dirty="0">
                          <a:solidFill>
                            <a:srgbClr val="000000"/>
                          </a:solidFill>
                          <a:effectLst/>
                          <a:latin typeface="+mn-lt"/>
                        </a:rPr>
                        <a:t>43</a:t>
                      </a:r>
                    </a:p>
                  </a:txBody>
                  <a:tcPr marL="9525" marR="9525" marT="9525" marB="0" anchor="ctr">
                    <a:solidFill>
                      <a:schemeClr val="accent1">
                        <a:lumMod val="60000"/>
                        <a:lumOff val="40000"/>
                      </a:schemeClr>
                    </a:solidFill>
                  </a:tcPr>
                </a:tc>
                <a:tc>
                  <a:txBody>
                    <a:bodyPr/>
                    <a:lstStyle/>
                    <a:p>
                      <a:pPr algn="ctr" fontAlgn="t"/>
                      <a:r>
                        <a:rPr lang="en-IE" sz="900" b="0" i="0" u="none" strike="noStrike">
                          <a:solidFill>
                            <a:srgbClr val="000000"/>
                          </a:solidFill>
                          <a:effectLst/>
                          <a:latin typeface="+mn-lt"/>
                        </a:rPr>
                        <a:t>14</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8</a:t>
                      </a:r>
                    </a:p>
                  </a:txBody>
                  <a:tcPr marL="9525" marR="9525" marT="9525" marB="0" anchor="ctr">
                    <a:solidFill>
                      <a:schemeClr val="bg1">
                        <a:lumMod val="95000"/>
                      </a:schemeClr>
                    </a:solidFill>
                  </a:tcPr>
                </a:tc>
                <a:extLst>
                  <a:ext uri="{0D108BD9-81ED-4DB2-BD59-A6C34878D82A}">
                    <a16:rowId xmlns="" xmlns:a16="http://schemas.microsoft.com/office/drawing/2014/main" val="3505092768"/>
                  </a:ext>
                </a:extLst>
              </a:tr>
              <a:tr h="245521">
                <a:tc>
                  <a:txBody>
                    <a:bodyPr/>
                    <a:lstStyle/>
                    <a:p>
                      <a:pPr algn="l" fontAlgn="t"/>
                      <a:r>
                        <a:rPr lang="en-IE" sz="900" b="0" i="0" u="none" strike="noStrike">
                          <a:solidFill>
                            <a:srgbClr val="000000"/>
                          </a:solidFill>
                          <a:effectLst/>
                          <a:latin typeface="+mn-lt"/>
                        </a:rPr>
                        <a:t>Play video/computer games</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8</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9</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5</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11</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12</a:t>
                      </a:r>
                    </a:p>
                  </a:txBody>
                  <a:tcPr marL="9525" marR="9525" marT="9525" marB="0" anchor="ctr">
                    <a:solidFill>
                      <a:schemeClr val="bg1">
                        <a:lumMod val="95000"/>
                      </a:schemeClr>
                    </a:solidFill>
                  </a:tcPr>
                </a:tc>
                <a:tc>
                  <a:txBody>
                    <a:bodyPr/>
                    <a:lstStyle/>
                    <a:p>
                      <a:pPr algn="ctr" fontAlgn="t"/>
                      <a:r>
                        <a:rPr lang="en-IE" sz="900" b="0" i="0" u="none" strike="noStrike">
                          <a:solidFill>
                            <a:srgbClr val="000000"/>
                          </a:solidFill>
                          <a:effectLst/>
                          <a:latin typeface="+mn-lt"/>
                        </a:rPr>
                        <a:t>3</a:t>
                      </a:r>
                    </a:p>
                  </a:txBody>
                  <a:tcPr marL="9525" marR="9525" marT="9525" marB="0" anchor="ctr">
                    <a:solidFill>
                      <a:schemeClr val="bg1">
                        <a:lumMod val="95000"/>
                      </a:schemeClr>
                    </a:solidFill>
                  </a:tcPr>
                </a:tc>
                <a:tc>
                  <a:txBody>
                    <a:bodyPr/>
                    <a:lstStyle/>
                    <a:p>
                      <a:pPr algn="ctr" fontAlgn="t"/>
                      <a:r>
                        <a:rPr lang="en-IE" sz="900" b="0" i="0" u="none" strike="noStrike" dirty="0">
                          <a:solidFill>
                            <a:srgbClr val="000000"/>
                          </a:solidFill>
                          <a:effectLst/>
                          <a:latin typeface="+mn-lt"/>
                        </a:rPr>
                        <a:t>6</a:t>
                      </a:r>
                    </a:p>
                  </a:txBody>
                  <a:tcPr marL="9525" marR="9525" marT="9525" marB="0" anchor="ctr">
                    <a:solidFill>
                      <a:schemeClr val="bg1">
                        <a:lumMod val="95000"/>
                      </a:schemeClr>
                    </a:solidFill>
                  </a:tcPr>
                </a:tc>
                <a:extLst>
                  <a:ext uri="{0D108BD9-81ED-4DB2-BD59-A6C34878D82A}">
                    <a16:rowId xmlns="" xmlns:a16="http://schemas.microsoft.com/office/drawing/2014/main" val="846999229"/>
                  </a:ext>
                </a:extLst>
              </a:tr>
            </a:tbl>
          </a:graphicData>
        </a:graphic>
      </p:graphicFrame>
    </p:spTree>
    <p:extLst>
      <p:ext uri="{BB962C8B-B14F-4D97-AF65-F5344CB8AC3E}">
        <p14:creationId xmlns:p14="http://schemas.microsoft.com/office/powerpoint/2010/main" val="74488008"/>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Placeholder 5" descr="A picture containing drawing&#10;&#10;Description automatically generated">
            <a:extLst>
              <a:ext uri="{FF2B5EF4-FFF2-40B4-BE49-F238E27FC236}">
                <a16:creationId xmlns="" xmlns:a16="http://schemas.microsoft.com/office/drawing/2014/main" id="{CA541723-9497-49D4-932E-1B867E10882E}"/>
              </a:ext>
            </a:extLst>
          </p:cNvPr>
          <p:cNvPicPr>
            <a:picLocks noGrp="1" noChangeAspect="1"/>
          </p:cNvPicPr>
          <p:nvPr>
            <p:ph type="pic" sz="quarter" idx="10"/>
          </p:nvPr>
        </p:nvPicPr>
        <p:blipFill>
          <a:blip r:embed="rId2"/>
          <a:srcRect l="2129" r="2129"/>
          <a:stretch>
            <a:fillRect/>
          </a:stretch>
        </p:blipFill>
        <p:spPr/>
      </p:pic>
      <p:sp>
        <p:nvSpPr>
          <p:cNvPr id="9" name="Picture Placeholder 13">
            <a:extLst>
              <a:ext uri="{FF2B5EF4-FFF2-40B4-BE49-F238E27FC236}">
                <a16:creationId xmlns="" xmlns:a16="http://schemas.microsoft.com/office/drawing/2014/main" id="{8BA0B7CD-C33D-4324-9484-CA7FDC7F9536}"/>
              </a:ext>
            </a:extLst>
          </p:cNvPr>
          <p:cNvSpPr>
            <a:spLocks noGrp="1"/>
          </p:cNvSpPr>
          <p:nvPr>
            <p:ph type="pic" sz="quarter" idx="12"/>
          </p:nvPr>
        </p:nvSpPr>
        <p:spPr>
          <a:xfrm>
            <a:off x="0" y="5539297"/>
            <a:ext cx="9906000" cy="1318704"/>
          </a:xfrm>
          <a:prstGeom prst="rect">
            <a:avLst/>
          </a:prstGeom>
          <a:solidFill>
            <a:schemeClr val="tx1">
              <a:lumMod val="85000"/>
              <a:lumOff val="15000"/>
              <a:alpha val="88000"/>
            </a:schemeClr>
          </a:solidFill>
        </p:spPr>
      </p:sp>
      <p:sp>
        <p:nvSpPr>
          <p:cNvPr id="4" name="Text Placeholder 3"/>
          <p:cNvSpPr>
            <a:spLocks noGrp="1"/>
          </p:cNvSpPr>
          <p:nvPr>
            <p:ph type="body" sz="quarter" idx="13"/>
          </p:nvPr>
        </p:nvSpPr>
        <p:spPr>
          <a:xfrm>
            <a:off x="665197" y="5958127"/>
            <a:ext cx="4605185" cy="481043"/>
          </a:xfrm>
        </p:spPr>
        <p:txBody>
          <a:bodyPr anchor="ctr"/>
          <a:lstStyle/>
          <a:p>
            <a:r>
              <a:rPr lang="en-IE" sz="3200" dirty="0">
                <a:solidFill>
                  <a:srgbClr val="FED402"/>
                </a:solidFill>
              </a:rPr>
              <a:t>Satisfaction levels with arts attendance</a:t>
            </a:r>
          </a:p>
          <a:p>
            <a:r>
              <a:rPr lang="en-IE" sz="1400" dirty="0">
                <a:solidFill>
                  <a:srgbClr val="FED402"/>
                </a:solidFill>
              </a:rPr>
              <a:t>Arts Insight 2019</a:t>
            </a:r>
            <a:endParaRPr lang="en-IE" sz="3200" dirty="0">
              <a:solidFill>
                <a:srgbClr val="FED402"/>
              </a:solidFill>
            </a:endParaRPr>
          </a:p>
        </p:txBody>
      </p:sp>
      <p:sp>
        <p:nvSpPr>
          <p:cNvPr id="5" name="Picture Placeholder 4"/>
          <p:cNvSpPr>
            <a:spLocks noGrp="1"/>
          </p:cNvSpPr>
          <p:nvPr>
            <p:ph type="pic" sz="quarter" idx="11"/>
          </p:nvPr>
        </p:nvSpPr>
        <p:spPr/>
      </p:sp>
    </p:spTree>
    <p:extLst>
      <p:ext uri="{BB962C8B-B14F-4D97-AF65-F5344CB8AC3E}">
        <p14:creationId xmlns:p14="http://schemas.microsoft.com/office/powerpoint/2010/main" val="4081120235"/>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D3311B8D-6975-443D-959E-FAF64EB97818}"/>
              </a:ext>
            </a:extLst>
          </p:cNvPr>
          <p:cNvGraphicFramePr>
            <a:graphicFrameLocks noGrp="1"/>
          </p:cNvGraphicFramePr>
          <p:nvPr>
            <p:extLst>
              <p:ext uri="{D42A27DB-BD31-4B8C-83A1-F6EECF244321}">
                <p14:modId xmlns:p14="http://schemas.microsoft.com/office/powerpoint/2010/main" val="3136695608"/>
              </p:ext>
            </p:extLst>
          </p:nvPr>
        </p:nvGraphicFramePr>
        <p:xfrm>
          <a:off x="353591" y="1190915"/>
          <a:ext cx="9280115" cy="4152298"/>
        </p:xfrm>
        <a:graphic>
          <a:graphicData uri="http://schemas.openxmlformats.org/drawingml/2006/table">
            <a:tbl>
              <a:tblPr firstRow="1" bandRow="1">
                <a:tableStyleId>{5C22544A-7EE6-4342-B048-85BDC9FD1C3A}</a:tableStyleId>
              </a:tblPr>
              <a:tblGrid>
                <a:gridCol w="1203969">
                  <a:extLst>
                    <a:ext uri="{9D8B030D-6E8A-4147-A177-3AD203B41FA5}">
                      <a16:colId xmlns="" xmlns:a16="http://schemas.microsoft.com/office/drawing/2014/main" val="3453622631"/>
                    </a:ext>
                  </a:extLst>
                </a:gridCol>
                <a:gridCol w="800388">
                  <a:extLst>
                    <a:ext uri="{9D8B030D-6E8A-4147-A177-3AD203B41FA5}">
                      <a16:colId xmlns="" xmlns:a16="http://schemas.microsoft.com/office/drawing/2014/main" val="1862835624"/>
                    </a:ext>
                  </a:extLst>
                </a:gridCol>
                <a:gridCol w="800388">
                  <a:extLst>
                    <a:ext uri="{9D8B030D-6E8A-4147-A177-3AD203B41FA5}">
                      <a16:colId xmlns="" xmlns:a16="http://schemas.microsoft.com/office/drawing/2014/main" val="3867080088"/>
                    </a:ext>
                  </a:extLst>
                </a:gridCol>
                <a:gridCol w="872654">
                  <a:extLst>
                    <a:ext uri="{9D8B030D-6E8A-4147-A177-3AD203B41FA5}">
                      <a16:colId xmlns="" xmlns:a16="http://schemas.microsoft.com/office/drawing/2014/main" val="1350771095"/>
                    </a:ext>
                  </a:extLst>
                </a:gridCol>
                <a:gridCol w="800388">
                  <a:extLst>
                    <a:ext uri="{9D8B030D-6E8A-4147-A177-3AD203B41FA5}">
                      <a16:colId xmlns="" xmlns:a16="http://schemas.microsoft.com/office/drawing/2014/main" val="609353578"/>
                    </a:ext>
                  </a:extLst>
                </a:gridCol>
                <a:gridCol w="800388">
                  <a:extLst>
                    <a:ext uri="{9D8B030D-6E8A-4147-A177-3AD203B41FA5}">
                      <a16:colId xmlns="" xmlns:a16="http://schemas.microsoft.com/office/drawing/2014/main" val="1037347283"/>
                    </a:ext>
                  </a:extLst>
                </a:gridCol>
                <a:gridCol w="800388">
                  <a:extLst>
                    <a:ext uri="{9D8B030D-6E8A-4147-A177-3AD203B41FA5}">
                      <a16:colId xmlns="" xmlns:a16="http://schemas.microsoft.com/office/drawing/2014/main" val="510001816"/>
                    </a:ext>
                  </a:extLst>
                </a:gridCol>
                <a:gridCol w="800388">
                  <a:extLst>
                    <a:ext uri="{9D8B030D-6E8A-4147-A177-3AD203B41FA5}">
                      <a16:colId xmlns="" xmlns:a16="http://schemas.microsoft.com/office/drawing/2014/main" val="3935408154"/>
                    </a:ext>
                  </a:extLst>
                </a:gridCol>
                <a:gridCol w="800388">
                  <a:extLst>
                    <a:ext uri="{9D8B030D-6E8A-4147-A177-3AD203B41FA5}">
                      <a16:colId xmlns="" xmlns:a16="http://schemas.microsoft.com/office/drawing/2014/main" val="3444732116"/>
                    </a:ext>
                  </a:extLst>
                </a:gridCol>
                <a:gridCol w="800388">
                  <a:extLst>
                    <a:ext uri="{9D8B030D-6E8A-4147-A177-3AD203B41FA5}">
                      <a16:colId xmlns="" xmlns:a16="http://schemas.microsoft.com/office/drawing/2014/main" val="877318713"/>
                    </a:ext>
                  </a:extLst>
                </a:gridCol>
                <a:gridCol w="800388">
                  <a:extLst>
                    <a:ext uri="{9D8B030D-6E8A-4147-A177-3AD203B41FA5}">
                      <a16:colId xmlns="" xmlns:a16="http://schemas.microsoft.com/office/drawing/2014/main" val="4252855820"/>
                    </a:ext>
                  </a:extLst>
                </a:gridCol>
              </a:tblGrid>
              <a:tr h="560368">
                <a:tc rowSpan="2">
                  <a:txBody>
                    <a:bodyPr/>
                    <a:lstStyle/>
                    <a:p>
                      <a:endParaRPr lang="en-IE" sz="2200" dirty="0"/>
                    </a:p>
                  </a:txBody>
                  <a:tcPr marL="82918" marR="82918" marT="41459" marB="41459">
                    <a:lnR w="28575" cap="flat" cmpd="sng" algn="ctr">
                      <a:solidFill>
                        <a:schemeClr val="bg1"/>
                      </a:solidFill>
                      <a:prstDash val="solid"/>
                      <a:round/>
                      <a:headEnd type="none" w="med" len="med"/>
                      <a:tailEnd type="none" w="med" len="med"/>
                    </a:lnR>
                    <a:solidFill>
                      <a:srgbClr val="FED402"/>
                    </a:solidFill>
                  </a:tcPr>
                </a:tc>
                <a:tc rowSpan="2">
                  <a:txBody>
                    <a:bodyPr/>
                    <a:lstStyle/>
                    <a:p>
                      <a:pPr algn="ctr"/>
                      <a:r>
                        <a:rPr lang="en-IE" sz="1300" b="1" kern="1200" dirty="0">
                          <a:solidFill>
                            <a:schemeClr val="tx1">
                              <a:lumMod val="65000"/>
                              <a:lumOff val="35000"/>
                            </a:schemeClr>
                          </a:solidFill>
                          <a:latin typeface="+mn-lt"/>
                          <a:ea typeface="+mn-ea"/>
                          <a:cs typeface="+mn-cs"/>
                        </a:rPr>
                        <a:t>Total</a:t>
                      </a:r>
                    </a:p>
                  </a:txBody>
                  <a:tcPr marL="82918" marR="82918" marT="41459" marB="41459"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FED402"/>
                    </a:solidFill>
                  </a:tcPr>
                </a:tc>
                <a:tc gridSpan="2">
                  <a:txBody>
                    <a:bodyPr/>
                    <a:lstStyle/>
                    <a:p>
                      <a:pPr algn="ctr"/>
                      <a:r>
                        <a:rPr lang="en-IE" sz="1400" b="1" dirty="0">
                          <a:solidFill>
                            <a:schemeClr val="tx1">
                              <a:lumMod val="65000"/>
                              <a:lumOff val="35000"/>
                            </a:schemeClr>
                          </a:solidFill>
                        </a:rPr>
                        <a:t>Gender</a:t>
                      </a:r>
                    </a:p>
                  </a:txBody>
                  <a:tcPr marL="82918" marR="82918" marT="41459" marB="41459"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FED402"/>
                    </a:solidFill>
                  </a:tcPr>
                </a:tc>
                <a:tc hMerge="1">
                  <a:txBody>
                    <a:bodyPr/>
                    <a:lstStyle/>
                    <a:p>
                      <a:endParaRPr lang="en-IE" sz="1400" b="1" dirty="0"/>
                    </a:p>
                  </a:txBody>
                  <a:tcPr anchor="ctr"/>
                </a:tc>
                <a:tc gridSpan="3">
                  <a:txBody>
                    <a:bodyPr/>
                    <a:lstStyle/>
                    <a:p>
                      <a:pPr algn="ctr"/>
                      <a:r>
                        <a:rPr lang="en-IE" sz="1400" dirty="0">
                          <a:solidFill>
                            <a:schemeClr val="tx1">
                              <a:lumMod val="65000"/>
                              <a:lumOff val="35000"/>
                            </a:schemeClr>
                          </a:solidFill>
                        </a:rPr>
                        <a:t>Age</a:t>
                      </a:r>
                    </a:p>
                  </a:txBody>
                  <a:tcPr marL="82918" marR="82918" marT="41459" marB="41459"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FED402"/>
                    </a:solidFill>
                  </a:tcPr>
                </a:tc>
                <a:tc hMerge="1">
                  <a:txBody>
                    <a:bodyPr/>
                    <a:lstStyle/>
                    <a:p>
                      <a:endParaRPr lang="en-IE" sz="1100" dirty="0"/>
                    </a:p>
                  </a:txBody>
                  <a:tcPr anchor="ctr"/>
                </a:tc>
                <a:tc hMerge="1">
                  <a:txBody>
                    <a:bodyPr/>
                    <a:lstStyle/>
                    <a:p>
                      <a:endParaRPr lang="en-IE" sz="1100" dirty="0"/>
                    </a:p>
                  </a:txBody>
                  <a:tcPr anchor="ctr"/>
                </a:tc>
                <a:tc gridSpan="2">
                  <a:txBody>
                    <a:bodyPr/>
                    <a:lstStyle/>
                    <a:p>
                      <a:pPr algn="ctr"/>
                      <a:r>
                        <a:rPr lang="en-IE" sz="1400" dirty="0">
                          <a:solidFill>
                            <a:schemeClr val="tx1">
                              <a:lumMod val="65000"/>
                              <a:lumOff val="35000"/>
                            </a:schemeClr>
                          </a:solidFill>
                        </a:rPr>
                        <a:t>Region</a:t>
                      </a:r>
                    </a:p>
                  </a:txBody>
                  <a:tcPr marL="82918" marR="82918" marT="41459" marB="41459"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FED402"/>
                    </a:solidFill>
                  </a:tcPr>
                </a:tc>
                <a:tc hMerge="1">
                  <a:txBody>
                    <a:bodyPr/>
                    <a:lstStyle/>
                    <a:p>
                      <a:endParaRPr lang="en-IE" sz="1100" dirty="0"/>
                    </a:p>
                  </a:txBody>
                  <a:tcPr anchor="ctr"/>
                </a:tc>
                <a:tc gridSpan="2">
                  <a:txBody>
                    <a:bodyPr/>
                    <a:lstStyle/>
                    <a:p>
                      <a:pPr algn="ctr"/>
                      <a:r>
                        <a:rPr lang="en-IE" sz="1400" dirty="0">
                          <a:solidFill>
                            <a:schemeClr val="tx1">
                              <a:lumMod val="65000"/>
                              <a:lumOff val="35000"/>
                            </a:schemeClr>
                          </a:solidFill>
                        </a:rPr>
                        <a:t>Area</a:t>
                      </a:r>
                    </a:p>
                  </a:txBody>
                  <a:tcPr marL="82918" marR="82918" marT="41459" marB="41459" anchor="ctr">
                    <a:lnL w="28575" cap="flat" cmpd="sng" algn="ctr">
                      <a:solidFill>
                        <a:schemeClr val="bg1"/>
                      </a:solidFill>
                      <a:prstDash val="solid"/>
                      <a:round/>
                      <a:headEnd type="none" w="med" len="med"/>
                      <a:tailEnd type="none" w="med" len="med"/>
                    </a:lnL>
                    <a:solidFill>
                      <a:srgbClr val="FED402"/>
                    </a:solidFill>
                  </a:tcPr>
                </a:tc>
                <a:tc hMerge="1">
                  <a:txBody>
                    <a:bodyPr/>
                    <a:lstStyle/>
                    <a:p>
                      <a:endParaRPr lang="en-IE" sz="1100" dirty="0"/>
                    </a:p>
                  </a:txBody>
                  <a:tcPr anchor="ctr"/>
                </a:tc>
                <a:extLst>
                  <a:ext uri="{0D108BD9-81ED-4DB2-BD59-A6C34878D82A}">
                    <a16:rowId xmlns="" xmlns:a16="http://schemas.microsoft.com/office/drawing/2014/main" val="676787511"/>
                  </a:ext>
                </a:extLst>
              </a:tr>
              <a:tr h="381573">
                <a:tc vMerge="1">
                  <a:txBody>
                    <a:bodyPr/>
                    <a:lstStyle/>
                    <a:p>
                      <a:endParaRPr lang="en-IE" sz="2200" dirty="0"/>
                    </a:p>
                  </a:txBody>
                  <a:tcPr marL="82918" marR="82918" marT="41459" marB="41459">
                    <a:solidFill>
                      <a:srgbClr val="008FC5"/>
                    </a:solidFill>
                  </a:tcPr>
                </a:tc>
                <a:tc vMerge="1">
                  <a:txBody>
                    <a:bodyPr/>
                    <a:lstStyle/>
                    <a:p>
                      <a:pPr algn="ctr"/>
                      <a:endParaRPr lang="en-IE" sz="1300" b="1" kern="1200" dirty="0">
                        <a:solidFill>
                          <a:schemeClr val="bg1"/>
                        </a:solidFill>
                        <a:latin typeface="+mn-lt"/>
                        <a:ea typeface="+mn-ea"/>
                        <a:cs typeface="+mn-cs"/>
                      </a:endParaRPr>
                    </a:p>
                  </a:txBody>
                  <a:tcPr marL="82918" marR="82918" marT="41459" marB="41459" anchor="ctr">
                    <a:solidFill>
                      <a:srgbClr val="008FC5"/>
                    </a:solidFill>
                  </a:tcPr>
                </a:tc>
                <a:tc>
                  <a:txBody>
                    <a:bodyPr/>
                    <a:lstStyle/>
                    <a:p>
                      <a:pPr algn="ctr"/>
                      <a:r>
                        <a:rPr lang="en-IE" sz="1300" b="1" kern="1200" dirty="0">
                          <a:solidFill>
                            <a:schemeClr val="tx1">
                              <a:lumMod val="65000"/>
                              <a:lumOff val="35000"/>
                            </a:schemeClr>
                          </a:solidFill>
                          <a:latin typeface="+mn-lt"/>
                          <a:ea typeface="+mn-ea"/>
                          <a:cs typeface="+mn-cs"/>
                        </a:rPr>
                        <a:t>Male</a:t>
                      </a:r>
                    </a:p>
                  </a:txBody>
                  <a:tcPr marL="82918" marR="82918" marT="41459" marB="41459" anchor="ctr">
                    <a:lnL w="28575" cap="flat" cmpd="sng" algn="ctr">
                      <a:solidFill>
                        <a:schemeClr val="bg1"/>
                      </a:solidFill>
                      <a:prstDash val="solid"/>
                      <a:round/>
                      <a:headEnd type="none" w="med" len="med"/>
                      <a:tailEnd type="none" w="med" len="med"/>
                    </a:lnL>
                    <a:solidFill>
                      <a:srgbClr val="FED402"/>
                    </a:solidFill>
                  </a:tcPr>
                </a:tc>
                <a:tc>
                  <a:txBody>
                    <a:bodyPr/>
                    <a:lstStyle/>
                    <a:p>
                      <a:pPr algn="ctr"/>
                      <a:r>
                        <a:rPr lang="en-IE" sz="1300" b="1" kern="1200" dirty="0">
                          <a:solidFill>
                            <a:schemeClr val="tx1">
                              <a:lumMod val="65000"/>
                              <a:lumOff val="35000"/>
                            </a:schemeClr>
                          </a:solidFill>
                          <a:latin typeface="+mn-lt"/>
                          <a:ea typeface="+mn-ea"/>
                          <a:cs typeface="+mn-cs"/>
                        </a:rPr>
                        <a:t>Female</a:t>
                      </a:r>
                    </a:p>
                  </a:txBody>
                  <a:tcPr marL="82918" marR="82918" marT="41459" marB="41459" anchor="ctr">
                    <a:lnR w="28575" cap="flat" cmpd="sng" algn="ctr">
                      <a:solidFill>
                        <a:schemeClr val="bg1"/>
                      </a:solidFill>
                      <a:prstDash val="solid"/>
                      <a:round/>
                      <a:headEnd type="none" w="med" len="med"/>
                      <a:tailEnd type="none" w="med" len="med"/>
                    </a:lnR>
                    <a:solidFill>
                      <a:srgbClr val="FED402"/>
                    </a:solidFill>
                  </a:tcPr>
                </a:tc>
                <a:tc>
                  <a:txBody>
                    <a:bodyPr/>
                    <a:lstStyle/>
                    <a:p>
                      <a:pPr algn="ctr" fontAlgn="t"/>
                      <a:r>
                        <a:rPr lang="en-IE" sz="1300" b="1" kern="1200" dirty="0">
                          <a:solidFill>
                            <a:schemeClr val="tx1">
                              <a:lumMod val="65000"/>
                              <a:lumOff val="35000"/>
                            </a:schemeClr>
                          </a:solidFill>
                          <a:latin typeface="+mn-lt"/>
                          <a:ea typeface="+mn-ea"/>
                          <a:cs typeface="+mn-cs"/>
                        </a:rPr>
                        <a:t>&lt;34</a:t>
                      </a:r>
                    </a:p>
                  </a:txBody>
                  <a:tcPr marL="9525" marR="9525" marT="9525" marB="0" anchor="ctr">
                    <a:lnL w="28575" cap="flat" cmpd="sng" algn="ctr">
                      <a:solidFill>
                        <a:schemeClr val="bg1"/>
                      </a:solidFill>
                      <a:prstDash val="solid"/>
                      <a:round/>
                      <a:headEnd type="none" w="med" len="med"/>
                      <a:tailEnd type="none" w="med" len="med"/>
                    </a:lnL>
                    <a:solidFill>
                      <a:srgbClr val="FED402"/>
                    </a:solidFill>
                  </a:tcPr>
                </a:tc>
                <a:tc>
                  <a:txBody>
                    <a:bodyPr/>
                    <a:lstStyle/>
                    <a:p>
                      <a:pPr algn="ctr" fontAlgn="t"/>
                      <a:r>
                        <a:rPr lang="en-IE" sz="1300" b="1" kern="1200" dirty="0">
                          <a:solidFill>
                            <a:schemeClr val="tx1">
                              <a:lumMod val="65000"/>
                              <a:lumOff val="35000"/>
                            </a:schemeClr>
                          </a:solidFill>
                          <a:latin typeface="+mn-lt"/>
                          <a:ea typeface="+mn-ea"/>
                          <a:cs typeface="+mn-cs"/>
                        </a:rPr>
                        <a:t>35-49</a:t>
                      </a:r>
                    </a:p>
                  </a:txBody>
                  <a:tcPr marL="9525" marR="9525" marT="9525" marB="0" anchor="ctr">
                    <a:solidFill>
                      <a:srgbClr val="FED402"/>
                    </a:solidFill>
                  </a:tcPr>
                </a:tc>
                <a:tc>
                  <a:txBody>
                    <a:bodyPr/>
                    <a:lstStyle/>
                    <a:p>
                      <a:pPr algn="ctr" fontAlgn="t"/>
                      <a:r>
                        <a:rPr lang="en-IE" sz="1300" b="1" kern="1200" dirty="0">
                          <a:solidFill>
                            <a:schemeClr val="tx1">
                              <a:lumMod val="65000"/>
                              <a:lumOff val="35000"/>
                            </a:schemeClr>
                          </a:solidFill>
                          <a:latin typeface="+mn-lt"/>
                          <a:ea typeface="+mn-ea"/>
                          <a:cs typeface="+mn-cs"/>
                        </a:rPr>
                        <a:t>50+</a:t>
                      </a:r>
                    </a:p>
                  </a:txBody>
                  <a:tcPr marL="9525" marR="9525" marT="9525" marB="0" anchor="ctr">
                    <a:lnR w="28575" cap="flat" cmpd="sng" algn="ctr">
                      <a:solidFill>
                        <a:schemeClr val="bg1"/>
                      </a:solidFill>
                      <a:prstDash val="solid"/>
                      <a:round/>
                      <a:headEnd type="none" w="med" len="med"/>
                      <a:tailEnd type="none" w="med" len="med"/>
                    </a:lnR>
                    <a:solidFill>
                      <a:srgbClr val="FED402"/>
                    </a:solidFill>
                  </a:tcPr>
                </a:tc>
                <a:tc>
                  <a:txBody>
                    <a:bodyPr/>
                    <a:lstStyle/>
                    <a:p>
                      <a:pPr algn="ctr"/>
                      <a:r>
                        <a:rPr lang="en-IE" sz="1300" b="1" kern="1200" dirty="0">
                          <a:solidFill>
                            <a:schemeClr val="tx1">
                              <a:lumMod val="65000"/>
                              <a:lumOff val="35000"/>
                            </a:schemeClr>
                          </a:solidFill>
                          <a:latin typeface="+mn-lt"/>
                          <a:ea typeface="+mn-ea"/>
                          <a:cs typeface="+mn-cs"/>
                        </a:rPr>
                        <a:t>Dublin</a:t>
                      </a:r>
                    </a:p>
                  </a:txBody>
                  <a:tcPr marL="82918" marR="82918" marT="41459" marB="41459" anchor="ctr">
                    <a:lnL w="28575" cap="flat" cmpd="sng" algn="ctr">
                      <a:solidFill>
                        <a:schemeClr val="bg1"/>
                      </a:solidFill>
                      <a:prstDash val="solid"/>
                      <a:round/>
                      <a:headEnd type="none" w="med" len="med"/>
                      <a:tailEnd type="none" w="med" len="med"/>
                    </a:lnL>
                    <a:solidFill>
                      <a:srgbClr val="FED402"/>
                    </a:solidFill>
                  </a:tcPr>
                </a:tc>
                <a:tc>
                  <a:txBody>
                    <a:bodyPr/>
                    <a:lstStyle/>
                    <a:p>
                      <a:pPr algn="ctr" fontAlgn="t"/>
                      <a:r>
                        <a:rPr lang="en-IE" sz="1300" b="1" kern="1200" dirty="0">
                          <a:solidFill>
                            <a:schemeClr val="tx1">
                              <a:lumMod val="65000"/>
                              <a:lumOff val="35000"/>
                            </a:schemeClr>
                          </a:solidFill>
                          <a:latin typeface="+mn-lt"/>
                          <a:ea typeface="+mn-ea"/>
                          <a:cs typeface="+mn-cs"/>
                        </a:rPr>
                        <a:t>Ex Dublin</a:t>
                      </a:r>
                    </a:p>
                  </a:txBody>
                  <a:tcPr marL="9525" marR="9525" marT="9525" marB="0" anchor="ctr">
                    <a:lnR w="28575" cap="flat" cmpd="sng" algn="ctr">
                      <a:solidFill>
                        <a:schemeClr val="bg1"/>
                      </a:solidFill>
                      <a:prstDash val="solid"/>
                      <a:round/>
                      <a:headEnd type="none" w="med" len="med"/>
                      <a:tailEnd type="none" w="med" len="med"/>
                    </a:lnR>
                    <a:solidFill>
                      <a:srgbClr val="FED402"/>
                    </a:solidFill>
                  </a:tcPr>
                </a:tc>
                <a:tc>
                  <a:txBody>
                    <a:bodyPr/>
                    <a:lstStyle/>
                    <a:p>
                      <a:pPr algn="ctr"/>
                      <a:r>
                        <a:rPr lang="en-IE" sz="1300" b="1" kern="1200" dirty="0">
                          <a:solidFill>
                            <a:schemeClr val="tx1">
                              <a:lumMod val="65000"/>
                              <a:lumOff val="35000"/>
                            </a:schemeClr>
                          </a:solidFill>
                          <a:latin typeface="+mn-lt"/>
                          <a:ea typeface="+mn-ea"/>
                          <a:cs typeface="+mn-cs"/>
                        </a:rPr>
                        <a:t>Urban</a:t>
                      </a:r>
                    </a:p>
                  </a:txBody>
                  <a:tcPr marL="82918" marR="82918" marT="41459" marB="41459" anchor="ctr">
                    <a:lnL w="28575" cap="flat" cmpd="sng" algn="ctr">
                      <a:solidFill>
                        <a:schemeClr val="bg1"/>
                      </a:solidFill>
                      <a:prstDash val="solid"/>
                      <a:round/>
                      <a:headEnd type="none" w="med" len="med"/>
                      <a:tailEnd type="none" w="med" len="med"/>
                    </a:lnL>
                    <a:solidFill>
                      <a:srgbClr val="FED402"/>
                    </a:solidFill>
                  </a:tcPr>
                </a:tc>
                <a:tc>
                  <a:txBody>
                    <a:bodyPr/>
                    <a:lstStyle/>
                    <a:p>
                      <a:pPr algn="ctr"/>
                      <a:r>
                        <a:rPr lang="en-IE" sz="1300" b="1" kern="1200" dirty="0">
                          <a:solidFill>
                            <a:schemeClr val="tx1">
                              <a:lumMod val="65000"/>
                              <a:lumOff val="35000"/>
                            </a:schemeClr>
                          </a:solidFill>
                          <a:latin typeface="+mn-lt"/>
                          <a:ea typeface="+mn-ea"/>
                          <a:cs typeface="+mn-cs"/>
                        </a:rPr>
                        <a:t>Rural</a:t>
                      </a:r>
                    </a:p>
                  </a:txBody>
                  <a:tcPr marL="82918" marR="82918" marT="41459" marB="41459" anchor="ctr">
                    <a:solidFill>
                      <a:srgbClr val="FED402"/>
                    </a:solidFill>
                  </a:tcPr>
                </a:tc>
                <a:extLst>
                  <a:ext uri="{0D108BD9-81ED-4DB2-BD59-A6C34878D82A}">
                    <a16:rowId xmlns="" xmlns:a16="http://schemas.microsoft.com/office/drawing/2014/main" val="3418233773"/>
                  </a:ext>
                </a:extLst>
              </a:tr>
              <a:tr h="109237">
                <a:tc>
                  <a:txBody>
                    <a:bodyPr/>
                    <a:lstStyle/>
                    <a:p>
                      <a:pPr marL="0" algn="ctr" defTabSz="914400" rtl="0" eaLnBrk="1" fontAlgn="t" latinLnBrk="0" hangingPunct="1"/>
                      <a:r>
                        <a:rPr lang="en-IE" sz="1200" b="0" i="1" u="none" strike="noStrike" kern="1200" dirty="0">
                          <a:solidFill>
                            <a:schemeClr val="bg1"/>
                          </a:solidFill>
                          <a:effectLst/>
                          <a:latin typeface="+mn-lt"/>
                          <a:ea typeface="+mn-ea"/>
                          <a:cs typeface="+mn-cs"/>
                        </a:rPr>
                        <a:t>Base:</a:t>
                      </a:r>
                    </a:p>
                  </a:txBody>
                  <a:tcPr marL="9525" marR="9525" marT="9525" marB="0" anchor="ctr">
                    <a:lnR w="28575" cap="flat" cmpd="sng" algn="ctr">
                      <a:solidFill>
                        <a:schemeClr val="bg1"/>
                      </a:solidFill>
                      <a:prstDash val="solid"/>
                      <a:round/>
                      <a:headEnd type="none" w="med" len="med"/>
                      <a:tailEnd type="none" w="med" len="med"/>
                    </a:lnR>
                    <a:solidFill>
                      <a:schemeClr val="bg1">
                        <a:lumMod val="65000"/>
                      </a:schemeClr>
                    </a:solidFill>
                  </a:tcPr>
                </a:tc>
                <a:tc>
                  <a:txBody>
                    <a:bodyPr/>
                    <a:lstStyle/>
                    <a:p>
                      <a:pPr algn="ctr" fontAlgn="t"/>
                      <a:r>
                        <a:rPr lang="en-IE" sz="1200" b="0" i="1" u="none" strike="noStrike" dirty="0">
                          <a:solidFill>
                            <a:schemeClr val="bg1"/>
                          </a:solidFill>
                          <a:effectLst/>
                          <a:latin typeface="+mn-lt"/>
                        </a:rPr>
                        <a:t>1303</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65000"/>
                      </a:schemeClr>
                    </a:solidFill>
                  </a:tcPr>
                </a:tc>
                <a:tc>
                  <a:txBody>
                    <a:bodyPr/>
                    <a:lstStyle/>
                    <a:p>
                      <a:pPr algn="ctr" fontAlgn="t"/>
                      <a:r>
                        <a:rPr lang="en-IE" sz="1200" b="0" i="1" u="none" strike="noStrike" dirty="0">
                          <a:solidFill>
                            <a:schemeClr val="bg1"/>
                          </a:solidFill>
                          <a:effectLst/>
                          <a:latin typeface="+mn-lt"/>
                        </a:rPr>
                        <a:t>640</a:t>
                      </a:r>
                    </a:p>
                  </a:txBody>
                  <a:tcPr marL="9525" marR="9525" marT="9525" marB="0" anchor="ctr">
                    <a:lnL w="28575" cap="flat" cmpd="sng" algn="ctr">
                      <a:solidFill>
                        <a:schemeClr val="bg1"/>
                      </a:solidFill>
                      <a:prstDash val="solid"/>
                      <a:round/>
                      <a:headEnd type="none" w="med" len="med"/>
                      <a:tailEnd type="none" w="med" len="med"/>
                    </a:lnL>
                    <a:solidFill>
                      <a:schemeClr val="bg1">
                        <a:lumMod val="65000"/>
                      </a:schemeClr>
                    </a:solidFill>
                  </a:tcPr>
                </a:tc>
                <a:tc>
                  <a:txBody>
                    <a:bodyPr/>
                    <a:lstStyle/>
                    <a:p>
                      <a:pPr algn="ctr" fontAlgn="t"/>
                      <a:r>
                        <a:rPr lang="en-IE" sz="1200" b="0" i="1" u="none" strike="noStrike" dirty="0">
                          <a:solidFill>
                            <a:schemeClr val="bg1"/>
                          </a:solidFill>
                          <a:effectLst/>
                          <a:latin typeface="+mn-lt"/>
                        </a:rPr>
                        <a:t>663</a:t>
                      </a:r>
                    </a:p>
                  </a:txBody>
                  <a:tcPr marL="9525" marR="9525" marT="9525" marB="0" anchor="ctr">
                    <a:lnR w="28575" cap="flat" cmpd="sng" algn="ctr">
                      <a:solidFill>
                        <a:schemeClr val="bg1"/>
                      </a:solidFill>
                      <a:prstDash val="solid"/>
                      <a:round/>
                      <a:headEnd type="none" w="med" len="med"/>
                      <a:tailEnd type="none" w="med" len="med"/>
                    </a:lnR>
                    <a:solidFill>
                      <a:schemeClr val="bg1">
                        <a:lumMod val="65000"/>
                      </a:schemeClr>
                    </a:solidFill>
                  </a:tcPr>
                </a:tc>
                <a:tc>
                  <a:txBody>
                    <a:bodyPr/>
                    <a:lstStyle/>
                    <a:p>
                      <a:pPr algn="ctr" fontAlgn="t"/>
                      <a:r>
                        <a:rPr lang="en-IE" sz="1200" b="0" i="1" u="none" strike="noStrike" dirty="0">
                          <a:solidFill>
                            <a:schemeClr val="bg1"/>
                          </a:solidFill>
                          <a:effectLst/>
                          <a:latin typeface="+mn-lt"/>
                        </a:rPr>
                        <a:t>343</a:t>
                      </a:r>
                    </a:p>
                  </a:txBody>
                  <a:tcPr marL="9525" marR="9525" marT="9525" marB="0" anchor="ctr">
                    <a:lnL w="28575" cap="flat" cmpd="sng" algn="ctr">
                      <a:solidFill>
                        <a:schemeClr val="bg1"/>
                      </a:solidFill>
                      <a:prstDash val="solid"/>
                      <a:round/>
                      <a:headEnd type="none" w="med" len="med"/>
                      <a:tailEnd type="none" w="med" len="med"/>
                    </a:lnL>
                    <a:solidFill>
                      <a:schemeClr val="bg1">
                        <a:lumMod val="65000"/>
                      </a:schemeClr>
                    </a:solidFill>
                  </a:tcPr>
                </a:tc>
                <a:tc>
                  <a:txBody>
                    <a:bodyPr/>
                    <a:lstStyle/>
                    <a:p>
                      <a:pPr algn="ctr" fontAlgn="t"/>
                      <a:r>
                        <a:rPr lang="en-IE" sz="1200" b="0" i="1" u="none" strike="noStrike" dirty="0">
                          <a:solidFill>
                            <a:schemeClr val="bg1"/>
                          </a:solidFill>
                          <a:effectLst/>
                          <a:latin typeface="+mn-lt"/>
                        </a:rPr>
                        <a:t>374</a:t>
                      </a:r>
                    </a:p>
                  </a:txBody>
                  <a:tcPr marL="9525" marR="9525" marT="9525" marB="0" anchor="ctr">
                    <a:solidFill>
                      <a:schemeClr val="bg1">
                        <a:lumMod val="65000"/>
                      </a:schemeClr>
                    </a:solidFill>
                  </a:tcPr>
                </a:tc>
                <a:tc>
                  <a:txBody>
                    <a:bodyPr/>
                    <a:lstStyle/>
                    <a:p>
                      <a:pPr algn="ctr" fontAlgn="t"/>
                      <a:r>
                        <a:rPr lang="en-IE" sz="1200" b="0" i="1" u="none" strike="noStrike" dirty="0">
                          <a:solidFill>
                            <a:schemeClr val="bg1"/>
                          </a:solidFill>
                          <a:effectLst/>
                          <a:latin typeface="+mn-lt"/>
                        </a:rPr>
                        <a:t>586</a:t>
                      </a:r>
                    </a:p>
                  </a:txBody>
                  <a:tcPr marL="9525" marR="9525" marT="9525" marB="0" anchor="ctr">
                    <a:lnR w="28575" cap="flat" cmpd="sng" algn="ctr">
                      <a:solidFill>
                        <a:schemeClr val="bg1"/>
                      </a:solidFill>
                      <a:prstDash val="solid"/>
                      <a:round/>
                      <a:headEnd type="none" w="med" len="med"/>
                      <a:tailEnd type="none" w="med" len="med"/>
                    </a:lnR>
                    <a:solidFill>
                      <a:schemeClr val="bg1">
                        <a:lumMod val="65000"/>
                      </a:schemeClr>
                    </a:solidFill>
                  </a:tcPr>
                </a:tc>
                <a:tc>
                  <a:txBody>
                    <a:bodyPr/>
                    <a:lstStyle/>
                    <a:p>
                      <a:pPr algn="ctr" fontAlgn="t"/>
                      <a:r>
                        <a:rPr lang="en-IE" sz="1200" b="0" i="1" u="none" strike="noStrike" dirty="0">
                          <a:solidFill>
                            <a:schemeClr val="bg1"/>
                          </a:solidFill>
                          <a:effectLst/>
                          <a:latin typeface="+mn-lt"/>
                        </a:rPr>
                        <a:t>293</a:t>
                      </a:r>
                    </a:p>
                  </a:txBody>
                  <a:tcPr marL="9525" marR="9525" marT="9525" marB="0" anchor="ctr">
                    <a:lnL w="28575" cap="flat" cmpd="sng" algn="ctr">
                      <a:solidFill>
                        <a:schemeClr val="bg1"/>
                      </a:solidFill>
                      <a:prstDash val="solid"/>
                      <a:round/>
                      <a:headEnd type="none" w="med" len="med"/>
                      <a:tailEnd type="none" w="med" len="med"/>
                    </a:lnL>
                    <a:solidFill>
                      <a:schemeClr val="bg1">
                        <a:lumMod val="65000"/>
                      </a:schemeClr>
                    </a:solidFill>
                  </a:tcPr>
                </a:tc>
                <a:tc>
                  <a:txBody>
                    <a:bodyPr/>
                    <a:lstStyle/>
                    <a:p>
                      <a:pPr algn="ctr" fontAlgn="t"/>
                      <a:r>
                        <a:rPr lang="en-IE" sz="1200" b="0" i="1" u="none" strike="noStrike" dirty="0">
                          <a:solidFill>
                            <a:schemeClr val="bg1"/>
                          </a:solidFill>
                          <a:effectLst/>
                          <a:latin typeface="+mn-lt"/>
                        </a:rPr>
                        <a:t>1,010</a:t>
                      </a:r>
                    </a:p>
                  </a:txBody>
                  <a:tcPr marL="9525" marR="9525" marT="9525" marB="0" anchor="ctr">
                    <a:lnR w="28575" cap="flat" cmpd="sng" algn="ctr">
                      <a:solidFill>
                        <a:schemeClr val="bg1"/>
                      </a:solidFill>
                      <a:prstDash val="solid"/>
                      <a:round/>
                      <a:headEnd type="none" w="med" len="med"/>
                      <a:tailEnd type="none" w="med" len="med"/>
                    </a:lnR>
                    <a:solidFill>
                      <a:schemeClr val="bg1">
                        <a:lumMod val="65000"/>
                      </a:schemeClr>
                    </a:solidFill>
                  </a:tcPr>
                </a:tc>
                <a:tc>
                  <a:txBody>
                    <a:bodyPr/>
                    <a:lstStyle/>
                    <a:p>
                      <a:pPr algn="ctr" fontAlgn="t"/>
                      <a:r>
                        <a:rPr lang="en-IE" sz="1200" b="0" i="1" u="none" strike="noStrike" dirty="0">
                          <a:solidFill>
                            <a:schemeClr val="bg1"/>
                          </a:solidFill>
                          <a:effectLst/>
                          <a:latin typeface="+mn-lt"/>
                        </a:rPr>
                        <a:t>979</a:t>
                      </a:r>
                    </a:p>
                  </a:txBody>
                  <a:tcPr marL="9525" marR="9525" marT="9525" marB="0" anchor="ctr">
                    <a:lnL w="28575" cap="flat" cmpd="sng" algn="ctr">
                      <a:solidFill>
                        <a:schemeClr val="bg1"/>
                      </a:solidFill>
                      <a:prstDash val="solid"/>
                      <a:round/>
                      <a:headEnd type="none" w="med" len="med"/>
                      <a:tailEnd type="none" w="med" len="med"/>
                    </a:lnL>
                    <a:solidFill>
                      <a:schemeClr val="bg1">
                        <a:lumMod val="65000"/>
                      </a:schemeClr>
                    </a:solidFill>
                  </a:tcPr>
                </a:tc>
                <a:tc>
                  <a:txBody>
                    <a:bodyPr/>
                    <a:lstStyle/>
                    <a:p>
                      <a:pPr algn="ctr" fontAlgn="t"/>
                      <a:r>
                        <a:rPr lang="en-IE" sz="1200" b="0" i="1" u="none" strike="noStrike" dirty="0">
                          <a:solidFill>
                            <a:schemeClr val="bg1"/>
                          </a:solidFill>
                          <a:effectLst/>
                          <a:latin typeface="+mn-lt"/>
                        </a:rPr>
                        <a:t>321</a:t>
                      </a:r>
                    </a:p>
                  </a:txBody>
                  <a:tcPr marL="9525" marR="9525" marT="9525" marB="0" anchor="ctr">
                    <a:solidFill>
                      <a:schemeClr val="bg1">
                        <a:lumMod val="65000"/>
                      </a:schemeClr>
                    </a:solidFill>
                  </a:tcPr>
                </a:tc>
                <a:extLst>
                  <a:ext uri="{0D108BD9-81ED-4DB2-BD59-A6C34878D82A}">
                    <a16:rowId xmlns="" xmlns:a16="http://schemas.microsoft.com/office/drawing/2014/main" val="1147660494"/>
                  </a:ext>
                </a:extLst>
              </a:tr>
              <a:tr h="109237">
                <a:tc>
                  <a:txBody>
                    <a:bodyPr/>
                    <a:lstStyle/>
                    <a:p>
                      <a:pPr algn="ctr" fontAlgn="t"/>
                      <a:endParaRPr lang="en-IE" sz="1400" b="0" i="0" u="none" strike="noStrike" dirty="0">
                        <a:solidFill>
                          <a:schemeClr val="tx1">
                            <a:lumMod val="65000"/>
                            <a:lumOff val="35000"/>
                          </a:schemeClr>
                        </a:solidFill>
                        <a:effectLst/>
                        <a:latin typeface="+mn-lt"/>
                      </a:endParaRPr>
                    </a:p>
                  </a:txBody>
                  <a:tcPr marL="9525" marR="9525" marT="9525" marB="0" anchor="ctr">
                    <a:lnR w="28575" cap="flat" cmpd="sng" algn="ctr">
                      <a:solidFill>
                        <a:schemeClr val="bg1"/>
                      </a:solidFill>
                      <a:prstDash val="solid"/>
                      <a:round/>
                      <a:headEnd type="none" w="med" len="med"/>
                      <a:tailEnd type="none" w="med" len="med"/>
                    </a:lnR>
                    <a:solidFill>
                      <a:schemeClr val="bg1">
                        <a:lumMod val="65000"/>
                      </a:schemeClr>
                    </a:solidFill>
                  </a:tcPr>
                </a:tc>
                <a:tc>
                  <a:txBody>
                    <a:bodyPr/>
                    <a:lstStyle/>
                    <a:p>
                      <a:pPr algn="ctr" fontAlgn="t"/>
                      <a:r>
                        <a:rPr lang="en-IE" sz="1400" b="0" i="1" u="none" strike="noStrike" dirty="0">
                          <a:solidFill>
                            <a:schemeClr val="bg1"/>
                          </a:solidFill>
                          <a:effectLst/>
                          <a:latin typeface="+mn-lt"/>
                        </a:rPr>
                        <a:t>%</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65000"/>
                      </a:schemeClr>
                    </a:solidFill>
                  </a:tcPr>
                </a:tc>
                <a:tc>
                  <a:txBody>
                    <a:bodyPr/>
                    <a:lstStyle/>
                    <a:p>
                      <a:pPr algn="ctr" fontAlgn="t"/>
                      <a:r>
                        <a:rPr lang="en-IE" sz="1400" b="0" i="1" u="none" strike="noStrike" dirty="0">
                          <a:solidFill>
                            <a:schemeClr val="bg1"/>
                          </a:solidFill>
                          <a:effectLst/>
                          <a:latin typeface="+mn-lt"/>
                        </a:rPr>
                        <a:t>%</a:t>
                      </a:r>
                    </a:p>
                  </a:txBody>
                  <a:tcPr marL="9525" marR="9525" marT="9525" marB="0" anchor="ctr">
                    <a:lnL w="28575" cap="flat" cmpd="sng" algn="ctr">
                      <a:solidFill>
                        <a:schemeClr val="bg1"/>
                      </a:solidFill>
                      <a:prstDash val="solid"/>
                      <a:round/>
                      <a:headEnd type="none" w="med" len="med"/>
                      <a:tailEnd type="none" w="med" len="med"/>
                    </a:lnL>
                    <a:solidFill>
                      <a:schemeClr val="bg1">
                        <a:lumMod val="65000"/>
                      </a:schemeClr>
                    </a:solidFill>
                  </a:tcPr>
                </a:tc>
                <a:tc>
                  <a:txBody>
                    <a:bodyPr/>
                    <a:lstStyle/>
                    <a:p>
                      <a:pPr algn="ctr" fontAlgn="t"/>
                      <a:r>
                        <a:rPr lang="en-IE" sz="1400" b="0" i="1" u="none" strike="noStrike" dirty="0">
                          <a:solidFill>
                            <a:schemeClr val="bg1"/>
                          </a:solidFill>
                          <a:effectLst/>
                          <a:latin typeface="+mn-lt"/>
                        </a:rPr>
                        <a:t>%</a:t>
                      </a:r>
                    </a:p>
                  </a:txBody>
                  <a:tcPr marL="9525" marR="9525" marT="9525" marB="0" anchor="ctr">
                    <a:lnR w="28575" cap="flat" cmpd="sng" algn="ctr">
                      <a:solidFill>
                        <a:schemeClr val="bg1"/>
                      </a:solidFill>
                      <a:prstDash val="solid"/>
                      <a:round/>
                      <a:headEnd type="none" w="med" len="med"/>
                      <a:tailEnd type="none" w="med" len="med"/>
                    </a:lnR>
                    <a:solidFill>
                      <a:schemeClr val="bg1">
                        <a:lumMod val="65000"/>
                      </a:schemeClr>
                    </a:solidFill>
                  </a:tcPr>
                </a:tc>
                <a:tc>
                  <a:txBody>
                    <a:bodyPr/>
                    <a:lstStyle/>
                    <a:p>
                      <a:pPr algn="ctr" fontAlgn="t"/>
                      <a:r>
                        <a:rPr lang="en-IE" sz="1400" b="0" i="1" u="none" strike="noStrike" dirty="0">
                          <a:solidFill>
                            <a:schemeClr val="bg1"/>
                          </a:solidFill>
                          <a:effectLst/>
                          <a:latin typeface="+mn-lt"/>
                        </a:rPr>
                        <a:t>%</a:t>
                      </a:r>
                    </a:p>
                  </a:txBody>
                  <a:tcPr marL="9525" marR="9525" marT="9525" marB="0" anchor="ctr">
                    <a:lnL w="28575" cap="flat" cmpd="sng" algn="ctr">
                      <a:solidFill>
                        <a:schemeClr val="bg1"/>
                      </a:solidFill>
                      <a:prstDash val="solid"/>
                      <a:round/>
                      <a:headEnd type="none" w="med" len="med"/>
                      <a:tailEnd type="none" w="med" len="med"/>
                    </a:lnL>
                    <a:solidFill>
                      <a:schemeClr val="bg1">
                        <a:lumMod val="65000"/>
                      </a:schemeClr>
                    </a:solidFill>
                  </a:tcPr>
                </a:tc>
                <a:tc>
                  <a:txBody>
                    <a:bodyPr/>
                    <a:lstStyle/>
                    <a:p>
                      <a:pPr algn="ctr" fontAlgn="t"/>
                      <a:r>
                        <a:rPr lang="en-IE" sz="1400" b="0" i="1" u="none" strike="noStrike" dirty="0">
                          <a:solidFill>
                            <a:schemeClr val="bg1"/>
                          </a:solidFill>
                          <a:effectLst/>
                          <a:latin typeface="+mn-lt"/>
                        </a:rPr>
                        <a:t>%</a:t>
                      </a:r>
                    </a:p>
                  </a:txBody>
                  <a:tcPr marL="9525" marR="9525" marT="9525" marB="0" anchor="ctr">
                    <a:solidFill>
                      <a:schemeClr val="bg1">
                        <a:lumMod val="65000"/>
                      </a:schemeClr>
                    </a:solidFill>
                  </a:tcPr>
                </a:tc>
                <a:tc>
                  <a:txBody>
                    <a:bodyPr/>
                    <a:lstStyle/>
                    <a:p>
                      <a:pPr algn="ctr" fontAlgn="t"/>
                      <a:r>
                        <a:rPr lang="en-IE" sz="1400" b="0" i="1" u="none" strike="noStrike" dirty="0">
                          <a:solidFill>
                            <a:schemeClr val="bg1"/>
                          </a:solidFill>
                          <a:effectLst/>
                          <a:latin typeface="+mn-lt"/>
                        </a:rPr>
                        <a:t>%</a:t>
                      </a:r>
                    </a:p>
                  </a:txBody>
                  <a:tcPr marL="9525" marR="9525" marT="9525" marB="0" anchor="ctr">
                    <a:lnR w="28575" cap="flat" cmpd="sng" algn="ctr">
                      <a:solidFill>
                        <a:schemeClr val="bg1"/>
                      </a:solidFill>
                      <a:prstDash val="solid"/>
                      <a:round/>
                      <a:headEnd type="none" w="med" len="med"/>
                      <a:tailEnd type="none" w="med" len="med"/>
                    </a:lnR>
                    <a:solidFill>
                      <a:schemeClr val="bg1">
                        <a:lumMod val="65000"/>
                      </a:schemeClr>
                    </a:solidFill>
                  </a:tcPr>
                </a:tc>
                <a:tc>
                  <a:txBody>
                    <a:bodyPr/>
                    <a:lstStyle/>
                    <a:p>
                      <a:pPr algn="ctr" fontAlgn="t"/>
                      <a:r>
                        <a:rPr lang="en-IE" sz="1400" b="0" i="1" u="none" strike="noStrike" dirty="0">
                          <a:solidFill>
                            <a:schemeClr val="bg1"/>
                          </a:solidFill>
                          <a:effectLst/>
                          <a:latin typeface="+mn-lt"/>
                        </a:rPr>
                        <a:t>%</a:t>
                      </a:r>
                    </a:p>
                  </a:txBody>
                  <a:tcPr marL="9525" marR="9525" marT="9525" marB="0" anchor="ctr">
                    <a:lnL w="28575" cap="flat" cmpd="sng" algn="ctr">
                      <a:solidFill>
                        <a:schemeClr val="bg1"/>
                      </a:solidFill>
                      <a:prstDash val="solid"/>
                      <a:round/>
                      <a:headEnd type="none" w="med" len="med"/>
                      <a:tailEnd type="none" w="med" len="med"/>
                    </a:lnL>
                    <a:solidFill>
                      <a:schemeClr val="bg1">
                        <a:lumMod val="65000"/>
                      </a:schemeClr>
                    </a:solidFill>
                  </a:tcPr>
                </a:tc>
                <a:tc>
                  <a:txBody>
                    <a:bodyPr/>
                    <a:lstStyle/>
                    <a:p>
                      <a:pPr algn="ctr" fontAlgn="t"/>
                      <a:r>
                        <a:rPr lang="en-IE" sz="1400" b="0" i="1" u="none" strike="noStrike" dirty="0">
                          <a:solidFill>
                            <a:schemeClr val="bg1"/>
                          </a:solidFill>
                          <a:effectLst/>
                          <a:latin typeface="+mn-lt"/>
                        </a:rPr>
                        <a:t>%</a:t>
                      </a:r>
                    </a:p>
                  </a:txBody>
                  <a:tcPr marL="9525" marR="9525" marT="9525" marB="0" anchor="ctr">
                    <a:lnR w="28575" cap="flat" cmpd="sng" algn="ctr">
                      <a:solidFill>
                        <a:schemeClr val="bg1"/>
                      </a:solidFill>
                      <a:prstDash val="solid"/>
                      <a:round/>
                      <a:headEnd type="none" w="med" len="med"/>
                      <a:tailEnd type="none" w="med" len="med"/>
                    </a:lnR>
                    <a:solidFill>
                      <a:schemeClr val="bg1">
                        <a:lumMod val="65000"/>
                      </a:schemeClr>
                    </a:solidFill>
                  </a:tcPr>
                </a:tc>
                <a:tc>
                  <a:txBody>
                    <a:bodyPr/>
                    <a:lstStyle/>
                    <a:p>
                      <a:pPr algn="ctr" fontAlgn="t"/>
                      <a:r>
                        <a:rPr lang="en-IE" sz="1400" b="0" i="1" u="none" strike="noStrike" dirty="0">
                          <a:solidFill>
                            <a:schemeClr val="bg1"/>
                          </a:solidFill>
                          <a:effectLst/>
                          <a:latin typeface="+mn-lt"/>
                        </a:rPr>
                        <a:t>%</a:t>
                      </a:r>
                    </a:p>
                  </a:txBody>
                  <a:tcPr marL="9525" marR="9525" marT="9525" marB="0" anchor="ctr">
                    <a:lnL w="28575" cap="flat" cmpd="sng" algn="ctr">
                      <a:solidFill>
                        <a:schemeClr val="bg1"/>
                      </a:solidFill>
                      <a:prstDash val="solid"/>
                      <a:round/>
                      <a:headEnd type="none" w="med" len="med"/>
                      <a:tailEnd type="none" w="med" len="med"/>
                    </a:lnL>
                    <a:solidFill>
                      <a:schemeClr val="bg1">
                        <a:lumMod val="65000"/>
                      </a:schemeClr>
                    </a:solidFill>
                  </a:tcPr>
                </a:tc>
                <a:tc>
                  <a:txBody>
                    <a:bodyPr/>
                    <a:lstStyle/>
                    <a:p>
                      <a:pPr algn="ctr" fontAlgn="t"/>
                      <a:r>
                        <a:rPr lang="en-IE" sz="1400" b="0" i="1" u="none" strike="noStrike" dirty="0">
                          <a:solidFill>
                            <a:schemeClr val="bg1"/>
                          </a:solidFill>
                          <a:effectLst/>
                          <a:latin typeface="+mn-lt"/>
                        </a:rPr>
                        <a:t>%</a:t>
                      </a:r>
                    </a:p>
                  </a:txBody>
                  <a:tcPr marL="9525" marR="9525" marT="9525" marB="0" anchor="ctr">
                    <a:solidFill>
                      <a:schemeClr val="bg1">
                        <a:lumMod val="65000"/>
                      </a:schemeClr>
                    </a:solidFill>
                  </a:tcPr>
                </a:tc>
                <a:extLst>
                  <a:ext uri="{0D108BD9-81ED-4DB2-BD59-A6C34878D82A}">
                    <a16:rowId xmlns="" xmlns:a16="http://schemas.microsoft.com/office/drawing/2014/main" val="2146704874"/>
                  </a:ext>
                </a:extLst>
              </a:tr>
              <a:tr h="560368">
                <a:tc>
                  <a:txBody>
                    <a:bodyPr/>
                    <a:lstStyle/>
                    <a:p>
                      <a:pPr algn="r" fontAlgn="t"/>
                      <a:r>
                        <a:rPr lang="en-IE" sz="1400" b="0" i="0" u="none" strike="noStrike" dirty="0">
                          <a:solidFill>
                            <a:schemeClr val="tx1">
                              <a:lumMod val="65000"/>
                              <a:lumOff val="35000"/>
                            </a:schemeClr>
                          </a:solidFill>
                          <a:effectLst/>
                          <a:latin typeface="+mn-lt"/>
                        </a:rPr>
                        <a:t>Very happy</a:t>
                      </a:r>
                    </a:p>
                  </a:txBody>
                  <a:tcPr marL="9525" marR="9525" marT="9525"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400" b="0" i="0" u="none" strike="noStrike" dirty="0">
                          <a:solidFill>
                            <a:schemeClr val="tx1">
                              <a:lumMod val="65000"/>
                              <a:lumOff val="35000"/>
                            </a:schemeClr>
                          </a:solidFill>
                          <a:effectLst/>
                          <a:latin typeface="+mn-lt"/>
                        </a:rPr>
                        <a:t>45</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400" b="0" i="0" u="none" strike="noStrike" dirty="0">
                          <a:solidFill>
                            <a:schemeClr val="tx1">
                              <a:lumMod val="65000"/>
                              <a:lumOff val="35000"/>
                            </a:schemeClr>
                          </a:solidFill>
                          <a:effectLst/>
                          <a:latin typeface="+mn-lt"/>
                        </a:rPr>
                        <a:t>43</a:t>
                      </a:r>
                    </a:p>
                  </a:txBody>
                  <a:tcPr marL="9525" marR="9525" marT="9525" marB="0" anchor="ctr">
                    <a:lnL w="28575" cap="flat" cmpd="sng" algn="ctr">
                      <a:solidFill>
                        <a:schemeClr val="bg1"/>
                      </a:solidFill>
                      <a:prstDash val="solid"/>
                      <a:round/>
                      <a:headEnd type="none" w="med" len="med"/>
                      <a:tailEnd type="none" w="med" len="med"/>
                    </a:lnL>
                    <a:solidFill>
                      <a:schemeClr val="bg1">
                        <a:lumMod val="95000"/>
                      </a:schemeClr>
                    </a:solidFill>
                  </a:tcPr>
                </a:tc>
                <a:tc>
                  <a:txBody>
                    <a:bodyPr/>
                    <a:lstStyle/>
                    <a:p>
                      <a:pPr algn="ctr" fontAlgn="t"/>
                      <a:r>
                        <a:rPr lang="en-IE" sz="1400" b="0" i="0" u="none" strike="noStrike" dirty="0">
                          <a:solidFill>
                            <a:schemeClr val="tx1">
                              <a:lumMod val="65000"/>
                              <a:lumOff val="35000"/>
                            </a:schemeClr>
                          </a:solidFill>
                          <a:effectLst/>
                          <a:latin typeface="+mn-lt"/>
                        </a:rPr>
                        <a:t>47</a:t>
                      </a:r>
                    </a:p>
                  </a:txBody>
                  <a:tcPr marL="9525" marR="9525" marT="9525"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400" b="0" i="0" u="none" strike="noStrike" dirty="0">
                          <a:solidFill>
                            <a:schemeClr val="tx1">
                              <a:lumMod val="65000"/>
                              <a:lumOff val="35000"/>
                            </a:schemeClr>
                          </a:solidFill>
                          <a:effectLst/>
                          <a:latin typeface="+mn-lt"/>
                        </a:rPr>
                        <a:t>46</a:t>
                      </a:r>
                    </a:p>
                  </a:txBody>
                  <a:tcPr marL="9525" marR="9525" marT="9525" marB="0" anchor="ctr">
                    <a:lnL w="28575" cap="flat" cmpd="sng" algn="ctr">
                      <a:solidFill>
                        <a:schemeClr val="bg1"/>
                      </a:solidFill>
                      <a:prstDash val="solid"/>
                      <a:round/>
                      <a:headEnd type="none" w="med" len="med"/>
                      <a:tailEnd type="none" w="med" len="med"/>
                    </a:lnL>
                    <a:solidFill>
                      <a:schemeClr val="bg1">
                        <a:lumMod val="95000"/>
                      </a:schemeClr>
                    </a:solidFill>
                  </a:tcPr>
                </a:tc>
                <a:tc>
                  <a:txBody>
                    <a:bodyPr/>
                    <a:lstStyle/>
                    <a:p>
                      <a:pPr algn="ctr" fontAlgn="t"/>
                      <a:r>
                        <a:rPr lang="en-IE" sz="1400" b="0" i="0" u="none" strike="noStrike" dirty="0">
                          <a:solidFill>
                            <a:schemeClr val="tx1">
                              <a:lumMod val="65000"/>
                              <a:lumOff val="35000"/>
                            </a:schemeClr>
                          </a:solidFill>
                          <a:effectLst/>
                          <a:latin typeface="+mn-lt"/>
                        </a:rPr>
                        <a:t>44</a:t>
                      </a:r>
                    </a:p>
                  </a:txBody>
                  <a:tcPr marL="9525" marR="9525" marT="9525" marB="0" anchor="ctr">
                    <a:solidFill>
                      <a:schemeClr val="bg1">
                        <a:lumMod val="95000"/>
                      </a:schemeClr>
                    </a:solidFill>
                  </a:tcPr>
                </a:tc>
                <a:tc>
                  <a:txBody>
                    <a:bodyPr/>
                    <a:lstStyle/>
                    <a:p>
                      <a:pPr algn="ctr" fontAlgn="t"/>
                      <a:r>
                        <a:rPr lang="en-IE" sz="1400" b="0" i="0" u="none" strike="noStrike" dirty="0">
                          <a:solidFill>
                            <a:schemeClr val="tx1">
                              <a:lumMod val="65000"/>
                              <a:lumOff val="35000"/>
                            </a:schemeClr>
                          </a:solidFill>
                          <a:effectLst/>
                          <a:latin typeface="+mn-lt"/>
                        </a:rPr>
                        <a:t>46</a:t>
                      </a:r>
                    </a:p>
                  </a:txBody>
                  <a:tcPr marL="9525" marR="9525" marT="9525"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400" b="0" i="0" u="none" strike="noStrike" dirty="0">
                          <a:solidFill>
                            <a:schemeClr val="tx1">
                              <a:lumMod val="65000"/>
                              <a:lumOff val="35000"/>
                            </a:schemeClr>
                          </a:solidFill>
                          <a:effectLst/>
                          <a:latin typeface="+mn-lt"/>
                        </a:rPr>
                        <a:t>41</a:t>
                      </a:r>
                    </a:p>
                  </a:txBody>
                  <a:tcPr marL="9525" marR="9525" marT="9525" marB="0" anchor="ctr">
                    <a:lnL w="28575" cap="flat" cmpd="sng" algn="ctr">
                      <a:solidFill>
                        <a:schemeClr val="bg1"/>
                      </a:solidFill>
                      <a:prstDash val="solid"/>
                      <a:round/>
                      <a:headEnd type="none" w="med" len="med"/>
                      <a:tailEnd type="none" w="med" len="med"/>
                    </a:lnL>
                    <a:solidFill>
                      <a:schemeClr val="bg1">
                        <a:lumMod val="95000"/>
                      </a:schemeClr>
                    </a:solidFill>
                  </a:tcPr>
                </a:tc>
                <a:tc>
                  <a:txBody>
                    <a:bodyPr/>
                    <a:lstStyle/>
                    <a:p>
                      <a:pPr algn="ctr" fontAlgn="t"/>
                      <a:r>
                        <a:rPr lang="en-IE" sz="1400" b="0" i="0" u="none" strike="noStrike" dirty="0">
                          <a:solidFill>
                            <a:schemeClr val="tx1">
                              <a:lumMod val="65000"/>
                              <a:lumOff val="35000"/>
                            </a:schemeClr>
                          </a:solidFill>
                          <a:effectLst/>
                          <a:latin typeface="+mn-lt"/>
                        </a:rPr>
                        <a:t>47</a:t>
                      </a:r>
                    </a:p>
                  </a:txBody>
                  <a:tcPr marL="9525" marR="9525" marT="9525"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400" b="0" i="0" u="none" strike="noStrike" dirty="0">
                          <a:solidFill>
                            <a:schemeClr val="tx1">
                              <a:lumMod val="65000"/>
                              <a:lumOff val="35000"/>
                            </a:schemeClr>
                          </a:solidFill>
                          <a:effectLst/>
                          <a:latin typeface="+mn-lt"/>
                        </a:rPr>
                        <a:t>44</a:t>
                      </a:r>
                    </a:p>
                  </a:txBody>
                  <a:tcPr marL="9525" marR="9525" marT="9525" marB="0" anchor="ctr">
                    <a:lnL w="28575" cap="flat" cmpd="sng" algn="ctr">
                      <a:solidFill>
                        <a:schemeClr val="bg1"/>
                      </a:solidFill>
                      <a:prstDash val="solid"/>
                      <a:round/>
                      <a:headEnd type="none" w="med" len="med"/>
                      <a:tailEnd type="none" w="med" len="med"/>
                    </a:lnL>
                    <a:solidFill>
                      <a:schemeClr val="bg1">
                        <a:lumMod val="95000"/>
                      </a:schemeClr>
                    </a:solidFill>
                  </a:tcPr>
                </a:tc>
                <a:tc>
                  <a:txBody>
                    <a:bodyPr/>
                    <a:lstStyle/>
                    <a:p>
                      <a:pPr algn="ctr" fontAlgn="t"/>
                      <a:r>
                        <a:rPr lang="en-IE" sz="1400" b="0" i="0" u="none" strike="noStrike" dirty="0">
                          <a:solidFill>
                            <a:schemeClr val="tx1">
                              <a:lumMod val="65000"/>
                              <a:lumOff val="35000"/>
                            </a:schemeClr>
                          </a:solidFill>
                          <a:effectLst/>
                          <a:latin typeface="+mn-lt"/>
                        </a:rPr>
                        <a:t>47</a:t>
                      </a:r>
                    </a:p>
                  </a:txBody>
                  <a:tcPr marL="9525" marR="9525" marT="9525" marB="0" anchor="ctr">
                    <a:solidFill>
                      <a:schemeClr val="bg1">
                        <a:lumMod val="95000"/>
                      </a:schemeClr>
                    </a:solidFill>
                  </a:tcPr>
                </a:tc>
                <a:extLst>
                  <a:ext uri="{0D108BD9-81ED-4DB2-BD59-A6C34878D82A}">
                    <a16:rowId xmlns="" xmlns:a16="http://schemas.microsoft.com/office/drawing/2014/main" val="4091798205"/>
                  </a:ext>
                </a:extLst>
              </a:tr>
              <a:tr h="553595">
                <a:tc>
                  <a:txBody>
                    <a:bodyPr/>
                    <a:lstStyle/>
                    <a:p>
                      <a:pPr algn="r" fontAlgn="t"/>
                      <a:r>
                        <a:rPr lang="en-IE" sz="1400" b="0" i="0" u="none" strike="noStrike">
                          <a:solidFill>
                            <a:schemeClr val="tx1">
                              <a:lumMod val="65000"/>
                              <a:lumOff val="35000"/>
                            </a:schemeClr>
                          </a:solidFill>
                          <a:effectLst/>
                          <a:latin typeface="+mn-lt"/>
                        </a:rPr>
                        <a:t>Fairly  happy</a:t>
                      </a:r>
                    </a:p>
                  </a:txBody>
                  <a:tcPr marL="9525" marR="9525" marT="9525"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400" b="0" i="0" u="none" strike="noStrike">
                          <a:solidFill>
                            <a:schemeClr val="tx1">
                              <a:lumMod val="65000"/>
                              <a:lumOff val="35000"/>
                            </a:schemeClr>
                          </a:solidFill>
                          <a:effectLst/>
                          <a:latin typeface="+mn-lt"/>
                        </a:rPr>
                        <a:t>39</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400" b="0" i="0" u="none" strike="noStrike">
                          <a:solidFill>
                            <a:schemeClr val="tx1">
                              <a:lumMod val="65000"/>
                              <a:lumOff val="35000"/>
                            </a:schemeClr>
                          </a:solidFill>
                          <a:effectLst/>
                          <a:latin typeface="+mn-lt"/>
                        </a:rPr>
                        <a:t>41</a:t>
                      </a:r>
                    </a:p>
                  </a:txBody>
                  <a:tcPr marL="9525" marR="9525" marT="9525" marB="0" anchor="ctr">
                    <a:lnL w="28575" cap="flat" cmpd="sng" algn="ctr">
                      <a:solidFill>
                        <a:schemeClr val="bg1"/>
                      </a:solidFill>
                      <a:prstDash val="solid"/>
                      <a:round/>
                      <a:headEnd type="none" w="med" len="med"/>
                      <a:tailEnd type="none" w="med" len="med"/>
                    </a:lnL>
                    <a:solidFill>
                      <a:schemeClr val="bg1">
                        <a:lumMod val="95000"/>
                      </a:schemeClr>
                    </a:solidFill>
                  </a:tcPr>
                </a:tc>
                <a:tc>
                  <a:txBody>
                    <a:bodyPr/>
                    <a:lstStyle/>
                    <a:p>
                      <a:pPr algn="ctr" fontAlgn="t"/>
                      <a:r>
                        <a:rPr lang="en-IE" sz="1400" b="0" i="0" u="none" strike="noStrike" dirty="0">
                          <a:solidFill>
                            <a:schemeClr val="tx1">
                              <a:lumMod val="65000"/>
                              <a:lumOff val="35000"/>
                            </a:schemeClr>
                          </a:solidFill>
                          <a:effectLst/>
                          <a:latin typeface="+mn-lt"/>
                        </a:rPr>
                        <a:t>37</a:t>
                      </a:r>
                    </a:p>
                  </a:txBody>
                  <a:tcPr marL="9525" marR="9525" marT="9525"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400" b="0" i="0" u="none" strike="noStrike" dirty="0">
                          <a:solidFill>
                            <a:schemeClr val="tx1">
                              <a:lumMod val="65000"/>
                              <a:lumOff val="35000"/>
                            </a:schemeClr>
                          </a:solidFill>
                          <a:effectLst/>
                          <a:latin typeface="+mn-lt"/>
                        </a:rPr>
                        <a:t>38</a:t>
                      </a:r>
                    </a:p>
                  </a:txBody>
                  <a:tcPr marL="9525" marR="9525" marT="9525" marB="0" anchor="ctr">
                    <a:lnL w="28575" cap="flat" cmpd="sng" algn="ctr">
                      <a:solidFill>
                        <a:schemeClr val="bg1"/>
                      </a:solidFill>
                      <a:prstDash val="solid"/>
                      <a:round/>
                      <a:headEnd type="none" w="med" len="med"/>
                      <a:tailEnd type="none" w="med" len="med"/>
                    </a:lnL>
                    <a:solidFill>
                      <a:schemeClr val="bg1">
                        <a:lumMod val="95000"/>
                      </a:schemeClr>
                    </a:solidFill>
                  </a:tcPr>
                </a:tc>
                <a:tc>
                  <a:txBody>
                    <a:bodyPr/>
                    <a:lstStyle/>
                    <a:p>
                      <a:pPr algn="ctr" fontAlgn="t"/>
                      <a:r>
                        <a:rPr lang="en-IE" sz="1400" b="0" i="0" u="none" strike="noStrike" dirty="0">
                          <a:solidFill>
                            <a:schemeClr val="tx1">
                              <a:lumMod val="65000"/>
                              <a:lumOff val="35000"/>
                            </a:schemeClr>
                          </a:solidFill>
                          <a:effectLst/>
                          <a:latin typeface="+mn-lt"/>
                        </a:rPr>
                        <a:t>40</a:t>
                      </a:r>
                    </a:p>
                  </a:txBody>
                  <a:tcPr marL="9525" marR="9525" marT="9525" marB="0" anchor="ctr">
                    <a:solidFill>
                      <a:schemeClr val="bg1">
                        <a:lumMod val="95000"/>
                      </a:schemeClr>
                    </a:solidFill>
                  </a:tcPr>
                </a:tc>
                <a:tc>
                  <a:txBody>
                    <a:bodyPr/>
                    <a:lstStyle/>
                    <a:p>
                      <a:pPr algn="ctr" fontAlgn="t"/>
                      <a:r>
                        <a:rPr lang="en-IE" sz="1400" b="0" i="0" u="none" strike="noStrike" dirty="0">
                          <a:solidFill>
                            <a:schemeClr val="tx1">
                              <a:lumMod val="65000"/>
                              <a:lumOff val="35000"/>
                            </a:schemeClr>
                          </a:solidFill>
                          <a:effectLst/>
                          <a:latin typeface="+mn-lt"/>
                        </a:rPr>
                        <a:t>39</a:t>
                      </a:r>
                    </a:p>
                  </a:txBody>
                  <a:tcPr marL="9525" marR="9525" marT="9525"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400" b="0" i="0" u="none" strike="noStrike" dirty="0">
                          <a:solidFill>
                            <a:schemeClr val="tx1">
                              <a:lumMod val="65000"/>
                              <a:lumOff val="35000"/>
                            </a:schemeClr>
                          </a:solidFill>
                          <a:effectLst/>
                          <a:latin typeface="+mn-lt"/>
                        </a:rPr>
                        <a:t>42</a:t>
                      </a:r>
                    </a:p>
                  </a:txBody>
                  <a:tcPr marL="9525" marR="9525" marT="9525" marB="0" anchor="ctr">
                    <a:lnL w="28575" cap="flat" cmpd="sng" algn="ctr">
                      <a:solidFill>
                        <a:schemeClr val="bg1"/>
                      </a:solidFill>
                      <a:prstDash val="solid"/>
                      <a:round/>
                      <a:headEnd type="none" w="med" len="med"/>
                      <a:tailEnd type="none" w="med" len="med"/>
                    </a:lnL>
                    <a:solidFill>
                      <a:schemeClr val="bg1">
                        <a:lumMod val="95000"/>
                      </a:schemeClr>
                    </a:solidFill>
                  </a:tcPr>
                </a:tc>
                <a:tc>
                  <a:txBody>
                    <a:bodyPr/>
                    <a:lstStyle/>
                    <a:p>
                      <a:pPr algn="ctr" fontAlgn="t"/>
                      <a:r>
                        <a:rPr lang="en-IE" sz="1400" b="0" i="0" u="none" strike="noStrike" dirty="0">
                          <a:solidFill>
                            <a:schemeClr val="tx1">
                              <a:lumMod val="65000"/>
                              <a:lumOff val="35000"/>
                            </a:schemeClr>
                          </a:solidFill>
                          <a:effectLst/>
                          <a:latin typeface="+mn-lt"/>
                        </a:rPr>
                        <a:t>38</a:t>
                      </a:r>
                    </a:p>
                  </a:txBody>
                  <a:tcPr marL="9525" marR="9525" marT="9525"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400" b="0" i="0" u="none" strike="noStrike" dirty="0">
                          <a:solidFill>
                            <a:schemeClr val="tx1">
                              <a:lumMod val="65000"/>
                              <a:lumOff val="35000"/>
                            </a:schemeClr>
                          </a:solidFill>
                          <a:effectLst/>
                          <a:latin typeface="+mn-lt"/>
                        </a:rPr>
                        <a:t>40</a:t>
                      </a:r>
                    </a:p>
                  </a:txBody>
                  <a:tcPr marL="9525" marR="9525" marT="9525" marB="0" anchor="ctr">
                    <a:lnL w="28575" cap="flat" cmpd="sng" algn="ctr">
                      <a:solidFill>
                        <a:schemeClr val="bg1"/>
                      </a:solidFill>
                      <a:prstDash val="solid"/>
                      <a:round/>
                      <a:headEnd type="none" w="med" len="med"/>
                      <a:tailEnd type="none" w="med" len="med"/>
                    </a:lnL>
                    <a:solidFill>
                      <a:schemeClr val="bg1">
                        <a:lumMod val="95000"/>
                      </a:schemeClr>
                    </a:solidFill>
                  </a:tcPr>
                </a:tc>
                <a:tc>
                  <a:txBody>
                    <a:bodyPr/>
                    <a:lstStyle/>
                    <a:p>
                      <a:pPr algn="ctr" fontAlgn="t"/>
                      <a:r>
                        <a:rPr lang="en-IE" sz="1400" b="0" i="0" u="none" strike="noStrike">
                          <a:solidFill>
                            <a:schemeClr val="tx1">
                              <a:lumMod val="65000"/>
                              <a:lumOff val="35000"/>
                            </a:schemeClr>
                          </a:solidFill>
                          <a:effectLst/>
                          <a:latin typeface="+mn-lt"/>
                        </a:rPr>
                        <a:t>36</a:t>
                      </a:r>
                    </a:p>
                  </a:txBody>
                  <a:tcPr marL="9525" marR="9525" marT="9525" marB="0" anchor="ctr">
                    <a:solidFill>
                      <a:schemeClr val="bg1">
                        <a:lumMod val="95000"/>
                      </a:schemeClr>
                    </a:solidFill>
                  </a:tcPr>
                </a:tc>
                <a:extLst>
                  <a:ext uri="{0D108BD9-81ED-4DB2-BD59-A6C34878D82A}">
                    <a16:rowId xmlns="" xmlns:a16="http://schemas.microsoft.com/office/drawing/2014/main" val="3279778172"/>
                  </a:ext>
                </a:extLst>
              </a:tr>
              <a:tr h="560368">
                <a:tc>
                  <a:txBody>
                    <a:bodyPr/>
                    <a:lstStyle/>
                    <a:p>
                      <a:pPr algn="r" fontAlgn="t"/>
                      <a:r>
                        <a:rPr lang="en-IE" sz="1400" b="0" i="0" u="none" strike="noStrike">
                          <a:solidFill>
                            <a:schemeClr val="tx1">
                              <a:lumMod val="65000"/>
                              <a:lumOff val="35000"/>
                            </a:schemeClr>
                          </a:solidFill>
                          <a:effectLst/>
                          <a:latin typeface="+mn-lt"/>
                        </a:rPr>
                        <a:t>Neither happy nor unhappy</a:t>
                      </a:r>
                    </a:p>
                  </a:txBody>
                  <a:tcPr marL="9525" marR="9525" marT="9525"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400" b="0" i="0" u="none" strike="noStrike">
                          <a:solidFill>
                            <a:schemeClr val="tx1">
                              <a:lumMod val="65000"/>
                              <a:lumOff val="35000"/>
                            </a:schemeClr>
                          </a:solidFill>
                          <a:effectLst/>
                          <a:latin typeface="+mn-lt"/>
                        </a:rPr>
                        <a:t>10</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400" b="0" i="0" u="none" strike="noStrike">
                          <a:solidFill>
                            <a:schemeClr val="tx1">
                              <a:lumMod val="65000"/>
                              <a:lumOff val="35000"/>
                            </a:schemeClr>
                          </a:solidFill>
                          <a:effectLst/>
                          <a:latin typeface="+mn-lt"/>
                        </a:rPr>
                        <a:t>12</a:t>
                      </a:r>
                    </a:p>
                  </a:txBody>
                  <a:tcPr marL="9525" marR="9525" marT="9525" marB="0" anchor="ctr">
                    <a:lnL w="28575" cap="flat" cmpd="sng" algn="ctr">
                      <a:solidFill>
                        <a:schemeClr val="bg1"/>
                      </a:solidFill>
                      <a:prstDash val="solid"/>
                      <a:round/>
                      <a:headEnd type="none" w="med" len="med"/>
                      <a:tailEnd type="none" w="med" len="med"/>
                    </a:lnL>
                    <a:solidFill>
                      <a:schemeClr val="bg1">
                        <a:lumMod val="95000"/>
                      </a:schemeClr>
                    </a:solidFill>
                  </a:tcPr>
                </a:tc>
                <a:tc>
                  <a:txBody>
                    <a:bodyPr/>
                    <a:lstStyle/>
                    <a:p>
                      <a:pPr algn="ctr" fontAlgn="t"/>
                      <a:r>
                        <a:rPr lang="en-IE" sz="1400" b="0" i="0" u="none" strike="noStrike" dirty="0">
                          <a:solidFill>
                            <a:schemeClr val="tx1">
                              <a:lumMod val="65000"/>
                              <a:lumOff val="35000"/>
                            </a:schemeClr>
                          </a:solidFill>
                          <a:effectLst/>
                          <a:latin typeface="+mn-lt"/>
                        </a:rPr>
                        <a:t>9</a:t>
                      </a:r>
                    </a:p>
                  </a:txBody>
                  <a:tcPr marL="9525" marR="9525" marT="9525"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400" b="0" i="0" u="none" strike="noStrike" dirty="0">
                          <a:solidFill>
                            <a:schemeClr val="tx1">
                              <a:lumMod val="65000"/>
                              <a:lumOff val="35000"/>
                            </a:schemeClr>
                          </a:solidFill>
                          <a:effectLst/>
                          <a:latin typeface="+mn-lt"/>
                        </a:rPr>
                        <a:t>10</a:t>
                      </a:r>
                    </a:p>
                  </a:txBody>
                  <a:tcPr marL="9525" marR="9525" marT="9525" marB="0" anchor="ctr">
                    <a:lnL w="28575" cap="flat" cmpd="sng" algn="ctr">
                      <a:solidFill>
                        <a:schemeClr val="bg1"/>
                      </a:solidFill>
                      <a:prstDash val="solid"/>
                      <a:round/>
                      <a:headEnd type="none" w="med" len="med"/>
                      <a:tailEnd type="none" w="med" len="med"/>
                    </a:lnL>
                    <a:solidFill>
                      <a:schemeClr val="bg1">
                        <a:lumMod val="95000"/>
                      </a:schemeClr>
                    </a:solidFill>
                  </a:tcPr>
                </a:tc>
                <a:tc>
                  <a:txBody>
                    <a:bodyPr/>
                    <a:lstStyle/>
                    <a:p>
                      <a:pPr algn="ctr" fontAlgn="t"/>
                      <a:r>
                        <a:rPr lang="en-IE" sz="1400" b="0" i="0" u="none" strike="noStrike">
                          <a:solidFill>
                            <a:schemeClr val="tx1">
                              <a:lumMod val="65000"/>
                              <a:lumOff val="35000"/>
                            </a:schemeClr>
                          </a:solidFill>
                          <a:effectLst/>
                          <a:latin typeface="+mn-lt"/>
                        </a:rPr>
                        <a:t>10</a:t>
                      </a:r>
                    </a:p>
                  </a:txBody>
                  <a:tcPr marL="9525" marR="9525" marT="9525" marB="0" anchor="ctr">
                    <a:solidFill>
                      <a:schemeClr val="bg1">
                        <a:lumMod val="95000"/>
                      </a:schemeClr>
                    </a:solidFill>
                  </a:tcPr>
                </a:tc>
                <a:tc>
                  <a:txBody>
                    <a:bodyPr/>
                    <a:lstStyle/>
                    <a:p>
                      <a:pPr algn="ctr" fontAlgn="t"/>
                      <a:r>
                        <a:rPr lang="en-IE" sz="1400" b="0" i="0" u="none" strike="noStrike" dirty="0">
                          <a:solidFill>
                            <a:schemeClr val="tx1">
                              <a:lumMod val="65000"/>
                              <a:lumOff val="35000"/>
                            </a:schemeClr>
                          </a:solidFill>
                          <a:effectLst/>
                          <a:latin typeface="+mn-lt"/>
                        </a:rPr>
                        <a:t>10</a:t>
                      </a:r>
                    </a:p>
                  </a:txBody>
                  <a:tcPr marL="9525" marR="9525" marT="9525"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400" b="0" i="0" u="none" strike="noStrike" dirty="0">
                          <a:solidFill>
                            <a:schemeClr val="tx1">
                              <a:lumMod val="65000"/>
                              <a:lumOff val="35000"/>
                            </a:schemeClr>
                          </a:solidFill>
                          <a:effectLst/>
                          <a:latin typeface="+mn-lt"/>
                        </a:rPr>
                        <a:t>9</a:t>
                      </a:r>
                    </a:p>
                  </a:txBody>
                  <a:tcPr marL="9525" marR="9525" marT="9525" marB="0" anchor="ctr">
                    <a:lnL w="28575" cap="flat" cmpd="sng" algn="ctr">
                      <a:solidFill>
                        <a:schemeClr val="bg1"/>
                      </a:solidFill>
                      <a:prstDash val="solid"/>
                      <a:round/>
                      <a:headEnd type="none" w="med" len="med"/>
                      <a:tailEnd type="none" w="med" len="med"/>
                    </a:lnL>
                    <a:solidFill>
                      <a:schemeClr val="bg1">
                        <a:lumMod val="95000"/>
                      </a:schemeClr>
                    </a:solidFill>
                  </a:tcPr>
                </a:tc>
                <a:tc>
                  <a:txBody>
                    <a:bodyPr/>
                    <a:lstStyle/>
                    <a:p>
                      <a:pPr algn="ctr" fontAlgn="t"/>
                      <a:r>
                        <a:rPr lang="en-IE" sz="1400" b="0" i="0" u="none" strike="noStrike" dirty="0">
                          <a:solidFill>
                            <a:schemeClr val="tx1">
                              <a:lumMod val="65000"/>
                              <a:lumOff val="35000"/>
                            </a:schemeClr>
                          </a:solidFill>
                          <a:effectLst/>
                          <a:latin typeface="+mn-lt"/>
                        </a:rPr>
                        <a:t>10</a:t>
                      </a:r>
                    </a:p>
                  </a:txBody>
                  <a:tcPr marL="9525" marR="9525" marT="9525"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400" b="0" i="0" u="none" strike="noStrike" dirty="0">
                          <a:solidFill>
                            <a:schemeClr val="tx1">
                              <a:lumMod val="65000"/>
                              <a:lumOff val="35000"/>
                            </a:schemeClr>
                          </a:solidFill>
                          <a:effectLst/>
                          <a:latin typeface="+mn-lt"/>
                        </a:rPr>
                        <a:t>10</a:t>
                      </a:r>
                    </a:p>
                  </a:txBody>
                  <a:tcPr marL="9525" marR="9525" marT="9525" marB="0" anchor="ctr">
                    <a:lnL w="28575" cap="flat" cmpd="sng" algn="ctr">
                      <a:solidFill>
                        <a:schemeClr val="bg1"/>
                      </a:solidFill>
                      <a:prstDash val="solid"/>
                      <a:round/>
                      <a:headEnd type="none" w="med" len="med"/>
                      <a:tailEnd type="none" w="med" len="med"/>
                    </a:lnL>
                    <a:solidFill>
                      <a:schemeClr val="bg1">
                        <a:lumMod val="95000"/>
                      </a:schemeClr>
                    </a:solidFill>
                  </a:tcPr>
                </a:tc>
                <a:tc>
                  <a:txBody>
                    <a:bodyPr/>
                    <a:lstStyle/>
                    <a:p>
                      <a:pPr algn="ctr" fontAlgn="t"/>
                      <a:r>
                        <a:rPr lang="en-IE" sz="1400" b="0" i="0" u="none" strike="noStrike" dirty="0">
                          <a:solidFill>
                            <a:schemeClr val="tx1">
                              <a:lumMod val="65000"/>
                              <a:lumOff val="35000"/>
                            </a:schemeClr>
                          </a:solidFill>
                          <a:effectLst/>
                          <a:latin typeface="+mn-lt"/>
                        </a:rPr>
                        <a:t>11</a:t>
                      </a:r>
                    </a:p>
                  </a:txBody>
                  <a:tcPr marL="9525" marR="9525" marT="9525" marB="0" anchor="ctr">
                    <a:solidFill>
                      <a:schemeClr val="bg1">
                        <a:lumMod val="95000"/>
                      </a:schemeClr>
                    </a:solidFill>
                  </a:tcPr>
                </a:tc>
                <a:extLst>
                  <a:ext uri="{0D108BD9-81ED-4DB2-BD59-A6C34878D82A}">
                    <a16:rowId xmlns="" xmlns:a16="http://schemas.microsoft.com/office/drawing/2014/main" val="824720872"/>
                  </a:ext>
                </a:extLst>
              </a:tr>
              <a:tr h="560368">
                <a:tc>
                  <a:txBody>
                    <a:bodyPr/>
                    <a:lstStyle/>
                    <a:p>
                      <a:pPr algn="r" fontAlgn="t"/>
                      <a:r>
                        <a:rPr lang="en-IE" sz="1400" b="0" i="0" u="none" strike="noStrike" dirty="0">
                          <a:solidFill>
                            <a:schemeClr val="tx1">
                              <a:lumMod val="65000"/>
                              <a:lumOff val="35000"/>
                            </a:schemeClr>
                          </a:solidFill>
                          <a:effectLst/>
                          <a:latin typeface="+mn-lt"/>
                        </a:rPr>
                        <a:t>Not Very happy</a:t>
                      </a:r>
                    </a:p>
                  </a:txBody>
                  <a:tcPr marL="9525" marR="9525" marT="9525"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400" b="0" i="0" u="none" strike="noStrike">
                          <a:solidFill>
                            <a:schemeClr val="tx1">
                              <a:lumMod val="65000"/>
                              <a:lumOff val="35000"/>
                            </a:schemeClr>
                          </a:solidFill>
                          <a:effectLst/>
                          <a:latin typeface="+mn-lt"/>
                        </a:rPr>
                        <a:t>5</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400" b="0" i="0" u="none" strike="noStrike" dirty="0">
                          <a:solidFill>
                            <a:schemeClr val="tx1">
                              <a:lumMod val="65000"/>
                              <a:lumOff val="35000"/>
                            </a:schemeClr>
                          </a:solidFill>
                          <a:effectLst/>
                          <a:latin typeface="+mn-lt"/>
                        </a:rPr>
                        <a:t>3</a:t>
                      </a:r>
                    </a:p>
                  </a:txBody>
                  <a:tcPr marL="9525" marR="9525" marT="9525" marB="0" anchor="ctr">
                    <a:lnL w="28575" cap="flat" cmpd="sng" algn="ctr">
                      <a:solidFill>
                        <a:schemeClr val="bg1"/>
                      </a:solidFill>
                      <a:prstDash val="solid"/>
                      <a:round/>
                      <a:headEnd type="none" w="med" len="med"/>
                      <a:tailEnd type="none" w="med" len="med"/>
                    </a:lnL>
                    <a:solidFill>
                      <a:schemeClr val="bg1">
                        <a:lumMod val="95000"/>
                      </a:schemeClr>
                    </a:solidFill>
                  </a:tcPr>
                </a:tc>
                <a:tc>
                  <a:txBody>
                    <a:bodyPr/>
                    <a:lstStyle/>
                    <a:p>
                      <a:pPr algn="ctr" fontAlgn="t"/>
                      <a:r>
                        <a:rPr lang="en-IE" sz="1400" b="0" i="0" u="none" strike="noStrike">
                          <a:solidFill>
                            <a:schemeClr val="tx1">
                              <a:lumMod val="65000"/>
                              <a:lumOff val="35000"/>
                            </a:schemeClr>
                          </a:solidFill>
                          <a:effectLst/>
                          <a:latin typeface="+mn-lt"/>
                        </a:rPr>
                        <a:t>7</a:t>
                      </a:r>
                    </a:p>
                  </a:txBody>
                  <a:tcPr marL="9525" marR="9525" marT="9525"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400" b="0" i="0" u="none" strike="noStrike">
                          <a:solidFill>
                            <a:schemeClr val="tx1">
                              <a:lumMod val="65000"/>
                              <a:lumOff val="35000"/>
                            </a:schemeClr>
                          </a:solidFill>
                          <a:effectLst/>
                          <a:latin typeface="+mn-lt"/>
                        </a:rPr>
                        <a:t>6</a:t>
                      </a:r>
                    </a:p>
                  </a:txBody>
                  <a:tcPr marL="9525" marR="9525" marT="9525" marB="0" anchor="ctr">
                    <a:lnL w="28575" cap="flat" cmpd="sng" algn="ctr">
                      <a:solidFill>
                        <a:schemeClr val="bg1"/>
                      </a:solidFill>
                      <a:prstDash val="solid"/>
                      <a:round/>
                      <a:headEnd type="none" w="med" len="med"/>
                      <a:tailEnd type="none" w="med" len="med"/>
                    </a:lnL>
                    <a:solidFill>
                      <a:schemeClr val="bg1">
                        <a:lumMod val="95000"/>
                      </a:schemeClr>
                    </a:solidFill>
                  </a:tcPr>
                </a:tc>
                <a:tc>
                  <a:txBody>
                    <a:bodyPr/>
                    <a:lstStyle/>
                    <a:p>
                      <a:pPr algn="ctr" fontAlgn="t"/>
                      <a:r>
                        <a:rPr lang="en-IE" sz="1400" b="0" i="0" u="none" strike="noStrike">
                          <a:solidFill>
                            <a:schemeClr val="tx1">
                              <a:lumMod val="65000"/>
                              <a:lumOff val="35000"/>
                            </a:schemeClr>
                          </a:solidFill>
                          <a:effectLst/>
                          <a:latin typeface="+mn-lt"/>
                        </a:rPr>
                        <a:t>5</a:t>
                      </a:r>
                    </a:p>
                  </a:txBody>
                  <a:tcPr marL="9525" marR="9525" marT="9525" marB="0" anchor="ctr">
                    <a:solidFill>
                      <a:schemeClr val="bg1">
                        <a:lumMod val="95000"/>
                      </a:schemeClr>
                    </a:solidFill>
                  </a:tcPr>
                </a:tc>
                <a:tc>
                  <a:txBody>
                    <a:bodyPr/>
                    <a:lstStyle/>
                    <a:p>
                      <a:pPr algn="ctr" fontAlgn="t"/>
                      <a:r>
                        <a:rPr lang="en-IE" sz="1400" b="0" i="0" u="none" strike="noStrike">
                          <a:solidFill>
                            <a:schemeClr val="tx1">
                              <a:lumMod val="65000"/>
                              <a:lumOff val="35000"/>
                            </a:schemeClr>
                          </a:solidFill>
                          <a:effectLst/>
                          <a:latin typeface="+mn-lt"/>
                        </a:rPr>
                        <a:t>5</a:t>
                      </a:r>
                    </a:p>
                  </a:txBody>
                  <a:tcPr marL="9525" marR="9525" marT="9525"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400" b="0" i="0" u="none" strike="noStrike" dirty="0">
                          <a:solidFill>
                            <a:schemeClr val="tx1">
                              <a:lumMod val="65000"/>
                              <a:lumOff val="35000"/>
                            </a:schemeClr>
                          </a:solidFill>
                          <a:effectLst/>
                          <a:latin typeface="+mn-lt"/>
                        </a:rPr>
                        <a:t>7</a:t>
                      </a:r>
                    </a:p>
                  </a:txBody>
                  <a:tcPr marL="9525" marR="9525" marT="9525" marB="0" anchor="ctr">
                    <a:lnL w="28575" cap="flat" cmpd="sng" algn="ctr">
                      <a:solidFill>
                        <a:schemeClr val="bg1"/>
                      </a:solidFill>
                      <a:prstDash val="solid"/>
                      <a:round/>
                      <a:headEnd type="none" w="med" len="med"/>
                      <a:tailEnd type="none" w="med" len="med"/>
                    </a:lnL>
                    <a:solidFill>
                      <a:schemeClr val="bg1">
                        <a:lumMod val="95000"/>
                      </a:schemeClr>
                    </a:solidFill>
                  </a:tcPr>
                </a:tc>
                <a:tc>
                  <a:txBody>
                    <a:bodyPr/>
                    <a:lstStyle/>
                    <a:p>
                      <a:pPr algn="ctr" fontAlgn="t"/>
                      <a:r>
                        <a:rPr lang="en-IE" sz="1400" b="0" i="0" u="none" strike="noStrike" dirty="0">
                          <a:solidFill>
                            <a:schemeClr val="tx1">
                              <a:lumMod val="65000"/>
                              <a:lumOff val="35000"/>
                            </a:schemeClr>
                          </a:solidFill>
                          <a:effectLst/>
                          <a:latin typeface="+mn-lt"/>
                        </a:rPr>
                        <a:t>5</a:t>
                      </a:r>
                    </a:p>
                  </a:txBody>
                  <a:tcPr marL="9525" marR="9525" marT="9525"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400" b="0" i="0" u="none" strike="noStrike" dirty="0">
                          <a:solidFill>
                            <a:schemeClr val="tx1">
                              <a:lumMod val="65000"/>
                              <a:lumOff val="35000"/>
                            </a:schemeClr>
                          </a:solidFill>
                          <a:effectLst/>
                          <a:latin typeface="+mn-lt"/>
                        </a:rPr>
                        <a:t>5</a:t>
                      </a:r>
                    </a:p>
                  </a:txBody>
                  <a:tcPr marL="9525" marR="9525" marT="9525" marB="0" anchor="ctr">
                    <a:lnL w="28575" cap="flat" cmpd="sng" algn="ctr">
                      <a:solidFill>
                        <a:schemeClr val="bg1"/>
                      </a:solidFill>
                      <a:prstDash val="solid"/>
                      <a:round/>
                      <a:headEnd type="none" w="med" len="med"/>
                      <a:tailEnd type="none" w="med" len="med"/>
                    </a:lnL>
                    <a:solidFill>
                      <a:schemeClr val="bg1">
                        <a:lumMod val="95000"/>
                      </a:schemeClr>
                    </a:solidFill>
                  </a:tcPr>
                </a:tc>
                <a:tc>
                  <a:txBody>
                    <a:bodyPr/>
                    <a:lstStyle/>
                    <a:p>
                      <a:pPr algn="ctr" fontAlgn="t"/>
                      <a:r>
                        <a:rPr lang="en-IE" sz="1400" b="0" i="0" u="none" strike="noStrike" dirty="0">
                          <a:solidFill>
                            <a:schemeClr val="tx1">
                              <a:lumMod val="65000"/>
                              <a:lumOff val="35000"/>
                            </a:schemeClr>
                          </a:solidFill>
                          <a:effectLst/>
                          <a:latin typeface="+mn-lt"/>
                        </a:rPr>
                        <a:t>6</a:t>
                      </a:r>
                    </a:p>
                  </a:txBody>
                  <a:tcPr marL="9525" marR="9525" marT="9525" marB="0" anchor="ctr">
                    <a:solidFill>
                      <a:schemeClr val="bg1">
                        <a:lumMod val="95000"/>
                      </a:schemeClr>
                    </a:solidFill>
                  </a:tcPr>
                </a:tc>
                <a:extLst>
                  <a:ext uri="{0D108BD9-81ED-4DB2-BD59-A6C34878D82A}">
                    <a16:rowId xmlns="" xmlns:a16="http://schemas.microsoft.com/office/drawing/2014/main" val="3181788946"/>
                  </a:ext>
                </a:extLst>
              </a:tr>
              <a:tr h="560368">
                <a:tc>
                  <a:txBody>
                    <a:bodyPr/>
                    <a:lstStyle/>
                    <a:p>
                      <a:pPr algn="r" fontAlgn="t"/>
                      <a:r>
                        <a:rPr lang="en-IE" sz="1400" b="0" i="0" u="none" strike="noStrike" dirty="0">
                          <a:solidFill>
                            <a:schemeClr val="tx1">
                              <a:lumMod val="65000"/>
                              <a:lumOff val="35000"/>
                            </a:schemeClr>
                          </a:solidFill>
                          <a:effectLst/>
                          <a:latin typeface="+mn-lt"/>
                        </a:rPr>
                        <a:t>Not happy at all</a:t>
                      </a:r>
                    </a:p>
                  </a:txBody>
                  <a:tcPr marL="9525" marR="9525" marT="9525"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400" b="0" i="0" u="none" strike="noStrike" dirty="0">
                          <a:solidFill>
                            <a:schemeClr val="tx1">
                              <a:lumMod val="65000"/>
                              <a:lumOff val="35000"/>
                            </a:schemeClr>
                          </a:solidFill>
                          <a:effectLst/>
                          <a:latin typeface="+mn-lt"/>
                        </a:rPr>
                        <a:t>1</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400" b="0" i="0" u="none" strike="noStrike" dirty="0">
                          <a:solidFill>
                            <a:schemeClr val="tx1">
                              <a:lumMod val="65000"/>
                              <a:lumOff val="35000"/>
                            </a:schemeClr>
                          </a:solidFill>
                          <a:effectLst/>
                          <a:latin typeface="+mn-lt"/>
                        </a:rPr>
                        <a:t>1</a:t>
                      </a:r>
                    </a:p>
                  </a:txBody>
                  <a:tcPr marL="9525" marR="9525" marT="9525" marB="0" anchor="ctr">
                    <a:lnL w="28575" cap="flat" cmpd="sng" algn="ctr">
                      <a:solidFill>
                        <a:schemeClr val="bg1"/>
                      </a:solidFill>
                      <a:prstDash val="solid"/>
                      <a:round/>
                      <a:headEnd type="none" w="med" len="med"/>
                      <a:tailEnd type="none" w="med" len="med"/>
                    </a:lnL>
                    <a:solidFill>
                      <a:schemeClr val="bg1">
                        <a:lumMod val="95000"/>
                      </a:schemeClr>
                    </a:solidFill>
                  </a:tcPr>
                </a:tc>
                <a:tc>
                  <a:txBody>
                    <a:bodyPr/>
                    <a:lstStyle/>
                    <a:p>
                      <a:pPr algn="ctr" fontAlgn="t"/>
                      <a:r>
                        <a:rPr lang="en-IE" sz="1400" b="0" i="0" u="none" strike="noStrike" dirty="0">
                          <a:solidFill>
                            <a:schemeClr val="tx1">
                              <a:lumMod val="65000"/>
                              <a:lumOff val="35000"/>
                            </a:schemeClr>
                          </a:solidFill>
                          <a:effectLst/>
                          <a:latin typeface="+mn-lt"/>
                        </a:rPr>
                        <a:t>0</a:t>
                      </a:r>
                    </a:p>
                  </a:txBody>
                  <a:tcPr marL="9525" marR="9525" marT="9525"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400" b="0" i="0" u="none" strike="noStrike" dirty="0">
                          <a:solidFill>
                            <a:schemeClr val="tx1">
                              <a:lumMod val="65000"/>
                              <a:lumOff val="35000"/>
                            </a:schemeClr>
                          </a:solidFill>
                          <a:effectLst/>
                          <a:latin typeface="+mn-lt"/>
                        </a:rPr>
                        <a:t>0</a:t>
                      </a:r>
                    </a:p>
                  </a:txBody>
                  <a:tcPr marL="9525" marR="9525" marT="9525" marB="0" anchor="ctr">
                    <a:lnL w="28575" cap="flat" cmpd="sng" algn="ctr">
                      <a:solidFill>
                        <a:schemeClr val="bg1"/>
                      </a:solidFill>
                      <a:prstDash val="solid"/>
                      <a:round/>
                      <a:headEnd type="none" w="med" len="med"/>
                      <a:tailEnd type="none" w="med" len="med"/>
                    </a:lnL>
                    <a:solidFill>
                      <a:schemeClr val="bg1">
                        <a:lumMod val="95000"/>
                      </a:schemeClr>
                    </a:solidFill>
                  </a:tcPr>
                </a:tc>
                <a:tc>
                  <a:txBody>
                    <a:bodyPr/>
                    <a:lstStyle/>
                    <a:p>
                      <a:pPr algn="ctr" fontAlgn="t"/>
                      <a:r>
                        <a:rPr lang="en-IE" sz="1400" b="0" i="0" u="none" strike="noStrike">
                          <a:solidFill>
                            <a:schemeClr val="tx1">
                              <a:lumMod val="65000"/>
                              <a:lumOff val="35000"/>
                            </a:schemeClr>
                          </a:solidFill>
                          <a:effectLst/>
                          <a:latin typeface="+mn-lt"/>
                        </a:rPr>
                        <a:t>1</a:t>
                      </a:r>
                    </a:p>
                  </a:txBody>
                  <a:tcPr marL="9525" marR="9525" marT="9525" marB="0" anchor="ctr">
                    <a:solidFill>
                      <a:schemeClr val="bg1">
                        <a:lumMod val="95000"/>
                      </a:schemeClr>
                    </a:solidFill>
                  </a:tcPr>
                </a:tc>
                <a:tc>
                  <a:txBody>
                    <a:bodyPr/>
                    <a:lstStyle/>
                    <a:p>
                      <a:pPr algn="ctr" fontAlgn="t"/>
                      <a:r>
                        <a:rPr lang="en-IE" sz="1400" b="0" i="0" u="none" strike="noStrike" dirty="0">
                          <a:solidFill>
                            <a:schemeClr val="tx1">
                              <a:lumMod val="65000"/>
                              <a:lumOff val="35000"/>
                            </a:schemeClr>
                          </a:solidFill>
                          <a:effectLst/>
                          <a:latin typeface="+mn-lt"/>
                        </a:rPr>
                        <a:t>1</a:t>
                      </a:r>
                    </a:p>
                  </a:txBody>
                  <a:tcPr marL="9525" marR="9525" marT="9525"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400" b="0" i="0" u="none" strike="noStrike" dirty="0">
                          <a:solidFill>
                            <a:schemeClr val="tx1">
                              <a:lumMod val="65000"/>
                              <a:lumOff val="35000"/>
                            </a:schemeClr>
                          </a:solidFill>
                          <a:effectLst/>
                          <a:latin typeface="+mn-lt"/>
                        </a:rPr>
                        <a:t>1</a:t>
                      </a:r>
                    </a:p>
                  </a:txBody>
                  <a:tcPr marL="9525" marR="9525" marT="9525" marB="0" anchor="ctr">
                    <a:lnL w="28575" cap="flat" cmpd="sng" algn="ctr">
                      <a:solidFill>
                        <a:schemeClr val="bg1"/>
                      </a:solidFill>
                      <a:prstDash val="solid"/>
                      <a:round/>
                      <a:headEnd type="none" w="med" len="med"/>
                      <a:tailEnd type="none" w="med" len="med"/>
                    </a:lnL>
                    <a:solidFill>
                      <a:schemeClr val="bg1">
                        <a:lumMod val="95000"/>
                      </a:schemeClr>
                    </a:solidFill>
                  </a:tcPr>
                </a:tc>
                <a:tc>
                  <a:txBody>
                    <a:bodyPr/>
                    <a:lstStyle/>
                    <a:p>
                      <a:pPr algn="ctr" fontAlgn="t"/>
                      <a:r>
                        <a:rPr lang="en-IE" sz="1400" b="0" i="0" u="none" strike="noStrike" dirty="0">
                          <a:solidFill>
                            <a:schemeClr val="tx1">
                              <a:lumMod val="65000"/>
                              <a:lumOff val="35000"/>
                            </a:schemeClr>
                          </a:solidFill>
                          <a:effectLst/>
                          <a:latin typeface="+mn-lt"/>
                        </a:rPr>
                        <a:t>0</a:t>
                      </a:r>
                    </a:p>
                  </a:txBody>
                  <a:tcPr marL="9525" marR="9525" marT="9525"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400" b="0" i="0" u="none" strike="noStrike" dirty="0">
                          <a:solidFill>
                            <a:schemeClr val="tx1">
                              <a:lumMod val="65000"/>
                              <a:lumOff val="35000"/>
                            </a:schemeClr>
                          </a:solidFill>
                          <a:effectLst/>
                          <a:latin typeface="+mn-lt"/>
                        </a:rPr>
                        <a:t>1</a:t>
                      </a:r>
                    </a:p>
                  </a:txBody>
                  <a:tcPr marL="9525" marR="9525" marT="9525" marB="0" anchor="ctr">
                    <a:lnL w="28575" cap="flat" cmpd="sng" algn="ctr">
                      <a:solidFill>
                        <a:schemeClr val="bg1"/>
                      </a:solidFill>
                      <a:prstDash val="solid"/>
                      <a:round/>
                      <a:headEnd type="none" w="med" len="med"/>
                      <a:tailEnd type="none" w="med" len="med"/>
                    </a:lnL>
                    <a:solidFill>
                      <a:schemeClr val="bg1">
                        <a:lumMod val="95000"/>
                      </a:schemeClr>
                    </a:solidFill>
                  </a:tcPr>
                </a:tc>
                <a:tc>
                  <a:txBody>
                    <a:bodyPr/>
                    <a:lstStyle/>
                    <a:p>
                      <a:pPr algn="ctr" fontAlgn="t"/>
                      <a:r>
                        <a:rPr lang="en-IE" sz="1400" b="0" i="0" u="none" strike="noStrike" dirty="0">
                          <a:solidFill>
                            <a:schemeClr val="tx1">
                              <a:lumMod val="65000"/>
                              <a:lumOff val="35000"/>
                            </a:schemeClr>
                          </a:solidFill>
                          <a:effectLst/>
                          <a:latin typeface="+mn-lt"/>
                        </a:rPr>
                        <a:t>-</a:t>
                      </a:r>
                    </a:p>
                  </a:txBody>
                  <a:tcPr marL="9525" marR="9525" marT="9525" marB="0" anchor="ctr">
                    <a:solidFill>
                      <a:schemeClr val="bg1">
                        <a:lumMod val="95000"/>
                      </a:schemeClr>
                    </a:solidFill>
                  </a:tcPr>
                </a:tc>
                <a:extLst>
                  <a:ext uri="{0D108BD9-81ED-4DB2-BD59-A6C34878D82A}">
                    <a16:rowId xmlns="" xmlns:a16="http://schemas.microsoft.com/office/drawing/2014/main" val="362763753"/>
                  </a:ext>
                </a:extLst>
              </a:tr>
            </a:tbl>
          </a:graphicData>
        </a:graphic>
      </p:graphicFrame>
      <p:sp>
        <p:nvSpPr>
          <p:cNvPr id="2" name="Text Placeholder 1">
            <a:extLst>
              <a:ext uri="{FF2B5EF4-FFF2-40B4-BE49-F238E27FC236}">
                <a16:creationId xmlns="" xmlns:a16="http://schemas.microsoft.com/office/drawing/2014/main" id="{5C82F9E4-8A07-49CB-87A4-17C447E41928}"/>
              </a:ext>
            </a:extLst>
          </p:cNvPr>
          <p:cNvSpPr>
            <a:spLocks noGrp="1"/>
          </p:cNvSpPr>
          <p:nvPr>
            <p:ph type="body" sz="quarter" idx="49"/>
          </p:nvPr>
        </p:nvSpPr>
        <p:spPr/>
        <p:txBody>
          <a:bodyPr/>
          <a:lstStyle/>
          <a:p>
            <a:r>
              <a:rPr lang="en-IE" dirty="0">
                <a:solidFill>
                  <a:schemeClr val="bg1">
                    <a:lumMod val="50000"/>
                  </a:schemeClr>
                </a:solidFill>
              </a:rPr>
              <a:t>Base : All Adults aged 16+ n- 1,303</a:t>
            </a:r>
            <a:endParaRPr lang="en-IE" dirty="0"/>
          </a:p>
        </p:txBody>
      </p:sp>
      <p:sp>
        <p:nvSpPr>
          <p:cNvPr id="5" name="Title 1">
            <a:extLst>
              <a:ext uri="{FF2B5EF4-FFF2-40B4-BE49-F238E27FC236}">
                <a16:creationId xmlns="" xmlns:a16="http://schemas.microsoft.com/office/drawing/2014/main" id="{CC20DE2A-6943-4B03-B822-B3B143FCED1D}"/>
              </a:ext>
            </a:extLst>
          </p:cNvPr>
          <p:cNvSpPr>
            <a:spLocks noGrp="1"/>
          </p:cNvSpPr>
          <p:nvPr>
            <p:ph type="title"/>
          </p:nvPr>
        </p:nvSpPr>
        <p:spPr/>
        <p:txBody>
          <a:bodyPr/>
          <a:lstStyle/>
          <a:p>
            <a:r>
              <a:rPr lang="en-IE" dirty="0"/>
              <a:t>Overall satisfaction with level of arts attendance 2019</a:t>
            </a:r>
            <a:br>
              <a:rPr lang="en-IE" dirty="0"/>
            </a:br>
            <a:endParaRPr lang="en-IE" sz="1451" dirty="0">
              <a:solidFill>
                <a:schemeClr val="bg1">
                  <a:lumMod val="50000"/>
                </a:schemeClr>
              </a:solidFill>
            </a:endParaRPr>
          </a:p>
        </p:txBody>
      </p:sp>
      <p:sp>
        <p:nvSpPr>
          <p:cNvPr id="3" name="Text Placeholder 2">
            <a:extLst>
              <a:ext uri="{FF2B5EF4-FFF2-40B4-BE49-F238E27FC236}">
                <a16:creationId xmlns="" xmlns:a16="http://schemas.microsoft.com/office/drawing/2014/main" id="{9E61E886-3377-4144-98D3-348F001C0B81}"/>
              </a:ext>
            </a:extLst>
          </p:cNvPr>
          <p:cNvSpPr>
            <a:spLocks noGrp="1"/>
          </p:cNvSpPr>
          <p:nvPr>
            <p:ph type="body" sz="quarter" idx="60"/>
          </p:nvPr>
        </p:nvSpPr>
        <p:spPr>
          <a:xfrm>
            <a:off x="570370" y="6533045"/>
            <a:ext cx="7042362" cy="285204"/>
          </a:xfrm>
        </p:spPr>
        <p:txBody>
          <a:bodyPr/>
          <a:lstStyle/>
          <a:p>
            <a:pPr fontAlgn="t"/>
            <a:r>
              <a:rPr lang="en-IE" i="0" dirty="0"/>
              <a:t>Q.5 How happy or not are you with how often you attend these types of events in your leisure time?</a:t>
            </a:r>
          </a:p>
          <a:p>
            <a:endParaRPr lang="en-IE" dirty="0"/>
          </a:p>
        </p:txBody>
      </p:sp>
      <p:sp>
        <p:nvSpPr>
          <p:cNvPr id="8" name="Parallelogram 7">
            <a:extLst>
              <a:ext uri="{FF2B5EF4-FFF2-40B4-BE49-F238E27FC236}">
                <a16:creationId xmlns="" xmlns:a16="http://schemas.microsoft.com/office/drawing/2014/main" id="{62AC6356-99D6-457E-A84F-36DC35CDCFFA}"/>
              </a:ext>
            </a:extLst>
          </p:cNvPr>
          <p:cNvSpPr/>
          <p:nvPr/>
        </p:nvSpPr>
        <p:spPr>
          <a:xfrm>
            <a:off x="1431819" y="5733256"/>
            <a:ext cx="7042363" cy="424556"/>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400" b="1" dirty="0">
                <a:solidFill>
                  <a:prstClr val="white"/>
                </a:solidFill>
              </a:rPr>
              <a:t>Satisfaction levels are largely consistent across key demographics.</a:t>
            </a:r>
          </a:p>
        </p:txBody>
      </p:sp>
    </p:spTree>
    <p:extLst>
      <p:ext uri="{BB962C8B-B14F-4D97-AF65-F5344CB8AC3E}">
        <p14:creationId xmlns:p14="http://schemas.microsoft.com/office/powerpoint/2010/main" val="1105798368"/>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8745CE61-7357-4774-995C-9A5A2A602D70}"/>
              </a:ext>
            </a:extLst>
          </p:cNvPr>
          <p:cNvSpPr>
            <a:spLocks noGrp="1"/>
          </p:cNvSpPr>
          <p:nvPr>
            <p:ph type="body" sz="quarter" idx="49"/>
          </p:nvPr>
        </p:nvSpPr>
        <p:spPr>
          <a:xfrm>
            <a:off x="232011" y="530297"/>
            <a:ext cx="5548676" cy="323941"/>
          </a:xfrm>
        </p:spPr>
        <p:txBody>
          <a:bodyPr/>
          <a:lstStyle/>
          <a:p>
            <a:r>
              <a:rPr lang="en-IE" dirty="0">
                <a:solidFill>
                  <a:schemeClr val="tx1">
                    <a:lumMod val="50000"/>
                    <a:lumOff val="50000"/>
                  </a:schemeClr>
                </a:solidFill>
              </a:rPr>
              <a:t>Base : Arts Goers N – 1,001</a:t>
            </a:r>
            <a:endParaRPr lang="en-IE" dirty="0"/>
          </a:p>
        </p:txBody>
      </p:sp>
      <p:sp>
        <p:nvSpPr>
          <p:cNvPr id="2" name="Title 1">
            <a:extLst>
              <a:ext uri="{FF2B5EF4-FFF2-40B4-BE49-F238E27FC236}">
                <a16:creationId xmlns="" xmlns:a16="http://schemas.microsoft.com/office/drawing/2014/main" id="{73A4E6A3-C6F9-422C-ABBA-3A21C7FF6CF8}"/>
              </a:ext>
            </a:extLst>
          </p:cNvPr>
          <p:cNvSpPr>
            <a:spLocks noGrp="1"/>
          </p:cNvSpPr>
          <p:nvPr>
            <p:ph type="title"/>
          </p:nvPr>
        </p:nvSpPr>
        <p:spPr>
          <a:xfrm>
            <a:off x="232011" y="118126"/>
            <a:ext cx="7952663" cy="370620"/>
          </a:xfrm>
        </p:spPr>
        <p:txBody>
          <a:bodyPr>
            <a:noAutofit/>
          </a:bodyPr>
          <a:lstStyle/>
          <a:p>
            <a:r>
              <a:rPr lang="en-IE" dirty="0"/>
              <a:t>Reasons for Events Attendance</a:t>
            </a:r>
            <a:endParaRPr lang="en-IE" dirty="0">
              <a:solidFill>
                <a:schemeClr val="tx1">
                  <a:lumMod val="50000"/>
                  <a:lumOff val="50000"/>
                </a:schemeClr>
              </a:solidFill>
            </a:endParaRPr>
          </a:p>
        </p:txBody>
      </p:sp>
      <p:sp>
        <p:nvSpPr>
          <p:cNvPr id="6" name="Text Placeholder 5">
            <a:extLst>
              <a:ext uri="{FF2B5EF4-FFF2-40B4-BE49-F238E27FC236}">
                <a16:creationId xmlns="" xmlns:a16="http://schemas.microsoft.com/office/drawing/2014/main" id="{A3F34E62-E5FB-4EC7-9BCA-F658271258B9}"/>
              </a:ext>
            </a:extLst>
          </p:cNvPr>
          <p:cNvSpPr>
            <a:spLocks noGrp="1"/>
          </p:cNvSpPr>
          <p:nvPr>
            <p:ph type="body" sz="quarter" idx="60"/>
          </p:nvPr>
        </p:nvSpPr>
        <p:spPr/>
        <p:txBody>
          <a:bodyPr/>
          <a:lstStyle/>
          <a:p>
            <a:pPr fontAlgn="t"/>
            <a:r>
              <a:rPr lang="en-IE" i="0" dirty="0"/>
              <a:t>Q.14 What were your reasons for going?</a:t>
            </a:r>
          </a:p>
          <a:p>
            <a:endParaRPr lang="en-IE" dirty="0"/>
          </a:p>
        </p:txBody>
      </p:sp>
      <p:graphicFrame>
        <p:nvGraphicFramePr>
          <p:cNvPr id="9" name="Chart 8">
            <a:extLst>
              <a:ext uri="{FF2B5EF4-FFF2-40B4-BE49-F238E27FC236}">
                <a16:creationId xmlns="" xmlns:a16="http://schemas.microsoft.com/office/drawing/2014/main" id="{7E2B1FDB-73A1-479E-BEF6-7AD8CDE7D779}"/>
              </a:ext>
            </a:extLst>
          </p:cNvPr>
          <p:cNvGraphicFramePr/>
          <p:nvPr>
            <p:extLst>
              <p:ext uri="{D42A27DB-BD31-4B8C-83A1-F6EECF244321}">
                <p14:modId xmlns:p14="http://schemas.microsoft.com/office/powerpoint/2010/main" val="3630415913"/>
              </p:ext>
            </p:extLst>
          </p:nvPr>
        </p:nvGraphicFramePr>
        <p:xfrm>
          <a:off x="-61099" y="1332538"/>
          <a:ext cx="9402757" cy="460519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 xmlns:a16="http://schemas.microsoft.com/office/drawing/2014/main" id="{DA231EE3-68CE-4E35-A966-002CA430036F}"/>
              </a:ext>
            </a:extLst>
          </p:cNvPr>
          <p:cNvSpPr txBox="1"/>
          <p:nvPr/>
        </p:nvSpPr>
        <p:spPr>
          <a:xfrm>
            <a:off x="7403801" y="1238909"/>
            <a:ext cx="2611877" cy="287771"/>
          </a:xfrm>
          <a:prstGeom prst="rect">
            <a:avLst/>
          </a:prstGeom>
          <a:noFill/>
        </p:spPr>
        <p:txBody>
          <a:bodyPr wrap="square" rtlCol="0">
            <a:spAutoFit/>
          </a:bodyPr>
          <a:lstStyle/>
          <a:p>
            <a:pPr algn="ctr" defTabSz="450578" eaLnBrk="1" hangingPunct="1">
              <a:defRPr/>
            </a:pPr>
            <a:r>
              <a:rPr lang="en-IE" sz="1270" dirty="0">
                <a:solidFill>
                  <a:prstClr val="black"/>
                </a:solidFill>
                <a:latin typeface="+mn-lt"/>
                <a:cs typeface="Arial" charset="0"/>
              </a:rPr>
              <a:t>%</a:t>
            </a:r>
          </a:p>
        </p:txBody>
      </p:sp>
      <p:sp>
        <p:nvSpPr>
          <p:cNvPr id="12" name="Parallelogram 11">
            <a:extLst>
              <a:ext uri="{FF2B5EF4-FFF2-40B4-BE49-F238E27FC236}">
                <a16:creationId xmlns="" xmlns:a16="http://schemas.microsoft.com/office/drawing/2014/main" id="{75C5F326-AA36-4AC1-AEB5-FEDD09456AEC}"/>
              </a:ext>
            </a:extLst>
          </p:cNvPr>
          <p:cNvSpPr/>
          <p:nvPr/>
        </p:nvSpPr>
        <p:spPr>
          <a:xfrm>
            <a:off x="1373649" y="5955034"/>
            <a:ext cx="7221780" cy="287772"/>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prstClr val="white"/>
                </a:solidFill>
              </a:rPr>
              <a:t>Entertainment and </a:t>
            </a:r>
            <a:r>
              <a:rPr lang="en-US" sz="1400" b="1" dirty="0" err="1">
                <a:solidFill>
                  <a:prstClr val="white"/>
                </a:solidFill>
              </a:rPr>
              <a:t>socialising</a:t>
            </a:r>
            <a:r>
              <a:rPr lang="en-US" sz="1400" b="1" dirty="0">
                <a:solidFill>
                  <a:prstClr val="white"/>
                </a:solidFill>
              </a:rPr>
              <a:t> are key reasons for attendance</a:t>
            </a:r>
          </a:p>
        </p:txBody>
      </p:sp>
      <p:graphicFrame>
        <p:nvGraphicFramePr>
          <p:cNvPr id="13" name="Table 12">
            <a:extLst>
              <a:ext uri="{FF2B5EF4-FFF2-40B4-BE49-F238E27FC236}">
                <a16:creationId xmlns="" xmlns:a16="http://schemas.microsoft.com/office/drawing/2014/main" id="{BEBD3AFB-C2A6-4929-BA50-3679998C0655}"/>
              </a:ext>
            </a:extLst>
          </p:cNvPr>
          <p:cNvGraphicFramePr>
            <a:graphicFrameLocks noGrp="1"/>
          </p:cNvGraphicFramePr>
          <p:nvPr>
            <p:extLst>
              <p:ext uri="{D42A27DB-BD31-4B8C-83A1-F6EECF244321}">
                <p14:modId xmlns:p14="http://schemas.microsoft.com/office/powerpoint/2010/main" val="675160372"/>
              </p:ext>
            </p:extLst>
          </p:nvPr>
        </p:nvGraphicFramePr>
        <p:xfrm>
          <a:off x="9046692" y="1038400"/>
          <a:ext cx="589931" cy="4776056"/>
        </p:xfrm>
        <a:graphic>
          <a:graphicData uri="http://schemas.openxmlformats.org/drawingml/2006/table">
            <a:tbl>
              <a:tblPr>
                <a:tableStyleId>{5C22544A-7EE6-4342-B048-85BDC9FD1C3A}</a:tableStyleId>
              </a:tblPr>
              <a:tblGrid>
                <a:gridCol w="589931">
                  <a:extLst>
                    <a:ext uri="{9D8B030D-6E8A-4147-A177-3AD203B41FA5}">
                      <a16:colId xmlns="" xmlns:a16="http://schemas.microsoft.com/office/drawing/2014/main" val="644364944"/>
                    </a:ext>
                  </a:extLst>
                </a:gridCol>
              </a:tblGrid>
              <a:tr h="228958">
                <a:tc>
                  <a:txBody>
                    <a:bodyPr/>
                    <a:lstStyle/>
                    <a:p>
                      <a:pPr algn="ctr" fontAlgn="t"/>
                      <a:r>
                        <a:rPr lang="en-IE" sz="1200" b="1" i="0" u="none" strike="noStrike" dirty="0">
                          <a:solidFill>
                            <a:srgbClr val="54C0E8"/>
                          </a:solidFill>
                          <a:effectLst/>
                          <a:latin typeface="+mn-lt"/>
                        </a:rPr>
                        <a:t>2018</a:t>
                      </a:r>
                    </a:p>
                  </a:txBody>
                  <a:tcPr marL="9525" marR="9525" marT="9525" marB="0" anchor="ctr">
                    <a:noFill/>
                  </a:tcPr>
                </a:tc>
                <a:extLst>
                  <a:ext uri="{0D108BD9-81ED-4DB2-BD59-A6C34878D82A}">
                    <a16:rowId xmlns="" xmlns:a16="http://schemas.microsoft.com/office/drawing/2014/main" val="3543469446"/>
                  </a:ext>
                </a:extLst>
              </a:tr>
              <a:tr h="212927">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srgbClr val="54C0E8"/>
                          </a:solidFill>
                          <a:effectLst/>
                          <a:uLnTx/>
                          <a:uFillTx/>
                          <a:latin typeface="+mn-lt"/>
                          <a:ea typeface="+mn-ea"/>
                          <a:cs typeface="+mn-cs"/>
                        </a:rPr>
                        <a:t>%</a:t>
                      </a:r>
                    </a:p>
                  </a:txBody>
                  <a:tcPr marL="9525" marR="9525" marT="9525" marB="0" anchor="ctr">
                    <a:lnB w="12700" cmpd="sng">
                      <a:noFill/>
                    </a:lnB>
                    <a:noFill/>
                  </a:tcPr>
                </a:tc>
                <a:extLst>
                  <a:ext uri="{0D108BD9-81ED-4DB2-BD59-A6C34878D82A}">
                    <a16:rowId xmlns="" xmlns:a16="http://schemas.microsoft.com/office/drawing/2014/main" val="3539004018"/>
                  </a:ext>
                </a:extLst>
              </a:tr>
              <a:tr h="212927">
                <a:tc>
                  <a:txBody>
                    <a:bodyPr/>
                    <a:lstStyle/>
                    <a:p>
                      <a:pPr algn="ctr" rtl="0" fontAlgn="t"/>
                      <a:r>
                        <a:rPr kumimoji="0" lang="en-IE" sz="1200" b="1" i="0" u="none" strike="noStrike" kern="1200" cap="none" spc="0" normalizeH="0" baseline="0" dirty="0">
                          <a:ln>
                            <a:noFill/>
                          </a:ln>
                          <a:solidFill>
                            <a:srgbClr val="54C0E8"/>
                          </a:solidFill>
                          <a:effectLst/>
                          <a:uLnTx/>
                          <a:uFillTx/>
                          <a:latin typeface="+mn-lt"/>
                          <a:ea typeface="+mn-ea"/>
                          <a:cs typeface="+mn-cs"/>
                        </a:rPr>
                        <a:t>54</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5809009"/>
                  </a:ext>
                </a:extLst>
              </a:tr>
              <a:tr h="228958">
                <a:tc>
                  <a:txBody>
                    <a:bodyPr/>
                    <a:lstStyle/>
                    <a:p>
                      <a:pPr algn="ctr" rtl="0" fontAlgn="t"/>
                      <a:r>
                        <a:rPr kumimoji="0" lang="en-IE" sz="1200" b="1" i="0" u="none" strike="noStrike" kern="1200" cap="none" spc="0" normalizeH="0" baseline="0" dirty="0">
                          <a:ln>
                            <a:noFill/>
                          </a:ln>
                          <a:solidFill>
                            <a:srgbClr val="54C0E8"/>
                          </a:solidFill>
                          <a:effectLst/>
                          <a:uLnTx/>
                          <a:uFillTx/>
                          <a:latin typeface="+mn-lt"/>
                          <a:ea typeface="+mn-ea"/>
                          <a:cs typeface="+mn-cs"/>
                        </a:rPr>
                        <a:t>46</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686931803"/>
                  </a:ext>
                </a:extLst>
              </a:tr>
              <a:tr h="228958">
                <a:tc>
                  <a:txBody>
                    <a:bodyPr/>
                    <a:lstStyle/>
                    <a:p>
                      <a:pPr algn="ctr" rtl="0" fontAlgn="t"/>
                      <a:r>
                        <a:rPr kumimoji="0" lang="en-IE" sz="1200" b="1" i="0" u="none" strike="noStrike" kern="1200" cap="none" spc="0" normalizeH="0" baseline="0" dirty="0">
                          <a:ln>
                            <a:noFill/>
                          </a:ln>
                          <a:solidFill>
                            <a:srgbClr val="54C0E8"/>
                          </a:solidFill>
                          <a:effectLst/>
                          <a:uLnTx/>
                          <a:uFillTx/>
                          <a:latin typeface="+mn-lt"/>
                          <a:ea typeface="+mn-ea"/>
                          <a:cs typeface="+mn-cs"/>
                        </a:rPr>
                        <a:t>34</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710590371"/>
                  </a:ext>
                </a:extLst>
              </a:tr>
              <a:tr h="228958">
                <a:tc>
                  <a:txBody>
                    <a:bodyPr/>
                    <a:lstStyle/>
                    <a:p>
                      <a:pPr algn="ctr" rtl="0" fontAlgn="t"/>
                      <a:r>
                        <a:rPr kumimoji="0" lang="en-IE" sz="1200" b="1" i="0" u="none" strike="noStrike" kern="1200" cap="none" spc="0" normalizeH="0" baseline="0" dirty="0">
                          <a:ln>
                            <a:noFill/>
                          </a:ln>
                          <a:solidFill>
                            <a:srgbClr val="54C0E8"/>
                          </a:solidFill>
                          <a:effectLst/>
                          <a:uLnTx/>
                          <a:uFillTx/>
                          <a:latin typeface="+mn-lt"/>
                          <a:ea typeface="+mn-ea"/>
                          <a:cs typeface="+mn-cs"/>
                        </a:rPr>
                        <a:t>30</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130155860"/>
                  </a:ext>
                </a:extLst>
              </a:tr>
              <a:tr h="228958">
                <a:tc>
                  <a:txBody>
                    <a:bodyPr/>
                    <a:lstStyle/>
                    <a:p>
                      <a:pPr algn="ctr" rtl="0" fontAlgn="t"/>
                      <a:r>
                        <a:rPr kumimoji="0" lang="en-IE" sz="1200" b="1" i="0" u="none" strike="noStrike" kern="1200" cap="none" spc="0" normalizeH="0" baseline="0" dirty="0">
                          <a:ln>
                            <a:noFill/>
                          </a:ln>
                          <a:solidFill>
                            <a:srgbClr val="54C0E8"/>
                          </a:solidFill>
                          <a:effectLst/>
                          <a:uLnTx/>
                          <a:uFillTx/>
                          <a:latin typeface="+mn-lt"/>
                          <a:ea typeface="+mn-ea"/>
                          <a:cs typeface="+mn-cs"/>
                        </a:rPr>
                        <a:t>28</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934220886"/>
                  </a:ext>
                </a:extLst>
              </a:tr>
              <a:tr h="228958">
                <a:tc>
                  <a:txBody>
                    <a:bodyPr/>
                    <a:lstStyle/>
                    <a:p>
                      <a:pPr algn="ctr" fontAlgn="b"/>
                      <a:r>
                        <a:rPr kumimoji="0" lang="en-IE" sz="1200" b="1" i="0" u="none" strike="noStrike" kern="1200" cap="none" spc="0" normalizeH="0" baseline="0" dirty="0">
                          <a:ln>
                            <a:noFill/>
                          </a:ln>
                          <a:solidFill>
                            <a:srgbClr val="54C0E8"/>
                          </a:solidFill>
                          <a:effectLst/>
                          <a:uLnTx/>
                          <a:uFillTx/>
                          <a:latin typeface="+mn-lt"/>
                          <a:ea typeface="+mn-ea"/>
                          <a:cs typeface="+mn-cs"/>
                        </a:rPr>
                        <a:t> n/a</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898780560"/>
                  </a:ext>
                </a:extLst>
              </a:tr>
              <a:tr h="228958">
                <a:tc>
                  <a:txBody>
                    <a:bodyPr/>
                    <a:lstStyle/>
                    <a:p>
                      <a:pPr algn="ctr" rtl="0" fontAlgn="t"/>
                      <a:r>
                        <a:rPr kumimoji="0" lang="en-IE" sz="1200" b="1" i="0" u="none" strike="noStrike" kern="1200" cap="none" spc="0" normalizeH="0" baseline="0" dirty="0">
                          <a:ln>
                            <a:noFill/>
                          </a:ln>
                          <a:solidFill>
                            <a:srgbClr val="54C0E8"/>
                          </a:solidFill>
                          <a:effectLst/>
                          <a:uLnTx/>
                          <a:uFillTx/>
                          <a:latin typeface="+mn-lt"/>
                          <a:ea typeface="+mn-ea"/>
                          <a:cs typeface="+mn-cs"/>
                        </a:rPr>
                        <a:t>17</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746133828"/>
                  </a:ext>
                </a:extLst>
              </a:tr>
              <a:tr h="228958">
                <a:tc>
                  <a:txBody>
                    <a:bodyPr/>
                    <a:lstStyle/>
                    <a:p>
                      <a:pPr algn="ctr" rtl="0" fontAlgn="t"/>
                      <a:r>
                        <a:rPr kumimoji="0" lang="en-IE" sz="1200" b="1" i="0" u="none" strike="noStrike" kern="1200" cap="none" spc="0" normalizeH="0" baseline="0" dirty="0">
                          <a:ln>
                            <a:noFill/>
                          </a:ln>
                          <a:solidFill>
                            <a:srgbClr val="54C0E8"/>
                          </a:solidFill>
                          <a:effectLst/>
                          <a:uLnTx/>
                          <a:uFillTx/>
                          <a:latin typeface="+mn-lt"/>
                          <a:ea typeface="+mn-ea"/>
                          <a:cs typeface="+mn-cs"/>
                        </a:rPr>
                        <a:t>17</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903288762"/>
                  </a:ext>
                </a:extLst>
              </a:tr>
              <a:tr h="228958">
                <a:tc>
                  <a:txBody>
                    <a:bodyPr/>
                    <a:lstStyle/>
                    <a:p>
                      <a:pPr algn="ctr" rtl="0" fontAlgn="t"/>
                      <a:r>
                        <a:rPr kumimoji="0" lang="en-IE" sz="1200" b="1" i="0" u="none" strike="noStrike" kern="1200" cap="none" spc="0" normalizeH="0" baseline="0" dirty="0">
                          <a:ln>
                            <a:noFill/>
                          </a:ln>
                          <a:solidFill>
                            <a:srgbClr val="54C0E8"/>
                          </a:solidFill>
                          <a:effectLst/>
                          <a:uLnTx/>
                          <a:uFillTx/>
                          <a:latin typeface="+mn-lt"/>
                          <a:ea typeface="+mn-ea"/>
                          <a:cs typeface="+mn-cs"/>
                        </a:rPr>
                        <a:t>13</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580570842"/>
                  </a:ext>
                </a:extLst>
              </a:tr>
              <a:tr h="228958">
                <a:tc>
                  <a:txBody>
                    <a:bodyPr/>
                    <a:lstStyle/>
                    <a:p>
                      <a:pPr algn="ctr" rtl="0" fontAlgn="t"/>
                      <a:r>
                        <a:rPr kumimoji="0" lang="en-IE" sz="1200" b="1" i="0" u="none" strike="noStrike" kern="1200" cap="none" spc="0" normalizeH="0" baseline="0" dirty="0">
                          <a:ln>
                            <a:noFill/>
                          </a:ln>
                          <a:solidFill>
                            <a:srgbClr val="54C0E8"/>
                          </a:solidFill>
                          <a:effectLst/>
                          <a:uLnTx/>
                          <a:uFillTx/>
                          <a:latin typeface="+mn-lt"/>
                          <a:ea typeface="+mn-ea"/>
                          <a:cs typeface="+mn-cs"/>
                        </a:rPr>
                        <a:t>20</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441110628"/>
                  </a:ext>
                </a:extLst>
              </a:tr>
              <a:tr h="228958">
                <a:tc>
                  <a:txBody>
                    <a:bodyPr/>
                    <a:lstStyle/>
                    <a:p>
                      <a:pPr algn="ctr" rtl="0" fontAlgn="t"/>
                      <a:r>
                        <a:rPr kumimoji="0" lang="en-IE" sz="1200" b="1" i="0" u="none" strike="noStrike" kern="1200" cap="none" spc="0" normalizeH="0" baseline="0" dirty="0">
                          <a:ln>
                            <a:noFill/>
                          </a:ln>
                          <a:solidFill>
                            <a:srgbClr val="54C0E8"/>
                          </a:solidFill>
                          <a:effectLst/>
                          <a:uLnTx/>
                          <a:uFillTx/>
                          <a:latin typeface="+mn-lt"/>
                          <a:ea typeface="+mn-ea"/>
                          <a:cs typeface="+mn-cs"/>
                        </a:rPr>
                        <a:t>10</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714116229"/>
                  </a:ext>
                </a:extLst>
              </a:tr>
              <a:tr h="228958">
                <a:tc>
                  <a:txBody>
                    <a:bodyPr/>
                    <a:lstStyle/>
                    <a:p>
                      <a:pPr algn="ctr" rtl="0" fontAlgn="t"/>
                      <a:r>
                        <a:rPr kumimoji="0" lang="en-IE" sz="1200" b="1" i="0" u="none" strike="noStrike" kern="1200" cap="none" spc="0" normalizeH="0" baseline="0" dirty="0">
                          <a:ln>
                            <a:noFill/>
                          </a:ln>
                          <a:solidFill>
                            <a:srgbClr val="54C0E8"/>
                          </a:solidFill>
                          <a:effectLst/>
                          <a:uLnTx/>
                          <a:uFillTx/>
                          <a:latin typeface="+mn-lt"/>
                          <a:ea typeface="+mn-ea"/>
                          <a:cs typeface="+mn-cs"/>
                        </a:rPr>
                        <a:t>10</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967432485"/>
                  </a:ext>
                </a:extLst>
              </a:tr>
              <a:tr h="228958">
                <a:tc>
                  <a:txBody>
                    <a:bodyPr/>
                    <a:lstStyle/>
                    <a:p>
                      <a:pPr algn="ctr" rtl="0" fontAlgn="t"/>
                      <a:r>
                        <a:rPr kumimoji="0" lang="en-IE" sz="1200" b="1" i="0" u="none" strike="noStrike" kern="1200" cap="none" spc="0" normalizeH="0" baseline="0" dirty="0">
                          <a:ln>
                            <a:noFill/>
                          </a:ln>
                          <a:solidFill>
                            <a:srgbClr val="54C0E8"/>
                          </a:solidFill>
                          <a:effectLst/>
                          <a:uLnTx/>
                          <a:uFillTx/>
                          <a:latin typeface="+mn-lt"/>
                          <a:ea typeface="+mn-ea"/>
                          <a:cs typeface="+mn-cs"/>
                        </a:rPr>
                        <a:t>15</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788927115"/>
                  </a:ext>
                </a:extLst>
              </a:tr>
              <a:tr h="228958">
                <a:tc>
                  <a:txBody>
                    <a:bodyPr/>
                    <a:lstStyle/>
                    <a:p>
                      <a:pPr algn="ctr" rtl="0" fontAlgn="t"/>
                      <a:r>
                        <a:rPr kumimoji="0" lang="en-IE" sz="1200" b="1" i="0" u="none" strike="noStrike" kern="1200" cap="none" spc="0" normalizeH="0" baseline="0" dirty="0">
                          <a:ln>
                            <a:noFill/>
                          </a:ln>
                          <a:solidFill>
                            <a:srgbClr val="54C0E8"/>
                          </a:solidFill>
                          <a:effectLst/>
                          <a:uLnTx/>
                          <a:uFillTx/>
                          <a:latin typeface="+mn-lt"/>
                          <a:ea typeface="+mn-ea"/>
                          <a:cs typeface="+mn-cs"/>
                        </a:rPr>
                        <a:t>9</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969282030"/>
                  </a:ext>
                </a:extLst>
              </a:tr>
              <a:tr h="228958">
                <a:tc>
                  <a:txBody>
                    <a:bodyPr/>
                    <a:lstStyle/>
                    <a:p>
                      <a:pPr algn="ctr" rtl="0" fontAlgn="t"/>
                      <a:r>
                        <a:rPr kumimoji="0" lang="en-IE" sz="1200" b="1" i="0" u="none" strike="noStrike" kern="1200" cap="none" spc="0" normalizeH="0" baseline="0" dirty="0">
                          <a:ln>
                            <a:noFill/>
                          </a:ln>
                          <a:solidFill>
                            <a:srgbClr val="54C0E8"/>
                          </a:solidFill>
                          <a:effectLst/>
                          <a:uLnTx/>
                          <a:uFillTx/>
                          <a:latin typeface="+mn-lt"/>
                          <a:ea typeface="+mn-ea"/>
                          <a:cs typeface="+mn-cs"/>
                        </a:rPr>
                        <a:t>10</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386804083"/>
                  </a:ext>
                </a:extLst>
              </a:tr>
              <a:tr h="228958">
                <a:tc>
                  <a:txBody>
                    <a:bodyPr/>
                    <a:lstStyle/>
                    <a:p>
                      <a:pPr algn="ctr" rtl="0" fontAlgn="t"/>
                      <a:r>
                        <a:rPr kumimoji="0" lang="en-IE" sz="1200" b="1" i="0" u="none" strike="noStrike" kern="1200" cap="none" spc="0" normalizeH="0" baseline="0" dirty="0">
                          <a:ln>
                            <a:noFill/>
                          </a:ln>
                          <a:solidFill>
                            <a:srgbClr val="54C0E8"/>
                          </a:solidFill>
                          <a:effectLst/>
                          <a:uLnTx/>
                          <a:uFillTx/>
                          <a:latin typeface="+mn-lt"/>
                          <a:ea typeface="+mn-ea"/>
                          <a:cs typeface="+mn-cs"/>
                        </a:rPr>
                        <a:t>4</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686969506"/>
                  </a:ext>
                </a:extLst>
              </a:tr>
              <a:tr h="228958">
                <a:tc>
                  <a:txBody>
                    <a:bodyPr/>
                    <a:lstStyle/>
                    <a:p>
                      <a:pPr algn="ctr" rtl="0" fontAlgn="t"/>
                      <a:r>
                        <a:rPr kumimoji="0" lang="en-IE" sz="1200" b="1" i="0" u="none" strike="noStrike" kern="1200" cap="none" spc="0" normalizeH="0" baseline="0" dirty="0">
                          <a:ln>
                            <a:noFill/>
                          </a:ln>
                          <a:solidFill>
                            <a:srgbClr val="54C0E8"/>
                          </a:solidFill>
                          <a:effectLst/>
                          <a:uLnTx/>
                          <a:uFillTx/>
                          <a:latin typeface="+mn-lt"/>
                          <a:ea typeface="+mn-ea"/>
                          <a:cs typeface="+mn-cs"/>
                        </a:rPr>
                        <a:t>5</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983162526"/>
                  </a:ext>
                </a:extLst>
              </a:tr>
              <a:tr h="228958">
                <a:tc>
                  <a:txBody>
                    <a:bodyPr/>
                    <a:lstStyle/>
                    <a:p>
                      <a:pPr algn="ctr" rtl="0" fontAlgn="t"/>
                      <a:r>
                        <a:rPr kumimoji="0" lang="en-IE" sz="1200" b="1" i="0" u="none" strike="noStrike" kern="1200" cap="none" spc="0" normalizeH="0" baseline="0" dirty="0">
                          <a:ln>
                            <a:noFill/>
                          </a:ln>
                          <a:solidFill>
                            <a:srgbClr val="54C0E8"/>
                          </a:solidFill>
                          <a:effectLst/>
                          <a:uLnTx/>
                          <a:uFillTx/>
                          <a:latin typeface="+mn-lt"/>
                          <a:ea typeface="+mn-ea"/>
                          <a:cs typeface="+mn-cs"/>
                        </a:rPr>
                        <a:t>9</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810917755"/>
                  </a:ext>
                </a:extLst>
              </a:tr>
              <a:tr h="228958">
                <a:tc>
                  <a:txBody>
                    <a:bodyPr/>
                    <a:lstStyle/>
                    <a:p>
                      <a:pPr algn="ctr" rtl="0" fontAlgn="t"/>
                      <a:r>
                        <a:rPr kumimoji="0" lang="en-IE" sz="1200" b="1" i="0" u="none" strike="noStrike" kern="1200" cap="none" spc="0" normalizeH="0" baseline="0" dirty="0">
                          <a:ln>
                            <a:noFill/>
                          </a:ln>
                          <a:solidFill>
                            <a:srgbClr val="54C0E8"/>
                          </a:solidFill>
                          <a:effectLst/>
                          <a:uLnTx/>
                          <a:uFillTx/>
                          <a:latin typeface="+mn-lt"/>
                          <a:ea typeface="+mn-ea"/>
                          <a:cs typeface="+mn-cs"/>
                        </a:rPr>
                        <a:t>1</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120843086"/>
                  </a:ext>
                </a:extLst>
              </a:tr>
            </a:tbl>
          </a:graphicData>
        </a:graphic>
      </p:graphicFrame>
      <p:graphicFrame>
        <p:nvGraphicFramePr>
          <p:cNvPr id="8" name="Table 7">
            <a:extLst>
              <a:ext uri="{FF2B5EF4-FFF2-40B4-BE49-F238E27FC236}">
                <a16:creationId xmlns="" xmlns:a16="http://schemas.microsoft.com/office/drawing/2014/main" id="{651D4B87-42C7-4140-A93C-19B94A252F67}"/>
              </a:ext>
            </a:extLst>
          </p:cNvPr>
          <p:cNvGraphicFramePr>
            <a:graphicFrameLocks noGrp="1"/>
          </p:cNvGraphicFramePr>
          <p:nvPr>
            <p:extLst>
              <p:ext uri="{D42A27DB-BD31-4B8C-83A1-F6EECF244321}">
                <p14:modId xmlns:p14="http://schemas.microsoft.com/office/powerpoint/2010/main" val="2093608436"/>
              </p:ext>
            </p:extLst>
          </p:nvPr>
        </p:nvGraphicFramePr>
        <p:xfrm>
          <a:off x="15987" y="1497183"/>
          <a:ext cx="4968552" cy="4315736"/>
        </p:xfrm>
        <a:graphic>
          <a:graphicData uri="http://schemas.openxmlformats.org/drawingml/2006/table">
            <a:tbl>
              <a:tblPr>
                <a:tableStyleId>{5C22544A-7EE6-4342-B048-85BDC9FD1C3A}</a:tableStyleId>
              </a:tblPr>
              <a:tblGrid>
                <a:gridCol w="4968552">
                  <a:extLst>
                    <a:ext uri="{9D8B030D-6E8A-4147-A177-3AD203B41FA5}">
                      <a16:colId xmlns="" xmlns:a16="http://schemas.microsoft.com/office/drawing/2014/main" val="1082197382"/>
                    </a:ext>
                  </a:extLst>
                </a:gridCol>
              </a:tblGrid>
              <a:tr h="227144">
                <a:tc>
                  <a:txBody>
                    <a:bodyPr/>
                    <a:lstStyle/>
                    <a:p>
                      <a:pPr algn="r" fontAlgn="t"/>
                      <a:r>
                        <a:rPr lang="en-US" sz="1050" u="none" strike="noStrike" dirty="0">
                          <a:effectLst/>
                        </a:rPr>
                        <a:t>To have fun/enjoy myself</a:t>
                      </a:r>
                      <a:endParaRPr lang="en-US" sz="105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182223119"/>
                  </a:ext>
                </a:extLst>
              </a:tr>
              <a:tr h="227144">
                <a:tc>
                  <a:txBody>
                    <a:bodyPr/>
                    <a:lstStyle/>
                    <a:p>
                      <a:pPr algn="r" fontAlgn="t"/>
                      <a:r>
                        <a:rPr lang="en-US" sz="1050" u="none" strike="noStrike" dirty="0">
                          <a:effectLst/>
                        </a:rPr>
                        <a:t>To spend time with friends/family</a:t>
                      </a:r>
                      <a:endParaRPr lang="en-US" sz="105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8659510"/>
                  </a:ext>
                </a:extLst>
              </a:tr>
              <a:tr h="227144">
                <a:tc>
                  <a:txBody>
                    <a:bodyPr/>
                    <a:lstStyle/>
                    <a:p>
                      <a:pPr algn="r" fontAlgn="t"/>
                      <a:r>
                        <a:rPr lang="en-US" sz="1050" u="none" strike="noStrike" dirty="0">
                          <a:effectLst/>
                        </a:rPr>
                        <a:t>Like going to that type of event</a:t>
                      </a:r>
                      <a:endParaRPr lang="en-US" sz="105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656661805"/>
                  </a:ext>
                </a:extLst>
              </a:tr>
              <a:tr h="227144">
                <a:tc>
                  <a:txBody>
                    <a:bodyPr/>
                    <a:lstStyle/>
                    <a:p>
                      <a:pPr algn="r" fontAlgn="t"/>
                      <a:r>
                        <a:rPr lang="en-US" sz="1050" u="none" strike="noStrike" dirty="0">
                          <a:effectLst/>
                        </a:rPr>
                        <a:t>To see a specific performer, artist or company</a:t>
                      </a:r>
                      <a:endParaRPr lang="en-US" sz="105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98723902"/>
                  </a:ext>
                </a:extLst>
              </a:tr>
              <a:tr h="227144">
                <a:tc>
                  <a:txBody>
                    <a:bodyPr/>
                    <a:lstStyle/>
                    <a:p>
                      <a:pPr algn="r" fontAlgn="t"/>
                      <a:r>
                        <a:rPr lang="en-US" sz="1050" u="none" strike="noStrike" dirty="0">
                          <a:effectLst/>
                        </a:rPr>
                        <a:t>To see a specific show or event</a:t>
                      </a:r>
                      <a:endParaRPr lang="en-US" sz="105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2735288592"/>
                  </a:ext>
                </a:extLst>
              </a:tr>
              <a:tr h="227144">
                <a:tc>
                  <a:txBody>
                    <a:bodyPr/>
                    <a:lstStyle/>
                    <a:p>
                      <a:pPr algn="r" fontAlgn="t"/>
                      <a:r>
                        <a:rPr lang="en-US" sz="1050" u="none" strike="noStrike" dirty="0">
                          <a:effectLst/>
                        </a:rPr>
                        <a:t>It adds to my quality of life</a:t>
                      </a:r>
                      <a:endParaRPr lang="en-US" sz="105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1085180314"/>
                  </a:ext>
                </a:extLst>
              </a:tr>
              <a:tr h="227144">
                <a:tc>
                  <a:txBody>
                    <a:bodyPr/>
                    <a:lstStyle/>
                    <a:p>
                      <a:pPr algn="r" fontAlgn="t"/>
                      <a:r>
                        <a:rPr lang="en-US" sz="1050" u="none" strike="noStrike" dirty="0">
                          <a:effectLst/>
                        </a:rPr>
                        <a:t>Recommended by a friend or relative</a:t>
                      </a:r>
                      <a:endParaRPr lang="en-US" sz="105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324216447"/>
                  </a:ext>
                </a:extLst>
              </a:tr>
              <a:tr h="227144">
                <a:tc>
                  <a:txBody>
                    <a:bodyPr/>
                    <a:lstStyle/>
                    <a:p>
                      <a:pPr algn="r" fontAlgn="t"/>
                      <a:r>
                        <a:rPr lang="en-US" sz="1050" u="none" strike="noStrike" dirty="0">
                          <a:effectLst/>
                        </a:rPr>
                        <a:t>Invited to go by someone else</a:t>
                      </a:r>
                      <a:endParaRPr lang="en-US" sz="105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2912218337"/>
                  </a:ext>
                </a:extLst>
              </a:tr>
              <a:tr h="227144">
                <a:tc>
                  <a:txBody>
                    <a:bodyPr/>
                    <a:lstStyle/>
                    <a:p>
                      <a:pPr algn="r" fontAlgn="t"/>
                      <a:r>
                        <a:rPr lang="en-IE" sz="1050" u="none" strike="noStrike" dirty="0">
                          <a:effectLst/>
                        </a:rPr>
                        <a:t>Accompanying children</a:t>
                      </a:r>
                      <a:endParaRPr lang="en-IE" sz="105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2700856142"/>
                  </a:ext>
                </a:extLst>
              </a:tr>
              <a:tr h="227144">
                <a:tc>
                  <a:txBody>
                    <a:bodyPr/>
                    <a:lstStyle/>
                    <a:p>
                      <a:pPr algn="r" fontAlgn="t"/>
                      <a:r>
                        <a:rPr lang="en-US" sz="1050" u="none" strike="noStrike">
                          <a:effectLst/>
                        </a:rPr>
                        <a:t>A relative or friend was involved in the event</a:t>
                      </a:r>
                      <a:endParaRPr lang="en-US" sz="1050" b="0" i="0" u="none" strike="noStrike">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4228361185"/>
                  </a:ext>
                </a:extLst>
              </a:tr>
              <a:tr h="227144">
                <a:tc>
                  <a:txBody>
                    <a:bodyPr/>
                    <a:lstStyle/>
                    <a:p>
                      <a:pPr algn="r" fontAlgn="t"/>
                      <a:r>
                        <a:rPr lang="en-US" sz="1050" u="none" strike="noStrike" dirty="0">
                          <a:effectLst/>
                        </a:rPr>
                        <a:t>Have new experiences/discover new artists/art forms</a:t>
                      </a:r>
                      <a:endParaRPr lang="en-US" sz="105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1012451302"/>
                  </a:ext>
                </a:extLst>
              </a:tr>
              <a:tr h="227144">
                <a:tc>
                  <a:txBody>
                    <a:bodyPr/>
                    <a:lstStyle/>
                    <a:p>
                      <a:pPr algn="r" fontAlgn="t"/>
                      <a:r>
                        <a:rPr lang="en-US" sz="1050" u="none" strike="noStrike" dirty="0">
                          <a:effectLst/>
                        </a:rPr>
                        <a:t>Just to do something different</a:t>
                      </a:r>
                      <a:endParaRPr lang="en-US" sz="105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1818579443"/>
                  </a:ext>
                </a:extLst>
              </a:tr>
              <a:tr h="227144">
                <a:tc>
                  <a:txBody>
                    <a:bodyPr/>
                    <a:lstStyle/>
                    <a:p>
                      <a:pPr algn="r" fontAlgn="t"/>
                      <a:r>
                        <a:rPr lang="en-US" sz="1050" u="none" strike="noStrike" dirty="0">
                          <a:effectLst/>
                        </a:rPr>
                        <a:t>Helps me to feel part of a community</a:t>
                      </a:r>
                      <a:endParaRPr lang="en-US" sz="105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1881432605"/>
                  </a:ext>
                </a:extLst>
              </a:tr>
              <a:tr h="227144">
                <a:tc>
                  <a:txBody>
                    <a:bodyPr/>
                    <a:lstStyle/>
                    <a:p>
                      <a:pPr algn="r" fontAlgn="t"/>
                      <a:r>
                        <a:rPr lang="en-US" sz="1050" u="none" strike="noStrike" dirty="0">
                          <a:effectLst/>
                        </a:rPr>
                        <a:t>To learn something new (e.g., something about my own heritage, or about other cultures)</a:t>
                      </a:r>
                      <a:endParaRPr lang="en-US" sz="105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741133727"/>
                  </a:ext>
                </a:extLst>
              </a:tr>
              <a:tr h="227144">
                <a:tc>
                  <a:txBody>
                    <a:bodyPr/>
                    <a:lstStyle/>
                    <a:p>
                      <a:pPr algn="r" fontAlgn="t"/>
                      <a:r>
                        <a:rPr lang="en-US" sz="1050" u="none" strike="noStrike" dirty="0">
                          <a:effectLst/>
                        </a:rPr>
                        <a:t>To be inspired/source of inspiration/creativity</a:t>
                      </a:r>
                      <a:endParaRPr lang="en-US" sz="105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050189379"/>
                  </a:ext>
                </a:extLst>
              </a:tr>
              <a:tr h="227144">
                <a:tc>
                  <a:txBody>
                    <a:bodyPr/>
                    <a:lstStyle/>
                    <a:p>
                      <a:pPr algn="r" fontAlgn="t"/>
                      <a:r>
                        <a:rPr lang="en-US" sz="1050" u="none" strike="noStrike" dirty="0">
                          <a:effectLst/>
                        </a:rPr>
                        <a:t>Connected with work or studies</a:t>
                      </a:r>
                      <a:endParaRPr lang="en-US" sz="105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1331875278"/>
                  </a:ext>
                </a:extLst>
              </a:tr>
              <a:tr h="227144">
                <a:tc>
                  <a:txBody>
                    <a:bodyPr/>
                    <a:lstStyle/>
                    <a:p>
                      <a:pPr algn="r" fontAlgn="t"/>
                      <a:r>
                        <a:rPr lang="en-US" sz="1050" u="none" strike="noStrike" dirty="0">
                          <a:effectLst/>
                        </a:rPr>
                        <a:t>Happened to be passing by</a:t>
                      </a:r>
                      <a:endParaRPr lang="en-US" sz="105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315123391"/>
                  </a:ext>
                </a:extLst>
              </a:tr>
              <a:tr h="227144">
                <a:tc>
                  <a:txBody>
                    <a:bodyPr/>
                    <a:lstStyle/>
                    <a:p>
                      <a:pPr algn="r" rtl="0" fontAlgn="t"/>
                      <a:r>
                        <a:rPr lang="en-US" sz="1050" u="none" strike="noStrike" dirty="0">
                          <a:effectLst/>
                        </a:rPr>
                        <a:t>Attending arts events is a boost to my sense of wellbeing</a:t>
                      </a:r>
                      <a:endParaRPr lang="en-US" sz="1050" b="0" i="0" u="none" strike="noStrike" dirty="0">
                        <a:solidFill>
                          <a:srgbClr val="000000"/>
                        </a:solidFill>
                        <a:effectLst/>
                        <a:latin typeface="Verdana" panose="020B0604030504040204" pitchFamily="34" charset="0"/>
                      </a:endParaRPr>
                    </a:p>
                  </a:txBody>
                  <a:tcPr marL="9525" marR="9525" marT="9525" marB="0">
                    <a:noFill/>
                  </a:tcPr>
                </a:tc>
                <a:extLst>
                  <a:ext uri="{0D108BD9-81ED-4DB2-BD59-A6C34878D82A}">
                    <a16:rowId xmlns="" xmlns:a16="http://schemas.microsoft.com/office/drawing/2014/main" val="4080802455"/>
                  </a:ext>
                </a:extLst>
              </a:tr>
              <a:tr h="227144">
                <a:tc>
                  <a:txBody>
                    <a:bodyPr/>
                    <a:lstStyle/>
                    <a:p>
                      <a:pPr algn="r" fontAlgn="t"/>
                      <a:r>
                        <a:rPr lang="en-IE" sz="1050" u="none" strike="noStrike" dirty="0">
                          <a:effectLst/>
                        </a:rPr>
                        <a:t>Other</a:t>
                      </a:r>
                      <a:endParaRPr lang="en-IE" sz="105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2445042108"/>
                  </a:ext>
                </a:extLst>
              </a:tr>
            </a:tbl>
          </a:graphicData>
        </a:graphic>
      </p:graphicFrame>
    </p:spTree>
    <p:extLst>
      <p:ext uri="{BB962C8B-B14F-4D97-AF65-F5344CB8AC3E}">
        <p14:creationId xmlns:p14="http://schemas.microsoft.com/office/powerpoint/2010/main" val="3460314819"/>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a:extLst>
              <a:ext uri="{FF2B5EF4-FFF2-40B4-BE49-F238E27FC236}">
                <a16:creationId xmlns="" xmlns:a16="http://schemas.microsoft.com/office/drawing/2014/main" id="{55B795E8-B931-4589-934A-07E87D5EF70B}"/>
              </a:ext>
            </a:extLst>
          </p:cNvPr>
          <p:cNvSpPr>
            <a:spLocks noGrp="1"/>
          </p:cNvSpPr>
          <p:nvPr>
            <p:ph type="body" sz="quarter" idx="49"/>
          </p:nvPr>
        </p:nvSpPr>
        <p:spPr>
          <a:xfrm>
            <a:off x="232011" y="545135"/>
            <a:ext cx="5548676" cy="323941"/>
          </a:xfrm>
        </p:spPr>
        <p:txBody>
          <a:bodyPr/>
          <a:lstStyle/>
          <a:p>
            <a:r>
              <a:rPr lang="en-IE" dirty="0">
                <a:solidFill>
                  <a:schemeClr val="tx1">
                    <a:lumMod val="50000"/>
                    <a:lumOff val="50000"/>
                  </a:schemeClr>
                </a:solidFill>
              </a:rPr>
              <a:t>Base : Arts Goers N – 1,001</a:t>
            </a:r>
            <a:endParaRPr lang="en-IE" dirty="0"/>
          </a:p>
        </p:txBody>
      </p:sp>
      <p:sp>
        <p:nvSpPr>
          <p:cNvPr id="2" name="Title 1">
            <a:extLst>
              <a:ext uri="{FF2B5EF4-FFF2-40B4-BE49-F238E27FC236}">
                <a16:creationId xmlns="" xmlns:a16="http://schemas.microsoft.com/office/drawing/2014/main" id="{73A4E6A3-C6F9-422C-ABBA-3A21C7FF6CF8}"/>
              </a:ext>
            </a:extLst>
          </p:cNvPr>
          <p:cNvSpPr>
            <a:spLocks noGrp="1"/>
          </p:cNvSpPr>
          <p:nvPr>
            <p:ph type="title"/>
          </p:nvPr>
        </p:nvSpPr>
        <p:spPr>
          <a:xfrm>
            <a:off x="232011" y="132964"/>
            <a:ext cx="7952663" cy="370620"/>
          </a:xfrm>
        </p:spPr>
        <p:txBody>
          <a:bodyPr>
            <a:noAutofit/>
          </a:bodyPr>
          <a:lstStyle/>
          <a:p>
            <a:r>
              <a:rPr lang="en-IE" dirty="0"/>
              <a:t>Reasons for Events Attendance</a:t>
            </a:r>
          </a:p>
        </p:txBody>
      </p:sp>
      <p:sp>
        <p:nvSpPr>
          <p:cNvPr id="7" name="Text Placeholder 6">
            <a:extLst>
              <a:ext uri="{FF2B5EF4-FFF2-40B4-BE49-F238E27FC236}">
                <a16:creationId xmlns="" xmlns:a16="http://schemas.microsoft.com/office/drawing/2014/main" id="{FC038BFC-FB6A-4970-A27A-0AE886C5CE32}"/>
              </a:ext>
            </a:extLst>
          </p:cNvPr>
          <p:cNvSpPr>
            <a:spLocks noGrp="1"/>
          </p:cNvSpPr>
          <p:nvPr>
            <p:ph type="body" sz="quarter" idx="60"/>
          </p:nvPr>
        </p:nvSpPr>
        <p:spPr/>
        <p:txBody>
          <a:bodyPr/>
          <a:lstStyle/>
          <a:p>
            <a:pPr fontAlgn="t"/>
            <a:r>
              <a:rPr lang="en-IE" i="0" dirty="0"/>
              <a:t>Q.14 What were your reasons for going?</a:t>
            </a:r>
          </a:p>
          <a:p>
            <a:endParaRPr lang="en-IE" dirty="0"/>
          </a:p>
        </p:txBody>
      </p:sp>
      <p:graphicFrame>
        <p:nvGraphicFramePr>
          <p:cNvPr id="3" name="Table 2">
            <a:extLst>
              <a:ext uri="{FF2B5EF4-FFF2-40B4-BE49-F238E27FC236}">
                <a16:creationId xmlns="" xmlns:a16="http://schemas.microsoft.com/office/drawing/2014/main" id="{20D19DF8-4E40-460D-9070-8C7286315F3B}"/>
              </a:ext>
            </a:extLst>
          </p:cNvPr>
          <p:cNvGraphicFramePr>
            <a:graphicFrameLocks noGrp="1"/>
          </p:cNvGraphicFramePr>
          <p:nvPr>
            <p:extLst>
              <p:ext uri="{D42A27DB-BD31-4B8C-83A1-F6EECF244321}">
                <p14:modId xmlns:p14="http://schemas.microsoft.com/office/powerpoint/2010/main" val="2611796201"/>
              </p:ext>
            </p:extLst>
          </p:nvPr>
        </p:nvGraphicFramePr>
        <p:xfrm>
          <a:off x="888466" y="883587"/>
          <a:ext cx="8496945" cy="4988881"/>
        </p:xfrm>
        <a:graphic>
          <a:graphicData uri="http://schemas.openxmlformats.org/drawingml/2006/table">
            <a:tbl>
              <a:tblPr>
                <a:tableStyleId>{5C22544A-7EE6-4342-B048-85BDC9FD1C3A}</a:tableStyleId>
              </a:tblPr>
              <a:tblGrid>
                <a:gridCol w="3526397">
                  <a:extLst>
                    <a:ext uri="{9D8B030D-6E8A-4147-A177-3AD203B41FA5}">
                      <a16:colId xmlns="" xmlns:a16="http://schemas.microsoft.com/office/drawing/2014/main" val="2796713673"/>
                    </a:ext>
                  </a:extLst>
                </a:gridCol>
                <a:gridCol w="1242637">
                  <a:extLst>
                    <a:ext uri="{9D8B030D-6E8A-4147-A177-3AD203B41FA5}">
                      <a16:colId xmlns="" xmlns:a16="http://schemas.microsoft.com/office/drawing/2014/main" val="2909875752"/>
                    </a:ext>
                  </a:extLst>
                </a:gridCol>
                <a:gridCol w="1242637">
                  <a:extLst>
                    <a:ext uri="{9D8B030D-6E8A-4147-A177-3AD203B41FA5}">
                      <a16:colId xmlns="" xmlns:a16="http://schemas.microsoft.com/office/drawing/2014/main" val="2770397731"/>
                    </a:ext>
                  </a:extLst>
                </a:gridCol>
                <a:gridCol w="1242637">
                  <a:extLst>
                    <a:ext uri="{9D8B030D-6E8A-4147-A177-3AD203B41FA5}">
                      <a16:colId xmlns="" xmlns:a16="http://schemas.microsoft.com/office/drawing/2014/main" val="3307858574"/>
                    </a:ext>
                  </a:extLst>
                </a:gridCol>
                <a:gridCol w="1242637">
                  <a:extLst>
                    <a:ext uri="{9D8B030D-6E8A-4147-A177-3AD203B41FA5}">
                      <a16:colId xmlns="" xmlns:a16="http://schemas.microsoft.com/office/drawing/2014/main" val="1098836484"/>
                    </a:ext>
                  </a:extLst>
                </a:gridCol>
              </a:tblGrid>
              <a:tr h="293726">
                <a:tc rowSpan="2">
                  <a:txBody>
                    <a:bodyPr/>
                    <a:lstStyle/>
                    <a:p>
                      <a:pPr algn="l" fontAlgn="t"/>
                      <a:endParaRPr lang="en-IE" sz="1200" b="0" i="0" u="none" strike="noStrike" dirty="0">
                        <a:solidFill>
                          <a:schemeClr val="bg1"/>
                        </a:solidFill>
                        <a:effectLst/>
                        <a:latin typeface="Tahoma" panose="020B0604030504040204" pitchFamily="34" charset="0"/>
                      </a:endParaRPr>
                    </a:p>
                  </a:txBody>
                  <a:tcPr marL="5657" marR="5657" marT="5657" marB="0" anchor="ctr">
                    <a:solidFill>
                      <a:srgbClr val="FED402"/>
                    </a:solidFill>
                  </a:tcPr>
                </a:tc>
                <a:tc gridSpan="4">
                  <a:txBody>
                    <a:bodyPr/>
                    <a:lstStyle/>
                    <a:p>
                      <a:pPr algn="ctr" fontAlgn="t"/>
                      <a:r>
                        <a:rPr lang="en-IE" sz="1200" b="1" u="none" strike="noStrike" dirty="0">
                          <a:solidFill>
                            <a:schemeClr val="tx1">
                              <a:lumMod val="50000"/>
                              <a:lumOff val="50000"/>
                            </a:schemeClr>
                          </a:solidFill>
                          <a:effectLst/>
                        </a:rPr>
                        <a:t>Arts Goers</a:t>
                      </a:r>
                      <a:endParaRPr lang="en-IE" sz="1200" b="1" i="0" u="none" strike="noStrike" dirty="0">
                        <a:solidFill>
                          <a:schemeClr val="tx1">
                            <a:lumMod val="50000"/>
                            <a:lumOff val="50000"/>
                          </a:schemeClr>
                        </a:solidFill>
                        <a:effectLst/>
                        <a:latin typeface="Tahoma" panose="020B0604030504040204" pitchFamily="34" charset="0"/>
                      </a:endParaRPr>
                    </a:p>
                  </a:txBody>
                  <a:tcPr marL="5657" marR="5657" marT="5657" marB="0" anchor="ctr">
                    <a:solidFill>
                      <a:srgbClr val="FED402"/>
                    </a:solidFill>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 xmlns:a16="http://schemas.microsoft.com/office/drawing/2014/main" val="4270110880"/>
                  </a:ext>
                </a:extLst>
              </a:tr>
              <a:tr h="437488">
                <a:tc vMerge="1">
                  <a:txBody>
                    <a:bodyPr/>
                    <a:lstStyle/>
                    <a:p>
                      <a:endParaRPr lang="en-IE"/>
                    </a:p>
                  </a:txBody>
                  <a:tcPr/>
                </a:tc>
                <a:tc>
                  <a:txBody>
                    <a:bodyPr/>
                    <a:lstStyle/>
                    <a:p>
                      <a:pPr algn="ctr" fontAlgn="t"/>
                      <a:r>
                        <a:rPr lang="en-IE" sz="1200" b="1" u="none" strike="noStrike" dirty="0">
                          <a:solidFill>
                            <a:schemeClr val="tx1">
                              <a:lumMod val="50000"/>
                              <a:lumOff val="50000"/>
                            </a:schemeClr>
                          </a:solidFill>
                          <a:effectLst/>
                        </a:rPr>
                        <a:t>Any arts goers</a:t>
                      </a:r>
                      <a:endParaRPr lang="en-IE" sz="1200" b="1" i="0" u="none" strike="noStrike" dirty="0">
                        <a:solidFill>
                          <a:schemeClr val="tx1">
                            <a:lumMod val="50000"/>
                            <a:lumOff val="50000"/>
                          </a:schemeClr>
                        </a:solidFill>
                        <a:effectLst/>
                        <a:latin typeface="Tahoma" panose="020B0604030504040204" pitchFamily="34" charset="0"/>
                      </a:endParaRPr>
                    </a:p>
                  </a:txBody>
                  <a:tcPr marL="5657" marR="5657" marT="5657" marB="0" anchor="ctr">
                    <a:solidFill>
                      <a:srgbClr val="FED402"/>
                    </a:solidFill>
                  </a:tcPr>
                </a:tc>
                <a:tc>
                  <a:txBody>
                    <a:bodyPr/>
                    <a:lstStyle/>
                    <a:p>
                      <a:pPr algn="ctr" fontAlgn="t"/>
                      <a:r>
                        <a:rPr lang="en-IE" sz="1200" b="1" u="none" strike="noStrike" dirty="0">
                          <a:solidFill>
                            <a:schemeClr val="tx1">
                              <a:lumMod val="50000"/>
                              <a:lumOff val="50000"/>
                            </a:schemeClr>
                          </a:solidFill>
                          <a:effectLst/>
                        </a:rPr>
                        <a:t>Occasional</a:t>
                      </a:r>
                      <a:endParaRPr lang="en-IE" sz="1200" b="1" i="0" u="none" strike="noStrike" dirty="0">
                        <a:solidFill>
                          <a:schemeClr val="tx1">
                            <a:lumMod val="50000"/>
                            <a:lumOff val="50000"/>
                          </a:schemeClr>
                        </a:solidFill>
                        <a:effectLst/>
                        <a:latin typeface="Tahoma" panose="020B0604030504040204" pitchFamily="34" charset="0"/>
                      </a:endParaRPr>
                    </a:p>
                  </a:txBody>
                  <a:tcPr marL="5657" marR="5657" marT="5657" marB="0" anchor="ctr">
                    <a:solidFill>
                      <a:srgbClr val="FED402"/>
                    </a:solidFill>
                  </a:tcPr>
                </a:tc>
                <a:tc>
                  <a:txBody>
                    <a:bodyPr/>
                    <a:lstStyle/>
                    <a:p>
                      <a:pPr algn="ctr" fontAlgn="t"/>
                      <a:r>
                        <a:rPr lang="en-IE" sz="1200" b="1" u="none" strike="noStrike" dirty="0">
                          <a:solidFill>
                            <a:schemeClr val="tx1">
                              <a:lumMod val="50000"/>
                              <a:lumOff val="50000"/>
                            </a:schemeClr>
                          </a:solidFill>
                          <a:effectLst/>
                        </a:rPr>
                        <a:t>Regular</a:t>
                      </a:r>
                      <a:endParaRPr lang="en-IE" sz="1200" b="1" i="0" u="none" strike="noStrike" dirty="0">
                        <a:solidFill>
                          <a:schemeClr val="tx1">
                            <a:lumMod val="50000"/>
                            <a:lumOff val="50000"/>
                          </a:schemeClr>
                        </a:solidFill>
                        <a:effectLst/>
                        <a:latin typeface="Tahoma" panose="020B0604030504040204" pitchFamily="34" charset="0"/>
                      </a:endParaRPr>
                    </a:p>
                  </a:txBody>
                  <a:tcPr marL="5657" marR="5657" marT="5657" marB="0" anchor="ctr">
                    <a:solidFill>
                      <a:srgbClr val="FED402"/>
                    </a:solidFill>
                  </a:tcPr>
                </a:tc>
                <a:tc>
                  <a:txBody>
                    <a:bodyPr/>
                    <a:lstStyle/>
                    <a:p>
                      <a:pPr algn="ctr" fontAlgn="t"/>
                      <a:r>
                        <a:rPr lang="en-IE" sz="1200" b="1" u="none" strike="noStrike" dirty="0">
                          <a:solidFill>
                            <a:schemeClr val="tx1">
                              <a:lumMod val="50000"/>
                              <a:lumOff val="50000"/>
                            </a:schemeClr>
                          </a:solidFill>
                          <a:effectLst/>
                        </a:rPr>
                        <a:t>Aficionados</a:t>
                      </a:r>
                      <a:endParaRPr lang="en-IE" sz="1200" b="1" i="0" u="none" strike="noStrike" dirty="0">
                        <a:solidFill>
                          <a:schemeClr val="tx1">
                            <a:lumMod val="50000"/>
                            <a:lumOff val="50000"/>
                          </a:schemeClr>
                        </a:solidFill>
                        <a:effectLst/>
                        <a:latin typeface="Tahoma" panose="020B0604030504040204" pitchFamily="34" charset="0"/>
                      </a:endParaRPr>
                    </a:p>
                  </a:txBody>
                  <a:tcPr marL="5657" marR="5657" marT="5657" marB="0" anchor="ctr">
                    <a:solidFill>
                      <a:srgbClr val="FED402"/>
                    </a:solidFill>
                  </a:tcPr>
                </a:tc>
                <a:extLst>
                  <a:ext uri="{0D108BD9-81ED-4DB2-BD59-A6C34878D82A}">
                    <a16:rowId xmlns="" xmlns:a16="http://schemas.microsoft.com/office/drawing/2014/main" val="2376811231"/>
                  </a:ext>
                </a:extLst>
              </a:tr>
              <a:tr h="150763">
                <a:tc>
                  <a:txBody>
                    <a:bodyPr/>
                    <a:lstStyle/>
                    <a:p>
                      <a:pPr algn="l" fontAlgn="t"/>
                      <a:r>
                        <a:rPr lang="en-IE" sz="1000" i="1" u="none" strike="noStrike" dirty="0">
                          <a:effectLst/>
                        </a:rPr>
                        <a:t>UNWTD</a:t>
                      </a:r>
                      <a:endParaRPr lang="en-IE" sz="1000" b="0" i="1" u="none" strike="noStrike" dirty="0">
                        <a:solidFill>
                          <a:srgbClr val="000000"/>
                        </a:solidFill>
                        <a:effectLst/>
                        <a:latin typeface="Tahoma" panose="020B0604030504040204" pitchFamily="34" charset="0"/>
                      </a:endParaRPr>
                    </a:p>
                  </a:txBody>
                  <a:tcPr marL="5657" marR="5657" marT="5657" marB="0">
                    <a:solidFill>
                      <a:schemeClr val="bg1">
                        <a:lumMod val="75000"/>
                      </a:schemeClr>
                    </a:solidFill>
                  </a:tcPr>
                </a:tc>
                <a:tc>
                  <a:txBody>
                    <a:bodyPr/>
                    <a:lstStyle/>
                    <a:p>
                      <a:pPr algn="ctr" fontAlgn="t"/>
                      <a:r>
                        <a:rPr lang="en-IE" sz="1000" b="0" i="1" u="none" strike="noStrike" kern="1200" dirty="0">
                          <a:solidFill>
                            <a:srgbClr val="000000"/>
                          </a:solidFill>
                          <a:effectLst/>
                          <a:latin typeface="Tahoma" panose="020B0604030504040204" pitchFamily="34" charset="0"/>
                          <a:ea typeface="+mn-ea"/>
                          <a:cs typeface="+mn-cs"/>
                        </a:rPr>
                        <a:t>889</a:t>
                      </a:r>
                    </a:p>
                  </a:txBody>
                  <a:tcPr marL="9525" marR="9525" marT="9525" marB="0">
                    <a:solidFill>
                      <a:schemeClr val="bg1">
                        <a:lumMod val="75000"/>
                      </a:schemeClr>
                    </a:solidFill>
                  </a:tcPr>
                </a:tc>
                <a:tc>
                  <a:txBody>
                    <a:bodyPr/>
                    <a:lstStyle/>
                    <a:p>
                      <a:pPr algn="ctr" fontAlgn="t"/>
                      <a:r>
                        <a:rPr lang="en-IE" sz="1000" b="0" i="1" u="none" strike="noStrike" kern="1200" dirty="0">
                          <a:solidFill>
                            <a:srgbClr val="000000"/>
                          </a:solidFill>
                          <a:effectLst/>
                          <a:latin typeface="Tahoma" panose="020B0604030504040204" pitchFamily="34" charset="0"/>
                          <a:ea typeface="+mn-ea"/>
                          <a:cs typeface="+mn-cs"/>
                        </a:rPr>
                        <a:t>341</a:t>
                      </a:r>
                    </a:p>
                  </a:txBody>
                  <a:tcPr marL="9525" marR="9525" marT="9525" marB="0">
                    <a:solidFill>
                      <a:schemeClr val="bg1">
                        <a:lumMod val="75000"/>
                      </a:schemeClr>
                    </a:solidFill>
                  </a:tcPr>
                </a:tc>
                <a:tc>
                  <a:txBody>
                    <a:bodyPr/>
                    <a:lstStyle/>
                    <a:p>
                      <a:pPr algn="ctr" fontAlgn="t"/>
                      <a:r>
                        <a:rPr lang="en-IE" sz="1000" b="0" i="1" u="none" strike="noStrike" kern="1200" dirty="0">
                          <a:solidFill>
                            <a:srgbClr val="000000"/>
                          </a:solidFill>
                          <a:effectLst/>
                          <a:latin typeface="Tahoma" panose="020B0604030504040204" pitchFamily="34" charset="0"/>
                          <a:ea typeface="+mn-ea"/>
                          <a:cs typeface="+mn-cs"/>
                        </a:rPr>
                        <a:t>305</a:t>
                      </a:r>
                    </a:p>
                  </a:txBody>
                  <a:tcPr marL="9525" marR="9525" marT="9525" marB="0">
                    <a:solidFill>
                      <a:schemeClr val="bg1">
                        <a:lumMod val="75000"/>
                      </a:schemeClr>
                    </a:solidFill>
                  </a:tcPr>
                </a:tc>
                <a:tc>
                  <a:txBody>
                    <a:bodyPr/>
                    <a:lstStyle/>
                    <a:p>
                      <a:pPr algn="ctr" fontAlgn="t"/>
                      <a:r>
                        <a:rPr lang="en-IE" sz="1000" b="0" i="1" u="none" strike="noStrike" kern="1200" dirty="0">
                          <a:solidFill>
                            <a:srgbClr val="000000"/>
                          </a:solidFill>
                          <a:effectLst/>
                          <a:latin typeface="Tahoma" panose="020B0604030504040204" pitchFamily="34" charset="0"/>
                          <a:ea typeface="+mn-ea"/>
                          <a:cs typeface="+mn-cs"/>
                        </a:rPr>
                        <a:t>243</a:t>
                      </a:r>
                    </a:p>
                  </a:txBody>
                  <a:tcPr marL="9525" marR="9525" marT="9525" marB="0">
                    <a:solidFill>
                      <a:schemeClr val="bg1">
                        <a:lumMod val="75000"/>
                      </a:schemeClr>
                    </a:solidFill>
                  </a:tcPr>
                </a:tc>
                <a:extLst>
                  <a:ext uri="{0D108BD9-81ED-4DB2-BD59-A6C34878D82A}">
                    <a16:rowId xmlns="" xmlns:a16="http://schemas.microsoft.com/office/drawing/2014/main" val="3899548629"/>
                  </a:ext>
                </a:extLst>
              </a:tr>
              <a:tr h="150763">
                <a:tc>
                  <a:txBody>
                    <a:bodyPr/>
                    <a:lstStyle/>
                    <a:p>
                      <a:pPr algn="l" fontAlgn="t"/>
                      <a:endParaRPr lang="en-IE" sz="1000" b="0" i="1" u="none" strike="noStrike" dirty="0">
                        <a:solidFill>
                          <a:srgbClr val="000000"/>
                        </a:solidFill>
                        <a:effectLst/>
                        <a:latin typeface="Tahoma" panose="020B0604030504040204" pitchFamily="34" charset="0"/>
                      </a:endParaRPr>
                    </a:p>
                  </a:txBody>
                  <a:tcPr marL="5657" marR="5657" marT="5657" marB="0">
                    <a:solidFill>
                      <a:schemeClr val="bg1">
                        <a:lumMod val="75000"/>
                      </a:schemeClr>
                    </a:solidFill>
                  </a:tcPr>
                </a:tc>
                <a:tc>
                  <a:txBody>
                    <a:bodyPr/>
                    <a:lstStyle/>
                    <a:p>
                      <a:pPr algn="ctr" fontAlgn="t"/>
                      <a:r>
                        <a:rPr lang="en-IE" sz="1000" b="0" i="1" u="none" strike="noStrike" dirty="0">
                          <a:solidFill>
                            <a:srgbClr val="000000"/>
                          </a:solidFill>
                          <a:effectLst/>
                          <a:latin typeface="Tahoma" panose="020B0604030504040204" pitchFamily="34" charset="0"/>
                        </a:rPr>
                        <a:t>%</a:t>
                      </a:r>
                    </a:p>
                  </a:txBody>
                  <a:tcPr marL="5657" marR="5657" marT="5657" marB="0">
                    <a:solidFill>
                      <a:schemeClr val="bg1">
                        <a:lumMod val="75000"/>
                      </a:schemeClr>
                    </a:solidFill>
                  </a:tcPr>
                </a:tc>
                <a:tc>
                  <a:txBody>
                    <a:bodyPr/>
                    <a:lstStyle/>
                    <a:p>
                      <a:pPr algn="ctr" fontAlgn="t"/>
                      <a:r>
                        <a:rPr lang="en-IE" sz="1000" b="0" i="1" u="none" strike="noStrike" dirty="0">
                          <a:solidFill>
                            <a:srgbClr val="000000"/>
                          </a:solidFill>
                          <a:effectLst/>
                          <a:latin typeface="Tahoma" panose="020B0604030504040204" pitchFamily="34" charset="0"/>
                        </a:rPr>
                        <a:t>%</a:t>
                      </a:r>
                    </a:p>
                  </a:txBody>
                  <a:tcPr marL="5657" marR="5657" marT="5657" marB="0">
                    <a:solidFill>
                      <a:schemeClr val="bg1">
                        <a:lumMod val="75000"/>
                      </a:schemeClr>
                    </a:solidFill>
                  </a:tcPr>
                </a:tc>
                <a:tc>
                  <a:txBody>
                    <a:bodyPr/>
                    <a:lstStyle/>
                    <a:p>
                      <a:pPr algn="ctr" fontAlgn="t"/>
                      <a:r>
                        <a:rPr lang="en-IE" sz="1000" b="0" i="1" u="none" strike="noStrike" dirty="0">
                          <a:solidFill>
                            <a:srgbClr val="000000"/>
                          </a:solidFill>
                          <a:effectLst/>
                          <a:latin typeface="Tahoma" panose="020B0604030504040204" pitchFamily="34" charset="0"/>
                        </a:rPr>
                        <a:t>%</a:t>
                      </a:r>
                    </a:p>
                  </a:txBody>
                  <a:tcPr marL="5657" marR="5657" marT="5657" marB="0">
                    <a:solidFill>
                      <a:schemeClr val="bg1">
                        <a:lumMod val="75000"/>
                      </a:schemeClr>
                    </a:solidFill>
                  </a:tcPr>
                </a:tc>
                <a:tc>
                  <a:txBody>
                    <a:bodyPr/>
                    <a:lstStyle/>
                    <a:p>
                      <a:pPr algn="ctr" fontAlgn="t"/>
                      <a:r>
                        <a:rPr lang="en-IE" sz="1000" b="0" i="1" u="none" strike="noStrike" dirty="0">
                          <a:solidFill>
                            <a:srgbClr val="000000"/>
                          </a:solidFill>
                          <a:effectLst/>
                          <a:latin typeface="Tahoma" panose="020B0604030504040204" pitchFamily="34" charset="0"/>
                        </a:rPr>
                        <a:t>%</a:t>
                      </a:r>
                    </a:p>
                  </a:txBody>
                  <a:tcPr marL="5657" marR="5657" marT="5657" marB="0">
                    <a:solidFill>
                      <a:schemeClr val="bg1">
                        <a:lumMod val="75000"/>
                      </a:schemeClr>
                    </a:solidFill>
                  </a:tcPr>
                </a:tc>
                <a:extLst>
                  <a:ext uri="{0D108BD9-81ED-4DB2-BD59-A6C34878D82A}">
                    <a16:rowId xmlns="" xmlns:a16="http://schemas.microsoft.com/office/drawing/2014/main" val="3116396153"/>
                  </a:ext>
                </a:extLst>
              </a:tr>
              <a:tr h="174234">
                <a:tc>
                  <a:txBody>
                    <a:bodyPr/>
                    <a:lstStyle/>
                    <a:p>
                      <a:pPr algn="l" fontAlgn="t"/>
                      <a:r>
                        <a:rPr lang="en-US" sz="1200" b="0" i="0" u="none" strike="noStrike" dirty="0">
                          <a:solidFill>
                            <a:srgbClr val="000000"/>
                          </a:solidFill>
                          <a:effectLst/>
                          <a:latin typeface="+mn-lt"/>
                        </a:rPr>
                        <a:t>To have fun/enjoy myself </a:t>
                      </a:r>
                    </a:p>
                  </a:txBody>
                  <a:tcPr marL="9525" marR="9525" marT="9525" marB="0" anchor="ctr">
                    <a:solidFill>
                      <a:schemeClr val="bg1">
                        <a:lumMod val="95000"/>
                      </a:schemeClr>
                    </a:solidFill>
                  </a:tcPr>
                </a:tc>
                <a:tc>
                  <a:txBody>
                    <a:bodyPr/>
                    <a:lstStyle/>
                    <a:p>
                      <a:pPr algn="ctr" fontAlgn="t"/>
                      <a:r>
                        <a:rPr lang="en-IE" sz="1200" b="0" i="0" u="none" strike="noStrike" dirty="0">
                          <a:solidFill>
                            <a:srgbClr val="000000"/>
                          </a:solidFill>
                          <a:effectLst/>
                          <a:latin typeface="+mn-lt"/>
                        </a:rPr>
                        <a:t>50</a:t>
                      </a:r>
                    </a:p>
                  </a:txBody>
                  <a:tcPr marL="9525" marR="9525" marT="9525" marB="0" anchor="ctr">
                    <a:solidFill>
                      <a:schemeClr val="bg1">
                        <a:lumMod val="95000"/>
                      </a:schemeClr>
                    </a:solidFill>
                  </a:tcPr>
                </a:tc>
                <a:tc>
                  <a:txBody>
                    <a:bodyPr/>
                    <a:lstStyle/>
                    <a:p>
                      <a:pPr algn="ctr" fontAlgn="t"/>
                      <a:r>
                        <a:rPr lang="en-IE" sz="1200" b="0" i="0" u="none" strike="noStrike" dirty="0">
                          <a:solidFill>
                            <a:srgbClr val="000000"/>
                          </a:solidFill>
                          <a:effectLst/>
                          <a:latin typeface="+mn-lt"/>
                        </a:rPr>
                        <a:t>49</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49</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53</a:t>
                      </a:r>
                    </a:p>
                  </a:txBody>
                  <a:tcPr marL="9525" marR="9525" marT="9525" marB="0" anchor="ctr">
                    <a:solidFill>
                      <a:schemeClr val="bg1">
                        <a:lumMod val="95000"/>
                      </a:schemeClr>
                    </a:solidFill>
                  </a:tcPr>
                </a:tc>
                <a:extLst>
                  <a:ext uri="{0D108BD9-81ED-4DB2-BD59-A6C34878D82A}">
                    <a16:rowId xmlns="" xmlns:a16="http://schemas.microsoft.com/office/drawing/2014/main" val="1824020197"/>
                  </a:ext>
                </a:extLst>
              </a:tr>
              <a:tr h="174234">
                <a:tc>
                  <a:txBody>
                    <a:bodyPr/>
                    <a:lstStyle/>
                    <a:p>
                      <a:pPr algn="l" fontAlgn="t"/>
                      <a:r>
                        <a:rPr lang="en-US" sz="1200" b="0" i="0" u="none" strike="noStrike">
                          <a:solidFill>
                            <a:srgbClr val="000000"/>
                          </a:solidFill>
                          <a:effectLst/>
                          <a:latin typeface="+mn-lt"/>
                        </a:rPr>
                        <a:t>To spend time with friends/family </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47</a:t>
                      </a:r>
                    </a:p>
                  </a:txBody>
                  <a:tcPr marL="9525" marR="9525" marT="9525" marB="0" anchor="ctr">
                    <a:solidFill>
                      <a:schemeClr val="bg1">
                        <a:lumMod val="95000"/>
                      </a:schemeClr>
                    </a:solidFill>
                  </a:tcPr>
                </a:tc>
                <a:tc>
                  <a:txBody>
                    <a:bodyPr/>
                    <a:lstStyle/>
                    <a:p>
                      <a:pPr algn="ctr" fontAlgn="t"/>
                      <a:r>
                        <a:rPr lang="en-IE" sz="1200" b="0" i="0" u="none" strike="noStrike" dirty="0">
                          <a:solidFill>
                            <a:srgbClr val="000000"/>
                          </a:solidFill>
                          <a:effectLst/>
                          <a:latin typeface="+mn-lt"/>
                        </a:rPr>
                        <a:t>45</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47</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52</a:t>
                      </a:r>
                    </a:p>
                  </a:txBody>
                  <a:tcPr marL="9525" marR="9525" marT="9525" marB="0" anchor="ctr">
                    <a:solidFill>
                      <a:schemeClr val="bg1">
                        <a:lumMod val="95000"/>
                      </a:schemeClr>
                    </a:solidFill>
                  </a:tcPr>
                </a:tc>
                <a:extLst>
                  <a:ext uri="{0D108BD9-81ED-4DB2-BD59-A6C34878D82A}">
                    <a16:rowId xmlns="" xmlns:a16="http://schemas.microsoft.com/office/drawing/2014/main" val="1351392221"/>
                  </a:ext>
                </a:extLst>
              </a:tr>
              <a:tr h="174234">
                <a:tc>
                  <a:txBody>
                    <a:bodyPr/>
                    <a:lstStyle/>
                    <a:p>
                      <a:pPr algn="l" fontAlgn="t"/>
                      <a:r>
                        <a:rPr lang="en-US" sz="1200" b="0" i="0" u="none" strike="noStrike">
                          <a:solidFill>
                            <a:srgbClr val="000000"/>
                          </a:solidFill>
                          <a:effectLst/>
                          <a:latin typeface="+mn-lt"/>
                        </a:rPr>
                        <a:t>Like going to that type of event </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36</a:t>
                      </a:r>
                    </a:p>
                  </a:txBody>
                  <a:tcPr marL="9525" marR="9525" marT="9525" marB="0" anchor="ctr">
                    <a:solidFill>
                      <a:schemeClr val="bg1">
                        <a:lumMod val="95000"/>
                      </a:schemeClr>
                    </a:solidFill>
                  </a:tcPr>
                </a:tc>
                <a:tc>
                  <a:txBody>
                    <a:bodyPr/>
                    <a:lstStyle/>
                    <a:p>
                      <a:pPr algn="ctr" fontAlgn="t"/>
                      <a:r>
                        <a:rPr lang="en-IE" sz="1200" b="0" i="0" u="none" strike="noStrike" dirty="0">
                          <a:solidFill>
                            <a:srgbClr val="000000"/>
                          </a:solidFill>
                          <a:effectLst/>
                          <a:latin typeface="+mn-lt"/>
                        </a:rPr>
                        <a:t>29</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36</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47</a:t>
                      </a:r>
                    </a:p>
                  </a:txBody>
                  <a:tcPr marL="9525" marR="9525" marT="9525" marB="0" anchor="ctr">
                    <a:solidFill>
                      <a:schemeClr val="bg1">
                        <a:lumMod val="95000"/>
                      </a:schemeClr>
                    </a:solidFill>
                  </a:tcPr>
                </a:tc>
                <a:extLst>
                  <a:ext uri="{0D108BD9-81ED-4DB2-BD59-A6C34878D82A}">
                    <a16:rowId xmlns="" xmlns:a16="http://schemas.microsoft.com/office/drawing/2014/main" val="3731440598"/>
                  </a:ext>
                </a:extLst>
              </a:tr>
              <a:tr h="150763">
                <a:tc>
                  <a:txBody>
                    <a:bodyPr/>
                    <a:lstStyle/>
                    <a:p>
                      <a:pPr algn="l" fontAlgn="t"/>
                      <a:r>
                        <a:rPr lang="en-US" sz="1200" b="0" i="0" u="none" strike="noStrike" dirty="0">
                          <a:solidFill>
                            <a:srgbClr val="000000"/>
                          </a:solidFill>
                          <a:effectLst/>
                          <a:latin typeface="+mn-lt"/>
                        </a:rPr>
                        <a:t>To see a specific performer, artist or company </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32</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30</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32</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35</a:t>
                      </a:r>
                    </a:p>
                  </a:txBody>
                  <a:tcPr marL="9525" marR="9525" marT="9525" marB="0" anchor="ctr">
                    <a:solidFill>
                      <a:schemeClr val="bg1">
                        <a:lumMod val="95000"/>
                      </a:schemeClr>
                    </a:solidFill>
                  </a:tcPr>
                </a:tc>
                <a:extLst>
                  <a:ext uri="{0D108BD9-81ED-4DB2-BD59-A6C34878D82A}">
                    <a16:rowId xmlns="" xmlns:a16="http://schemas.microsoft.com/office/drawing/2014/main" val="885406491"/>
                  </a:ext>
                </a:extLst>
              </a:tr>
              <a:tr h="174234">
                <a:tc>
                  <a:txBody>
                    <a:bodyPr/>
                    <a:lstStyle/>
                    <a:p>
                      <a:pPr algn="l" fontAlgn="t"/>
                      <a:r>
                        <a:rPr lang="en-US" sz="1200" b="0" i="0" u="none" strike="noStrike">
                          <a:solidFill>
                            <a:srgbClr val="000000"/>
                          </a:solidFill>
                          <a:effectLst/>
                          <a:latin typeface="+mn-lt"/>
                        </a:rPr>
                        <a:t>To see a specific show or event </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29</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28</a:t>
                      </a:r>
                    </a:p>
                  </a:txBody>
                  <a:tcPr marL="9525" marR="9525" marT="9525" marB="0" anchor="ctr">
                    <a:solidFill>
                      <a:schemeClr val="bg1">
                        <a:lumMod val="95000"/>
                      </a:schemeClr>
                    </a:solidFill>
                  </a:tcPr>
                </a:tc>
                <a:tc>
                  <a:txBody>
                    <a:bodyPr/>
                    <a:lstStyle/>
                    <a:p>
                      <a:pPr algn="ctr" fontAlgn="t"/>
                      <a:r>
                        <a:rPr lang="en-IE" sz="1200" b="0" i="0" u="none" strike="noStrike" dirty="0">
                          <a:solidFill>
                            <a:srgbClr val="000000"/>
                          </a:solidFill>
                          <a:effectLst/>
                          <a:latin typeface="+mn-lt"/>
                        </a:rPr>
                        <a:t>25</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37</a:t>
                      </a:r>
                    </a:p>
                  </a:txBody>
                  <a:tcPr marL="9525" marR="9525" marT="9525" marB="0" anchor="ctr">
                    <a:solidFill>
                      <a:schemeClr val="bg1">
                        <a:lumMod val="95000"/>
                      </a:schemeClr>
                    </a:solidFill>
                  </a:tcPr>
                </a:tc>
                <a:extLst>
                  <a:ext uri="{0D108BD9-81ED-4DB2-BD59-A6C34878D82A}">
                    <a16:rowId xmlns="" xmlns:a16="http://schemas.microsoft.com/office/drawing/2014/main" val="2252905098"/>
                  </a:ext>
                </a:extLst>
              </a:tr>
              <a:tr h="174234">
                <a:tc>
                  <a:txBody>
                    <a:bodyPr/>
                    <a:lstStyle/>
                    <a:p>
                      <a:pPr algn="l" fontAlgn="t"/>
                      <a:r>
                        <a:rPr lang="en-US" sz="1200" b="0" i="0" u="none" strike="noStrike" dirty="0">
                          <a:solidFill>
                            <a:srgbClr val="000000"/>
                          </a:solidFill>
                          <a:effectLst/>
                          <a:latin typeface="+mn-lt"/>
                        </a:rPr>
                        <a:t>It adds to my quality of life</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25</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19</a:t>
                      </a:r>
                    </a:p>
                  </a:txBody>
                  <a:tcPr marL="9525" marR="9525" marT="9525" marB="0" anchor="ctr">
                    <a:solidFill>
                      <a:schemeClr val="bg1">
                        <a:lumMod val="95000"/>
                      </a:schemeClr>
                    </a:solidFill>
                  </a:tcPr>
                </a:tc>
                <a:tc>
                  <a:txBody>
                    <a:bodyPr/>
                    <a:lstStyle/>
                    <a:p>
                      <a:pPr algn="ctr" fontAlgn="t"/>
                      <a:r>
                        <a:rPr lang="en-IE" sz="1200" b="0" i="0" u="none" strike="noStrike" dirty="0">
                          <a:solidFill>
                            <a:srgbClr val="000000"/>
                          </a:solidFill>
                          <a:effectLst/>
                          <a:latin typeface="+mn-lt"/>
                        </a:rPr>
                        <a:t>25</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33</a:t>
                      </a:r>
                    </a:p>
                  </a:txBody>
                  <a:tcPr marL="9525" marR="9525" marT="9525" marB="0" anchor="ctr">
                    <a:solidFill>
                      <a:schemeClr val="bg1">
                        <a:lumMod val="95000"/>
                      </a:schemeClr>
                    </a:solidFill>
                  </a:tcPr>
                </a:tc>
                <a:extLst>
                  <a:ext uri="{0D108BD9-81ED-4DB2-BD59-A6C34878D82A}">
                    <a16:rowId xmlns="" xmlns:a16="http://schemas.microsoft.com/office/drawing/2014/main" val="1996315559"/>
                  </a:ext>
                </a:extLst>
              </a:tr>
              <a:tr h="174234">
                <a:tc>
                  <a:txBody>
                    <a:bodyPr/>
                    <a:lstStyle/>
                    <a:p>
                      <a:pPr algn="l" fontAlgn="t"/>
                      <a:r>
                        <a:rPr lang="en-US" sz="1200" b="0" i="0" u="none" strike="noStrike" dirty="0">
                          <a:solidFill>
                            <a:srgbClr val="000000"/>
                          </a:solidFill>
                          <a:effectLst/>
                          <a:latin typeface="+mn-lt"/>
                        </a:rPr>
                        <a:t>Recommended by a friend or relative </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17</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17</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18</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16</a:t>
                      </a:r>
                    </a:p>
                  </a:txBody>
                  <a:tcPr marL="9525" marR="9525" marT="9525" marB="0" anchor="ctr">
                    <a:solidFill>
                      <a:schemeClr val="bg1">
                        <a:lumMod val="95000"/>
                      </a:schemeClr>
                    </a:solidFill>
                  </a:tcPr>
                </a:tc>
                <a:extLst>
                  <a:ext uri="{0D108BD9-81ED-4DB2-BD59-A6C34878D82A}">
                    <a16:rowId xmlns="" xmlns:a16="http://schemas.microsoft.com/office/drawing/2014/main" val="1035716798"/>
                  </a:ext>
                </a:extLst>
              </a:tr>
              <a:tr h="174234">
                <a:tc>
                  <a:txBody>
                    <a:bodyPr/>
                    <a:lstStyle/>
                    <a:p>
                      <a:pPr algn="l" fontAlgn="t"/>
                      <a:r>
                        <a:rPr lang="en-US" sz="1200" b="0" i="0" u="none" strike="noStrike" dirty="0">
                          <a:solidFill>
                            <a:srgbClr val="000000"/>
                          </a:solidFill>
                          <a:effectLst/>
                          <a:latin typeface="+mn-lt"/>
                        </a:rPr>
                        <a:t>Invited to go by someone else </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13</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8</a:t>
                      </a:r>
                    </a:p>
                  </a:txBody>
                  <a:tcPr marL="9525" marR="9525" marT="9525" marB="0" anchor="ctr">
                    <a:solidFill>
                      <a:schemeClr val="bg1">
                        <a:lumMod val="95000"/>
                      </a:schemeClr>
                    </a:solidFill>
                  </a:tcPr>
                </a:tc>
                <a:tc>
                  <a:txBody>
                    <a:bodyPr/>
                    <a:lstStyle/>
                    <a:p>
                      <a:pPr algn="ctr" fontAlgn="t"/>
                      <a:r>
                        <a:rPr lang="en-IE" sz="1200" b="0" i="0" u="none" strike="noStrike" dirty="0">
                          <a:solidFill>
                            <a:srgbClr val="000000"/>
                          </a:solidFill>
                          <a:effectLst/>
                          <a:latin typeface="+mn-lt"/>
                        </a:rPr>
                        <a:t>14</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20</a:t>
                      </a:r>
                    </a:p>
                  </a:txBody>
                  <a:tcPr marL="9525" marR="9525" marT="9525" marB="0" anchor="ctr">
                    <a:solidFill>
                      <a:schemeClr val="bg1">
                        <a:lumMod val="95000"/>
                      </a:schemeClr>
                    </a:solidFill>
                  </a:tcPr>
                </a:tc>
                <a:extLst>
                  <a:ext uri="{0D108BD9-81ED-4DB2-BD59-A6C34878D82A}">
                    <a16:rowId xmlns="" xmlns:a16="http://schemas.microsoft.com/office/drawing/2014/main" val="3754405013"/>
                  </a:ext>
                </a:extLst>
              </a:tr>
              <a:tr h="150763">
                <a:tc>
                  <a:txBody>
                    <a:bodyPr/>
                    <a:lstStyle/>
                    <a:p>
                      <a:pPr algn="l" fontAlgn="t"/>
                      <a:r>
                        <a:rPr lang="en-IE" sz="1200" b="0" i="0" u="none" strike="noStrike">
                          <a:solidFill>
                            <a:srgbClr val="000000"/>
                          </a:solidFill>
                          <a:effectLst/>
                          <a:latin typeface="+mn-lt"/>
                        </a:rPr>
                        <a:t>Accompanying children </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12</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10</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14</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13</a:t>
                      </a:r>
                    </a:p>
                  </a:txBody>
                  <a:tcPr marL="9525" marR="9525" marT="9525" marB="0" anchor="ctr">
                    <a:solidFill>
                      <a:schemeClr val="bg1">
                        <a:lumMod val="95000"/>
                      </a:schemeClr>
                    </a:solidFill>
                  </a:tcPr>
                </a:tc>
                <a:extLst>
                  <a:ext uri="{0D108BD9-81ED-4DB2-BD59-A6C34878D82A}">
                    <a16:rowId xmlns="" xmlns:a16="http://schemas.microsoft.com/office/drawing/2014/main" val="1398669636"/>
                  </a:ext>
                </a:extLst>
              </a:tr>
              <a:tr h="174234">
                <a:tc>
                  <a:txBody>
                    <a:bodyPr/>
                    <a:lstStyle/>
                    <a:p>
                      <a:pPr algn="l" fontAlgn="t"/>
                      <a:r>
                        <a:rPr lang="en-US" sz="1200" b="0" i="0" u="none" strike="noStrike">
                          <a:solidFill>
                            <a:srgbClr val="000000"/>
                          </a:solidFill>
                          <a:effectLst/>
                          <a:latin typeface="+mn-lt"/>
                        </a:rPr>
                        <a:t>A relative or friend was involved in the event </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11</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7</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12</a:t>
                      </a:r>
                    </a:p>
                  </a:txBody>
                  <a:tcPr marL="9525" marR="9525" marT="9525" marB="0" anchor="ctr">
                    <a:solidFill>
                      <a:schemeClr val="bg1">
                        <a:lumMod val="95000"/>
                      </a:schemeClr>
                    </a:solidFill>
                  </a:tcPr>
                </a:tc>
                <a:tc>
                  <a:txBody>
                    <a:bodyPr/>
                    <a:lstStyle/>
                    <a:p>
                      <a:pPr algn="ctr" fontAlgn="t"/>
                      <a:r>
                        <a:rPr lang="en-IE" sz="1200" b="0" i="0" u="none" strike="noStrike" dirty="0">
                          <a:solidFill>
                            <a:srgbClr val="000000"/>
                          </a:solidFill>
                          <a:effectLst/>
                          <a:latin typeface="+mn-lt"/>
                        </a:rPr>
                        <a:t>17</a:t>
                      </a:r>
                    </a:p>
                  </a:txBody>
                  <a:tcPr marL="9525" marR="9525" marT="9525" marB="0" anchor="ctr">
                    <a:solidFill>
                      <a:schemeClr val="bg1">
                        <a:lumMod val="95000"/>
                      </a:schemeClr>
                    </a:solidFill>
                  </a:tcPr>
                </a:tc>
                <a:extLst>
                  <a:ext uri="{0D108BD9-81ED-4DB2-BD59-A6C34878D82A}">
                    <a16:rowId xmlns="" xmlns:a16="http://schemas.microsoft.com/office/drawing/2014/main" val="427456361"/>
                  </a:ext>
                </a:extLst>
              </a:tr>
              <a:tr h="248906">
                <a:tc>
                  <a:txBody>
                    <a:bodyPr/>
                    <a:lstStyle/>
                    <a:p>
                      <a:pPr algn="l" fontAlgn="t"/>
                      <a:r>
                        <a:rPr lang="en-US" sz="1200" b="0" i="0" u="none" strike="noStrike" dirty="0">
                          <a:solidFill>
                            <a:srgbClr val="000000"/>
                          </a:solidFill>
                          <a:effectLst/>
                          <a:latin typeface="+mn-lt"/>
                        </a:rPr>
                        <a:t>Have new experiences/discover new artists/art forms </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13</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5</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13</a:t>
                      </a:r>
                    </a:p>
                  </a:txBody>
                  <a:tcPr marL="9525" marR="9525" marT="9525" marB="0" anchor="ctr">
                    <a:solidFill>
                      <a:schemeClr val="bg1">
                        <a:lumMod val="95000"/>
                      </a:schemeClr>
                    </a:solidFill>
                  </a:tcPr>
                </a:tc>
                <a:tc>
                  <a:txBody>
                    <a:bodyPr/>
                    <a:lstStyle/>
                    <a:p>
                      <a:pPr algn="ctr" fontAlgn="t"/>
                      <a:r>
                        <a:rPr lang="en-IE" sz="1200" b="0" i="0" u="none" strike="noStrike" dirty="0">
                          <a:solidFill>
                            <a:srgbClr val="000000"/>
                          </a:solidFill>
                          <a:effectLst/>
                          <a:latin typeface="+mn-lt"/>
                        </a:rPr>
                        <a:t>24</a:t>
                      </a:r>
                    </a:p>
                  </a:txBody>
                  <a:tcPr marL="9525" marR="9525" marT="9525" marB="0" anchor="ctr">
                    <a:solidFill>
                      <a:schemeClr val="bg1">
                        <a:lumMod val="95000"/>
                      </a:schemeClr>
                    </a:solidFill>
                  </a:tcPr>
                </a:tc>
                <a:extLst>
                  <a:ext uri="{0D108BD9-81ED-4DB2-BD59-A6C34878D82A}">
                    <a16:rowId xmlns="" xmlns:a16="http://schemas.microsoft.com/office/drawing/2014/main" val="3229721845"/>
                  </a:ext>
                </a:extLst>
              </a:tr>
              <a:tr h="323955">
                <a:tc>
                  <a:txBody>
                    <a:bodyPr/>
                    <a:lstStyle/>
                    <a:p>
                      <a:pPr algn="l" fontAlgn="t"/>
                      <a:r>
                        <a:rPr lang="en-US" sz="1200" b="0" i="0" u="none" strike="noStrike" dirty="0">
                          <a:solidFill>
                            <a:srgbClr val="000000"/>
                          </a:solidFill>
                          <a:effectLst/>
                          <a:latin typeface="+mn-lt"/>
                        </a:rPr>
                        <a:t>Just to do something different</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11</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9</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10</a:t>
                      </a:r>
                    </a:p>
                  </a:txBody>
                  <a:tcPr marL="9525" marR="9525" marT="9525" marB="0" anchor="ctr">
                    <a:solidFill>
                      <a:schemeClr val="bg1">
                        <a:lumMod val="95000"/>
                      </a:schemeClr>
                    </a:solidFill>
                  </a:tcPr>
                </a:tc>
                <a:tc>
                  <a:txBody>
                    <a:bodyPr/>
                    <a:lstStyle/>
                    <a:p>
                      <a:pPr algn="ctr" fontAlgn="t"/>
                      <a:r>
                        <a:rPr lang="en-IE" sz="1200" b="0" i="0" u="none" strike="noStrike" dirty="0">
                          <a:solidFill>
                            <a:srgbClr val="000000"/>
                          </a:solidFill>
                          <a:effectLst/>
                          <a:latin typeface="+mn-lt"/>
                        </a:rPr>
                        <a:t>16</a:t>
                      </a:r>
                    </a:p>
                  </a:txBody>
                  <a:tcPr marL="9525" marR="9525" marT="9525" marB="0" anchor="ctr">
                    <a:solidFill>
                      <a:schemeClr val="bg1">
                        <a:lumMod val="95000"/>
                      </a:schemeClr>
                    </a:solidFill>
                  </a:tcPr>
                </a:tc>
                <a:extLst>
                  <a:ext uri="{0D108BD9-81ED-4DB2-BD59-A6C34878D82A}">
                    <a16:rowId xmlns="" xmlns:a16="http://schemas.microsoft.com/office/drawing/2014/main" val="1868017123"/>
                  </a:ext>
                </a:extLst>
              </a:tr>
              <a:tr h="174234">
                <a:tc>
                  <a:txBody>
                    <a:bodyPr/>
                    <a:lstStyle/>
                    <a:p>
                      <a:pPr algn="l" fontAlgn="t"/>
                      <a:r>
                        <a:rPr lang="en-US" sz="1200" b="0" i="0" u="none" strike="noStrike" dirty="0">
                          <a:solidFill>
                            <a:srgbClr val="000000"/>
                          </a:solidFill>
                          <a:effectLst/>
                          <a:latin typeface="+mn-lt"/>
                        </a:rPr>
                        <a:t>Helps me to feel part of a community </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11</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6</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14</a:t>
                      </a:r>
                    </a:p>
                  </a:txBody>
                  <a:tcPr marL="9525" marR="9525" marT="9525" marB="0" anchor="ctr">
                    <a:solidFill>
                      <a:schemeClr val="bg1">
                        <a:lumMod val="95000"/>
                      </a:schemeClr>
                    </a:solidFill>
                  </a:tcPr>
                </a:tc>
                <a:tc>
                  <a:txBody>
                    <a:bodyPr/>
                    <a:lstStyle/>
                    <a:p>
                      <a:pPr algn="ctr" fontAlgn="t"/>
                      <a:r>
                        <a:rPr lang="en-IE" sz="1200" b="0" i="0" u="none" strike="noStrike" dirty="0">
                          <a:solidFill>
                            <a:srgbClr val="000000"/>
                          </a:solidFill>
                          <a:effectLst/>
                          <a:latin typeface="+mn-lt"/>
                        </a:rPr>
                        <a:t>15</a:t>
                      </a:r>
                    </a:p>
                  </a:txBody>
                  <a:tcPr marL="9525" marR="9525" marT="9525" marB="0" anchor="ctr">
                    <a:solidFill>
                      <a:schemeClr val="bg1">
                        <a:lumMod val="95000"/>
                      </a:schemeClr>
                    </a:solidFill>
                  </a:tcPr>
                </a:tc>
                <a:extLst>
                  <a:ext uri="{0D108BD9-81ED-4DB2-BD59-A6C34878D82A}">
                    <a16:rowId xmlns="" xmlns:a16="http://schemas.microsoft.com/office/drawing/2014/main" val="2534508025"/>
                  </a:ext>
                </a:extLst>
              </a:tr>
              <a:tr h="295869">
                <a:tc>
                  <a:txBody>
                    <a:bodyPr/>
                    <a:lstStyle/>
                    <a:p>
                      <a:pPr algn="l" fontAlgn="t"/>
                      <a:r>
                        <a:rPr lang="en-US" sz="1200" b="0" i="0" u="none" strike="noStrike" dirty="0">
                          <a:solidFill>
                            <a:srgbClr val="000000"/>
                          </a:solidFill>
                          <a:effectLst/>
                          <a:latin typeface="+mn-lt"/>
                        </a:rPr>
                        <a:t>To learn something new (e.g., something about my own heritage, or about other cultures) </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10</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2</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10</a:t>
                      </a:r>
                    </a:p>
                  </a:txBody>
                  <a:tcPr marL="9525" marR="9525" marT="9525" marB="0" anchor="ctr">
                    <a:solidFill>
                      <a:schemeClr val="bg1">
                        <a:lumMod val="95000"/>
                      </a:schemeClr>
                    </a:solidFill>
                  </a:tcPr>
                </a:tc>
                <a:tc>
                  <a:txBody>
                    <a:bodyPr/>
                    <a:lstStyle/>
                    <a:p>
                      <a:pPr algn="ctr" fontAlgn="t"/>
                      <a:r>
                        <a:rPr lang="en-IE" sz="1200" b="0" i="0" u="none" strike="noStrike" dirty="0">
                          <a:solidFill>
                            <a:srgbClr val="000000"/>
                          </a:solidFill>
                          <a:effectLst/>
                          <a:latin typeface="+mn-lt"/>
                        </a:rPr>
                        <a:t>21</a:t>
                      </a:r>
                    </a:p>
                  </a:txBody>
                  <a:tcPr marL="9525" marR="9525" marT="9525" marB="0" anchor="ctr">
                    <a:solidFill>
                      <a:schemeClr val="bg1">
                        <a:lumMod val="95000"/>
                      </a:schemeClr>
                    </a:solidFill>
                  </a:tcPr>
                </a:tc>
                <a:extLst>
                  <a:ext uri="{0D108BD9-81ED-4DB2-BD59-A6C34878D82A}">
                    <a16:rowId xmlns="" xmlns:a16="http://schemas.microsoft.com/office/drawing/2014/main" val="2251995672"/>
                  </a:ext>
                </a:extLst>
              </a:tr>
              <a:tr h="295869">
                <a:tc>
                  <a:txBody>
                    <a:bodyPr/>
                    <a:lstStyle/>
                    <a:p>
                      <a:pPr algn="l" fontAlgn="t"/>
                      <a:r>
                        <a:rPr lang="en-US" sz="1200" b="0" i="0" u="none" strike="noStrike" dirty="0">
                          <a:solidFill>
                            <a:srgbClr val="000000"/>
                          </a:solidFill>
                          <a:effectLst/>
                          <a:latin typeface="+mn-lt"/>
                        </a:rPr>
                        <a:t>To be inspired/source of inspiration/creativity </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8</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3</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5</a:t>
                      </a:r>
                    </a:p>
                  </a:txBody>
                  <a:tcPr marL="9525" marR="9525" marT="9525" marB="0" anchor="ctr">
                    <a:solidFill>
                      <a:schemeClr val="bg1">
                        <a:lumMod val="95000"/>
                      </a:schemeClr>
                    </a:solidFill>
                  </a:tcPr>
                </a:tc>
                <a:tc>
                  <a:txBody>
                    <a:bodyPr/>
                    <a:lstStyle/>
                    <a:p>
                      <a:pPr algn="ctr" fontAlgn="t"/>
                      <a:r>
                        <a:rPr lang="en-IE" sz="1200" b="0" i="0" u="none" strike="noStrike" dirty="0">
                          <a:solidFill>
                            <a:srgbClr val="000000"/>
                          </a:solidFill>
                          <a:effectLst/>
                          <a:latin typeface="+mn-lt"/>
                        </a:rPr>
                        <a:t>18</a:t>
                      </a:r>
                    </a:p>
                  </a:txBody>
                  <a:tcPr marL="9525" marR="9525" marT="9525" marB="0" anchor="ctr">
                    <a:solidFill>
                      <a:schemeClr val="bg1">
                        <a:lumMod val="95000"/>
                      </a:schemeClr>
                    </a:solidFill>
                  </a:tcPr>
                </a:tc>
                <a:extLst>
                  <a:ext uri="{0D108BD9-81ED-4DB2-BD59-A6C34878D82A}">
                    <a16:rowId xmlns="" xmlns:a16="http://schemas.microsoft.com/office/drawing/2014/main" val="2936138557"/>
                  </a:ext>
                </a:extLst>
              </a:tr>
              <a:tr h="150763">
                <a:tc>
                  <a:txBody>
                    <a:bodyPr/>
                    <a:lstStyle/>
                    <a:p>
                      <a:pPr algn="l" fontAlgn="t"/>
                      <a:r>
                        <a:rPr lang="en-US" sz="1200" b="0" i="0" u="none" strike="noStrike" dirty="0">
                          <a:solidFill>
                            <a:srgbClr val="000000"/>
                          </a:solidFill>
                          <a:effectLst/>
                          <a:latin typeface="+mn-lt"/>
                        </a:rPr>
                        <a:t>Connected with work or studies </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5</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1</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4</a:t>
                      </a:r>
                    </a:p>
                  </a:txBody>
                  <a:tcPr marL="9525" marR="9525" marT="9525" marB="0" anchor="ctr">
                    <a:solidFill>
                      <a:schemeClr val="bg1">
                        <a:lumMod val="95000"/>
                      </a:schemeClr>
                    </a:solidFill>
                  </a:tcPr>
                </a:tc>
                <a:tc>
                  <a:txBody>
                    <a:bodyPr/>
                    <a:lstStyle/>
                    <a:p>
                      <a:pPr algn="ctr" fontAlgn="t"/>
                      <a:r>
                        <a:rPr lang="en-IE" sz="1200" b="0" i="0" u="none" strike="noStrike" dirty="0">
                          <a:solidFill>
                            <a:srgbClr val="000000"/>
                          </a:solidFill>
                          <a:effectLst/>
                          <a:latin typeface="+mn-lt"/>
                        </a:rPr>
                        <a:t>12</a:t>
                      </a:r>
                    </a:p>
                  </a:txBody>
                  <a:tcPr marL="9525" marR="9525" marT="9525" marB="0" anchor="ctr">
                    <a:solidFill>
                      <a:schemeClr val="bg1">
                        <a:lumMod val="95000"/>
                      </a:schemeClr>
                    </a:solidFill>
                  </a:tcPr>
                </a:tc>
                <a:extLst>
                  <a:ext uri="{0D108BD9-81ED-4DB2-BD59-A6C34878D82A}">
                    <a16:rowId xmlns="" xmlns:a16="http://schemas.microsoft.com/office/drawing/2014/main" val="1505490655"/>
                  </a:ext>
                </a:extLst>
              </a:tr>
              <a:tr h="174234">
                <a:tc>
                  <a:txBody>
                    <a:bodyPr/>
                    <a:lstStyle/>
                    <a:p>
                      <a:pPr algn="l" fontAlgn="t"/>
                      <a:r>
                        <a:rPr lang="en-US" sz="1200" b="0" i="0" u="none" strike="noStrike" dirty="0">
                          <a:solidFill>
                            <a:srgbClr val="000000"/>
                          </a:solidFill>
                          <a:effectLst/>
                          <a:latin typeface="+mn-lt"/>
                        </a:rPr>
                        <a:t>Happened to be passing by </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4</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3</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3</a:t>
                      </a:r>
                    </a:p>
                  </a:txBody>
                  <a:tcPr marL="9525" marR="9525" marT="9525" marB="0" anchor="ctr">
                    <a:solidFill>
                      <a:schemeClr val="bg1">
                        <a:lumMod val="95000"/>
                      </a:schemeClr>
                    </a:solidFill>
                  </a:tcPr>
                </a:tc>
                <a:tc>
                  <a:txBody>
                    <a:bodyPr/>
                    <a:lstStyle/>
                    <a:p>
                      <a:pPr algn="ctr" fontAlgn="t"/>
                      <a:r>
                        <a:rPr lang="en-IE" sz="1200" b="0" i="0" u="none" strike="noStrike" dirty="0">
                          <a:solidFill>
                            <a:srgbClr val="000000"/>
                          </a:solidFill>
                          <a:effectLst/>
                          <a:latin typeface="+mn-lt"/>
                        </a:rPr>
                        <a:t>6</a:t>
                      </a:r>
                    </a:p>
                  </a:txBody>
                  <a:tcPr marL="9525" marR="9525" marT="9525" marB="0" anchor="ctr">
                    <a:solidFill>
                      <a:schemeClr val="bg1">
                        <a:lumMod val="95000"/>
                      </a:schemeClr>
                    </a:solidFill>
                  </a:tcPr>
                </a:tc>
                <a:extLst>
                  <a:ext uri="{0D108BD9-81ED-4DB2-BD59-A6C34878D82A}">
                    <a16:rowId xmlns="" xmlns:a16="http://schemas.microsoft.com/office/drawing/2014/main" val="811687021"/>
                  </a:ext>
                </a:extLst>
              </a:tr>
              <a:tr h="150763">
                <a:tc>
                  <a:txBody>
                    <a:bodyPr/>
                    <a:lstStyle/>
                    <a:p>
                      <a:pPr algn="l" fontAlgn="t"/>
                      <a:r>
                        <a:rPr lang="en-IE" sz="1200" b="0" i="0" u="none" strike="noStrike" dirty="0">
                          <a:solidFill>
                            <a:srgbClr val="000000"/>
                          </a:solidFill>
                          <a:effectLst/>
                          <a:latin typeface="+mn-lt"/>
                        </a:rPr>
                        <a:t>Other</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3</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2</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4</a:t>
                      </a:r>
                    </a:p>
                  </a:txBody>
                  <a:tcPr marL="9525" marR="9525" marT="9525" marB="0" anchor="ctr">
                    <a:solidFill>
                      <a:schemeClr val="bg1">
                        <a:lumMod val="95000"/>
                      </a:schemeClr>
                    </a:solidFill>
                  </a:tcPr>
                </a:tc>
                <a:tc>
                  <a:txBody>
                    <a:bodyPr/>
                    <a:lstStyle/>
                    <a:p>
                      <a:pPr algn="ctr" fontAlgn="t"/>
                      <a:r>
                        <a:rPr lang="en-IE" sz="1200" b="0" i="0" u="none" strike="noStrike" dirty="0">
                          <a:solidFill>
                            <a:srgbClr val="000000"/>
                          </a:solidFill>
                          <a:effectLst/>
                          <a:latin typeface="+mn-lt"/>
                        </a:rPr>
                        <a:t>2</a:t>
                      </a:r>
                    </a:p>
                  </a:txBody>
                  <a:tcPr marL="9525" marR="9525" marT="9525" marB="0" anchor="ctr">
                    <a:solidFill>
                      <a:schemeClr val="bg1">
                        <a:lumMod val="95000"/>
                      </a:schemeClr>
                    </a:solidFill>
                  </a:tcPr>
                </a:tc>
                <a:extLst>
                  <a:ext uri="{0D108BD9-81ED-4DB2-BD59-A6C34878D82A}">
                    <a16:rowId xmlns="" xmlns:a16="http://schemas.microsoft.com/office/drawing/2014/main" val="3731532496"/>
                  </a:ext>
                </a:extLst>
              </a:tr>
            </a:tbl>
          </a:graphicData>
        </a:graphic>
      </p:graphicFrame>
      <p:sp>
        <p:nvSpPr>
          <p:cNvPr id="8" name="Parallelogram 7">
            <a:extLst>
              <a:ext uri="{FF2B5EF4-FFF2-40B4-BE49-F238E27FC236}">
                <a16:creationId xmlns="" xmlns:a16="http://schemas.microsoft.com/office/drawing/2014/main" id="{DEE32A14-D99B-4752-A71C-657ED1E6708E}"/>
              </a:ext>
            </a:extLst>
          </p:cNvPr>
          <p:cNvSpPr/>
          <p:nvPr/>
        </p:nvSpPr>
        <p:spPr>
          <a:xfrm>
            <a:off x="1526049" y="6128222"/>
            <a:ext cx="7221780" cy="287772"/>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prstClr val="white"/>
                </a:solidFill>
              </a:rPr>
              <a:t>Ranking of key reasons is largely consistent across Attendee segments.</a:t>
            </a:r>
          </a:p>
        </p:txBody>
      </p:sp>
    </p:spTree>
    <p:extLst>
      <p:ext uri="{BB962C8B-B14F-4D97-AF65-F5344CB8AC3E}">
        <p14:creationId xmlns:p14="http://schemas.microsoft.com/office/powerpoint/2010/main" val="2981481937"/>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F5EB7FA1-4E7B-4CEA-B1C4-65B0E8EACE39}"/>
              </a:ext>
            </a:extLst>
          </p:cNvPr>
          <p:cNvSpPr>
            <a:spLocks noGrp="1"/>
          </p:cNvSpPr>
          <p:nvPr>
            <p:ph type="body" sz="quarter" idx="49"/>
          </p:nvPr>
        </p:nvSpPr>
        <p:spPr>
          <a:xfrm>
            <a:off x="232010" y="670642"/>
            <a:ext cx="7817333" cy="323941"/>
          </a:xfrm>
        </p:spPr>
        <p:txBody>
          <a:bodyPr/>
          <a:lstStyle/>
          <a:p>
            <a:r>
              <a:rPr lang="en-IE" dirty="0">
                <a:solidFill>
                  <a:prstClr val="white">
                    <a:lumMod val="50000"/>
                  </a:prstClr>
                </a:solidFill>
              </a:rPr>
              <a:t>Base : No attendance in past 12 months and unhappy with frequency of current attendance (n-395)</a:t>
            </a:r>
            <a:r>
              <a:rPr lang="en-IE" dirty="0"/>
              <a:t/>
            </a:r>
            <a:br>
              <a:rPr lang="en-IE" dirty="0"/>
            </a:br>
            <a:endParaRPr lang="en-IE" dirty="0"/>
          </a:p>
        </p:txBody>
      </p:sp>
      <p:sp>
        <p:nvSpPr>
          <p:cNvPr id="2" name="Title 1">
            <a:extLst>
              <a:ext uri="{FF2B5EF4-FFF2-40B4-BE49-F238E27FC236}">
                <a16:creationId xmlns="" xmlns:a16="http://schemas.microsoft.com/office/drawing/2014/main" id="{0FCA9F58-1A31-40B1-8AE7-FB846F6E3D87}"/>
              </a:ext>
            </a:extLst>
          </p:cNvPr>
          <p:cNvSpPr>
            <a:spLocks noGrp="1"/>
          </p:cNvSpPr>
          <p:nvPr>
            <p:ph type="title"/>
          </p:nvPr>
        </p:nvSpPr>
        <p:spPr>
          <a:xfrm>
            <a:off x="232011" y="258471"/>
            <a:ext cx="8681429" cy="370620"/>
          </a:xfrm>
        </p:spPr>
        <p:txBody>
          <a:bodyPr>
            <a:noAutofit/>
          </a:bodyPr>
          <a:lstStyle/>
          <a:p>
            <a:r>
              <a:rPr lang="en-IE" dirty="0"/>
              <a:t>Reasons for not attending arts events more often</a:t>
            </a:r>
          </a:p>
        </p:txBody>
      </p:sp>
      <p:sp>
        <p:nvSpPr>
          <p:cNvPr id="6" name="Text Placeholder 5">
            <a:extLst>
              <a:ext uri="{FF2B5EF4-FFF2-40B4-BE49-F238E27FC236}">
                <a16:creationId xmlns="" xmlns:a16="http://schemas.microsoft.com/office/drawing/2014/main" id="{A4C1894C-91F3-4476-BC0B-0243D46C05FC}"/>
              </a:ext>
            </a:extLst>
          </p:cNvPr>
          <p:cNvSpPr>
            <a:spLocks noGrp="1"/>
          </p:cNvSpPr>
          <p:nvPr>
            <p:ph type="body" sz="quarter" idx="60"/>
          </p:nvPr>
        </p:nvSpPr>
        <p:spPr/>
        <p:txBody>
          <a:bodyPr/>
          <a:lstStyle/>
          <a:p>
            <a:pPr fontAlgn="t"/>
            <a:r>
              <a:rPr lang="en-IE" i="0" dirty="0"/>
              <a:t>Q.6 What are some of the reasons for you not attending arts events more often?</a:t>
            </a:r>
          </a:p>
          <a:p>
            <a:endParaRPr lang="en-IE" dirty="0"/>
          </a:p>
        </p:txBody>
      </p:sp>
      <p:graphicFrame>
        <p:nvGraphicFramePr>
          <p:cNvPr id="7" name="Chart 6">
            <a:extLst>
              <a:ext uri="{FF2B5EF4-FFF2-40B4-BE49-F238E27FC236}">
                <a16:creationId xmlns="" xmlns:a16="http://schemas.microsoft.com/office/drawing/2014/main" id="{DD0253E6-6946-4FBD-9D19-271A47036A15}"/>
              </a:ext>
            </a:extLst>
          </p:cNvPr>
          <p:cNvGraphicFramePr/>
          <p:nvPr>
            <p:custDataLst>
              <p:tags r:id="rId1"/>
            </p:custDataLst>
            <p:extLst>
              <p:ext uri="{D42A27DB-BD31-4B8C-83A1-F6EECF244321}">
                <p14:modId xmlns:p14="http://schemas.microsoft.com/office/powerpoint/2010/main" val="360223378"/>
              </p:ext>
            </p:extLst>
          </p:nvPr>
        </p:nvGraphicFramePr>
        <p:xfrm>
          <a:off x="494900" y="1673516"/>
          <a:ext cx="7910975" cy="432936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 xmlns:a16="http://schemas.microsoft.com/office/drawing/2014/main" id="{409CF0FE-0A55-444C-AAE8-EAF127A0F7CE}"/>
              </a:ext>
            </a:extLst>
          </p:cNvPr>
          <p:cNvSpPr txBox="1"/>
          <p:nvPr/>
        </p:nvSpPr>
        <p:spPr>
          <a:xfrm>
            <a:off x="7001191" y="1673516"/>
            <a:ext cx="405826" cy="287771"/>
          </a:xfrm>
          <a:prstGeom prst="rect">
            <a:avLst/>
          </a:prstGeom>
          <a:noFill/>
        </p:spPr>
        <p:txBody>
          <a:bodyPr wrap="square" rtlCol="0">
            <a:spAutoFit/>
          </a:bodyPr>
          <a:lstStyle/>
          <a:p>
            <a:r>
              <a:rPr lang="en-IE" sz="1270" b="1" dirty="0"/>
              <a:t>%</a:t>
            </a:r>
          </a:p>
        </p:txBody>
      </p:sp>
      <p:graphicFrame>
        <p:nvGraphicFramePr>
          <p:cNvPr id="10" name="Table 9">
            <a:extLst>
              <a:ext uri="{FF2B5EF4-FFF2-40B4-BE49-F238E27FC236}">
                <a16:creationId xmlns="" xmlns:a16="http://schemas.microsoft.com/office/drawing/2014/main" id="{CF35730E-4709-4F55-9543-834301709AF2}"/>
              </a:ext>
            </a:extLst>
          </p:cNvPr>
          <p:cNvGraphicFramePr>
            <a:graphicFrameLocks noGrp="1"/>
          </p:cNvGraphicFramePr>
          <p:nvPr>
            <p:extLst>
              <p:ext uri="{D42A27DB-BD31-4B8C-83A1-F6EECF244321}">
                <p14:modId xmlns:p14="http://schemas.microsoft.com/office/powerpoint/2010/main" val="2359158021"/>
              </p:ext>
            </p:extLst>
          </p:nvPr>
        </p:nvGraphicFramePr>
        <p:xfrm>
          <a:off x="7257256" y="1202253"/>
          <a:ext cx="589931" cy="4800628"/>
        </p:xfrm>
        <a:graphic>
          <a:graphicData uri="http://schemas.openxmlformats.org/drawingml/2006/table">
            <a:tbl>
              <a:tblPr>
                <a:tableStyleId>{5C22544A-7EE6-4342-B048-85BDC9FD1C3A}</a:tableStyleId>
              </a:tblPr>
              <a:tblGrid>
                <a:gridCol w="589931">
                  <a:extLst>
                    <a:ext uri="{9D8B030D-6E8A-4147-A177-3AD203B41FA5}">
                      <a16:colId xmlns="" xmlns:a16="http://schemas.microsoft.com/office/drawing/2014/main" val="644364944"/>
                    </a:ext>
                  </a:extLst>
                </a:gridCol>
              </a:tblGrid>
              <a:tr h="342902">
                <a:tc>
                  <a:txBody>
                    <a:bodyPr/>
                    <a:lstStyle/>
                    <a:p>
                      <a:pPr algn="ctr" fontAlgn="t"/>
                      <a:r>
                        <a:rPr lang="en-IE" sz="1200" b="1" i="0" u="none" strike="noStrike" dirty="0">
                          <a:solidFill>
                            <a:srgbClr val="54C0E8"/>
                          </a:solidFill>
                          <a:effectLst/>
                          <a:latin typeface="+mn-lt"/>
                        </a:rPr>
                        <a:t>2018</a:t>
                      </a:r>
                    </a:p>
                  </a:txBody>
                  <a:tcPr marL="9525" marR="9525" marT="9525" marB="0" anchor="ctr">
                    <a:noFill/>
                  </a:tcPr>
                </a:tc>
                <a:extLst>
                  <a:ext uri="{0D108BD9-81ED-4DB2-BD59-A6C34878D82A}">
                    <a16:rowId xmlns="" xmlns:a16="http://schemas.microsoft.com/office/drawing/2014/main" val="3543469446"/>
                  </a:ext>
                </a:extLst>
              </a:tr>
              <a:tr h="342902">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1200" b="1" i="0" u="none" strike="noStrike" kern="1200" noProof="0" dirty="0">
                          <a:solidFill>
                            <a:srgbClr val="54C0E8"/>
                          </a:solidFill>
                          <a:effectLst/>
                          <a:latin typeface="+mn-lt"/>
                          <a:ea typeface="+mn-ea"/>
                          <a:cs typeface="+mn-cs"/>
                        </a:rPr>
                        <a:t>%</a:t>
                      </a:r>
                    </a:p>
                  </a:txBody>
                  <a:tcPr marL="9525" marR="9525" marT="9525" marB="0" anchor="ctr">
                    <a:lnB w="12700" cmpd="sng">
                      <a:noFill/>
                    </a:lnB>
                    <a:noFill/>
                  </a:tcPr>
                </a:tc>
                <a:extLst>
                  <a:ext uri="{0D108BD9-81ED-4DB2-BD59-A6C34878D82A}">
                    <a16:rowId xmlns="" xmlns:a16="http://schemas.microsoft.com/office/drawing/2014/main" val="3539004018"/>
                  </a:ext>
                </a:extLst>
              </a:tr>
              <a:tr h="342902">
                <a:tc>
                  <a:txBody>
                    <a:bodyPr/>
                    <a:lstStyle/>
                    <a:p>
                      <a:pPr algn="ctr" rtl="0" fontAlgn="t"/>
                      <a:r>
                        <a:rPr lang="en-IE" sz="1200" b="1" i="0" u="none" strike="noStrike">
                          <a:solidFill>
                            <a:srgbClr val="54C0E8"/>
                          </a:solidFill>
                          <a:effectLst/>
                          <a:latin typeface="Calibri" panose="020F0502020204030204" pitchFamily="34" charset="0"/>
                        </a:rPr>
                        <a:t>35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5809009"/>
                  </a:ext>
                </a:extLst>
              </a:tr>
              <a:tr h="342902">
                <a:tc>
                  <a:txBody>
                    <a:bodyPr/>
                    <a:lstStyle/>
                    <a:p>
                      <a:pPr algn="ctr" rtl="0" fontAlgn="t"/>
                      <a:r>
                        <a:rPr lang="en-IE" sz="1200" b="1" i="0" u="none" strike="noStrike">
                          <a:solidFill>
                            <a:srgbClr val="54C0E8"/>
                          </a:solidFill>
                          <a:effectLst/>
                          <a:latin typeface="Calibri" panose="020F0502020204030204" pitchFamily="34" charset="0"/>
                        </a:rPr>
                        <a:t>30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686931803"/>
                  </a:ext>
                </a:extLst>
              </a:tr>
              <a:tr h="342902">
                <a:tc>
                  <a:txBody>
                    <a:bodyPr/>
                    <a:lstStyle/>
                    <a:p>
                      <a:pPr algn="ctr" rtl="0" fontAlgn="t"/>
                      <a:r>
                        <a:rPr lang="en-IE" sz="1200" b="1" i="0" u="none" strike="noStrike">
                          <a:solidFill>
                            <a:srgbClr val="54C0E8"/>
                          </a:solidFill>
                          <a:effectLst/>
                          <a:latin typeface="Calibri" panose="020F0502020204030204" pitchFamily="34" charset="0"/>
                        </a:rPr>
                        <a:t>30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710590371"/>
                  </a:ext>
                </a:extLst>
              </a:tr>
              <a:tr h="342902">
                <a:tc>
                  <a:txBody>
                    <a:bodyPr/>
                    <a:lstStyle/>
                    <a:p>
                      <a:pPr algn="ctr" rtl="0" fontAlgn="t"/>
                      <a:r>
                        <a:rPr lang="en-IE" sz="1200" b="1" i="0" u="none" strike="noStrike" dirty="0">
                          <a:solidFill>
                            <a:srgbClr val="54C0E8"/>
                          </a:solidFill>
                          <a:effectLst/>
                          <a:latin typeface="Calibri" panose="020F0502020204030204" pitchFamily="34" charset="0"/>
                        </a:rPr>
                        <a:t>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934220886"/>
                  </a:ext>
                </a:extLst>
              </a:tr>
              <a:tr h="342902">
                <a:tc>
                  <a:txBody>
                    <a:bodyPr/>
                    <a:lstStyle/>
                    <a:p>
                      <a:pPr algn="ctr" rtl="0" fontAlgn="t"/>
                      <a:r>
                        <a:rPr lang="en-IE" sz="1200" b="1" i="0" u="none" strike="noStrike">
                          <a:solidFill>
                            <a:srgbClr val="54C0E8"/>
                          </a:solidFill>
                          <a:effectLst/>
                          <a:latin typeface="Calibri" panose="020F0502020204030204" pitchFamily="34" charset="0"/>
                        </a:rPr>
                        <a:t>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898780560"/>
                  </a:ext>
                </a:extLst>
              </a:tr>
              <a:tr h="342902">
                <a:tc>
                  <a:txBody>
                    <a:bodyPr/>
                    <a:lstStyle/>
                    <a:p>
                      <a:pPr algn="ctr" rtl="0" fontAlgn="t"/>
                      <a:r>
                        <a:rPr lang="en-IE" sz="1200" b="1" i="0" u="none" strike="noStrike">
                          <a:solidFill>
                            <a:srgbClr val="54C0E8"/>
                          </a:solidFill>
                          <a:effectLst/>
                          <a:latin typeface="Calibri" panose="020F0502020204030204" pitchFamily="34" charset="0"/>
                        </a:rPr>
                        <a:t>11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746133828"/>
                  </a:ext>
                </a:extLst>
              </a:tr>
              <a:tr h="342902">
                <a:tc>
                  <a:txBody>
                    <a:bodyPr/>
                    <a:lstStyle/>
                    <a:p>
                      <a:pPr algn="ctr" rtl="0" fontAlgn="t"/>
                      <a:r>
                        <a:rPr lang="en-IE" sz="1200" b="1" i="0" u="none" strike="noStrike">
                          <a:solidFill>
                            <a:srgbClr val="54C0E8"/>
                          </a:solidFill>
                          <a:effectLst/>
                          <a:latin typeface="Calibri" panose="020F0502020204030204" pitchFamily="34" charset="0"/>
                        </a:rPr>
                        <a:t>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903288762"/>
                  </a:ext>
                </a:extLst>
              </a:tr>
              <a:tr h="342902">
                <a:tc>
                  <a:txBody>
                    <a:bodyPr/>
                    <a:lstStyle/>
                    <a:p>
                      <a:pPr algn="ctr" rtl="0" fontAlgn="t"/>
                      <a:r>
                        <a:rPr lang="en-IE" sz="1200" b="1" i="0" u="none" strike="noStrike">
                          <a:solidFill>
                            <a:srgbClr val="54C0E8"/>
                          </a:solidFill>
                          <a:effectLst/>
                          <a:latin typeface="Calibri" panose="020F0502020204030204" pitchFamily="34" charset="0"/>
                        </a:rPr>
                        <a:t>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580570842"/>
                  </a:ext>
                </a:extLst>
              </a:tr>
              <a:tr h="342902">
                <a:tc>
                  <a:txBody>
                    <a:bodyPr/>
                    <a:lstStyle/>
                    <a:p>
                      <a:pPr algn="ctr" rtl="0" fontAlgn="t"/>
                      <a:r>
                        <a:rPr lang="en-IE" sz="1200" b="1" i="0" u="none" strike="noStrike">
                          <a:solidFill>
                            <a:srgbClr val="54C0E8"/>
                          </a:solidFill>
                          <a:effectLst/>
                          <a:latin typeface="Calibri" panose="020F0502020204030204" pitchFamily="34" charset="0"/>
                        </a:rPr>
                        <a:t>10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441110628"/>
                  </a:ext>
                </a:extLst>
              </a:tr>
              <a:tr h="342902">
                <a:tc>
                  <a:txBody>
                    <a:bodyPr/>
                    <a:lstStyle/>
                    <a:p>
                      <a:pPr algn="ctr" rtl="0" fontAlgn="t"/>
                      <a:r>
                        <a:rPr lang="en-IE" sz="1200" b="1" i="0" u="none" strike="noStrike">
                          <a:solidFill>
                            <a:srgbClr val="54C0E8"/>
                          </a:solidFill>
                          <a:effectLst/>
                          <a:latin typeface="Calibri" panose="020F0502020204030204" pitchFamily="34" charset="0"/>
                        </a:rPr>
                        <a:t>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714116229"/>
                  </a:ext>
                </a:extLst>
              </a:tr>
              <a:tr h="342902">
                <a:tc>
                  <a:txBody>
                    <a:bodyPr/>
                    <a:lstStyle/>
                    <a:p>
                      <a:pPr algn="ctr" rtl="0" fontAlgn="t"/>
                      <a:r>
                        <a:rPr lang="en-IE" sz="1200" b="1" i="0" u="none" strike="noStrike" dirty="0">
                          <a:solidFill>
                            <a:srgbClr val="54C0E8"/>
                          </a:solidFill>
                          <a:effectLst/>
                          <a:latin typeface="Calibri" panose="020F0502020204030204" pitchFamily="34" charset="0"/>
                        </a:rPr>
                        <a:t>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967432485"/>
                  </a:ext>
                </a:extLst>
              </a:tr>
              <a:tr h="342902">
                <a:tc>
                  <a:txBody>
                    <a:bodyPr/>
                    <a:lstStyle/>
                    <a:p>
                      <a:pPr algn="ctr" rtl="0" fontAlgn="t"/>
                      <a:r>
                        <a:rPr lang="en-IE" sz="1200" b="1" i="0" u="none" strike="noStrike" dirty="0">
                          <a:solidFill>
                            <a:srgbClr val="54C0E8"/>
                          </a:solidFill>
                          <a:effectLst/>
                          <a:latin typeface="Calibri" panose="020F0502020204030204" pitchFamily="34" charset="0"/>
                        </a:rPr>
                        <a:t>11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4178553106"/>
                  </a:ext>
                </a:extLst>
              </a:tr>
            </a:tbl>
          </a:graphicData>
        </a:graphic>
      </p:graphicFrame>
      <p:graphicFrame>
        <p:nvGraphicFramePr>
          <p:cNvPr id="8" name="Table 7">
            <a:extLst>
              <a:ext uri="{FF2B5EF4-FFF2-40B4-BE49-F238E27FC236}">
                <a16:creationId xmlns="" xmlns:a16="http://schemas.microsoft.com/office/drawing/2014/main" id="{E39F6656-DC66-4632-A614-A2FC5A3FCACD}"/>
              </a:ext>
            </a:extLst>
          </p:cNvPr>
          <p:cNvGraphicFramePr>
            <a:graphicFrameLocks noGrp="1"/>
          </p:cNvGraphicFramePr>
          <p:nvPr>
            <p:extLst>
              <p:ext uri="{D42A27DB-BD31-4B8C-83A1-F6EECF244321}">
                <p14:modId xmlns:p14="http://schemas.microsoft.com/office/powerpoint/2010/main" val="1774715310"/>
              </p:ext>
            </p:extLst>
          </p:nvPr>
        </p:nvGraphicFramePr>
        <p:xfrm>
          <a:off x="128464" y="1961287"/>
          <a:ext cx="3967651" cy="4051833"/>
        </p:xfrm>
        <a:graphic>
          <a:graphicData uri="http://schemas.openxmlformats.org/drawingml/2006/table">
            <a:tbl>
              <a:tblPr>
                <a:tableStyleId>{5C22544A-7EE6-4342-B048-85BDC9FD1C3A}</a:tableStyleId>
              </a:tblPr>
              <a:tblGrid>
                <a:gridCol w="3967651">
                  <a:extLst>
                    <a:ext uri="{9D8B030D-6E8A-4147-A177-3AD203B41FA5}">
                      <a16:colId xmlns="" xmlns:a16="http://schemas.microsoft.com/office/drawing/2014/main" val="1116752823"/>
                    </a:ext>
                  </a:extLst>
                </a:gridCol>
              </a:tblGrid>
              <a:tr h="315585">
                <a:tc>
                  <a:txBody>
                    <a:bodyPr/>
                    <a:lstStyle/>
                    <a:p>
                      <a:pPr algn="r" fontAlgn="t"/>
                      <a:r>
                        <a:rPr lang="en-IE" sz="1000" u="none" strike="noStrike" dirty="0">
                          <a:effectLst/>
                        </a:rPr>
                        <a:t>I’m not really interested </a:t>
                      </a:r>
                      <a:endParaRPr lang="en-IE" sz="10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1569949691"/>
                  </a:ext>
                </a:extLst>
              </a:tr>
              <a:tr h="360040">
                <a:tc>
                  <a:txBody>
                    <a:bodyPr/>
                    <a:lstStyle/>
                    <a:p>
                      <a:pPr algn="r" fontAlgn="t"/>
                      <a:r>
                        <a:rPr lang="en-US" sz="1000" u="none" strike="noStrike">
                          <a:effectLst/>
                        </a:rPr>
                        <a:t>It’s difficult to find the time</a:t>
                      </a:r>
                      <a:endParaRPr lang="en-US" sz="1000" b="0" i="0" u="none" strike="noStrike">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2500939423"/>
                  </a:ext>
                </a:extLst>
              </a:tr>
              <a:tr h="360040">
                <a:tc>
                  <a:txBody>
                    <a:bodyPr/>
                    <a:lstStyle/>
                    <a:p>
                      <a:pPr algn="r" fontAlgn="t"/>
                      <a:r>
                        <a:rPr lang="en-IE" sz="1000" u="none" strike="noStrike">
                          <a:effectLst/>
                        </a:rPr>
                        <a:t>It costs too much</a:t>
                      </a:r>
                      <a:endParaRPr lang="en-IE" sz="1000" b="0" i="0" u="none" strike="noStrike">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731629450"/>
                  </a:ext>
                </a:extLst>
              </a:tr>
              <a:tr h="360040">
                <a:tc>
                  <a:txBody>
                    <a:bodyPr/>
                    <a:lstStyle/>
                    <a:p>
                      <a:pPr algn="r" fontAlgn="t"/>
                      <a:r>
                        <a:rPr lang="en-US" sz="1000" u="none" strike="noStrike">
                          <a:effectLst/>
                        </a:rPr>
                        <a:t>I don’t have anyone to go with </a:t>
                      </a:r>
                      <a:endParaRPr lang="en-US" sz="1000" b="0" i="0" u="none" strike="noStrike">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672342839"/>
                  </a:ext>
                </a:extLst>
              </a:tr>
              <a:tr h="312148">
                <a:tc>
                  <a:txBody>
                    <a:bodyPr/>
                    <a:lstStyle/>
                    <a:p>
                      <a:pPr algn="r" fontAlgn="t"/>
                      <a:r>
                        <a:rPr lang="en-US" sz="1000" u="none" strike="noStrike">
                          <a:effectLst/>
                        </a:rPr>
                        <a:t>I have a health issue/ disability </a:t>
                      </a:r>
                      <a:endParaRPr lang="en-US" sz="1000" b="0" i="0" u="none" strike="noStrike">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1905224296"/>
                  </a:ext>
                </a:extLst>
              </a:tr>
              <a:tr h="335924">
                <a:tc>
                  <a:txBody>
                    <a:bodyPr/>
                    <a:lstStyle/>
                    <a:p>
                      <a:pPr algn="r" fontAlgn="t"/>
                      <a:r>
                        <a:rPr lang="en-US" sz="1000" u="none" strike="noStrike">
                          <a:effectLst/>
                        </a:rPr>
                        <a:t>Limited choice or poor quality of this type of event where I live</a:t>
                      </a:r>
                      <a:endParaRPr lang="en-US" sz="1000" b="0" i="0" u="none" strike="noStrike">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098684197"/>
                  </a:ext>
                </a:extLst>
              </a:tr>
              <a:tr h="360040">
                <a:tc>
                  <a:txBody>
                    <a:bodyPr/>
                    <a:lstStyle/>
                    <a:p>
                      <a:pPr algn="r" fontAlgn="t"/>
                      <a:r>
                        <a:rPr lang="en-US" sz="1000" u="none" strike="noStrike">
                          <a:effectLst/>
                        </a:rPr>
                        <a:t>There is not enough information on what is available </a:t>
                      </a:r>
                      <a:endParaRPr lang="en-US" sz="1000" b="0" i="0" u="none" strike="noStrike">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560556243"/>
                  </a:ext>
                </a:extLst>
              </a:tr>
              <a:tr h="360040">
                <a:tc>
                  <a:txBody>
                    <a:bodyPr/>
                    <a:lstStyle/>
                    <a:p>
                      <a:pPr algn="r" fontAlgn="t"/>
                      <a:r>
                        <a:rPr lang="en-US" sz="1000" u="none" strike="noStrike">
                          <a:effectLst/>
                        </a:rPr>
                        <a:t>It is too far to travel to</a:t>
                      </a:r>
                      <a:endParaRPr lang="en-US" sz="1000" b="0" i="0" u="none" strike="noStrike">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4093694750"/>
                  </a:ext>
                </a:extLst>
              </a:tr>
              <a:tr h="288032">
                <a:tc>
                  <a:txBody>
                    <a:bodyPr/>
                    <a:lstStyle/>
                    <a:p>
                      <a:pPr algn="r" fontAlgn="t"/>
                      <a:r>
                        <a:rPr lang="en-US" sz="1000" u="none" strike="noStrike" dirty="0">
                          <a:effectLst/>
                        </a:rPr>
                        <a:t>It would be hard to get to (e.g. poor public transport or parking options) </a:t>
                      </a:r>
                      <a:endParaRPr lang="en-US" sz="10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2039129505"/>
                  </a:ext>
                </a:extLst>
              </a:tr>
              <a:tr h="360040">
                <a:tc>
                  <a:txBody>
                    <a:bodyPr/>
                    <a:lstStyle/>
                    <a:p>
                      <a:pPr algn="r" fontAlgn="t"/>
                      <a:r>
                        <a:rPr lang="en-US" sz="1000" u="none" strike="noStrike">
                          <a:effectLst/>
                        </a:rPr>
                        <a:t>I might feel uncomfortable or out of place </a:t>
                      </a:r>
                      <a:endParaRPr lang="en-US" sz="1000" b="0" i="0" u="none" strike="noStrike">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2066477784"/>
                  </a:ext>
                </a:extLst>
              </a:tr>
              <a:tr h="327756">
                <a:tc>
                  <a:txBody>
                    <a:bodyPr/>
                    <a:lstStyle/>
                    <a:p>
                      <a:pPr algn="r" fontAlgn="t"/>
                      <a:r>
                        <a:rPr lang="en-US" sz="1000" u="none" strike="noStrike">
                          <a:effectLst/>
                        </a:rPr>
                        <a:t>I would rather attend or participate in other leisure activities </a:t>
                      </a:r>
                      <a:endParaRPr lang="en-US" sz="1000" b="0" i="0" u="none" strike="noStrike">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1804785657"/>
                  </a:ext>
                </a:extLst>
              </a:tr>
              <a:tr h="312148">
                <a:tc>
                  <a:txBody>
                    <a:bodyPr/>
                    <a:lstStyle/>
                    <a:p>
                      <a:pPr algn="r" fontAlgn="t"/>
                      <a:r>
                        <a:rPr lang="en-IE" sz="1000" u="none" strike="noStrike" dirty="0">
                          <a:effectLst/>
                        </a:rPr>
                        <a:t>Other </a:t>
                      </a:r>
                      <a:endParaRPr lang="en-IE" sz="10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228995998"/>
                  </a:ext>
                </a:extLst>
              </a:tr>
            </a:tbl>
          </a:graphicData>
        </a:graphic>
      </p:graphicFrame>
    </p:spTree>
    <p:extLst>
      <p:ext uri="{BB962C8B-B14F-4D97-AF65-F5344CB8AC3E}">
        <p14:creationId xmlns:p14="http://schemas.microsoft.com/office/powerpoint/2010/main" val="3971008480"/>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 Placeholder 7">
            <a:extLst>
              <a:ext uri="{FF2B5EF4-FFF2-40B4-BE49-F238E27FC236}">
                <a16:creationId xmlns="" xmlns:a16="http://schemas.microsoft.com/office/drawing/2014/main" id="{11C5DDE3-BD1C-46B7-A475-FACD5C706673}"/>
              </a:ext>
            </a:extLst>
          </p:cNvPr>
          <p:cNvSpPr>
            <a:spLocks noGrp="1"/>
          </p:cNvSpPr>
          <p:nvPr>
            <p:ph type="body" sz="quarter" idx="49"/>
          </p:nvPr>
        </p:nvSpPr>
        <p:spPr>
          <a:xfrm>
            <a:off x="232011" y="528803"/>
            <a:ext cx="5548676" cy="323941"/>
          </a:xfrm>
        </p:spPr>
        <p:txBody>
          <a:bodyPr/>
          <a:lstStyle/>
          <a:p>
            <a:r>
              <a:rPr lang="en-IE" dirty="0">
                <a:solidFill>
                  <a:schemeClr val="tx1">
                    <a:lumMod val="50000"/>
                    <a:lumOff val="50000"/>
                  </a:schemeClr>
                </a:solidFill>
              </a:rPr>
              <a:t>Base : Arts Goers N – 1,001</a:t>
            </a:r>
            <a:endParaRPr lang="en-IE" dirty="0"/>
          </a:p>
        </p:txBody>
      </p:sp>
      <p:sp>
        <p:nvSpPr>
          <p:cNvPr id="2" name="Title 1">
            <a:extLst>
              <a:ext uri="{FF2B5EF4-FFF2-40B4-BE49-F238E27FC236}">
                <a16:creationId xmlns="" xmlns:a16="http://schemas.microsoft.com/office/drawing/2014/main" id="{73A4E6A3-C6F9-422C-ABBA-3A21C7FF6CF8}"/>
              </a:ext>
            </a:extLst>
          </p:cNvPr>
          <p:cNvSpPr>
            <a:spLocks noGrp="1"/>
          </p:cNvSpPr>
          <p:nvPr>
            <p:ph type="title"/>
          </p:nvPr>
        </p:nvSpPr>
        <p:spPr>
          <a:xfrm>
            <a:off x="232011" y="116632"/>
            <a:ext cx="7952663" cy="370620"/>
          </a:xfrm>
        </p:spPr>
        <p:txBody>
          <a:bodyPr>
            <a:normAutofit fontScale="90000"/>
          </a:bodyPr>
          <a:lstStyle/>
          <a:p>
            <a:r>
              <a:rPr lang="en-IE" dirty="0"/>
              <a:t>Arts events would like to attend more often</a:t>
            </a:r>
          </a:p>
        </p:txBody>
      </p:sp>
      <p:sp>
        <p:nvSpPr>
          <p:cNvPr id="10" name="Text Placeholder 9">
            <a:extLst>
              <a:ext uri="{FF2B5EF4-FFF2-40B4-BE49-F238E27FC236}">
                <a16:creationId xmlns="" xmlns:a16="http://schemas.microsoft.com/office/drawing/2014/main" id="{C804A445-C0FD-4776-B7F1-B58483A0B23D}"/>
              </a:ext>
            </a:extLst>
          </p:cNvPr>
          <p:cNvSpPr>
            <a:spLocks noGrp="1"/>
          </p:cNvSpPr>
          <p:nvPr>
            <p:ph type="body" sz="quarter" idx="60"/>
          </p:nvPr>
        </p:nvSpPr>
        <p:spPr/>
        <p:txBody>
          <a:bodyPr/>
          <a:lstStyle/>
          <a:p>
            <a:pPr fontAlgn="t"/>
            <a:r>
              <a:rPr lang="en-IE" i="0" dirty="0"/>
              <a:t>Q.7 Which of these events do you really wish you could go to more often?</a:t>
            </a:r>
          </a:p>
          <a:p>
            <a:endParaRPr lang="en-IE" dirty="0"/>
          </a:p>
        </p:txBody>
      </p:sp>
      <p:graphicFrame>
        <p:nvGraphicFramePr>
          <p:cNvPr id="6" name="Chart 5">
            <a:extLst>
              <a:ext uri="{FF2B5EF4-FFF2-40B4-BE49-F238E27FC236}">
                <a16:creationId xmlns="" xmlns:a16="http://schemas.microsoft.com/office/drawing/2014/main" id="{6C713861-B259-4EF4-84B5-24640F061ACB}"/>
              </a:ext>
            </a:extLst>
          </p:cNvPr>
          <p:cNvGraphicFramePr/>
          <p:nvPr>
            <p:custDataLst>
              <p:tags r:id="rId1"/>
            </p:custDataLst>
            <p:extLst>
              <p:ext uri="{D42A27DB-BD31-4B8C-83A1-F6EECF244321}">
                <p14:modId xmlns:p14="http://schemas.microsoft.com/office/powerpoint/2010/main" val="2528679809"/>
              </p:ext>
            </p:extLst>
          </p:nvPr>
        </p:nvGraphicFramePr>
        <p:xfrm>
          <a:off x="1875288" y="923646"/>
          <a:ext cx="5742008" cy="517482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 xmlns:a16="http://schemas.microsoft.com/office/drawing/2014/main" id="{B3EEB5B8-2C2A-43F6-B4CD-B2F82CD58B5D}"/>
              </a:ext>
            </a:extLst>
          </p:cNvPr>
          <p:cNvSpPr txBox="1"/>
          <p:nvPr/>
        </p:nvSpPr>
        <p:spPr>
          <a:xfrm>
            <a:off x="6206105" y="886677"/>
            <a:ext cx="391782" cy="287771"/>
          </a:xfrm>
          <a:prstGeom prst="rect">
            <a:avLst/>
          </a:prstGeom>
          <a:noFill/>
        </p:spPr>
        <p:txBody>
          <a:bodyPr wrap="square" rtlCol="0">
            <a:spAutoFit/>
          </a:bodyPr>
          <a:lstStyle/>
          <a:p>
            <a:r>
              <a:rPr lang="en-IE" sz="1270" dirty="0"/>
              <a:t>%</a:t>
            </a:r>
          </a:p>
        </p:txBody>
      </p:sp>
      <p:sp>
        <p:nvSpPr>
          <p:cNvPr id="3" name="TextBox 2">
            <a:extLst>
              <a:ext uri="{FF2B5EF4-FFF2-40B4-BE49-F238E27FC236}">
                <a16:creationId xmlns="" xmlns:a16="http://schemas.microsoft.com/office/drawing/2014/main" id="{7BEACF4F-40F3-4E31-99BB-608D77B73C37}"/>
              </a:ext>
            </a:extLst>
          </p:cNvPr>
          <p:cNvSpPr txBox="1"/>
          <p:nvPr/>
        </p:nvSpPr>
        <p:spPr>
          <a:xfrm>
            <a:off x="6033120" y="6438766"/>
            <a:ext cx="4078881" cy="246221"/>
          </a:xfrm>
          <a:prstGeom prst="rect">
            <a:avLst/>
          </a:prstGeom>
          <a:noFill/>
        </p:spPr>
        <p:txBody>
          <a:bodyPr wrap="square" rtlCol="0">
            <a:spAutoFit/>
          </a:bodyPr>
          <a:lstStyle/>
          <a:p>
            <a:r>
              <a:rPr lang="en-IE" sz="1000" dirty="0">
                <a:solidFill>
                  <a:srgbClr val="666666"/>
                </a:solidFill>
                <a:latin typeface="+mn-lt"/>
              </a:rPr>
              <a:t>*Excludes films, musical, stand up comedy, rock or popular music</a:t>
            </a:r>
          </a:p>
        </p:txBody>
      </p:sp>
      <p:sp>
        <p:nvSpPr>
          <p:cNvPr id="11" name="Parallelogram 10">
            <a:extLst>
              <a:ext uri="{FF2B5EF4-FFF2-40B4-BE49-F238E27FC236}">
                <a16:creationId xmlns="" xmlns:a16="http://schemas.microsoft.com/office/drawing/2014/main" id="{96D24CF4-9911-4461-AA79-FAC8ECF2A593}"/>
              </a:ext>
            </a:extLst>
          </p:cNvPr>
          <p:cNvSpPr/>
          <p:nvPr/>
        </p:nvSpPr>
        <p:spPr>
          <a:xfrm>
            <a:off x="1104570" y="6083933"/>
            <a:ext cx="7696861" cy="323941"/>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400" b="1" dirty="0">
                <a:solidFill>
                  <a:prstClr val="white"/>
                </a:solidFill>
              </a:rPr>
              <a:t>19% of Irish adults indicate they would like to attend more plays; 15% more musicals.</a:t>
            </a:r>
          </a:p>
        </p:txBody>
      </p:sp>
      <p:graphicFrame>
        <p:nvGraphicFramePr>
          <p:cNvPr id="12" name="Table 11">
            <a:extLst>
              <a:ext uri="{FF2B5EF4-FFF2-40B4-BE49-F238E27FC236}">
                <a16:creationId xmlns="" xmlns:a16="http://schemas.microsoft.com/office/drawing/2014/main" id="{A2C0EA20-4FC9-4258-A7FD-A76004E2853A}"/>
              </a:ext>
            </a:extLst>
          </p:cNvPr>
          <p:cNvGraphicFramePr>
            <a:graphicFrameLocks noGrp="1"/>
          </p:cNvGraphicFramePr>
          <p:nvPr>
            <p:extLst>
              <p:ext uri="{D42A27DB-BD31-4B8C-83A1-F6EECF244321}">
                <p14:modId xmlns:p14="http://schemas.microsoft.com/office/powerpoint/2010/main" val="566196080"/>
              </p:ext>
            </p:extLst>
          </p:nvPr>
        </p:nvGraphicFramePr>
        <p:xfrm>
          <a:off x="106830" y="1225903"/>
          <a:ext cx="4283545" cy="4827132"/>
        </p:xfrm>
        <a:graphic>
          <a:graphicData uri="http://schemas.openxmlformats.org/drawingml/2006/table">
            <a:tbl>
              <a:tblPr>
                <a:tableStyleId>{5C22544A-7EE6-4342-B048-85BDC9FD1C3A}</a:tableStyleId>
              </a:tblPr>
              <a:tblGrid>
                <a:gridCol w="4283545">
                  <a:extLst>
                    <a:ext uri="{9D8B030D-6E8A-4147-A177-3AD203B41FA5}">
                      <a16:colId xmlns="" xmlns:a16="http://schemas.microsoft.com/office/drawing/2014/main" val="330350766"/>
                    </a:ext>
                  </a:extLst>
                </a:gridCol>
              </a:tblGrid>
              <a:tr h="218830">
                <a:tc>
                  <a:txBody>
                    <a:bodyPr/>
                    <a:lstStyle/>
                    <a:p>
                      <a:pPr algn="r" fontAlgn="t"/>
                      <a:r>
                        <a:rPr lang="en-US" sz="1000" u="none" strike="noStrike" dirty="0">
                          <a:effectLst/>
                        </a:rPr>
                        <a:t>Films at a cinema or other venue </a:t>
                      </a:r>
                      <a:endParaRPr lang="en-US" sz="10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264687811"/>
                  </a:ext>
                </a:extLst>
              </a:tr>
              <a:tr h="218830">
                <a:tc>
                  <a:txBody>
                    <a:bodyPr/>
                    <a:lstStyle/>
                    <a:p>
                      <a:pPr algn="r" fontAlgn="t"/>
                      <a:r>
                        <a:rPr lang="en-IE" sz="1000" u="none" strike="noStrike" dirty="0">
                          <a:effectLst/>
                        </a:rPr>
                        <a:t>Plays </a:t>
                      </a:r>
                      <a:endParaRPr lang="en-IE" sz="10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1232263634"/>
                  </a:ext>
                </a:extLst>
              </a:tr>
              <a:tr h="218830">
                <a:tc>
                  <a:txBody>
                    <a:bodyPr/>
                    <a:lstStyle/>
                    <a:p>
                      <a:pPr algn="r" fontAlgn="t"/>
                      <a:r>
                        <a:rPr lang="en-IE" sz="1000" u="none" strike="noStrike" dirty="0">
                          <a:effectLst/>
                        </a:rPr>
                        <a:t>Stand-up comedy </a:t>
                      </a:r>
                      <a:endParaRPr lang="en-IE" sz="10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1775406671"/>
                  </a:ext>
                </a:extLst>
              </a:tr>
              <a:tr h="218830">
                <a:tc>
                  <a:txBody>
                    <a:bodyPr/>
                    <a:lstStyle/>
                    <a:p>
                      <a:pPr algn="r" fontAlgn="t"/>
                      <a:r>
                        <a:rPr lang="en-IE" sz="1000" u="none" strike="noStrike" dirty="0">
                          <a:effectLst/>
                        </a:rPr>
                        <a:t>Musical </a:t>
                      </a:r>
                      <a:endParaRPr lang="en-IE" sz="10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261124357"/>
                  </a:ext>
                </a:extLst>
              </a:tr>
              <a:tr h="218830">
                <a:tc>
                  <a:txBody>
                    <a:bodyPr/>
                    <a:lstStyle/>
                    <a:p>
                      <a:pPr algn="r" fontAlgn="t"/>
                      <a:r>
                        <a:rPr lang="en-IE" sz="1000" u="none" strike="noStrike" dirty="0">
                          <a:effectLst/>
                        </a:rPr>
                        <a:t>Rock or Popular music</a:t>
                      </a:r>
                      <a:endParaRPr lang="en-IE" sz="10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366117073"/>
                  </a:ext>
                </a:extLst>
              </a:tr>
              <a:tr h="218830">
                <a:tc>
                  <a:txBody>
                    <a:bodyPr/>
                    <a:lstStyle/>
                    <a:p>
                      <a:pPr algn="r" fontAlgn="t"/>
                      <a:r>
                        <a:rPr lang="en-IE" sz="1000" u="none" strike="noStrike" dirty="0">
                          <a:effectLst/>
                        </a:rPr>
                        <a:t>Country Music</a:t>
                      </a:r>
                      <a:endParaRPr lang="en-IE" sz="10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1736838327"/>
                  </a:ext>
                </a:extLst>
              </a:tr>
              <a:tr h="218830">
                <a:tc>
                  <a:txBody>
                    <a:bodyPr/>
                    <a:lstStyle/>
                    <a:p>
                      <a:pPr algn="r" fontAlgn="t"/>
                      <a:r>
                        <a:rPr lang="en-IE" sz="1000" u="none" strike="noStrike" dirty="0">
                          <a:effectLst/>
                        </a:rPr>
                        <a:t>Traditional Irish/Folk music</a:t>
                      </a:r>
                      <a:endParaRPr lang="en-IE" sz="10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2412057795"/>
                  </a:ext>
                </a:extLst>
              </a:tr>
              <a:tr h="218830">
                <a:tc>
                  <a:txBody>
                    <a:bodyPr/>
                    <a:lstStyle/>
                    <a:p>
                      <a:pPr algn="r" fontAlgn="t"/>
                      <a:r>
                        <a:rPr lang="en-US" sz="1000" u="none" strike="noStrike" dirty="0">
                          <a:effectLst/>
                        </a:rPr>
                        <a:t>Street arts (e.g. outdoor based performance/ parade/ carnival/ circus) </a:t>
                      </a:r>
                      <a:endParaRPr lang="en-US" sz="10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1387963762"/>
                  </a:ext>
                </a:extLst>
              </a:tr>
              <a:tr h="218830">
                <a:tc>
                  <a:txBody>
                    <a:bodyPr/>
                    <a:lstStyle/>
                    <a:p>
                      <a:pPr algn="r" fontAlgn="t"/>
                      <a:r>
                        <a:rPr lang="en-US" sz="1000" u="none" strike="noStrike" dirty="0">
                          <a:effectLst/>
                        </a:rPr>
                        <a:t>Art Exhibition (paintings, sculpture, photography, etc.</a:t>
                      </a:r>
                      <a:endParaRPr lang="en-US" sz="10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2501967451"/>
                  </a:ext>
                </a:extLst>
              </a:tr>
              <a:tr h="218830">
                <a:tc>
                  <a:txBody>
                    <a:bodyPr/>
                    <a:lstStyle/>
                    <a:p>
                      <a:pPr algn="r" fontAlgn="t"/>
                      <a:r>
                        <a:rPr lang="en-US" sz="1000" u="none" strike="noStrike" dirty="0">
                          <a:effectLst/>
                        </a:rPr>
                        <a:t>Traditional Irish/Folk dance performance (not competitive event) </a:t>
                      </a:r>
                      <a:endParaRPr lang="en-US" sz="10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203435675"/>
                  </a:ext>
                </a:extLst>
              </a:tr>
              <a:tr h="218830">
                <a:tc>
                  <a:txBody>
                    <a:bodyPr/>
                    <a:lstStyle/>
                    <a:p>
                      <a:pPr algn="r" fontAlgn="t"/>
                      <a:r>
                        <a:rPr lang="en-IE" sz="1000" u="none" strike="noStrike" dirty="0">
                          <a:effectLst/>
                        </a:rPr>
                        <a:t>World music</a:t>
                      </a:r>
                      <a:endParaRPr lang="en-IE" sz="10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68116969"/>
                  </a:ext>
                </a:extLst>
              </a:tr>
              <a:tr h="218830">
                <a:tc>
                  <a:txBody>
                    <a:bodyPr/>
                    <a:lstStyle/>
                    <a:p>
                      <a:pPr algn="r" fontAlgn="t"/>
                      <a:r>
                        <a:rPr lang="en-IE" sz="1000" u="none" strike="noStrike" dirty="0">
                          <a:effectLst/>
                        </a:rPr>
                        <a:t>Other music</a:t>
                      </a:r>
                      <a:endParaRPr lang="en-IE" sz="10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2203980539"/>
                  </a:ext>
                </a:extLst>
              </a:tr>
              <a:tr h="218830">
                <a:tc>
                  <a:txBody>
                    <a:bodyPr/>
                    <a:lstStyle/>
                    <a:p>
                      <a:pPr algn="r" fontAlgn="t"/>
                      <a:r>
                        <a:rPr lang="en-IE" sz="1000" u="none" strike="noStrike" dirty="0">
                          <a:effectLst/>
                        </a:rPr>
                        <a:t>Opera </a:t>
                      </a:r>
                      <a:endParaRPr lang="en-IE" sz="10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812971896"/>
                  </a:ext>
                </a:extLst>
              </a:tr>
              <a:tr h="218830">
                <a:tc>
                  <a:txBody>
                    <a:bodyPr/>
                    <a:lstStyle/>
                    <a:p>
                      <a:pPr algn="r" fontAlgn="t"/>
                      <a:r>
                        <a:rPr lang="en-IE" sz="1000" u="none" strike="noStrike" dirty="0">
                          <a:effectLst/>
                        </a:rPr>
                        <a:t>Classical music</a:t>
                      </a:r>
                      <a:endParaRPr lang="en-IE" sz="10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2901143041"/>
                  </a:ext>
                </a:extLst>
              </a:tr>
              <a:tr h="218830">
                <a:tc>
                  <a:txBody>
                    <a:bodyPr/>
                    <a:lstStyle/>
                    <a:p>
                      <a:pPr algn="r" fontAlgn="t"/>
                      <a:r>
                        <a:rPr lang="en-US" sz="1000" u="none" strike="noStrike" dirty="0">
                          <a:effectLst/>
                        </a:rPr>
                        <a:t>Live streaming of an event at a cinema (e.g. play, opera, concert etc.) </a:t>
                      </a:r>
                      <a:endParaRPr lang="en-US" sz="10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148515056"/>
                  </a:ext>
                </a:extLst>
              </a:tr>
              <a:tr h="218830">
                <a:tc>
                  <a:txBody>
                    <a:bodyPr/>
                    <a:lstStyle/>
                    <a:p>
                      <a:pPr algn="r" fontAlgn="t"/>
                      <a:r>
                        <a:rPr lang="en-IE" sz="1000" u="none" strike="noStrike" dirty="0">
                          <a:effectLst/>
                        </a:rPr>
                        <a:t>Jazz/Blues music</a:t>
                      </a:r>
                      <a:endParaRPr lang="en-IE" sz="10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584824694"/>
                  </a:ext>
                </a:extLst>
              </a:tr>
              <a:tr h="218830">
                <a:tc>
                  <a:txBody>
                    <a:bodyPr/>
                    <a:lstStyle/>
                    <a:p>
                      <a:pPr algn="r" fontAlgn="t"/>
                      <a:r>
                        <a:rPr lang="en-US" sz="1000" u="none" strike="noStrike" dirty="0">
                          <a:effectLst/>
                        </a:rPr>
                        <a:t>Event connected with books or writing (</a:t>
                      </a:r>
                      <a:r>
                        <a:rPr lang="en-US" sz="1000" u="none" strike="noStrike" dirty="0" err="1">
                          <a:effectLst/>
                        </a:rPr>
                        <a:t>e.g</a:t>
                      </a:r>
                      <a:r>
                        <a:rPr lang="en-US" sz="1000" u="none" strike="noStrike" dirty="0">
                          <a:effectLst/>
                        </a:rPr>
                        <a:t> reading or interview with author)</a:t>
                      </a:r>
                      <a:endParaRPr lang="en-US" sz="10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2310263123"/>
                  </a:ext>
                </a:extLst>
              </a:tr>
              <a:tr h="218830">
                <a:tc>
                  <a:txBody>
                    <a:bodyPr/>
                    <a:lstStyle/>
                    <a:p>
                      <a:pPr algn="r" fontAlgn="t"/>
                      <a:r>
                        <a:rPr lang="en-US" sz="1000" u="none" strike="noStrike" dirty="0">
                          <a:effectLst/>
                        </a:rPr>
                        <a:t>Event connected with Architecture (</a:t>
                      </a:r>
                      <a:r>
                        <a:rPr lang="en-US" sz="1000" u="none" strike="noStrike" dirty="0" err="1">
                          <a:effectLst/>
                        </a:rPr>
                        <a:t>eg</a:t>
                      </a:r>
                      <a:r>
                        <a:rPr lang="en-US" sz="1000" u="none" strike="noStrike" dirty="0">
                          <a:effectLst/>
                        </a:rPr>
                        <a:t> talk, exhibition, guided tour)</a:t>
                      </a:r>
                      <a:endParaRPr lang="en-US" sz="10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1165390820"/>
                  </a:ext>
                </a:extLst>
              </a:tr>
              <a:tr h="218830">
                <a:tc>
                  <a:txBody>
                    <a:bodyPr/>
                    <a:lstStyle/>
                    <a:p>
                      <a:pPr algn="r" fontAlgn="t"/>
                      <a:r>
                        <a:rPr lang="en-US" sz="1000" u="none" strike="noStrike" dirty="0">
                          <a:effectLst/>
                        </a:rPr>
                        <a:t>Circus – in a tent or other venue</a:t>
                      </a:r>
                      <a:endParaRPr lang="en-US" sz="10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495819138"/>
                  </a:ext>
                </a:extLst>
              </a:tr>
              <a:tr h="218830">
                <a:tc>
                  <a:txBody>
                    <a:bodyPr/>
                    <a:lstStyle/>
                    <a:p>
                      <a:pPr algn="r" fontAlgn="t"/>
                      <a:r>
                        <a:rPr lang="en-IE" sz="1000" u="none" strike="noStrike" dirty="0">
                          <a:effectLst/>
                        </a:rPr>
                        <a:t>Contemporary dance performance </a:t>
                      </a:r>
                      <a:endParaRPr lang="en-IE" sz="10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1770943687"/>
                  </a:ext>
                </a:extLst>
              </a:tr>
              <a:tr h="231702">
                <a:tc>
                  <a:txBody>
                    <a:bodyPr/>
                    <a:lstStyle/>
                    <a:p>
                      <a:pPr algn="r" fontAlgn="t"/>
                      <a:r>
                        <a:rPr lang="en-IE" sz="1000" u="none" strike="noStrike" dirty="0">
                          <a:effectLst/>
                        </a:rPr>
                        <a:t>Ballet </a:t>
                      </a:r>
                      <a:endParaRPr lang="en-IE" sz="10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25804969"/>
                  </a:ext>
                </a:extLst>
              </a:tr>
              <a:tr h="218830">
                <a:tc>
                  <a:txBody>
                    <a:bodyPr/>
                    <a:lstStyle/>
                    <a:p>
                      <a:pPr algn="r" fontAlgn="t"/>
                      <a:r>
                        <a:rPr lang="en-US" sz="1000" u="none" strike="noStrike" dirty="0">
                          <a:effectLst/>
                        </a:rPr>
                        <a:t>Any Arts Council funded event</a:t>
                      </a:r>
                      <a:endParaRPr lang="en-US" sz="10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529955535"/>
                  </a:ext>
                </a:extLst>
              </a:tr>
            </a:tbl>
          </a:graphicData>
        </a:graphic>
      </p:graphicFrame>
      <p:graphicFrame>
        <p:nvGraphicFramePr>
          <p:cNvPr id="13" name="Table 12">
            <a:extLst>
              <a:ext uri="{FF2B5EF4-FFF2-40B4-BE49-F238E27FC236}">
                <a16:creationId xmlns="" xmlns:a16="http://schemas.microsoft.com/office/drawing/2014/main" id="{94AA9609-3133-41BD-B7AC-D272A0AAE7E3}"/>
              </a:ext>
            </a:extLst>
          </p:cNvPr>
          <p:cNvGraphicFramePr>
            <a:graphicFrameLocks noGrp="1"/>
          </p:cNvGraphicFramePr>
          <p:nvPr>
            <p:extLst>
              <p:ext uri="{D42A27DB-BD31-4B8C-83A1-F6EECF244321}">
                <p14:modId xmlns:p14="http://schemas.microsoft.com/office/powerpoint/2010/main" val="3846546450"/>
              </p:ext>
            </p:extLst>
          </p:nvPr>
        </p:nvGraphicFramePr>
        <p:xfrm>
          <a:off x="7806869" y="747233"/>
          <a:ext cx="589931" cy="5305800"/>
        </p:xfrm>
        <a:graphic>
          <a:graphicData uri="http://schemas.openxmlformats.org/drawingml/2006/table">
            <a:tbl>
              <a:tblPr>
                <a:tableStyleId>{5C22544A-7EE6-4342-B048-85BDC9FD1C3A}</a:tableStyleId>
              </a:tblPr>
              <a:tblGrid>
                <a:gridCol w="589931">
                  <a:extLst>
                    <a:ext uri="{9D8B030D-6E8A-4147-A177-3AD203B41FA5}">
                      <a16:colId xmlns="" xmlns:a16="http://schemas.microsoft.com/office/drawing/2014/main" val="644364944"/>
                    </a:ext>
                  </a:extLst>
                </a:gridCol>
              </a:tblGrid>
              <a:tr h="221075">
                <a:tc>
                  <a:txBody>
                    <a:bodyPr/>
                    <a:lstStyle/>
                    <a:p>
                      <a:pPr algn="ctr" fontAlgn="t"/>
                      <a:r>
                        <a:rPr lang="en-IE" sz="1200" b="1" i="0" u="none" strike="noStrike" dirty="0">
                          <a:solidFill>
                            <a:srgbClr val="54C0E8"/>
                          </a:solidFill>
                          <a:effectLst/>
                          <a:latin typeface="+mn-lt"/>
                        </a:rPr>
                        <a:t>2018</a:t>
                      </a:r>
                    </a:p>
                  </a:txBody>
                  <a:tcPr marL="9525" marR="9525" marT="9525" marB="0" anchor="ctr">
                    <a:noFill/>
                  </a:tcPr>
                </a:tc>
                <a:extLst>
                  <a:ext uri="{0D108BD9-81ED-4DB2-BD59-A6C34878D82A}">
                    <a16:rowId xmlns="" xmlns:a16="http://schemas.microsoft.com/office/drawing/2014/main" val="3543469446"/>
                  </a:ext>
                </a:extLst>
              </a:tr>
              <a:tr h="221075">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1200" b="1" i="0" u="none" strike="noStrike" kern="1200" noProof="0" dirty="0">
                          <a:solidFill>
                            <a:srgbClr val="54C0E8"/>
                          </a:solidFill>
                          <a:effectLst/>
                          <a:latin typeface="+mn-lt"/>
                          <a:ea typeface="+mn-ea"/>
                          <a:cs typeface="+mn-cs"/>
                        </a:rPr>
                        <a:t>%</a:t>
                      </a:r>
                    </a:p>
                  </a:txBody>
                  <a:tcPr marL="9525" marR="9525" marT="9525" marB="0" anchor="ctr">
                    <a:lnB w="12700" cmpd="sng">
                      <a:noFill/>
                    </a:lnB>
                    <a:noFill/>
                  </a:tcPr>
                </a:tc>
                <a:extLst>
                  <a:ext uri="{0D108BD9-81ED-4DB2-BD59-A6C34878D82A}">
                    <a16:rowId xmlns="" xmlns:a16="http://schemas.microsoft.com/office/drawing/2014/main" val="3539004018"/>
                  </a:ext>
                </a:extLst>
              </a:tr>
              <a:tr h="221075">
                <a:tc>
                  <a:txBody>
                    <a:bodyPr/>
                    <a:lstStyle/>
                    <a:p>
                      <a:pPr algn="ctr" fontAlgn="t"/>
                      <a:r>
                        <a:rPr lang="en-IE" sz="1200" b="1" i="0" u="none" strike="noStrike" kern="1200" dirty="0">
                          <a:solidFill>
                            <a:srgbClr val="54C0E8"/>
                          </a:solidFill>
                          <a:effectLst/>
                          <a:latin typeface="+mn-lt"/>
                          <a:ea typeface="+mn-ea"/>
                          <a:cs typeface="+mn-cs"/>
                        </a:rPr>
                        <a:t>31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5809009"/>
                  </a:ext>
                </a:extLst>
              </a:tr>
              <a:tr h="221075">
                <a:tc>
                  <a:txBody>
                    <a:bodyPr/>
                    <a:lstStyle/>
                    <a:p>
                      <a:pPr algn="ctr" fontAlgn="t"/>
                      <a:r>
                        <a:rPr lang="en-IE" sz="1200" b="1" i="0" u="none" strike="noStrike" kern="1200" dirty="0">
                          <a:solidFill>
                            <a:srgbClr val="54C0E8"/>
                          </a:solidFill>
                          <a:effectLst/>
                          <a:latin typeface="+mn-lt"/>
                          <a:ea typeface="+mn-ea"/>
                          <a:cs typeface="+mn-cs"/>
                        </a:rPr>
                        <a:t>21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686931803"/>
                  </a:ext>
                </a:extLst>
              </a:tr>
              <a:tr h="221075">
                <a:tc>
                  <a:txBody>
                    <a:bodyPr/>
                    <a:lstStyle/>
                    <a:p>
                      <a:pPr algn="ctr" fontAlgn="t"/>
                      <a:r>
                        <a:rPr lang="en-IE" sz="1200" b="1" i="0" u="none" strike="noStrike" kern="1200" dirty="0">
                          <a:solidFill>
                            <a:srgbClr val="54C0E8"/>
                          </a:solidFill>
                          <a:effectLst/>
                          <a:latin typeface="+mn-lt"/>
                          <a:ea typeface="+mn-ea"/>
                          <a:cs typeface="+mn-cs"/>
                        </a:rPr>
                        <a:t>14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710590371"/>
                  </a:ext>
                </a:extLst>
              </a:tr>
              <a:tr h="221075">
                <a:tc>
                  <a:txBody>
                    <a:bodyPr/>
                    <a:lstStyle/>
                    <a:p>
                      <a:pPr algn="ctr" fontAlgn="t"/>
                      <a:r>
                        <a:rPr lang="en-IE" sz="1200" b="1" i="0" u="none" strike="noStrike" kern="1200" dirty="0">
                          <a:solidFill>
                            <a:srgbClr val="54C0E8"/>
                          </a:solidFill>
                          <a:effectLst/>
                          <a:latin typeface="+mn-lt"/>
                          <a:ea typeface="+mn-ea"/>
                          <a:cs typeface="+mn-cs"/>
                        </a:rPr>
                        <a:t>14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130155860"/>
                  </a:ext>
                </a:extLst>
              </a:tr>
              <a:tr h="221075">
                <a:tc>
                  <a:txBody>
                    <a:bodyPr/>
                    <a:lstStyle/>
                    <a:p>
                      <a:pPr algn="ctr" fontAlgn="t"/>
                      <a:r>
                        <a:rPr lang="en-IE" sz="1200" b="1" i="0" u="none" strike="noStrike" kern="1200" dirty="0">
                          <a:solidFill>
                            <a:srgbClr val="54C0E8"/>
                          </a:solidFill>
                          <a:effectLst/>
                          <a:latin typeface="+mn-lt"/>
                          <a:ea typeface="+mn-ea"/>
                          <a:cs typeface="+mn-cs"/>
                        </a:rPr>
                        <a:t>21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934220886"/>
                  </a:ext>
                </a:extLst>
              </a:tr>
              <a:tr h="221075">
                <a:tc>
                  <a:txBody>
                    <a:bodyPr/>
                    <a:lstStyle/>
                    <a:p>
                      <a:pPr algn="ctr" fontAlgn="b"/>
                      <a:r>
                        <a:rPr lang="en-IE" sz="1200" b="1" i="0" u="none" strike="noStrike" kern="1200" dirty="0">
                          <a:solidFill>
                            <a:srgbClr val="54C0E8"/>
                          </a:solidFill>
                          <a:effectLst/>
                          <a:latin typeface="+mn-lt"/>
                          <a:ea typeface="+mn-ea"/>
                          <a:cs typeface="+mn-cs"/>
                        </a:rPr>
                        <a:t> N/A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898780560"/>
                  </a:ext>
                </a:extLst>
              </a:tr>
              <a:tr h="221075">
                <a:tc>
                  <a:txBody>
                    <a:bodyPr/>
                    <a:lstStyle/>
                    <a:p>
                      <a:pPr algn="ctr" fontAlgn="t"/>
                      <a:r>
                        <a:rPr lang="en-IE" sz="1200" b="1" i="0" u="none" strike="noStrike" kern="1200" dirty="0">
                          <a:solidFill>
                            <a:srgbClr val="54C0E8"/>
                          </a:solidFill>
                          <a:effectLst/>
                          <a:latin typeface="+mn-lt"/>
                          <a:ea typeface="+mn-ea"/>
                          <a:cs typeface="+mn-cs"/>
                        </a:rPr>
                        <a:t>12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746133828"/>
                  </a:ext>
                </a:extLst>
              </a:tr>
              <a:tr h="221075">
                <a:tc>
                  <a:txBody>
                    <a:bodyPr/>
                    <a:lstStyle/>
                    <a:p>
                      <a:pPr algn="ctr" fontAlgn="t"/>
                      <a:r>
                        <a:rPr lang="en-IE" sz="1200" b="1" i="0" u="none" strike="noStrike" kern="1200" dirty="0">
                          <a:solidFill>
                            <a:srgbClr val="54C0E8"/>
                          </a:solidFill>
                          <a:effectLst/>
                          <a:latin typeface="+mn-lt"/>
                          <a:ea typeface="+mn-ea"/>
                          <a:cs typeface="+mn-cs"/>
                        </a:rPr>
                        <a:t>11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903288762"/>
                  </a:ext>
                </a:extLst>
              </a:tr>
              <a:tr h="221075">
                <a:tc>
                  <a:txBody>
                    <a:bodyPr/>
                    <a:lstStyle/>
                    <a:p>
                      <a:pPr algn="ctr" fontAlgn="t"/>
                      <a:r>
                        <a:rPr lang="en-IE" sz="1200" b="1" i="0" u="none" strike="noStrike" kern="1200" dirty="0">
                          <a:solidFill>
                            <a:srgbClr val="54C0E8"/>
                          </a:solidFill>
                          <a:effectLst/>
                          <a:latin typeface="+mn-lt"/>
                          <a:ea typeface="+mn-ea"/>
                          <a:cs typeface="+mn-cs"/>
                        </a:rPr>
                        <a:t>11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658389821"/>
                  </a:ext>
                </a:extLst>
              </a:tr>
              <a:tr h="221075">
                <a:tc>
                  <a:txBody>
                    <a:bodyPr/>
                    <a:lstStyle/>
                    <a:p>
                      <a:pPr algn="ctr" fontAlgn="t"/>
                      <a:r>
                        <a:rPr lang="en-IE" sz="1200" b="1" i="0" u="none" strike="noStrike" kern="1200" dirty="0">
                          <a:solidFill>
                            <a:srgbClr val="54C0E8"/>
                          </a:solidFill>
                          <a:effectLst/>
                          <a:latin typeface="+mn-lt"/>
                          <a:ea typeface="+mn-ea"/>
                          <a:cs typeface="+mn-cs"/>
                        </a:rPr>
                        <a:t>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657249770"/>
                  </a:ext>
                </a:extLst>
              </a:tr>
              <a:tr h="221075">
                <a:tc>
                  <a:txBody>
                    <a:bodyPr/>
                    <a:lstStyle/>
                    <a:p>
                      <a:pPr algn="ctr" fontAlgn="t"/>
                      <a:r>
                        <a:rPr lang="en-IE" sz="1200" b="1" i="0" u="none" strike="noStrike" kern="1200" dirty="0">
                          <a:solidFill>
                            <a:srgbClr val="54C0E8"/>
                          </a:solidFill>
                          <a:effectLst/>
                          <a:latin typeface="+mn-lt"/>
                          <a:ea typeface="+mn-ea"/>
                          <a:cs typeface="+mn-cs"/>
                        </a:rPr>
                        <a:t>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895111770"/>
                  </a:ext>
                </a:extLst>
              </a:tr>
              <a:tr h="221075">
                <a:tc>
                  <a:txBody>
                    <a:bodyPr/>
                    <a:lstStyle/>
                    <a:p>
                      <a:pPr algn="ctr" fontAlgn="t"/>
                      <a:r>
                        <a:rPr lang="en-IE" sz="1200" b="1" i="0" u="none" strike="noStrike" kern="1200" dirty="0">
                          <a:solidFill>
                            <a:srgbClr val="54C0E8"/>
                          </a:solidFill>
                          <a:effectLst/>
                          <a:latin typeface="+mn-lt"/>
                          <a:ea typeface="+mn-ea"/>
                          <a:cs typeface="+mn-cs"/>
                        </a:rPr>
                        <a:t>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450587684"/>
                  </a:ext>
                </a:extLst>
              </a:tr>
              <a:tr h="221075">
                <a:tc>
                  <a:txBody>
                    <a:bodyPr/>
                    <a:lstStyle/>
                    <a:p>
                      <a:pPr algn="ctr" fontAlgn="t"/>
                      <a:r>
                        <a:rPr lang="en-IE" sz="1200" b="1" i="0" u="none" strike="noStrike" kern="1200" dirty="0">
                          <a:solidFill>
                            <a:srgbClr val="54C0E8"/>
                          </a:solidFill>
                          <a:effectLst/>
                          <a:latin typeface="+mn-lt"/>
                          <a:ea typeface="+mn-ea"/>
                          <a:cs typeface="+mn-cs"/>
                        </a:rPr>
                        <a:t>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539459379"/>
                  </a:ext>
                </a:extLst>
              </a:tr>
              <a:tr h="221075">
                <a:tc>
                  <a:txBody>
                    <a:bodyPr/>
                    <a:lstStyle/>
                    <a:p>
                      <a:pPr algn="ctr" fontAlgn="t"/>
                      <a:r>
                        <a:rPr lang="en-IE" sz="1200" b="1" i="0" u="none" strike="noStrike" kern="1200" dirty="0">
                          <a:solidFill>
                            <a:srgbClr val="54C0E8"/>
                          </a:solidFill>
                          <a:effectLst/>
                          <a:latin typeface="+mn-lt"/>
                          <a:ea typeface="+mn-ea"/>
                          <a:cs typeface="+mn-cs"/>
                        </a:rPr>
                        <a:t>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261152398"/>
                  </a:ext>
                </a:extLst>
              </a:tr>
              <a:tr h="221075">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200" b="1" i="0" u="none" strike="noStrike" kern="1200" dirty="0">
                          <a:solidFill>
                            <a:srgbClr val="54C0E8"/>
                          </a:solidFill>
                          <a:effectLst/>
                          <a:latin typeface="+mn-lt"/>
                          <a:ea typeface="+mn-ea"/>
                          <a:cs typeface="+mn-cs"/>
                        </a:rPr>
                        <a:t> N/A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805587372"/>
                  </a:ext>
                </a:extLst>
              </a:tr>
              <a:tr h="221075">
                <a:tc>
                  <a:txBody>
                    <a:bodyPr/>
                    <a:lstStyle/>
                    <a:p>
                      <a:pPr algn="ctr" fontAlgn="t"/>
                      <a:r>
                        <a:rPr lang="en-IE" sz="1200" b="1" i="0" u="none" strike="noStrike" kern="1200" dirty="0">
                          <a:solidFill>
                            <a:srgbClr val="54C0E8"/>
                          </a:solidFill>
                          <a:effectLst/>
                          <a:latin typeface="+mn-lt"/>
                          <a:ea typeface="+mn-ea"/>
                          <a:cs typeface="+mn-cs"/>
                        </a:rPr>
                        <a:t>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81903325"/>
                  </a:ext>
                </a:extLst>
              </a:tr>
              <a:tr h="221075">
                <a:tc>
                  <a:txBody>
                    <a:bodyPr/>
                    <a:lstStyle/>
                    <a:p>
                      <a:pPr algn="ctr" fontAlgn="t"/>
                      <a:r>
                        <a:rPr lang="en-IE" sz="1200" b="1" i="0" u="none" strike="noStrike" kern="1200" dirty="0">
                          <a:solidFill>
                            <a:srgbClr val="54C0E8"/>
                          </a:solidFill>
                          <a:effectLst/>
                          <a:latin typeface="+mn-lt"/>
                          <a:ea typeface="+mn-ea"/>
                          <a:cs typeface="+mn-cs"/>
                        </a:rPr>
                        <a:t>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580570842"/>
                  </a:ext>
                </a:extLst>
              </a:tr>
              <a:tr h="221075">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a:ln>
                            <a:noFill/>
                          </a:ln>
                          <a:solidFill>
                            <a:srgbClr val="54C0E8"/>
                          </a:solidFill>
                          <a:effectLst/>
                          <a:uLnTx/>
                          <a:uFillTx/>
                          <a:latin typeface="Calibri"/>
                          <a:ea typeface="+mn-ea"/>
                          <a:cs typeface="+mn-cs"/>
                        </a:rPr>
                        <a:t> N/A </a:t>
                      </a:r>
                      <a:endParaRPr kumimoji="0" lang="en-IE" sz="1200" b="1" i="0" u="none" strike="noStrike" kern="1200" cap="none" spc="0" normalizeH="0" baseline="0" noProof="0" dirty="0">
                        <a:ln>
                          <a:noFill/>
                        </a:ln>
                        <a:solidFill>
                          <a:srgbClr val="54C0E8"/>
                        </a:solidFill>
                        <a:effectLst/>
                        <a:uLnTx/>
                        <a:uFillTx/>
                        <a:latin typeface="Calibri"/>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441110628"/>
                  </a:ext>
                </a:extLst>
              </a:tr>
              <a:tr h="221075">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srgbClr val="54C0E8"/>
                          </a:solidFill>
                          <a:effectLst/>
                          <a:uLnTx/>
                          <a:uFillTx/>
                          <a:latin typeface="Calibri"/>
                          <a:ea typeface="+mn-ea"/>
                          <a:cs typeface="+mn-cs"/>
                        </a:rPr>
                        <a:t> N/A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714116229"/>
                  </a:ext>
                </a:extLst>
              </a:tr>
              <a:tr h="221075">
                <a:tc>
                  <a:txBody>
                    <a:bodyPr/>
                    <a:lstStyle/>
                    <a:p>
                      <a:pPr algn="ctr" fontAlgn="t"/>
                      <a:r>
                        <a:rPr lang="en-IE" sz="1200" b="1" i="0" u="none" strike="noStrike" kern="1200" dirty="0">
                          <a:solidFill>
                            <a:srgbClr val="54C0E8"/>
                          </a:solidFill>
                          <a:effectLst/>
                          <a:latin typeface="+mn-lt"/>
                          <a:ea typeface="+mn-ea"/>
                          <a:cs typeface="+mn-cs"/>
                        </a:rPr>
                        <a:t>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967432485"/>
                  </a:ext>
                </a:extLst>
              </a:tr>
              <a:tr h="221075">
                <a:tc>
                  <a:txBody>
                    <a:bodyPr/>
                    <a:lstStyle/>
                    <a:p>
                      <a:pPr algn="ctr" fontAlgn="t"/>
                      <a:r>
                        <a:rPr lang="en-IE" sz="1200" b="1" i="0" u="none" strike="noStrike" kern="1200" dirty="0">
                          <a:solidFill>
                            <a:srgbClr val="54C0E8"/>
                          </a:solidFill>
                          <a:effectLst/>
                          <a:latin typeface="+mn-lt"/>
                          <a:ea typeface="+mn-ea"/>
                          <a:cs typeface="+mn-cs"/>
                        </a:rPr>
                        <a:t>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287191929"/>
                  </a:ext>
                </a:extLst>
              </a:tr>
              <a:tr h="221075">
                <a:tc>
                  <a:txBody>
                    <a:bodyPr/>
                    <a:lstStyle/>
                    <a:p>
                      <a:pPr algn="ctr" fontAlgn="t"/>
                      <a:r>
                        <a:rPr lang="en-IE" sz="1200" b="1" i="0" u="none" strike="noStrike" kern="1200" dirty="0">
                          <a:solidFill>
                            <a:srgbClr val="54C0E8"/>
                          </a:solidFill>
                          <a:effectLst/>
                          <a:latin typeface="+mn-lt"/>
                          <a:ea typeface="+mn-ea"/>
                          <a:cs typeface="+mn-cs"/>
                        </a:rPr>
                        <a:t>63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529298923"/>
                  </a:ext>
                </a:extLst>
              </a:tr>
            </a:tbl>
          </a:graphicData>
        </a:graphic>
      </p:graphicFrame>
      <p:cxnSp>
        <p:nvCxnSpPr>
          <p:cNvPr id="5" name="Straight Connector 4">
            <a:extLst>
              <a:ext uri="{FF2B5EF4-FFF2-40B4-BE49-F238E27FC236}">
                <a16:creationId xmlns="" xmlns:a16="http://schemas.microsoft.com/office/drawing/2014/main" id="{56E0A560-617E-4A66-91E0-6E420626A1B6}"/>
              </a:ext>
            </a:extLst>
          </p:cNvPr>
          <p:cNvCxnSpPr/>
          <p:nvPr/>
        </p:nvCxnSpPr>
        <p:spPr>
          <a:xfrm>
            <a:off x="416496" y="2295922"/>
            <a:ext cx="8914570"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B64ED296-DCE1-4982-9447-23280E665CDE}"/>
              </a:ext>
            </a:extLst>
          </p:cNvPr>
          <p:cNvCxnSpPr/>
          <p:nvPr/>
        </p:nvCxnSpPr>
        <p:spPr>
          <a:xfrm>
            <a:off x="416496" y="3390900"/>
            <a:ext cx="8914570"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CA4FC2D7-9149-48AC-83BE-D9BFC500B6EB}"/>
              </a:ext>
            </a:extLst>
          </p:cNvPr>
          <p:cNvCxnSpPr/>
          <p:nvPr/>
        </p:nvCxnSpPr>
        <p:spPr>
          <a:xfrm>
            <a:off x="416496" y="4509120"/>
            <a:ext cx="8914570"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9753365"/>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366BA866-6886-4938-B2B1-0BF893E25EEB}"/>
              </a:ext>
            </a:extLst>
          </p:cNvPr>
          <p:cNvSpPr>
            <a:spLocks noGrp="1"/>
          </p:cNvSpPr>
          <p:nvPr>
            <p:ph type="body" sz="quarter" idx="49"/>
          </p:nvPr>
        </p:nvSpPr>
        <p:spPr>
          <a:xfrm>
            <a:off x="233922" y="538940"/>
            <a:ext cx="5548676" cy="323941"/>
          </a:xfrm>
        </p:spPr>
        <p:txBody>
          <a:bodyPr/>
          <a:lstStyle/>
          <a:p>
            <a:r>
              <a:rPr lang="en-IE" dirty="0">
                <a:solidFill>
                  <a:schemeClr val="tx1">
                    <a:lumMod val="50000"/>
                    <a:lumOff val="50000"/>
                  </a:schemeClr>
                </a:solidFill>
              </a:rPr>
              <a:t>Base : Arts Goers N – 1,001</a:t>
            </a:r>
            <a:endParaRPr lang="en-IE" dirty="0"/>
          </a:p>
        </p:txBody>
      </p:sp>
      <p:sp>
        <p:nvSpPr>
          <p:cNvPr id="2" name="Title 1">
            <a:extLst>
              <a:ext uri="{FF2B5EF4-FFF2-40B4-BE49-F238E27FC236}">
                <a16:creationId xmlns="" xmlns:a16="http://schemas.microsoft.com/office/drawing/2014/main" id="{64E58A43-984F-440F-8857-2973FD9B1116}"/>
              </a:ext>
            </a:extLst>
          </p:cNvPr>
          <p:cNvSpPr>
            <a:spLocks noGrp="1"/>
          </p:cNvSpPr>
          <p:nvPr>
            <p:ph type="title"/>
          </p:nvPr>
        </p:nvSpPr>
        <p:spPr>
          <a:xfrm>
            <a:off x="233922" y="126769"/>
            <a:ext cx="7952663" cy="370620"/>
          </a:xfrm>
        </p:spPr>
        <p:txBody>
          <a:bodyPr/>
          <a:lstStyle/>
          <a:p>
            <a:r>
              <a:rPr lang="en-IE" dirty="0"/>
              <a:t>Arts events would like to attend more often</a:t>
            </a:r>
          </a:p>
        </p:txBody>
      </p:sp>
      <p:sp>
        <p:nvSpPr>
          <p:cNvPr id="8" name="Text Placeholder 7">
            <a:extLst>
              <a:ext uri="{FF2B5EF4-FFF2-40B4-BE49-F238E27FC236}">
                <a16:creationId xmlns="" xmlns:a16="http://schemas.microsoft.com/office/drawing/2014/main" id="{8A9E2040-56EA-439A-8F35-4914B247DB52}"/>
              </a:ext>
            </a:extLst>
          </p:cNvPr>
          <p:cNvSpPr>
            <a:spLocks noGrp="1"/>
          </p:cNvSpPr>
          <p:nvPr>
            <p:ph type="body" sz="quarter" idx="60"/>
          </p:nvPr>
        </p:nvSpPr>
        <p:spPr/>
        <p:txBody>
          <a:bodyPr/>
          <a:lstStyle/>
          <a:p>
            <a:pPr fontAlgn="t"/>
            <a:r>
              <a:rPr lang="en-IE" i="0" dirty="0"/>
              <a:t>Q.7 Which of these events do you really wish you could go to more often?</a:t>
            </a:r>
          </a:p>
          <a:p>
            <a:endParaRPr lang="en-IE" dirty="0"/>
          </a:p>
        </p:txBody>
      </p:sp>
      <p:graphicFrame>
        <p:nvGraphicFramePr>
          <p:cNvPr id="4" name="Table 3">
            <a:extLst>
              <a:ext uri="{FF2B5EF4-FFF2-40B4-BE49-F238E27FC236}">
                <a16:creationId xmlns="" xmlns:a16="http://schemas.microsoft.com/office/drawing/2014/main" id="{C913C0B4-6D9B-479D-830A-6EC0520BBF14}"/>
              </a:ext>
            </a:extLst>
          </p:cNvPr>
          <p:cNvGraphicFramePr>
            <a:graphicFrameLocks noGrp="1"/>
          </p:cNvGraphicFramePr>
          <p:nvPr>
            <p:extLst>
              <p:ext uri="{D42A27DB-BD31-4B8C-83A1-F6EECF244321}">
                <p14:modId xmlns:p14="http://schemas.microsoft.com/office/powerpoint/2010/main" val="3163482913"/>
              </p:ext>
            </p:extLst>
          </p:nvPr>
        </p:nvGraphicFramePr>
        <p:xfrm>
          <a:off x="103557" y="862880"/>
          <a:ext cx="9698885" cy="5230422"/>
        </p:xfrm>
        <a:graphic>
          <a:graphicData uri="http://schemas.openxmlformats.org/drawingml/2006/table">
            <a:tbl>
              <a:tblPr>
                <a:tableStyleId>{5C22544A-7EE6-4342-B048-85BDC9FD1C3A}</a:tableStyleId>
              </a:tblPr>
              <a:tblGrid>
                <a:gridCol w="3240437">
                  <a:extLst>
                    <a:ext uri="{9D8B030D-6E8A-4147-A177-3AD203B41FA5}">
                      <a16:colId xmlns="" xmlns:a16="http://schemas.microsoft.com/office/drawing/2014/main" val="4243976073"/>
                    </a:ext>
                  </a:extLst>
                </a:gridCol>
                <a:gridCol w="538204">
                  <a:extLst>
                    <a:ext uri="{9D8B030D-6E8A-4147-A177-3AD203B41FA5}">
                      <a16:colId xmlns="" xmlns:a16="http://schemas.microsoft.com/office/drawing/2014/main" val="889284050"/>
                    </a:ext>
                  </a:extLst>
                </a:gridCol>
                <a:gridCol w="538204">
                  <a:extLst>
                    <a:ext uri="{9D8B030D-6E8A-4147-A177-3AD203B41FA5}">
                      <a16:colId xmlns="" xmlns:a16="http://schemas.microsoft.com/office/drawing/2014/main" val="603901747"/>
                    </a:ext>
                  </a:extLst>
                </a:gridCol>
                <a:gridCol w="538204">
                  <a:extLst>
                    <a:ext uri="{9D8B030D-6E8A-4147-A177-3AD203B41FA5}">
                      <a16:colId xmlns="" xmlns:a16="http://schemas.microsoft.com/office/drawing/2014/main" val="541156272"/>
                    </a:ext>
                  </a:extLst>
                </a:gridCol>
                <a:gridCol w="538204">
                  <a:extLst>
                    <a:ext uri="{9D8B030D-6E8A-4147-A177-3AD203B41FA5}">
                      <a16:colId xmlns="" xmlns:a16="http://schemas.microsoft.com/office/drawing/2014/main" val="3824477038"/>
                    </a:ext>
                  </a:extLst>
                </a:gridCol>
                <a:gridCol w="538204">
                  <a:extLst>
                    <a:ext uri="{9D8B030D-6E8A-4147-A177-3AD203B41FA5}">
                      <a16:colId xmlns="" xmlns:a16="http://schemas.microsoft.com/office/drawing/2014/main" val="178078752"/>
                    </a:ext>
                  </a:extLst>
                </a:gridCol>
                <a:gridCol w="538204">
                  <a:extLst>
                    <a:ext uri="{9D8B030D-6E8A-4147-A177-3AD203B41FA5}">
                      <a16:colId xmlns="" xmlns:a16="http://schemas.microsoft.com/office/drawing/2014/main" val="1907960581"/>
                    </a:ext>
                  </a:extLst>
                </a:gridCol>
                <a:gridCol w="538204">
                  <a:extLst>
                    <a:ext uri="{9D8B030D-6E8A-4147-A177-3AD203B41FA5}">
                      <a16:colId xmlns="" xmlns:a16="http://schemas.microsoft.com/office/drawing/2014/main" val="1663266200"/>
                    </a:ext>
                  </a:extLst>
                </a:gridCol>
                <a:gridCol w="538204">
                  <a:extLst>
                    <a:ext uri="{9D8B030D-6E8A-4147-A177-3AD203B41FA5}">
                      <a16:colId xmlns="" xmlns:a16="http://schemas.microsoft.com/office/drawing/2014/main" val="895672519"/>
                    </a:ext>
                  </a:extLst>
                </a:gridCol>
                <a:gridCol w="538204">
                  <a:extLst>
                    <a:ext uri="{9D8B030D-6E8A-4147-A177-3AD203B41FA5}">
                      <a16:colId xmlns="" xmlns:a16="http://schemas.microsoft.com/office/drawing/2014/main" val="2916810855"/>
                    </a:ext>
                  </a:extLst>
                </a:gridCol>
                <a:gridCol w="538204">
                  <a:extLst>
                    <a:ext uri="{9D8B030D-6E8A-4147-A177-3AD203B41FA5}">
                      <a16:colId xmlns="" xmlns:a16="http://schemas.microsoft.com/office/drawing/2014/main" val="884018920"/>
                    </a:ext>
                  </a:extLst>
                </a:gridCol>
                <a:gridCol w="538204">
                  <a:extLst>
                    <a:ext uri="{9D8B030D-6E8A-4147-A177-3AD203B41FA5}">
                      <a16:colId xmlns="" xmlns:a16="http://schemas.microsoft.com/office/drawing/2014/main" val="3236739051"/>
                    </a:ext>
                  </a:extLst>
                </a:gridCol>
                <a:gridCol w="538204">
                  <a:extLst>
                    <a:ext uri="{9D8B030D-6E8A-4147-A177-3AD203B41FA5}">
                      <a16:colId xmlns="" xmlns:a16="http://schemas.microsoft.com/office/drawing/2014/main" val="3407408756"/>
                    </a:ext>
                  </a:extLst>
                </a:gridCol>
              </a:tblGrid>
              <a:tr h="184920">
                <a:tc rowSpan="2">
                  <a:txBody>
                    <a:bodyPr/>
                    <a:lstStyle/>
                    <a:p>
                      <a:pPr algn="ctr" fontAlgn="t"/>
                      <a:endParaRPr lang="en-IE" sz="1200" b="1" i="0" u="none" strike="noStrike" dirty="0">
                        <a:solidFill>
                          <a:schemeClr val="tx1">
                            <a:lumMod val="50000"/>
                            <a:lumOff val="50000"/>
                          </a:schemeClr>
                        </a:solidFill>
                        <a:effectLst/>
                        <a:latin typeface="Tahoma" panose="020B0604030504040204" pitchFamily="34" charset="0"/>
                      </a:endParaRPr>
                    </a:p>
                  </a:txBody>
                  <a:tcPr marL="7408" marR="7408" marT="7408" marB="0" anchor="ctr">
                    <a:solidFill>
                      <a:srgbClr val="FED402"/>
                    </a:solidFill>
                  </a:tcPr>
                </a:tc>
                <a:tc rowSpan="2">
                  <a:txBody>
                    <a:bodyPr/>
                    <a:lstStyle/>
                    <a:p>
                      <a:pPr algn="ctr" fontAlgn="t"/>
                      <a:r>
                        <a:rPr lang="en-IE" sz="1100" b="1" u="none" strike="noStrike" dirty="0">
                          <a:solidFill>
                            <a:schemeClr val="tx1">
                              <a:lumMod val="50000"/>
                              <a:lumOff val="50000"/>
                            </a:schemeClr>
                          </a:solidFill>
                          <a:effectLst/>
                        </a:rPr>
                        <a:t>Total</a:t>
                      </a:r>
                      <a:endParaRPr lang="en-IE" sz="1100" b="1" i="0" u="none" strike="noStrike" dirty="0">
                        <a:solidFill>
                          <a:schemeClr val="tx1">
                            <a:lumMod val="50000"/>
                            <a:lumOff val="50000"/>
                          </a:schemeClr>
                        </a:solidFill>
                        <a:effectLst/>
                        <a:latin typeface="Tahoma" panose="020B0604030504040204" pitchFamily="34" charset="0"/>
                      </a:endParaRPr>
                    </a:p>
                  </a:txBody>
                  <a:tcPr marL="7408" marR="7408" marT="7408" marB="0" anchor="ctr">
                    <a:solidFill>
                      <a:srgbClr val="FED402"/>
                    </a:solidFill>
                  </a:tcPr>
                </a:tc>
                <a:tc gridSpan="2">
                  <a:txBody>
                    <a:bodyPr/>
                    <a:lstStyle/>
                    <a:p>
                      <a:pPr algn="ctr" fontAlgn="t"/>
                      <a:r>
                        <a:rPr lang="en-IE" sz="1100" b="1" u="none" strike="noStrike">
                          <a:solidFill>
                            <a:schemeClr val="tx1">
                              <a:lumMod val="50000"/>
                              <a:lumOff val="50000"/>
                            </a:schemeClr>
                          </a:solidFill>
                          <a:effectLst/>
                        </a:rPr>
                        <a:t>Gender</a:t>
                      </a:r>
                      <a:endParaRPr lang="en-IE" sz="1100" b="1" i="0" u="none" strike="noStrike">
                        <a:solidFill>
                          <a:schemeClr val="tx1">
                            <a:lumMod val="50000"/>
                            <a:lumOff val="50000"/>
                          </a:schemeClr>
                        </a:solidFill>
                        <a:effectLst/>
                        <a:latin typeface="Tahoma" panose="020B0604030504040204" pitchFamily="34" charset="0"/>
                      </a:endParaRPr>
                    </a:p>
                  </a:txBody>
                  <a:tcPr marL="7408" marR="7408" marT="7408" marB="0" anchor="ctr">
                    <a:solidFill>
                      <a:srgbClr val="FED402"/>
                    </a:solidFill>
                  </a:tcPr>
                </a:tc>
                <a:tc hMerge="1">
                  <a:txBody>
                    <a:bodyPr/>
                    <a:lstStyle/>
                    <a:p>
                      <a:endParaRPr lang="en-IE"/>
                    </a:p>
                  </a:txBody>
                  <a:tcPr/>
                </a:tc>
                <a:tc gridSpan="3">
                  <a:txBody>
                    <a:bodyPr/>
                    <a:lstStyle/>
                    <a:p>
                      <a:pPr algn="ctr" fontAlgn="t"/>
                      <a:r>
                        <a:rPr lang="en-IE" sz="1100" b="1" u="none" strike="noStrike">
                          <a:solidFill>
                            <a:schemeClr val="tx1">
                              <a:lumMod val="50000"/>
                              <a:lumOff val="50000"/>
                            </a:schemeClr>
                          </a:solidFill>
                          <a:effectLst/>
                        </a:rPr>
                        <a:t>Age</a:t>
                      </a:r>
                      <a:endParaRPr lang="en-IE" sz="1100" b="1" i="0" u="none" strike="noStrike">
                        <a:solidFill>
                          <a:schemeClr val="tx1">
                            <a:lumMod val="50000"/>
                            <a:lumOff val="50000"/>
                          </a:schemeClr>
                        </a:solidFill>
                        <a:effectLst/>
                        <a:latin typeface="Tahoma" panose="020B0604030504040204" pitchFamily="34" charset="0"/>
                      </a:endParaRPr>
                    </a:p>
                  </a:txBody>
                  <a:tcPr marL="7408" marR="7408" marT="7408" marB="0" anchor="ctr">
                    <a:solidFill>
                      <a:srgbClr val="FED402"/>
                    </a:solidFill>
                  </a:tcPr>
                </a:tc>
                <a:tc hMerge="1">
                  <a:txBody>
                    <a:bodyPr/>
                    <a:lstStyle/>
                    <a:p>
                      <a:endParaRPr lang="en-IE"/>
                    </a:p>
                  </a:txBody>
                  <a:tcPr/>
                </a:tc>
                <a:tc hMerge="1">
                  <a:txBody>
                    <a:bodyPr/>
                    <a:lstStyle/>
                    <a:p>
                      <a:endParaRPr lang="en-IE"/>
                    </a:p>
                  </a:txBody>
                  <a:tcPr/>
                </a:tc>
                <a:tc gridSpan="2">
                  <a:txBody>
                    <a:bodyPr/>
                    <a:lstStyle/>
                    <a:p>
                      <a:pPr algn="ctr" fontAlgn="t"/>
                      <a:r>
                        <a:rPr lang="en-IE" sz="1100" b="1" u="none" strike="noStrike">
                          <a:solidFill>
                            <a:schemeClr val="tx1">
                              <a:lumMod val="50000"/>
                              <a:lumOff val="50000"/>
                            </a:schemeClr>
                          </a:solidFill>
                          <a:effectLst/>
                        </a:rPr>
                        <a:t>Social Class</a:t>
                      </a:r>
                      <a:endParaRPr lang="en-IE" sz="1100" b="1" i="0" u="none" strike="noStrike">
                        <a:solidFill>
                          <a:schemeClr val="tx1">
                            <a:lumMod val="50000"/>
                            <a:lumOff val="50000"/>
                          </a:schemeClr>
                        </a:solidFill>
                        <a:effectLst/>
                        <a:latin typeface="Tahoma" panose="020B0604030504040204" pitchFamily="34" charset="0"/>
                      </a:endParaRPr>
                    </a:p>
                  </a:txBody>
                  <a:tcPr marL="7408" marR="7408" marT="7408" marB="0" anchor="ctr">
                    <a:solidFill>
                      <a:srgbClr val="FED402"/>
                    </a:solidFill>
                  </a:tcPr>
                </a:tc>
                <a:tc hMerge="1">
                  <a:txBody>
                    <a:bodyPr/>
                    <a:lstStyle/>
                    <a:p>
                      <a:endParaRPr lang="en-IE"/>
                    </a:p>
                  </a:txBody>
                  <a:tcPr/>
                </a:tc>
                <a:tc gridSpan="2">
                  <a:txBody>
                    <a:bodyPr/>
                    <a:lstStyle/>
                    <a:p>
                      <a:pPr algn="ctr" fontAlgn="t"/>
                      <a:r>
                        <a:rPr lang="en-IE" sz="1100" b="1" u="none" strike="noStrike">
                          <a:solidFill>
                            <a:schemeClr val="tx1">
                              <a:lumMod val="50000"/>
                              <a:lumOff val="50000"/>
                            </a:schemeClr>
                          </a:solidFill>
                          <a:effectLst/>
                        </a:rPr>
                        <a:t>Region</a:t>
                      </a:r>
                      <a:endParaRPr lang="en-IE" sz="1100" b="1" i="0" u="none" strike="noStrike">
                        <a:solidFill>
                          <a:schemeClr val="tx1">
                            <a:lumMod val="50000"/>
                            <a:lumOff val="50000"/>
                          </a:schemeClr>
                        </a:solidFill>
                        <a:effectLst/>
                        <a:latin typeface="Tahoma" panose="020B0604030504040204" pitchFamily="34" charset="0"/>
                      </a:endParaRPr>
                    </a:p>
                  </a:txBody>
                  <a:tcPr marL="7408" marR="7408" marT="7408" marB="0" anchor="ctr">
                    <a:solidFill>
                      <a:srgbClr val="FED402"/>
                    </a:solidFill>
                  </a:tcPr>
                </a:tc>
                <a:tc hMerge="1">
                  <a:txBody>
                    <a:bodyPr/>
                    <a:lstStyle/>
                    <a:p>
                      <a:endParaRPr lang="en-IE"/>
                    </a:p>
                  </a:txBody>
                  <a:tcPr/>
                </a:tc>
                <a:tc gridSpan="2">
                  <a:txBody>
                    <a:bodyPr/>
                    <a:lstStyle/>
                    <a:p>
                      <a:pPr algn="ctr" fontAlgn="t"/>
                      <a:r>
                        <a:rPr lang="en-IE" sz="1100" b="1" u="none" strike="noStrike">
                          <a:solidFill>
                            <a:schemeClr val="tx1">
                              <a:lumMod val="50000"/>
                              <a:lumOff val="50000"/>
                            </a:schemeClr>
                          </a:solidFill>
                          <a:effectLst/>
                        </a:rPr>
                        <a:t>Area</a:t>
                      </a:r>
                      <a:endParaRPr lang="en-IE" sz="1100" b="1" i="0" u="none" strike="noStrike">
                        <a:solidFill>
                          <a:schemeClr val="tx1">
                            <a:lumMod val="50000"/>
                            <a:lumOff val="50000"/>
                          </a:schemeClr>
                        </a:solidFill>
                        <a:effectLst/>
                        <a:latin typeface="Tahoma" panose="020B0604030504040204" pitchFamily="34" charset="0"/>
                      </a:endParaRPr>
                    </a:p>
                  </a:txBody>
                  <a:tcPr marL="7408" marR="7408" marT="7408" marB="0" anchor="ctr">
                    <a:solidFill>
                      <a:srgbClr val="FED402"/>
                    </a:solidFill>
                  </a:tcPr>
                </a:tc>
                <a:tc hMerge="1">
                  <a:txBody>
                    <a:bodyPr/>
                    <a:lstStyle/>
                    <a:p>
                      <a:endParaRPr lang="en-IE"/>
                    </a:p>
                  </a:txBody>
                  <a:tcPr/>
                </a:tc>
                <a:extLst>
                  <a:ext uri="{0D108BD9-81ED-4DB2-BD59-A6C34878D82A}">
                    <a16:rowId xmlns="" xmlns:a16="http://schemas.microsoft.com/office/drawing/2014/main" val="2321626216"/>
                  </a:ext>
                </a:extLst>
              </a:tr>
              <a:tr h="362641">
                <a:tc vMerge="1">
                  <a:txBody>
                    <a:bodyPr/>
                    <a:lstStyle/>
                    <a:p>
                      <a:endParaRPr lang="en-IE"/>
                    </a:p>
                  </a:txBody>
                  <a:tcPr/>
                </a:tc>
                <a:tc vMerge="1">
                  <a:txBody>
                    <a:bodyPr/>
                    <a:lstStyle/>
                    <a:p>
                      <a:endParaRPr lang="en-IE"/>
                    </a:p>
                  </a:txBody>
                  <a:tcPr/>
                </a:tc>
                <a:tc>
                  <a:txBody>
                    <a:bodyPr/>
                    <a:lstStyle/>
                    <a:p>
                      <a:pPr algn="ctr" fontAlgn="t"/>
                      <a:r>
                        <a:rPr lang="en-IE" sz="900" b="1" u="none" strike="noStrike" dirty="0">
                          <a:solidFill>
                            <a:schemeClr val="tx1">
                              <a:lumMod val="50000"/>
                              <a:lumOff val="50000"/>
                            </a:schemeClr>
                          </a:solidFill>
                          <a:effectLst/>
                        </a:rPr>
                        <a:t>Male</a:t>
                      </a:r>
                      <a:endParaRPr lang="en-IE" sz="900" b="1" i="0" u="none" strike="noStrike" dirty="0">
                        <a:solidFill>
                          <a:schemeClr val="tx1">
                            <a:lumMod val="50000"/>
                            <a:lumOff val="50000"/>
                          </a:schemeClr>
                        </a:solidFill>
                        <a:effectLst/>
                        <a:latin typeface="Tahoma" panose="020B0604030504040204" pitchFamily="34" charset="0"/>
                      </a:endParaRPr>
                    </a:p>
                  </a:txBody>
                  <a:tcPr marL="7408" marR="7408" marT="7408" marB="0" anchor="ctr">
                    <a:solidFill>
                      <a:srgbClr val="FED402"/>
                    </a:solidFill>
                  </a:tcPr>
                </a:tc>
                <a:tc>
                  <a:txBody>
                    <a:bodyPr/>
                    <a:lstStyle/>
                    <a:p>
                      <a:pPr algn="ctr" fontAlgn="t"/>
                      <a:r>
                        <a:rPr lang="en-IE" sz="900" b="1" u="none" strike="noStrike" dirty="0">
                          <a:solidFill>
                            <a:schemeClr val="tx1">
                              <a:lumMod val="50000"/>
                              <a:lumOff val="50000"/>
                            </a:schemeClr>
                          </a:solidFill>
                          <a:effectLst/>
                        </a:rPr>
                        <a:t>Female</a:t>
                      </a:r>
                      <a:endParaRPr lang="en-IE" sz="900" b="1" i="0" u="none" strike="noStrike" dirty="0">
                        <a:solidFill>
                          <a:schemeClr val="tx1">
                            <a:lumMod val="50000"/>
                            <a:lumOff val="50000"/>
                          </a:schemeClr>
                        </a:solidFill>
                        <a:effectLst/>
                        <a:latin typeface="Tahoma" panose="020B0604030504040204" pitchFamily="34" charset="0"/>
                      </a:endParaRPr>
                    </a:p>
                  </a:txBody>
                  <a:tcPr marL="7408" marR="7408" marT="7408" marB="0" anchor="ctr">
                    <a:solidFill>
                      <a:srgbClr val="FED402"/>
                    </a:solidFill>
                  </a:tcPr>
                </a:tc>
                <a:tc>
                  <a:txBody>
                    <a:bodyPr/>
                    <a:lstStyle/>
                    <a:p>
                      <a:pPr algn="ctr" fontAlgn="t"/>
                      <a:r>
                        <a:rPr lang="en-IE" sz="900" b="1" u="none" strike="noStrike" dirty="0">
                          <a:solidFill>
                            <a:schemeClr val="tx1">
                              <a:lumMod val="50000"/>
                              <a:lumOff val="50000"/>
                            </a:schemeClr>
                          </a:solidFill>
                          <a:effectLst/>
                        </a:rPr>
                        <a:t>&lt;34</a:t>
                      </a:r>
                      <a:endParaRPr lang="en-IE" sz="900" b="1" i="0" u="none" strike="noStrike" dirty="0">
                        <a:solidFill>
                          <a:schemeClr val="tx1">
                            <a:lumMod val="50000"/>
                            <a:lumOff val="50000"/>
                          </a:schemeClr>
                        </a:solidFill>
                        <a:effectLst/>
                        <a:latin typeface="Tahoma" panose="020B0604030504040204" pitchFamily="34" charset="0"/>
                      </a:endParaRPr>
                    </a:p>
                  </a:txBody>
                  <a:tcPr marL="7408" marR="7408" marT="7408" marB="0" anchor="ctr">
                    <a:solidFill>
                      <a:srgbClr val="FED402"/>
                    </a:solidFill>
                  </a:tcPr>
                </a:tc>
                <a:tc>
                  <a:txBody>
                    <a:bodyPr/>
                    <a:lstStyle/>
                    <a:p>
                      <a:pPr algn="ctr" fontAlgn="t"/>
                      <a:r>
                        <a:rPr lang="en-IE" sz="900" b="1" u="none" strike="noStrike" dirty="0">
                          <a:solidFill>
                            <a:schemeClr val="tx1">
                              <a:lumMod val="50000"/>
                              <a:lumOff val="50000"/>
                            </a:schemeClr>
                          </a:solidFill>
                          <a:effectLst/>
                        </a:rPr>
                        <a:t>35-49</a:t>
                      </a:r>
                      <a:endParaRPr lang="en-IE" sz="900" b="1" i="0" u="none" strike="noStrike" dirty="0">
                        <a:solidFill>
                          <a:schemeClr val="tx1">
                            <a:lumMod val="50000"/>
                            <a:lumOff val="50000"/>
                          </a:schemeClr>
                        </a:solidFill>
                        <a:effectLst/>
                        <a:latin typeface="Tahoma" panose="020B0604030504040204" pitchFamily="34" charset="0"/>
                      </a:endParaRPr>
                    </a:p>
                  </a:txBody>
                  <a:tcPr marL="7408" marR="7408" marT="7408" marB="0" anchor="ctr">
                    <a:solidFill>
                      <a:srgbClr val="FED402"/>
                    </a:solidFill>
                  </a:tcPr>
                </a:tc>
                <a:tc>
                  <a:txBody>
                    <a:bodyPr/>
                    <a:lstStyle/>
                    <a:p>
                      <a:pPr algn="ctr" fontAlgn="t"/>
                      <a:r>
                        <a:rPr lang="en-IE" sz="900" b="1" u="none" strike="noStrike" dirty="0">
                          <a:solidFill>
                            <a:schemeClr val="tx1">
                              <a:lumMod val="50000"/>
                              <a:lumOff val="50000"/>
                            </a:schemeClr>
                          </a:solidFill>
                          <a:effectLst/>
                        </a:rPr>
                        <a:t>50+</a:t>
                      </a:r>
                      <a:endParaRPr lang="en-IE" sz="900" b="1" i="0" u="none" strike="noStrike" dirty="0">
                        <a:solidFill>
                          <a:schemeClr val="tx1">
                            <a:lumMod val="50000"/>
                            <a:lumOff val="50000"/>
                          </a:schemeClr>
                        </a:solidFill>
                        <a:effectLst/>
                        <a:latin typeface="Tahoma" panose="020B0604030504040204" pitchFamily="34" charset="0"/>
                      </a:endParaRPr>
                    </a:p>
                  </a:txBody>
                  <a:tcPr marL="7408" marR="7408" marT="7408" marB="0" anchor="ctr">
                    <a:solidFill>
                      <a:srgbClr val="FED402"/>
                    </a:solidFill>
                  </a:tcPr>
                </a:tc>
                <a:tc>
                  <a:txBody>
                    <a:bodyPr/>
                    <a:lstStyle/>
                    <a:p>
                      <a:pPr algn="ctr" fontAlgn="t"/>
                      <a:r>
                        <a:rPr lang="en-IE" sz="900" b="1" u="none" strike="noStrike" dirty="0">
                          <a:solidFill>
                            <a:schemeClr val="tx1">
                              <a:lumMod val="50000"/>
                              <a:lumOff val="50000"/>
                            </a:schemeClr>
                          </a:solidFill>
                          <a:effectLst/>
                        </a:rPr>
                        <a:t>ABC1F50+</a:t>
                      </a:r>
                      <a:endParaRPr lang="en-IE" sz="900" b="1" i="0" u="none" strike="noStrike" dirty="0">
                        <a:solidFill>
                          <a:schemeClr val="tx1">
                            <a:lumMod val="50000"/>
                            <a:lumOff val="50000"/>
                          </a:schemeClr>
                        </a:solidFill>
                        <a:effectLst/>
                        <a:latin typeface="Tahoma" panose="020B0604030504040204" pitchFamily="34" charset="0"/>
                      </a:endParaRPr>
                    </a:p>
                  </a:txBody>
                  <a:tcPr marL="7408" marR="7408" marT="7408" marB="0" anchor="ctr">
                    <a:solidFill>
                      <a:srgbClr val="FED402"/>
                    </a:solidFill>
                  </a:tcPr>
                </a:tc>
                <a:tc>
                  <a:txBody>
                    <a:bodyPr/>
                    <a:lstStyle/>
                    <a:p>
                      <a:pPr algn="ctr" fontAlgn="t"/>
                      <a:r>
                        <a:rPr lang="en-IE" sz="900" b="1" u="none" strike="noStrike" dirty="0">
                          <a:solidFill>
                            <a:schemeClr val="tx1">
                              <a:lumMod val="50000"/>
                              <a:lumOff val="50000"/>
                            </a:schemeClr>
                          </a:solidFill>
                          <a:effectLst/>
                        </a:rPr>
                        <a:t>C2DEF50-</a:t>
                      </a:r>
                      <a:endParaRPr lang="en-IE" sz="900" b="1" i="0" u="none" strike="noStrike" dirty="0">
                        <a:solidFill>
                          <a:schemeClr val="tx1">
                            <a:lumMod val="50000"/>
                            <a:lumOff val="50000"/>
                          </a:schemeClr>
                        </a:solidFill>
                        <a:effectLst/>
                        <a:latin typeface="Tahoma" panose="020B0604030504040204" pitchFamily="34" charset="0"/>
                      </a:endParaRPr>
                    </a:p>
                  </a:txBody>
                  <a:tcPr marL="7408" marR="7408" marT="7408" marB="0" anchor="ctr">
                    <a:solidFill>
                      <a:srgbClr val="FED402"/>
                    </a:solidFill>
                  </a:tcPr>
                </a:tc>
                <a:tc>
                  <a:txBody>
                    <a:bodyPr/>
                    <a:lstStyle/>
                    <a:p>
                      <a:pPr algn="ctr" fontAlgn="t"/>
                      <a:r>
                        <a:rPr lang="en-IE" sz="900" b="1" u="none" strike="noStrike" dirty="0">
                          <a:solidFill>
                            <a:schemeClr val="tx1">
                              <a:lumMod val="50000"/>
                              <a:lumOff val="50000"/>
                            </a:schemeClr>
                          </a:solidFill>
                          <a:effectLst/>
                        </a:rPr>
                        <a:t>DUBLIN</a:t>
                      </a:r>
                      <a:endParaRPr lang="en-IE" sz="900" b="1" i="0" u="none" strike="noStrike" dirty="0">
                        <a:solidFill>
                          <a:schemeClr val="tx1">
                            <a:lumMod val="50000"/>
                            <a:lumOff val="50000"/>
                          </a:schemeClr>
                        </a:solidFill>
                        <a:effectLst/>
                        <a:latin typeface="Tahoma" panose="020B0604030504040204" pitchFamily="34" charset="0"/>
                      </a:endParaRPr>
                    </a:p>
                  </a:txBody>
                  <a:tcPr marL="7408" marR="7408" marT="7408" marB="0" anchor="ctr">
                    <a:solidFill>
                      <a:srgbClr val="FED402"/>
                    </a:solidFill>
                  </a:tcPr>
                </a:tc>
                <a:tc>
                  <a:txBody>
                    <a:bodyPr/>
                    <a:lstStyle/>
                    <a:p>
                      <a:pPr algn="ctr" fontAlgn="t"/>
                      <a:r>
                        <a:rPr lang="en-IE" sz="900" b="1" u="none" strike="noStrike" dirty="0">
                          <a:solidFill>
                            <a:schemeClr val="tx1">
                              <a:lumMod val="50000"/>
                              <a:lumOff val="50000"/>
                            </a:schemeClr>
                          </a:solidFill>
                          <a:effectLst/>
                        </a:rPr>
                        <a:t>EX. Dublin</a:t>
                      </a:r>
                      <a:endParaRPr lang="en-IE" sz="900" b="1" i="0" u="none" strike="noStrike" dirty="0">
                        <a:solidFill>
                          <a:schemeClr val="tx1">
                            <a:lumMod val="50000"/>
                            <a:lumOff val="50000"/>
                          </a:schemeClr>
                        </a:solidFill>
                        <a:effectLst/>
                        <a:latin typeface="Tahoma" panose="020B0604030504040204" pitchFamily="34" charset="0"/>
                      </a:endParaRPr>
                    </a:p>
                  </a:txBody>
                  <a:tcPr marL="7408" marR="7408" marT="7408" marB="0" anchor="ctr">
                    <a:solidFill>
                      <a:srgbClr val="FED402"/>
                    </a:solidFill>
                  </a:tcPr>
                </a:tc>
                <a:tc>
                  <a:txBody>
                    <a:bodyPr/>
                    <a:lstStyle/>
                    <a:p>
                      <a:pPr algn="ctr" fontAlgn="t"/>
                      <a:r>
                        <a:rPr lang="en-IE" sz="900" b="1" u="none" strike="noStrike" dirty="0">
                          <a:solidFill>
                            <a:schemeClr val="tx1">
                              <a:lumMod val="50000"/>
                              <a:lumOff val="50000"/>
                            </a:schemeClr>
                          </a:solidFill>
                          <a:effectLst/>
                        </a:rPr>
                        <a:t>Urban</a:t>
                      </a:r>
                      <a:endParaRPr lang="en-IE" sz="900" b="1" i="0" u="none" strike="noStrike" dirty="0">
                        <a:solidFill>
                          <a:schemeClr val="tx1">
                            <a:lumMod val="50000"/>
                            <a:lumOff val="50000"/>
                          </a:schemeClr>
                        </a:solidFill>
                        <a:effectLst/>
                        <a:latin typeface="Tahoma" panose="020B0604030504040204" pitchFamily="34" charset="0"/>
                      </a:endParaRPr>
                    </a:p>
                  </a:txBody>
                  <a:tcPr marL="7408" marR="7408" marT="7408" marB="0" anchor="ctr">
                    <a:solidFill>
                      <a:srgbClr val="FED402"/>
                    </a:solidFill>
                  </a:tcPr>
                </a:tc>
                <a:tc>
                  <a:txBody>
                    <a:bodyPr/>
                    <a:lstStyle/>
                    <a:p>
                      <a:pPr algn="ctr" fontAlgn="t"/>
                      <a:r>
                        <a:rPr lang="en-IE" sz="900" b="1" u="none" strike="noStrike" dirty="0">
                          <a:solidFill>
                            <a:schemeClr val="tx1">
                              <a:lumMod val="50000"/>
                              <a:lumOff val="50000"/>
                            </a:schemeClr>
                          </a:solidFill>
                          <a:effectLst/>
                        </a:rPr>
                        <a:t>Rural</a:t>
                      </a:r>
                      <a:endParaRPr lang="en-IE" sz="900" b="1" i="0" u="none" strike="noStrike" dirty="0">
                        <a:solidFill>
                          <a:schemeClr val="tx1">
                            <a:lumMod val="50000"/>
                            <a:lumOff val="50000"/>
                          </a:schemeClr>
                        </a:solidFill>
                        <a:effectLst/>
                        <a:latin typeface="Tahoma" panose="020B0604030504040204" pitchFamily="34" charset="0"/>
                      </a:endParaRPr>
                    </a:p>
                  </a:txBody>
                  <a:tcPr marL="7408" marR="7408" marT="7408" marB="0" anchor="ctr">
                    <a:solidFill>
                      <a:srgbClr val="FED402"/>
                    </a:solidFill>
                  </a:tcPr>
                </a:tc>
                <a:extLst>
                  <a:ext uri="{0D108BD9-81ED-4DB2-BD59-A6C34878D82A}">
                    <a16:rowId xmlns="" xmlns:a16="http://schemas.microsoft.com/office/drawing/2014/main" val="4206997527"/>
                  </a:ext>
                </a:extLst>
              </a:tr>
              <a:tr h="162779">
                <a:tc>
                  <a:txBody>
                    <a:bodyPr/>
                    <a:lstStyle/>
                    <a:p>
                      <a:pPr algn="ctr" fontAlgn="t"/>
                      <a:r>
                        <a:rPr lang="en-IE" sz="1000" i="1" u="none" strike="noStrike" dirty="0">
                          <a:solidFill>
                            <a:schemeClr val="bg1"/>
                          </a:solidFill>
                          <a:effectLst/>
                        </a:rPr>
                        <a:t> </a:t>
                      </a:r>
                      <a:endParaRPr lang="en-IE" sz="1000" b="0" i="1" u="none" strike="noStrike" dirty="0">
                        <a:solidFill>
                          <a:schemeClr val="bg1"/>
                        </a:solidFill>
                        <a:effectLst/>
                        <a:latin typeface="Tahoma" panose="020B0604030504040204" pitchFamily="34" charset="0"/>
                      </a:endParaRPr>
                    </a:p>
                  </a:txBody>
                  <a:tcPr marL="7408" marR="7408" marT="7408" marB="0" anchor="ctr">
                    <a:solidFill>
                      <a:schemeClr val="bg1">
                        <a:lumMod val="75000"/>
                      </a:schemeClr>
                    </a:solidFill>
                  </a:tcPr>
                </a:tc>
                <a:tc>
                  <a:txBody>
                    <a:bodyPr/>
                    <a:lstStyle/>
                    <a:p>
                      <a:pPr algn="ctr" fontAlgn="t"/>
                      <a:r>
                        <a:rPr lang="en-IE" sz="1000" i="1" u="none" strike="noStrike" dirty="0">
                          <a:solidFill>
                            <a:schemeClr val="bg1"/>
                          </a:solidFill>
                          <a:effectLst/>
                        </a:rPr>
                        <a:t>1303</a:t>
                      </a:r>
                      <a:endParaRPr lang="en-IE" sz="1000" b="0" i="1" u="none" strike="noStrike" dirty="0">
                        <a:solidFill>
                          <a:schemeClr val="bg1"/>
                        </a:solidFill>
                        <a:effectLst/>
                        <a:latin typeface="Tahoma" panose="020B0604030504040204" pitchFamily="34" charset="0"/>
                      </a:endParaRPr>
                    </a:p>
                  </a:txBody>
                  <a:tcPr marL="7408" marR="7408" marT="7408" marB="0" anchor="ctr">
                    <a:solidFill>
                      <a:schemeClr val="bg1">
                        <a:lumMod val="75000"/>
                      </a:schemeClr>
                    </a:solidFill>
                  </a:tcPr>
                </a:tc>
                <a:tc>
                  <a:txBody>
                    <a:bodyPr/>
                    <a:lstStyle/>
                    <a:p>
                      <a:pPr algn="ctr" fontAlgn="t"/>
                      <a:r>
                        <a:rPr lang="en-IE" sz="1000" i="1" u="none" strike="noStrike">
                          <a:solidFill>
                            <a:schemeClr val="bg1"/>
                          </a:solidFill>
                          <a:effectLst/>
                        </a:rPr>
                        <a:t>640</a:t>
                      </a:r>
                      <a:endParaRPr lang="en-IE" sz="1000" b="0" i="1" u="none" strike="noStrike">
                        <a:solidFill>
                          <a:schemeClr val="bg1"/>
                        </a:solidFill>
                        <a:effectLst/>
                        <a:latin typeface="Tahoma" panose="020B0604030504040204" pitchFamily="34" charset="0"/>
                      </a:endParaRPr>
                    </a:p>
                  </a:txBody>
                  <a:tcPr marL="7408" marR="7408" marT="7408" marB="0" anchor="ctr">
                    <a:solidFill>
                      <a:schemeClr val="bg1">
                        <a:lumMod val="75000"/>
                      </a:schemeClr>
                    </a:solidFill>
                  </a:tcPr>
                </a:tc>
                <a:tc>
                  <a:txBody>
                    <a:bodyPr/>
                    <a:lstStyle/>
                    <a:p>
                      <a:pPr algn="ctr" fontAlgn="t"/>
                      <a:r>
                        <a:rPr lang="en-IE" sz="1000" i="1" u="none" strike="noStrike" dirty="0">
                          <a:solidFill>
                            <a:schemeClr val="bg1"/>
                          </a:solidFill>
                          <a:effectLst/>
                        </a:rPr>
                        <a:t>663</a:t>
                      </a:r>
                      <a:endParaRPr lang="en-IE" sz="1000" b="0" i="1" u="none" strike="noStrike" dirty="0">
                        <a:solidFill>
                          <a:schemeClr val="bg1"/>
                        </a:solidFill>
                        <a:effectLst/>
                        <a:latin typeface="Tahoma" panose="020B0604030504040204" pitchFamily="34" charset="0"/>
                      </a:endParaRPr>
                    </a:p>
                  </a:txBody>
                  <a:tcPr marL="7408" marR="7408" marT="7408" marB="0" anchor="ctr">
                    <a:solidFill>
                      <a:schemeClr val="bg1">
                        <a:lumMod val="75000"/>
                      </a:schemeClr>
                    </a:solidFill>
                  </a:tcPr>
                </a:tc>
                <a:tc>
                  <a:txBody>
                    <a:bodyPr/>
                    <a:lstStyle/>
                    <a:p>
                      <a:pPr algn="ctr" fontAlgn="t"/>
                      <a:r>
                        <a:rPr lang="en-IE" sz="1000" i="1" u="none" strike="noStrike">
                          <a:solidFill>
                            <a:schemeClr val="bg1"/>
                          </a:solidFill>
                          <a:effectLst/>
                        </a:rPr>
                        <a:t>343</a:t>
                      </a:r>
                      <a:endParaRPr lang="en-IE" sz="1000" b="0" i="1" u="none" strike="noStrike">
                        <a:solidFill>
                          <a:schemeClr val="bg1"/>
                        </a:solidFill>
                        <a:effectLst/>
                        <a:latin typeface="Tahoma" panose="020B0604030504040204" pitchFamily="34" charset="0"/>
                      </a:endParaRPr>
                    </a:p>
                  </a:txBody>
                  <a:tcPr marL="7408" marR="7408" marT="7408" marB="0" anchor="ctr">
                    <a:solidFill>
                      <a:schemeClr val="bg1">
                        <a:lumMod val="75000"/>
                      </a:schemeClr>
                    </a:solidFill>
                  </a:tcPr>
                </a:tc>
                <a:tc>
                  <a:txBody>
                    <a:bodyPr/>
                    <a:lstStyle/>
                    <a:p>
                      <a:pPr algn="ctr" fontAlgn="t"/>
                      <a:r>
                        <a:rPr lang="en-IE" sz="1000" i="1" u="none" strike="noStrike" dirty="0">
                          <a:solidFill>
                            <a:schemeClr val="bg1"/>
                          </a:solidFill>
                          <a:effectLst/>
                        </a:rPr>
                        <a:t>374</a:t>
                      </a:r>
                      <a:endParaRPr lang="en-IE" sz="1000" b="0" i="1" u="none" strike="noStrike" dirty="0">
                        <a:solidFill>
                          <a:schemeClr val="bg1"/>
                        </a:solidFill>
                        <a:effectLst/>
                        <a:latin typeface="Tahoma" panose="020B0604030504040204" pitchFamily="34" charset="0"/>
                      </a:endParaRPr>
                    </a:p>
                  </a:txBody>
                  <a:tcPr marL="7408" marR="7408" marT="7408" marB="0" anchor="ctr">
                    <a:solidFill>
                      <a:schemeClr val="bg1">
                        <a:lumMod val="75000"/>
                      </a:schemeClr>
                    </a:solidFill>
                  </a:tcPr>
                </a:tc>
                <a:tc>
                  <a:txBody>
                    <a:bodyPr/>
                    <a:lstStyle/>
                    <a:p>
                      <a:pPr algn="ctr" fontAlgn="t"/>
                      <a:r>
                        <a:rPr lang="en-IE" sz="1000" i="1" u="none" strike="noStrike">
                          <a:solidFill>
                            <a:schemeClr val="bg1"/>
                          </a:solidFill>
                          <a:effectLst/>
                        </a:rPr>
                        <a:t>586</a:t>
                      </a:r>
                      <a:endParaRPr lang="en-IE" sz="1000" b="0" i="1" u="none" strike="noStrike">
                        <a:solidFill>
                          <a:schemeClr val="bg1"/>
                        </a:solidFill>
                        <a:effectLst/>
                        <a:latin typeface="Tahoma" panose="020B0604030504040204" pitchFamily="34" charset="0"/>
                      </a:endParaRPr>
                    </a:p>
                  </a:txBody>
                  <a:tcPr marL="7408" marR="7408" marT="7408" marB="0" anchor="ctr">
                    <a:solidFill>
                      <a:schemeClr val="bg1">
                        <a:lumMod val="75000"/>
                      </a:schemeClr>
                    </a:solidFill>
                  </a:tcPr>
                </a:tc>
                <a:tc>
                  <a:txBody>
                    <a:bodyPr/>
                    <a:lstStyle/>
                    <a:p>
                      <a:pPr algn="ctr" fontAlgn="t"/>
                      <a:r>
                        <a:rPr lang="en-IE" sz="1000" i="1" u="none" strike="noStrike">
                          <a:solidFill>
                            <a:schemeClr val="bg1"/>
                          </a:solidFill>
                          <a:effectLst/>
                        </a:rPr>
                        <a:t>677</a:t>
                      </a:r>
                      <a:endParaRPr lang="en-IE" sz="1000" b="0" i="1" u="none" strike="noStrike">
                        <a:solidFill>
                          <a:schemeClr val="bg1"/>
                        </a:solidFill>
                        <a:effectLst/>
                        <a:latin typeface="Tahoma" panose="020B0604030504040204" pitchFamily="34" charset="0"/>
                      </a:endParaRPr>
                    </a:p>
                  </a:txBody>
                  <a:tcPr marL="7408" marR="7408" marT="7408" marB="0" anchor="ctr">
                    <a:solidFill>
                      <a:schemeClr val="bg1">
                        <a:lumMod val="75000"/>
                      </a:schemeClr>
                    </a:solidFill>
                  </a:tcPr>
                </a:tc>
                <a:tc>
                  <a:txBody>
                    <a:bodyPr/>
                    <a:lstStyle/>
                    <a:p>
                      <a:pPr algn="ctr" fontAlgn="t"/>
                      <a:r>
                        <a:rPr lang="en-IE" sz="1000" i="1" u="none" strike="noStrike">
                          <a:solidFill>
                            <a:schemeClr val="bg1"/>
                          </a:solidFill>
                          <a:effectLst/>
                        </a:rPr>
                        <a:t>626</a:t>
                      </a:r>
                      <a:endParaRPr lang="en-IE" sz="1000" b="0" i="1" u="none" strike="noStrike">
                        <a:solidFill>
                          <a:schemeClr val="bg1"/>
                        </a:solidFill>
                        <a:effectLst/>
                        <a:latin typeface="Tahoma" panose="020B0604030504040204" pitchFamily="34" charset="0"/>
                      </a:endParaRPr>
                    </a:p>
                  </a:txBody>
                  <a:tcPr marL="7408" marR="7408" marT="7408" marB="0" anchor="ctr">
                    <a:solidFill>
                      <a:schemeClr val="bg1">
                        <a:lumMod val="75000"/>
                      </a:schemeClr>
                    </a:solidFill>
                  </a:tcPr>
                </a:tc>
                <a:tc>
                  <a:txBody>
                    <a:bodyPr/>
                    <a:lstStyle/>
                    <a:p>
                      <a:pPr algn="ctr" fontAlgn="t"/>
                      <a:r>
                        <a:rPr lang="en-IE" sz="1000" i="1" u="none" strike="noStrike">
                          <a:solidFill>
                            <a:schemeClr val="bg1"/>
                          </a:solidFill>
                          <a:effectLst/>
                        </a:rPr>
                        <a:t>293</a:t>
                      </a:r>
                      <a:endParaRPr lang="en-IE" sz="1000" b="0" i="1" u="none" strike="noStrike">
                        <a:solidFill>
                          <a:schemeClr val="bg1"/>
                        </a:solidFill>
                        <a:effectLst/>
                        <a:latin typeface="Tahoma" panose="020B0604030504040204" pitchFamily="34" charset="0"/>
                      </a:endParaRPr>
                    </a:p>
                  </a:txBody>
                  <a:tcPr marL="7408" marR="7408" marT="7408" marB="0" anchor="ctr">
                    <a:solidFill>
                      <a:schemeClr val="bg1">
                        <a:lumMod val="75000"/>
                      </a:schemeClr>
                    </a:solidFill>
                  </a:tcPr>
                </a:tc>
                <a:tc>
                  <a:txBody>
                    <a:bodyPr/>
                    <a:lstStyle/>
                    <a:p>
                      <a:pPr algn="ctr" fontAlgn="t"/>
                      <a:r>
                        <a:rPr lang="en-IE" sz="1000" i="1" u="none" strike="noStrike">
                          <a:solidFill>
                            <a:schemeClr val="bg1"/>
                          </a:solidFill>
                          <a:effectLst/>
                        </a:rPr>
                        <a:t>1010</a:t>
                      </a:r>
                      <a:endParaRPr lang="en-IE" sz="1000" b="0" i="1" u="none" strike="noStrike">
                        <a:solidFill>
                          <a:schemeClr val="bg1"/>
                        </a:solidFill>
                        <a:effectLst/>
                        <a:latin typeface="Tahoma" panose="020B0604030504040204" pitchFamily="34" charset="0"/>
                      </a:endParaRPr>
                    </a:p>
                  </a:txBody>
                  <a:tcPr marL="7408" marR="7408" marT="7408" marB="0" anchor="ctr">
                    <a:solidFill>
                      <a:schemeClr val="bg1">
                        <a:lumMod val="75000"/>
                      </a:schemeClr>
                    </a:solidFill>
                  </a:tcPr>
                </a:tc>
                <a:tc>
                  <a:txBody>
                    <a:bodyPr/>
                    <a:lstStyle/>
                    <a:p>
                      <a:pPr algn="ctr" fontAlgn="t"/>
                      <a:r>
                        <a:rPr lang="en-IE" sz="1000" i="1" u="none" strike="noStrike">
                          <a:solidFill>
                            <a:schemeClr val="bg1"/>
                          </a:solidFill>
                          <a:effectLst/>
                        </a:rPr>
                        <a:t>979</a:t>
                      </a:r>
                      <a:endParaRPr lang="en-IE" sz="1000" b="0" i="1" u="none" strike="noStrike">
                        <a:solidFill>
                          <a:schemeClr val="bg1"/>
                        </a:solidFill>
                        <a:effectLst/>
                        <a:latin typeface="Tahoma" panose="020B0604030504040204" pitchFamily="34" charset="0"/>
                      </a:endParaRPr>
                    </a:p>
                  </a:txBody>
                  <a:tcPr marL="7408" marR="7408" marT="7408" marB="0" anchor="ctr">
                    <a:solidFill>
                      <a:schemeClr val="bg1">
                        <a:lumMod val="75000"/>
                      </a:schemeClr>
                    </a:solidFill>
                  </a:tcPr>
                </a:tc>
                <a:tc>
                  <a:txBody>
                    <a:bodyPr/>
                    <a:lstStyle/>
                    <a:p>
                      <a:pPr algn="ctr" fontAlgn="t"/>
                      <a:r>
                        <a:rPr lang="en-IE" sz="1000" i="1" u="none" strike="noStrike">
                          <a:solidFill>
                            <a:schemeClr val="bg1"/>
                          </a:solidFill>
                          <a:effectLst/>
                        </a:rPr>
                        <a:t>321</a:t>
                      </a:r>
                      <a:endParaRPr lang="en-IE" sz="1000" b="0" i="1" u="none" strike="noStrike">
                        <a:solidFill>
                          <a:schemeClr val="bg1"/>
                        </a:solidFill>
                        <a:effectLst/>
                        <a:latin typeface="Tahoma" panose="020B0604030504040204" pitchFamily="34" charset="0"/>
                      </a:endParaRPr>
                    </a:p>
                  </a:txBody>
                  <a:tcPr marL="7408" marR="7408" marT="7408" marB="0" anchor="ctr">
                    <a:solidFill>
                      <a:schemeClr val="bg1">
                        <a:lumMod val="75000"/>
                      </a:schemeClr>
                    </a:solidFill>
                  </a:tcPr>
                </a:tc>
                <a:extLst>
                  <a:ext uri="{0D108BD9-81ED-4DB2-BD59-A6C34878D82A}">
                    <a16:rowId xmlns="" xmlns:a16="http://schemas.microsoft.com/office/drawing/2014/main" val="259491498"/>
                  </a:ext>
                </a:extLst>
              </a:tr>
              <a:tr h="162779">
                <a:tc>
                  <a:txBody>
                    <a:bodyPr/>
                    <a:lstStyle/>
                    <a:p>
                      <a:pPr algn="ctr" fontAlgn="t"/>
                      <a:r>
                        <a:rPr lang="en-IE" sz="1000" i="1" u="none" strike="noStrike">
                          <a:solidFill>
                            <a:schemeClr val="bg1"/>
                          </a:solidFill>
                          <a:effectLst/>
                        </a:rPr>
                        <a:t> </a:t>
                      </a:r>
                      <a:endParaRPr lang="en-IE" sz="1000" b="0" i="1" u="none" strike="noStrike">
                        <a:solidFill>
                          <a:schemeClr val="bg1"/>
                        </a:solidFill>
                        <a:effectLst/>
                        <a:latin typeface="Tahoma" panose="020B0604030504040204" pitchFamily="34" charset="0"/>
                      </a:endParaRPr>
                    </a:p>
                  </a:txBody>
                  <a:tcPr marL="7408" marR="7408" marT="7408" marB="0" anchor="ctr">
                    <a:solidFill>
                      <a:schemeClr val="bg1">
                        <a:lumMod val="75000"/>
                      </a:schemeClr>
                    </a:solidFill>
                  </a:tcPr>
                </a:tc>
                <a:tc>
                  <a:txBody>
                    <a:bodyPr/>
                    <a:lstStyle/>
                    <a:p>
                      <a:pPr algn="ctr" fontAlgn="t"/>
                      <a:r>
                        <a:rPr lang="en-IE" sz="1000" i="1" u="none" strike="noStrike">
                          <a:solidFill>
                            <a:schemeClr val="bg1"/>
                          </a:solidFill>
                          <a:effectLst/>
                        </a:rPr>
                        <a:t>%</a:t>
                      </a:r>
                      <a:endParaRPr lang="en-IE" sz="1000" b="0" i="1" u="none" strike="noStrike">
                        <a:solidFill>
                          <a:schemeClr val="bg1"/>
                        </a:solidFill>
                        <a:effectLst/>
                        <a:latin typeface="Tahoma" panose="020B0604030504040204" pitchFamily="34" charset="0"/>
                      </a:endParaRPr>
                    </a:p>
                  </a:txBody>
                  <a:tcPr marL="7408" marR="7408" marT="7408" marB="0" anchor="ctr">
                    <a:solidFill>
                      <a:schemeClr val="bg1">
                        <a:lumMod val="75000"/>
                      </a:schemeClr>
                    </a:solidFill>
                  </a:tcPr>
                </a:tc>
                <a:tc>
                  <a:txBody>
                    <a:bodyPr/>
                    <a:lstStyle/>
                    <a:p>
                      <a:pPr algn="ctr" fontAlgn="t"/>
                      <a:r>
                        <a:rPr lang="en-IE" sz="1000" i="1" u="none" strike="noStrike">
                          <a:solidFill>
                            <a:schemeClr val="bg1"/>
                          </a:solidFill>
                          <a:effectLst/>
                        </a:rPr>
                        <a:t>%</a:t>
                      </a:r>
                      <a:endParaRPr lang="en-IE" sz="1000" b="0" i="1" u="none" strike="noStrike">
                        <a:solidFill>
                          <a:schemeClr val="bg1"/>
                        </a:solidFill>
                        <a:effectLst/>
                        <a:latin typeface="Tahoma" panose="020B0604030504040204" pitchFamily="34" charset="0"/>
                      </a:endParaRPr>
                    </a:p>
                  </a:txBody>
                  <a:tcPr marL="7408" marR="7408" marT="7408" marB="0" anchor="ctr">
                    <a:solidFill>
                      <a:schemeClr val="bg1">
                        <a:lumMod val="75000"/>
                      </a:schemeClr>
                    </a:solidFill>
                  </a:tcPr>
                </a:tc>
                <a:tc>
                  <a:txBody>
                    <a:bodyPr/>
                    <a:lstStyle/>
                    <a:p>
                      <a:pPr algn="ctr" fontAlgn="t"/>
                      <a:r>
                        <a:rPr lang="en-IE" sz="1000" i="1" u="none" strike="noStrike">
                          <a:solidFill>
                            <a:schemeClr val="bg1"/>
                          </a:solidFill>
                          <a:effectLst/>
                        </a:rPr>
                        <a:t>%</a:t>
                      </a:r>
                      <a:endParaRPr lang="en-IE" sz="1000" b="0" i="1" u="none" strike="noStrike">
                        <a:solidFill>
                          <a:schemeClr val="bg1"/>
                        </a:solidFill>
                        <a:effectLst/>
                        <a:latin typeface="Tahoma" panose="020B0604030504040204" pitchFamily="34" charset="0"/>
                      </a:endParaRPr>
                    </a:p>
                  </a:txBody>
                  <a:tcPr marL="7408" marR="7408" marT="7408" marB="0" anchor="ctr">
                    <a:solidFill>
                      <a:schemeClr val="bg1">
                        <a:lumMod val="75000"/>
                      </a:schemeClr>
                    </a:solidFill>
                  </a:tcPr>
                </a:tc>
                <a:tc>
                  <a:txBody>
                    <a:bodyPr/>
                    <a:lstStyle/>
                    <a:p>
                      <a:pPr algn="ctr" fontAlgn="t"/>
                      <a:r>
                        <a:rPr lang="en-IE" sz="1000" i="1" u="none" strike="noStrike">
                          <a:solidFill>
                            <a:schemeClr val="bg1"/>
                          </a:solidFill>
                          <a:effectLst/>
                        </a:rPr>
                        <a:t>%</a:t>
                      </a:r>
                      <a:endParaRPr lang="en-IE" sz="1000" b="0" i="1" u="none" strike="noStrike">
                        <a:solidFill>
                          <a:schemeClr val="bg1"/>
                        </a:solidFill>
                        <a:effectLst/>
                        <a:latin typeface="Tahoma" panose="020B0604030504040204" pitchFamily="34" charset="0"/>
                      </a:endParaRPr>
                    </a:p>
                  </a:txBody>
                  <a:tcPr marL="7408" marR="7408" marT="7408" marB="0" anchor="ctr">
                    <a:solidFill>
                      <a:schemeClr val="bg1">
                        <a:lumMod val="75000"/>
                      </a:schemeClr>
                    </a:solidFill>
                  </a:tcPr>
                </a:tc>
                <a:tc>
                  <a:txBody>
                    <a:bodyPr/>
                    <a:lstStyle/>
                    <a:p>
                      <a:pPr algn="ctr" fontAlgn="t"/>
                      <a:r>
                        <a:rPr lang="en-IE" sz="1000" i="1" u="none" strike="noStrike">
                          <a:solidFill>
                            <a:schemeClr val="bg1"/>
                          </a:solidFill>
                          <a:effectLst/>
                        </a:rPr>
                        <a:t>%</a:t>
                      </a:r>
                      <a:endParaRPr lang="en-IE" sz="1000" b="0" i="1" u="none" strike="noStrike">
                        <a:solidFill>
                          <a:schemeClr val="bg1"/>
                        </a:solidFill>
                        <a:effectLst/>
                        <a:latin typeface="Tahoma" panose="020B0604030504040204" pitchFamily="34" charset="0"/>
                      </a:endParaRPr>
                    </a:p>
                  </a:txBody>
                  <a:tcPr marL="7408" marR="7408" marT="7408" marB="0" anchor="ctr">
                    <a:solidFill>
                      <a:schemeClr val="bg1">
                        <a:lumMod val="75000"/>
                      </a:schemeClr>
                    </a:solidFill>
                  </a:tcPr>
                </a:tc>
                <a:tc>
                  <a:txBody>
                    <a:bodyPr/>
                    <a:lstStyle/>
                    <a:p>
                      <a:pPr algn="ctr" fontAlgn="t"/>
                      <a:r>
                        <a:rPr lang="en-IE" sz="1000" i="1" u="none" strike="noStrike">
                          <a:solidFill>
                            <a:schemeClr val="bg1"/>
                          </a:solidFill>
                          <a:effectLst/>
                        </a:rPr>
                        <a:t>%</a:t>
                      </a:r>
                      <a:endParaRPr lang="en-IE" sz="1000" b="0" i="1" u="none" strike="noStrike">
                        <a:solidFill>
                          <a:schemeClr val="bg1"/>
                        </a:solidFill>
                        <a:effectLst/>
                        <a:latin typeface="Tahoma" panose="020B0604030504040204" pitchFamily="34" charset="0"/>
                      </a:endParaRPr>
                    </a:p>
                  </a:txBody>
                  <a:tcPr marL="7408" marR="7408" marT="7408" marB="0" anchor="ctr">
                    <a:solidFill>
                      <a:schemeClr val="bg1">
                        <a:lumMod val="75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7408" marR="7408" marT="7408" marB="0" anchor="ctr">
                    <a:solidFill>
                      <a:schemeClr val="bg1">
                        <a:lumMod val="75000"/>
                      </a:schemeClr>
                    </a:solidFill>
                  </a:tcPr>
                </a:tc>
                <a:tc>
                  <a:txBody>
                    <a:bodyPr/>
                    <a:lstStyle/>
                    <a:p>
                      <a:pPr algn="ctr" fontAlgn="t"/>
                      <a:r>
                        <a:rPr lang="en-IE" sz="1000" i="1" u="none" strike="noStrike">
                          <a:solidFill>
                            <a:schemeClr val="bg1"/>
                          </a:solidFill>
                          <a:effectLst/>
                        </a:rPr>
                        <a:t>%</a:t>
                      </a:r>
                      <a:endParaRPr lang="en-IE" sz="1000" b="0" i="1" u="none" strike="noStrike">
                        <a:solidFill>
                          <a:schemeClr val="bg1"/>
                        </a:solidFill>
                        <a:effectLst/>
                        <a:latin typeface="Tahoma" panose="020B0604030504040204" pitchFamily="34" charset="0"/>
                      </a:endParaRPr>
                    </a:p>
                  </a:txBody>
                  <a:tcPr marL="7408" marR="7408" marT="7408" marB="0" anchor="ctr">
                    <a:solidFill>
                      <a:schemeClr val="bg1">
                        <a:lumMod val="75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7408" marR="7408" marT="7408" marB="0" anchor="ctr">
                    <a:solidFill>
                      <a:schemeClr val="bg1">
                        <a:lumMod val="75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7408" marR="7408" marT="7408" marB="0" anchor="ctr">
                    <a:solidFill>
                      <a:schemeClr val="bg1">
                        <a:lumMod val="75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7408" marR="7408" marT="7408" marB="0" anchor="ctr">
                    <a:solidFill>
                      <a:schemeClr val="bg1">
                        <a:lumMod val="75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7408" marR="7408" marT="7408" marB="0" anchor="ctr">
                    <a:solidFill>
                      <a:schemeClr val="bg1">
                        <a:lumMod val="75000"/>
                      </a:schemeClr>
                    </a:solidFill>
                  </a:tcPr>
                </a:tc>
                <a:extLst>
                  <a:ext uri="{0D108BD9-81ED-4DB2-BD59-A6C34878D82A}">
                    <a16:rowId xmlns="" xmlns:a16="http://schemas.microsoft.com/office/drawing/2014/main" val="3000401011"/>
                  </a:ext>
                </a:extLst>
              </a:tr>
              <a:tr h="162779">
                <a:tc>
                  <a:txBody>
                    <a:bodyPr/>
                    <a:lstStyle/>
                    <a:p>
                      <a:pPr algn="l" fontAlgn="t"/>
                      <a:r>
                        <a:rPr lang="en-US" sz="1000" u="none" strike="noStrike" dirty="0">
                          <a:effectLst/>
                        </a:rPr>
                        <a:t>Films at a cinema or other venue </a:t>
                      </a:r>
                      <a:endParaRPr lang="en-US"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32</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31</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34</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41</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accent1">
                        <a:lumMod val="60000"/>
                        <a:lumOff val="40000"/>
                      </a:schemeClr>
                    </a:solidFill>
                  </a:tcPr>
                </a:tc>
                <a:tc>
                  <a:txBody>
                    <a:bodyPr/>
                    <a:lstStyle/>
                    <a:p>
                      <a:pPr algn="ctr" fontAlgn="t"/>
                      <a:r>
                        <a:rPr lang="en-IE" sz="1000" u="none" strike="noStrike" dirty="0">
                          <a:effectLst/>
                        </a:rPr>
                        <a:t>39</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accent1">
                        <a:lumMod val="60000"/>
                        <a:lumOff val="40000"/>
                      </a:schemeClr>
                    </a:solidFill>
                  </a:tcPr>
                </a:tc>
                <a:tc>
                  <a:txBody>
                    <a:bodyPr/>
                    <a:lstStyle/>
                    <a:p>
                      <a:pPr algn="ctr" fontAlgn="t"/>
                      <a:r>
                        <a:rPr lang="en-IE" sz="1000" u="none" strike="noStrike">
                          <a:effectLst/>
                        </a:rPr>
                        <a:t>19</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34</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30</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47</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accent1">
                        <a:lumMod val="60000"/>
                        <a:lumOff val="40000"/>
                      </a:schemeClr>
                    </a:solidFill>
                  </a:tcPr>
                </a:tc>
                <a:tc>
                  <a:txBody>
                    <a:bodyPr/>
                    <a:lstStyle/>
                    <a:p>
                      <a:pPr algn="ctr" fontAlgn="t"/>
                      <a:r>
                        <a:rPr lang="en-IE" sz="1000" u="none" strike="noStrike">
                          <a:effectLst/>
                        </a:rPr>
                        <a:t>26</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36</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25</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extLst>
                  <a:ext uri="{0D108BD9-81ED-4DB2-BD59-A6C34878D82A}">
                    <a16:rowId xmlns="" xmlns:a16="http://schemas.microsoft.com/office/drawing/2014/main" val="1692060162"/>
                  </a:ext>
                </a:extLst>
              </a:tr>
              <a:tr h="162779">
                <a:tc>
                  <a:txBody>
                    <a:bodyPr/>
                    <a:lstStyle/>
                    <a:p>
                      <a:pPr algn="l" fontAlgn="t"/>
                      <a:r>
                        <a:rPr lang="en-IE" sz="1000" u="none" strike="noStrike" dirty="0">
                          <a:effectLst/>
                        </a:rPr>
                        <a:t>Plays </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19</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15</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23</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15</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18</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24</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accent1">
                        <a:lumMod val="60000"/>
                        <a:lumOff val="40000"/>
                      </a:schemeClr>
                    </a:solidFill>
                  </a:tcPr>
                </a:tc>
                <a:tc>
                  <a:txBody>
                    <a:bodyPr/>
                    <a:lstStyle/>
                    <a:p>
                      <a:pPr algn="ctr" fontAlgn="t"/>
                      <a:r>
                        <a:rPr lang="en-IE" sz="1000" u="none" strike="noStrike">
                          <a:effectLst/>
                        </a:rPr>
                        <a:t>22</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17</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28</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accent1">
                        <a:lumMod val="60000"/>
                        <a:lumOff val="40000"/>
                      </a:schemeClr>
                    </a:solidFill>
                  </a:tcPr>
                </a:tc>
                <a:tc>
                  <a:txBody>
                    <a:bodyPr/>
                    <a:lstStyle/>
                    <a:p>
                      <a:pPr algn="ctr" fontAlgn="t"/>
                      <a:r>
                        <a:rPr lang="en-IE" sz="1000" u="none" strike="noStrike">
                          <a:effectLst/>
                        </a:rPr>
                        <a:t>16</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20</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19</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extLst>
                  <a:ext uri="{0D108BD9-81ED-4DB2-BD59-A6C34878D82A}">
                    <a16:rowId xmlns="" xmlns:a16="http://schemas.microsoft.com/office/drawing/2014/main" val="1041291319"/>
                  </a:ext>
                </a:extLst>
              </a:tr>
              <a:tr h="162779">
                <a:tc>
                  <a:txBody>
                    <a:bodyPr/>
                    <a:lstStyle/>
                    <a:p>
                      <a:pPr algn="l" fontAlgn="t"/>
                      <a:r>
                        <a:rPr lang="en-IE" sz="1000" u="none" strike="noStrike" dirty="0">
                          <a:effectLst/>
                        </a:rPr>
                        <a:t>Stand-up comedy </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16</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15</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17</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24</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accent1">
                        <a:lumMod val="60000"/>
                        <a:lumOff val="40000"/>
                      </a:schemeClr>
                    </a:solidFill>
                  </a:tcPr>
                </a:tc>
                <a:tc>
                  <a:txBody>
                    <a:bodyPr/>
                    <a:lstStyle/>
                    <a:p>
                      <a:pPr algn="ctr" fontAlgn="t"/>
                      <a:r>
                        <a:rPr lang="en-IE" sz="1000" u="none" strike="noStrike">
                          <a:effectLst/>
                        </a:rPr>
                        <a:t>16</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10</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19</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14</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19</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15</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16</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17</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extLst>
                  <a:ext uri="{0D108BD9-81ED-4DB2-BD59-A6C34878D82A}">
                    <a16:rowId xmlns="" xmlns:a16="http://schemas.microsoft.com/office/drawing/2014/main" val="3423238597"/>
                  </a:ext>
                </a:extLst>
              </a:tr>
              <a:tr h="162779">
                <a:tc>
                  <a:txBody>
                    <a:bodyPr/>
                    <a:lstStyle/>
                    <a:p>
                      <a:pPr algn="l" fontAlgn="t"/>
                      <a:r>
                        <a:rPr lang="en-IE" sz="1000" u="none" strike="noStrike">
                          <a:effectLst/>
                        </a:rPr>
                        <a:t>Musical </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15</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11</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18</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17</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18</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10</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17</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12</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17</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14</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16</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12</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extLst>
                  <a:ext uri="{0D108BD9-81ED-4DB2-BD59-A6C34878D82A}">
                    <a16:rowId xmlns="" xmlns:a16="http://schemas.microsoft.com/office/drawing/2014/main" val="3288426752"/>
                  </a:ext>
                </a:extLst>
              </a:tr>
              <a:tr h="162779">
                <a:tc>
                  <a:txBody>
                    <a:bodyPr/>
                    <a:lstStyle/>
                    <a:p>
                      <a:pPr algn="l" fontAlgn="t"/>
                      <a:r>
                        <a:rPr lang="en-IE" sz="1000" u="none" strike="noStrike">
                          <a:effectLst/>
                        </a:rPr>
                        <a:t>Rock or Popular music</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14</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12</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15</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21</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accent1">
                        <a:lumMod val="60000"/>
                        <a:lumOff val="40000"/>
                      </a:schemeClr>
                    </a:solidFill>
                  </a:tcPr>
                </a:tc>
                <a:tc>
                  <a:txBody>
                    <a:bodyPr/>
                    <a:lstStyle/>
                    <a:p>
                      <a:pPr algn="ctr" fontAlgn="t"/>
                      <a:r>
                        <a:rPr lang="en-IE" sz="1000" u="none" strike="noStrike">
                          <a:effectLst/>
                        </a:rPr>
                        <a:t>13</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17</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10</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15</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13</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15</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11</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extLst>
                  <a:ext uri="{0D108BD9-81ED-4DB2-BD59-A6C34878D82A}">
                    <a16:rowId xmlns="" xmlns:a16="http://schemas.microsoft.com/office/drawing/2014/main" val="2795884326"/>
                  </a:ext>
                </a:extLst>
              </a:tr>
              <a:tr h="162779">
                <a:tc>
                  <a:txBody>
                    <a:bodyPr/>
                    <a:lstStyle/>
                    <a:p>
                      <a:pPr algn="l" fontAlgn="t"/>
                      <a:r>
                        <a:rPr lang="en-IE" sz="1000" u="none" strike="noStrike" dirty="0">
                          <a:effectLst/>
                        </a:rPr>
                        <a:t>Country Music</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13</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13</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14</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10</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11</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18</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accent1">
                        <a:lumMod val="60000"/>
                        <a:lumOff val="40000"/>
                      </a:schemeClr>
                    </a:solidFill>
                  </a:tcPr>
                </a:tc>
                <a:tc>
                  <a:txBody>
                    <a:bodyPr/>
                    <a:lstStyle/>
                    <a:p>
                      <a:pPr algn="ctr" fontAlgn="t"/>
                      <a:r>
                        <a:rPr lang="en-IE" sz="1000" u="none" strike="noStrike">
                          <a:effectLst/>
                        </a:rPr>
                        <a:t>12</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14</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4</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17</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9</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21</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accent1">
                        <a:lumMod val="60000"/>
                        <a:lumOff val="40000"/>
                      </a:schemeClr>
                    </a:solidFill>
                  </a:tcPr>
                </a:tc>
                <a:extLst>
                  <a:ext uri="{0D108BD9-81ED-4DB2-BD59-A6C34878D82A}">
                    <a16:rowId xmlns="" xmlns:a16="http://schemas.microsoft.com/office/drawing/2014/main" val="2313374144"/>
                  </a:ext>
                </a:extLst>
              </a:tr>
              <a:tr h="162779">
                <a:tc>
                  <a:txBody>
                    <a:bodyPr/>
                    <a:lstStyle/>
                    <a:p>
                      <a:pPr algn="l" fontAlgn="t"/>
                      <a:r>
                        <a:rPr lang="en-IE" sz="1000" u="none" strike="noStrike">
                          <a:effectLst/>
                        </a:rPr>
                        <a:t>Traditional Irish/Folk music</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12</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14</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11</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10</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13</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13</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11</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14</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11</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13</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13</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12</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extLst>
                  <a:ext uri="{0D108BD9-81ED-4DB2-BD59-A6C34878D82A}">
                    <a16:rowId xmlns="" xmlns:a16="http://schemas.microsoft.com/office/drawing/2014/main" val="3230680068"/>
                  </a:ext>
                </a:extLst>
              </a:tr>
              <a:tr h="318012">
                <a:tc>
                  <a:txBody>
                    <a:bodyPr/>
                    <a:lstStyle/>
                    <a:p>
                      <a:pPr algn="l" fontAlgn="t"/>
                      <a:r>
                        <a:rPr lang="en-US" sz="1000" u="none" strike="noStrike">
                          <a:effectLst/>
                        </a:rPr>
                        <a:t>Street arts (e.g. outdoor based performance/ parade/ carnival/ circus) </a:t>
                      </a:r>
                      <a:endParaRPr lang="en-US"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11</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9</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13</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17</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10</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14</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8</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11</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11</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11</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11</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extLst>
                  <a:ext uri="{0D108BD9-81ED-4DB2-BD59-A6C34878D82A}">
                    <a16:rowId xmlns="" xmlns:a16="http://schemas.microsoft.com/office/drawing/2014/main" val="1271343527"/>
                  </a:ext>
                </a:extLst>
              </a:tr>
              <a:tr h="162779">
                <a:tc>
                  <a:txBody>
                    <a:bodyPr/>
                    <a:lstStyle/>
                    <a:p>
                      <a:pPr algn="l" fontAlgn="t"/>
                      <a:r>
                        <a:rPr lang="en-US" sz="1000" u="none" strike="noStrike">
                          <a:effectLst/>
                        </a:rPr>
                        <a:t>Art Exhibition (paintings, sculpture, photography, etc.</a:t>
                      </a:r>
                      <a:endParaRPr lang="en-US"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10</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12</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8</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9</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11</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13</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16</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accent1">
                        <a:lumMod val="60000"/>
                        <a:lumOff val="40000"/>
                      </a:schemeClr>
                    </a:solidFill>
                  </a:tcPr>
                </a:tc>
                <a:tc>
                  <a:txBody>
                    <a:bodyPr/>
                    <a:lstStyle/>
                    <a:p>
                      <a:pPr algn="ctr" fontAlgn="t"/>
                      <a:r>
                        <a:rPr lang="en-IE" sz="1000" u="none" strike="noStrike">
                          <a:effectLst/>
                        </a:rPr>
                        <a:t>7</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11</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extLst>
                  <a:ext uri="{0D108BD9-81ED-4DB2-BD59-A6C34878D82A}">
                    <a16:rowId xmlns="" xmlns:a16="http://schemas.microsoft.com/office/drawing/2014/main" val="3079023526"/>
                  </a:ext>
                </a:extLst>
              </a:tr>
              <a:tr h="318012">
                <a:tc>
                  <a:txBody>
                    <a:bodyPr/>
                    <a:lstStyle/>
                    <a:p>
                      <a:pPr algn="l" fontAlgn="t"/>
                      <a:r>
                        <a:rPr lang="en-US" sz="1000" u="none" strike="noStrike">
                          <a:effectLst/>
                        </a:rPr>
                        <a:t>Traditional Irish/Folk dance performance (not competitive event) </a:t>
                      </a:r>
                      <a:endParaRPr lang="en-US"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6</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9</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6</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8</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8</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8</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8</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7</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extLst>
                  <a:ext uri="{0D108BD9-81ED-4DB2-BD59-A6C34878D82A}">
                    <a16:rowId xmlns="" xmlns:a16="http://schemas.microsoft.com/office/drawing/2014/main" val="1720778060"/>
                  </a:ext>
                </a:extLst>
              </a:tr>
              <a:tr h="162779">
                <a:tc>
                  <a:txBody>
                    <a:bodyPr/>
                    <a:lstStyle/>
                    <a:p>
                      <a:pPr algn="l" fontAlgn="t"/>
                      <a:r>
                        <a:rPr lang="en-IE" sz="1000" u="none" strike="noStrike" dirty="0">
                          <a:effectLst/>
                        </a:rPr>
                        <a:t>World music</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7</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8</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11</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7</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4</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10</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4</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6</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8</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extLst>
                  <a:ext uri="{0D108BD9-81ED-4DB2-BD59-A6C34878D82A}">
                    <a16:rowId xmlns="" xmlns:a16="http://schemas.microsoft.com/office/drawing/2014/main" val="3832076733"/>
                  </a:ext>
                </a:extLst>
              </a:tr>
              <a:tr h="162779">
                <a:tc>
                  <a:txBody>
                    <a:bodyPr/>
                    <a:lstStyle/>
                    <a:p>
                      <a:pPr algn="l" fontAlgn="t"/>
                      <a:r>
                        <a:rPr lang="en-IE" sz="1000" u="none" strike="noStrike">
                          <a:effectLst/>
                        </a:rPr>
                        <a:t>Other music</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6</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7</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6</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8</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5</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10</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5</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6</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extLst>
                  <a:ext uri="{0D108BD9-81ED-4DB2-BD59-A6C34878D82A}">
                    <a16:rowId xmlns="" xmlns:a16="http://schemas.microsoft.com/office/drawing/2014/main" val="974887183"/>
                  </a:ext>
                </a:extLst>
              </a:tr>
              <a:tr h="162779">
                <a:tc>
                  <a:txBody>
                    <a:bodyPr/>
                    <a:lstStyle/>
                    <a:p>
                      <a:pPr algn="l" fontAlgn="t"/>
                      <a:r>
                        <a:rPr lang="en-IE" sz="1000" u="none" strike="noStrike" dirty="0">
                          <a:effectLst/>
                        </a:rPr>
                        <a:t>Opera </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6</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4</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3</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6</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8</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7</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4</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9</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4</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5</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extLst>
                  <a:ext uri="{0D108BD9-81ED-4DB2-BD59-A6C34878D82A}">
                    <a16:rowId xmlns="" xmlns:a16="http://schemas.microsoft.com/office/drawing/2014/main" val="1599029113"/>
                  </a:ext>
                </a:extLst>
              </a:tr>
              <a:tr h="162779">
                <a:tc>
                  <a:txBody>
                    <a:bodyPr/>
                    <a:lstStyle/>
                    <a:p>
                      <a:pPr algn="l" fontAlgn="t"/>
                      <a:r>
                        <a:rPr lang="en-IE" sz="1000" u="none" strike="noStrike">
                          <a:effectLst/>
                        </a:rPr>
                        <a:t>Classical music</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6</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6</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6</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3</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8</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5</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7</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5</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5</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6</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extLst>
                  <a:ext uri="{0D108BD9-81ED-4DB2-BD59-A6C34878D82A}">
                    <a16:rowId xmlns="" xmlns:a16="http://schemas.microsoft.com/office/drawing/2014/main" val="4204391442"/>
                  </a:ext>
                </a:extLst>
              </a:tr>
              <a:tr h="318012">
                <a:tc>
                  <a:txBody>
                    <a:bodyPr/>
                    <a:lstStyle/>
                    <a:p>
                      <a:pPr algn="l" fontAlgn="t"/>
                      <a:r>
                        <a:rPr lang="en-US" sz="1000" u="none" strike="noStrike">
                          <a:effectLst/>
                        </a:rPr>
                        <a:t>Live streaming of an event at a cinema (e.g. play, opera, concert etc.) </a:t>
                      </a:r>
                      <a:endParaRPr lang="en-US"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5</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5</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6</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5</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4</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6</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5</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8</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4</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5</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6</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extLst>
                  <a:ext uri="{0D108BD9-81ED-4DB2-BD59-A6C34878D82A}">
                    <a16:rowId xmlns="" xmlns:a16="http://schemas.microsoft.com/office/drawing/2014/main" val="1390052359"/>
                  </a:ext>
                </a:extLst>
              </a:tr>
              <a:tr h="162779">
                <a:tc>
                  <a:txBody>
                    <a:bodyPr/>
                    <a:lstStyle/>
                    <a:p>
                      <a:pPr algn="l" fontAlgn="t"/>
                      <a:r>
                        <a:rPr lang="en-IE" sz="1000" u="none" strike="noStrike" dirty="0">
                          <a:effectLst/>
                        </a:rPr>
                        <a:t>Jazz/Blues music</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5</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4</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5</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6</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4</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4</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5</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4</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4</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5</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5</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extLst>
                  <a:ext uri="{0D108BD9-81ED-4DB2-BD59-A6C34878D82A}">
                    <a16:rowId xmlns="" xmlns:a16="http://schemas.microsoft.com/office/drawing/2014/main" val="1887171238"/>
                  </a:ext>
                </a:extLst>
              </a:tr>
              <a:tr h="318012">
                <a:tc>
                  <a:txBody>
                    <a:bodyPr/>
                    <a:lstStyle/>
                    <a:p>
                      <a:pPr algn="l" fontAlgn="t"/>
                      <a:r>
                        <a:rPr lang="en-US" sz="1000" u="none" strike="noStrike">
                          <a:effectLst/>
                        </a:rPr>
                        <a:t>Event connected with books or writing (e.g reading or interview with author)</a:t>
                      </a:r>
                      <a:endParaRPr lang="en-US"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5</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4</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4</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5</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8</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3</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11</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accent1">
                        <a:lumMod val="60000"/>
                        <a:lumOff val="40000"/>
                      </a:schemeClr>
                    </a:solidFill>
                  </a:tcPr>
                </a:tc>
                <a:tc>
                  <a:txBody>
                    <a:bodyPr/>
                    <a:lstStyle/>
                    <a:p>
                      <a:pPr algn="ctr" fontAlgn="t"/>
                      <a:r>
                        <a:rPr lang="en-IE" sz="1000" u="none" strike="noStrike" dirty="0">
                          <a:effectLst/>
                        </a:rPr>
                        <a:t>3</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6</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4</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extLst>
                  <a:ext uri="{0D108BD9-81ED-4DB2-BD59-A6C34878D82A}">
                    <a16:rowId xmlns="" xmlns:a16="http://schemas.microsoft.com/office/drawing/2014/main" val="4149498790"/>
                  </a:ext>
                </a:extLst>
              </a:tr>
              <a:tr h="318012">
                <a:tc>
                  <a:txBody>
                    <a:bodyPr/>
                    <a:lstStyle/>
                    <a:p>
                      <a:pPr algn="l" fontAlgn="t"/>
                      <a:r>
                        <a:rPr lang="en-US" sz="1000" u="none" strike="noStrike" dirty="0">
                          <a:effectLst/>
                        </a:rPr>
                        <a:t>Event connected with Architecture (</a:t>
                      </a:r>
                      <a:r>
                        <a:rPr lang="en-US" sz="1000" u="none" strike="noStrike" dirty="0" err="1">
                          <a:effectLst/>
                        </a:rPr>
                        <a:t>eg</a:t>
                      </a:r>
                      <a:r>
                        <a:rPr lang="en-US" sz="1000" u="none" strike="noStrike" dirty="0">
                          <a:effectLst/>
                        </a:rPr>
                        <a:t> talk, exhibition, guided tour)</a:t>
                      </a:r>
                      <a:endParaRPr lang="en-US"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5</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4</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5</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3</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5</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6</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6</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4</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5</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4</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4</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6</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extLst>
                  <a:ext uri="{0D108BD9-81ED-4DB2-BD59-A6C34878D82A}">
                    <a16:rowId xmlns="" xmlns:a16="http://schemas.microsoft.com/office/drawing/2014/main" val="1667133758"/>
                  </a:ext>
                </a:extLst>
              </a:tr>
              <a:tr h="162779">
                <a:tc>
                  <a:txBody>
                    <a:bodyPr/>
                    <a:lstStyle/>
                    <a:p>
                      <a:pPr algn="l" fontAlgn="t"/>
                      <a:r>
                        <a:rPr lang="en-US" sz="1000" u="none" strike="noStrike" dirty="0">
                          <a:effectLst/>
                        </a:rPr>
                        <a:t>Circus – in a tent or other venue</a:t>
                      </a:r>
                      <a:endParaRPr lang="en-US"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5</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5</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4</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5</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2</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5</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4</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3</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5</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5</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5</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extLst>
                  <a:ext uri="{0D108BD9-81ED-4DB2-BD59-A6C34878D82A}">
                    <a16:rowId xmlns="" xmlns:a16="http://schemas.microsoft.com/office/drawing/2014/main" val="2656076508"/>
                  </a:ext>
                </a:extLst>
              </a:tr>
              <a:tr h="162779">
                <a:tc>
                  <a:txBody>
                    <a:bodyPr/>
                    <a:lstStyle/>
                    <a:p>
                      <a:pPr algn="l" fontAlgn="t"/>
                      <a:r>
                        <a:rPr lang="en-IE" sz="1000" u="none" strike="noStrike" dirty="0">
                          <a:effectLst/>
                        </a:rPr>
                        <a:t>Contemporary dance performance </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4</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3</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6</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4</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5</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4</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2</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5</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4</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4</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5</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extLst>
                  <a:ext uri="{0D108BD9-81ED-4DB2-BD59-A6C34878D82A}">
                    <a16:rowId xmlns="" xmlns:a16="http://schemas.microsoft.com/office/drawing/2014/main" val="1655337325"/>
                  </a:ext>
                </a:extLst>
              </a:tr>
              <a:tr h="162779">
                <a:tc>
                  <a:txBody>
                    <a:bodyPr/>
                    <a:lstStyle/>
                    <a:p>
                      <a:pPr algn="l" fontAlgn="t"/>
                      <a:r>
                        <a:rPr lang="en-IE" sz="1000" u="none" strike="noStrike" dirty="0">
                          <a:effectLst/>
                        </a:rPr>
                        <a:t>Ballet </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2</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2</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2</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3</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2</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4</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4</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a:effectLst/>
                        </a:rPr>
                        <a:t>1</a:t>
                      </a:r>
                      <a:endParaRPr lang="en-IE" sz="1000" b="0" i="0" u="none" strike="noStrike">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3</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u="none" strike="noStrike" dirty="0">
                          <a:effectLst/>
                        </a:rPr>
                        <a:t>1</a:t>
                      </a:r>
                      <a:endParaRPr lang="en-IE" sz="1000" b="0"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extLst>
                  <a:ext uri="{0D108BD9-81ED-4DB2-BD59-A6C34878D82A}">
                    <a16:rowId xmlns="" xmlns:a16="http://schemas.microsoft.com/office/drawing/2014/main" val="2428064723"/>
                  </a:ext>
                </a:extLst>
              </a:tr>
              <a:tr h="162779">
                <a:tc>
                  <a:txBody>
                    <a:bodyPr/>
                    <a:lstStyle/>
                    <a:p>
                      <a:pPr algn="l" fontAlgn="t"/>
                      <a:r>
                        <a:rPr lang="en-IE" sz="1000" b="1" u="none" strike="noStrike" dirty="0">
                          <a:effectLst/>
                        </a:rPr>
                        <a:t>Any Arts Council funded event</a:t>
                      </a:r>
                      <a:endParaRPr lang="en-IE" sz="1000" b="1"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b="1" u="none" strike="noStrike" dirty="0">
                          <a:effectLst/>
                        </a:rPr>
                        <a:t>50</a:t>
                      </a:r>
                      <a:endParaRPr lang="en-IE" sz="1000" b="1"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b="1" u="none" strike="noStrike" dirty="0">
                          <a:effectLst/>
                        </a:rPr>
                        <a:t>46</a:t>
                      </a:r>
                      <a:endParaRPr lang="en-IE" sz="1000" b="1"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b="1" u="none" strike="noStrike" dirty="0">
                          <a:effectLst/>
                        </a:rPr>
                        <a:t>53</a:t>
                      </a:r>
                      <a:endParaRPr lang="en-IE" sz="1000" b="1"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b="1" u="none" strike="noStrike" dirty="0">
                          <a:effectLst/>
                        </a:rPr>
                        <a:t>49</a:t>
                      </a:r>
                      <a:endParaRPr lang="en-IE" sz="1000" b="1"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b="1" u="none" strike="noStrike" dirty="0">
                          <a:effectLst/>
                        </a:rPr>
                        <a:t>50</a:t>
                      </a:r>
                      <a:endParaRPr lang="en-IE" sz="1000" b="1"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b="1" u="none" strike="noStrike" dirty="0">
                          <a:effectLst/>
                        </a:rPr>
                        <a:t>51</a:t>
                      </a:r>
                      <a:endParaRPr lang="en-IE" sz="1000" b="1"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b="1" u="none" strike="noStrike" dirty="0">
                          <a:effectLst/>
                        </a:rPr>
                        <a:t>55</a:t>
                      </a:r>
                      <a:endParaRPr lang="en-IE" sz="1000" b="1" i="0" u="none" strike="noStrike" dirty="0">
                        <a:solidFill>
                          <a:srgbClr val="000000"/>
                        </a:solidFill>
                        <a:effectLst/>
                        <a:latin typeface="Tahoma" panose="020B0604030504040204" pitchFamily="34" charset="0"/>
                      </a:endParaRPr>
                    </a:p>
                  </a:txBody>
                  <a:tcPr marL="7408" marR="7408" marT="7408" marB="0" anchor="ctr">
                    <a:solidFill>
                      <a:schemeClr val="accent1">
                        <a:lumMod val="60000"/>
                        <a:lumOff val="40000"/>
                      </a:schemeClr>
                    </a:solidFill>
                  </a:tcPr>
                </a:tc>
                <a:tc>
                  <a:txBody>
                    <a:bodyPr/>
                    <a:lstStyle/>
                    <a:p>
                      <a:pPr algn="ctr" fontAlgn="t"/>
                      <a:r>
                        <a:rPr lang="en-IE" sz="1000" b="1" u="none" strike="noStrike" dirty="0">
                          <a:effectLst/>
                        </a:rPr>
                        <a:t>45</a:t>
                      </a:r>
                      <a:endParaRPr lang="en-IE" sz="1000" b="1"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b="1" u="none" strike="noStrike" dirty="0">
                          <a:effectLst/>
                        </a:rPr>
                        <a:t>56</a:t>
                      </a:r>
                      <a:endParaRPr lang="en-IE" sz="1000" b="1" i="0" u="none" strike="noStrike" dirty="0">
                        <a:solidFill>
                          <a:srgbClr val="000000"/>
                        </a:solidFill>
                        <a:effectLst/>
                        <a:latin typeface="Tahoma" panose="020B0604030504040204" pitchFamily="34" charset="0"/>
                      </a:endParaRPr>
                    </a:p>
                  </a:txBody>
                  <a:tcPr marL="7408" marR="7408" marT="7408" marB="0" anchor="ctr">
                    <a:solidFill>
                      <a:schemeClr val="accent1">
                        <a:lumMod val="60000"/>
                        <a:lumOff val="40000"/>
                      </a:schemeClr>
                    </a:solidFill>
                  </a:tcPr>
                </a:tc>
                <a:tc>
                  <a:txBody>
                    <a:bodyPr/>
                    <a:lstStyle/>
                    <a:p>
                      <a:pPr algn="ctr" fontAlgn="t"/>
                      <a:r>
                        <a:rPr lang="en-IE" sz="1000" b="1" u="none" strike="noStrike" dirty="0">
                          <a:effectLst/>
                        </a:rPr>
                        <a:t>47</a:t>
                      </a:r>
                      <a:endParaRPr lang="en-IE" sz="1000" b="1"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b="1" u="none" strike="noStrike" dirty="0">
                          <a:effectLst/>
                        </a:rPr>
                        <a:t>50</a:t>
                      </a:r>
                      <a:endParaRPr lang="en-IE" sz="1000" b="1"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tc>
                  <a:txBody>
                    <a:bodyPr/>
                    <a:lstStyle/>
                    <a:p>
                      <a:pPr algn="ctr" fontAlgn="t"/>
                      <a:r>
                        <a:rPr lang="en-IE" sz="1000" b="1" u="none" strike="noStrike" dirty="0">
                          <a:effectLst/>
                        </a:rPr>
                        <a:t>49</a:t>
                      </a:r>
                      <a:endParaRPr lang="en-IE" sz="1000" b="1" i="0" u="none" strike="noStrike" dirty="0">
                        <a:solidFill>
                          <a:srgbClr val="000000"/>
                        </a:solidFill>
                        <a:effectLst/>
                        <a:latin typeface="Tahoma" panose="020B0604030504040204" pitchFamily="34" charset="0"/>
                      </a:endParaRPr>
                    </a:p>
                  </a:txBody>
                  <a:tcPr marL="7408" marR="7408" marT="7408" marB="0" anchor="ctr">
                    <a:solidFill>
                      <a:schemeClr val="bg1">
                        <a:lumMod val="95000"/>
                      </a:schemeClr>
                    </a:solidFill>
                  </a:tcPr>
                </a:tc>
                <a:extLst>
                  <a:ext uri="{0D108BD9-81ED-4DB2-BD59-A6C34878D82A}">
                    <a16:rowId xmlns="" xmlns:a16="http://schemas.microsoft.com/office/drawing/2014/main" val="2040394672"/>
                  </a:ext>
                </a:extLst>
              </a:tr>
            </a:tbl>
          </a:graphicData>
        </a:graphic>
      </p:graphicFrame>
      <p:sp>
        <p:nvSpPr>
          <p:cNvPr id="9" name="Parallelogram 8">
            <a:extLst>
              <a:ext uri="{FF2B5EF4-FFF2-40B4-BE49-F238E27FC236}">
                <a16:creationId xmlns="" xmlns:a16="http://schemas.microsoft.com/office/drawing/2014/main" id="{F2A38054-5F37-4356-A830-832FA1393109}"/>
              </a:ext>
            </a:extLst>
          </p:cNvPr>
          <p:cNvSpPr/>
          <p:nvPr/>
        </p:nvSpPr>
        <p:spPr>
          <a:xfrm>
            <a:off x="920552" y="6165303"/>
            <a:ext cx="8288022" cy="380219"/>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400" b="1" dirty="0">
                <a:solidFill>
                  <a:prstClr val="white"/>
                </a:solidFill>
              </a:rPr>
              <a:t>Opportunities for growth in plays, arts exhibitions and literary events are focused on Dublin.</a:t>
            </a:r>
          </a:p>
        </p:txBody>
      </p:sp>
    </p:spTree>
    <p:extLst>
      <p:ext uri="{BB962C8B-B14F-4D97-AF65-F5344CB8AC3E}">
        <p14:creationId xmlns:p14="http://schemas.microsoft.com/office/powerpoint/2010/main" val="3052906946"/>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27D5792C-E168-4F2A-84CA-F3AF6C5DDD25}"/>
              </a:ext>
            </a:extLst>
          </p:cNvPr>
          <p:cNvSpPr>
            <a:spLocks noGrp="1"/>
          </p:cNvSpPr>
          <p:nvPr>
            <p:ph type="body" sz="quarter" idx="49"/>
          </p:nvPr>
        </p:nvSpPr>
        <p:spPr>
          <a:xfrm>
            <a:off x="232011" y="491404"/>
            <a:ext cx="5548676" cy="323941"/>
          </a:xfrm>
        </p:spPr>
        <p:txBody>
          <a:bodyPr/>
          <a:lstStyle/>
          <a:p>
            <a:r>
              <a:rPr lang="en-IE" dirty="0">
                <a:solidFill>
                  <a:schemeClr val="tx1">
                    <a:lumMod val="50000"/>
                    <a:lumOff val="50000"/>
                  </a:schemeClr>
                </a:solidFill>
              </a:rPr>
              <a:t>Base : Arts Goers N – 1,001</a:t>
            </a:r>
            <a:endParaRPr lang="en-IE" dirty="0"/>
          </a:p>
        </p:txBody>
      </p:sp>
      <p:sp>
        <p:nvSpPr>
          <p:cNvPr id="2" name="Title 1">
            <a:extLst>
              <a:ext uri="{FF2B5EF4-FFF2-40B4-BE49-F238E27FC236}">
                <a16:creationId xmlns="" xmlns:a16="http://schemas.microsoft.com/office/drawing/2014/main" id="{350D894B-4292-462A-8F73-3646CFD8ADDC}"/>
              </a:ext>
            </a:extLst>
          </p:cNvPr>
          <p:cNvSpPr>
            <a:spLocks noGrp="1"/>
          </p:cNvSpPr>
          <p:nvPr>
            <p:ph type="title"/>
          </p:nvPr>
        </p:nvSpPr>
        <p:spPr>
          <a:xfrm>
            <a:off x="232011" y="79233"/>
            <a:ext cx="7952663" cy="370620"/>
          </a:xfrm>
        </p:spPr>
        <p:txBody>
          <a:bodyPr/>
          <a:lstStyle/>
          <a:p>
            <a:r>
              <a:rPr lang="en-IE" dirty="0"/>
              <a:t>Arts events would like to attend more often</a:t>
            </a:r>
          </a:p>
        </p:txBody>
      </p:sp>
      <p:sp>
        <p:nvSpPr>
          <p:cNvPr id="6" name="Text Placeholder 5">
            <a:extLst>
              <a:ext uri="{FF2B5EF4-FFF2-40B4-BE49-F238E27FC236}">
                <a16:creationId xmlns="" xmlns:a16="http://schemas.microsoft.com/office/drawing/2014/main" id="{FBC15568-91F0-421D-8C42-2678BC55B91F}"/>
              </a:ext>
            </a:extLst>
          </p:cNvPr>
          <p:cNvSpPr>
            <a:spLocks noGrp="1"/>
          </p:cNvSpPr>
          <p:nvPr>
            <p:ph type="body" sz="quarter" idx="60"/>
          </p:nvPr>
        </p:nvSpPr>
        <p:spPr/>
        <p:txBody>
          <a:bodyPr/>
          <a:lstStyle/>
          <a:p>
            <a:r>
              <a:rPr lang="en-IE" dirty="0"/>
              <a:t>Q.7 Which of these events do you really wish you could go to more often?</a:t>
            </a:r>
          </a:p>
          <a:p>
            <a:endParaRPr lang="en-IE" dirty="0"/>
          </a:p>
        </p:txBody>
      </p:sp>
      <p:graphicFrame>
        <p:nvGraphicFramePr>
          <p:cNvPr id="7" name="Table 6">
            <a:extLst>
              <a:ext uri="{FF2B5EF4-FFF2-40B4-BE49-F238E27FC236}">
                <a16:creationId xmlns="" xmlns:a16="http://schemas.microsoft.com/office/drawing/2014/main" id="{D7DFE1EC-1133-4AEA-953C-B81A162E1177}"/>
              </a:ext>
            </a:extLst>
          </p:cNvPr>
          <p:cNvGraphicFramePr>
            <a:graphicFrameLocks noGrp="1"/>
          </p:cNvGraphicFramePr>
          <p:nvPr>
            <p:extLst>
              <p:ext uri="{D42A27DB-BD31-4B8C-83A1-F6EECF244321}">
                <p14:modId xmlns:p14="http://schemas.microsoft.com/office/powerpoint/2010/main" val="2119462477"/>
              </p:ext>
            </p:extLst>
          </p:nvPr>
        </p:nvGraphicFramePr>
        <p:xfrm>
          <a:off x="232011" y="794933"/>
          <a:ext cx="9441980" cy="5131246"/>
        </p:xfrm>
        <a:graphic>
          <a:graphicData uri="http://schemas.openxmlformats.org/drawingml/2006/table">
            <a:tbl>
              <a:tblPr>
                <a:tableStyleId>{5C22544A-7EE6-4342-B048-85BDC9FD1C3A}</a:tableStyleId>
              </a:tblPr>
              <a:tblGrid>
                <a:gridCol w="3998071">
                  <a:extLst>
                    <a:ext uri="{9D8B030D-6E8A-4147-A177-3AD203B41FA5}">
                      <a16:colId xmlns="" xmlns:a16="http://schemas.microsoft.com/office/drawing/2014/main" val="2289259933"/>
                    </a:ext>
                  </a:extLst>
                </a:gridCol>
                <a:gridCol w="539815">
                  <a:extLst>
                    <a:ext uri="{9D8B030D-6E8A-4147-A177-3AD203B41FA5}">
                      <a16:colId xmlns="" xmlns:a16="http://schemas.microsoft.com/office/drawing/2014/main" val="2418235183"/>
                    </a:ext>
                  </a:extLst>
                </a:gridCol>
                <a:gridCol w="817349">
                  <a:extLst>
                    <a:ext uri="{9D8B030D-6E8A-4147-A177-3AD203B41FA5}">
                      <a16:colId xmlns="" xmlns:a16="http://schemas.microsoft.com/office/drawing/2014/main" val="3672241766"/>
                    </a:ext>
                  </a:extLst>
                </a:gridCol>
                <a:gridCol w="817349">
                  <a:extLst>
                    <a:ext uri="{9D8B030D-6E8A-4147-A177-3AD203B41FA5}">
                      <a16:colId xmlns="" xmlns:a16="http://schemas.microsoft.com/office/drawing/2014/main" val="3906991266"/>
                    </a:ext>
                  </a:extLst>
                </a:gridCol>
                <a:gridCol w="817349">
                  <a:extLst>
                    <a:ext uri="{9D8B030D-6E8A-4147-A177-3AD203B41FA5}">
                      <a16:colId xmlns="" xmlns:a16="http://schemas.microsoft.com/office/drawing/2014/main" val="1933722163"/>
                    </a:ext>
                  </a:extLst>
                </a:gridCol>
                <a:gridCol w="817349">
                  <a:extLst>
                    <a:ext uri="{9D8B030D-6E8A-4147-A177-3AD203B41FA5}">
                      <a16:colId xmlns="" xmlns:a16="http://schemas.microsoft.com/office/drawing/2014/main" val="3800618332"/>
                    </a:ext>
                  </a:extLst>
                </a:gridCol>
                <a:gridCol w="817349">
                  <a:extLst>
                    <a:ext uri="{9D8B030D-6E8A-4147-A177-3AD203B41FA5}">
                      <a16:colId xmlns="" xmlns:a16="http://schemas.microsoft.com/office/drawing/2014/main" val="1296060287"/>
                    </a:ext>
                  </a:extLst>
                </a:gridCol>
                <a:gridCol w="817349">
                  <a:extLst>
                    <a:ext uri="{9D8B030D-6E8A-4147-A177-3AD203B41FA5}">
                      <a16:colId xmlns="" xmlns:a16="http://schemas.microsoft.com/office/drawing/2014/main" val="516274386"/>
                    </a:ext>
                  </a:extLst>
                </a:gridCol>
              </a:tblGrid>
              <a:tr h="153915">
                <a:tc rowSpan="2">
                  <a:txBody>
                    <a:bodyPr/>
                    <a:lstStyle/>
                    <a:p>
                      <a:pPr algn="ctr" fontAlgn="t"/>
                      <a:endParaRPr lang="en-IE" sz="1200" b="0" i="0" u="none" strike="noStrike" dirty="0">
                        <a:solidFill>
                          <a:srgbClr val="000000"/>
                        </a:solidFill>
                        <a:effectLst/>
                        <a:latin typeface="Tahoma" panose="020B0604030504040204" pitchFamily="34" charset="0"/>
                      </a:endParaRPr>
                    </a:p>
                  </a:txBody>
                  <a:tcPr marL="8706" marR="8706" marT="8706" marB="0" anchor="ctr">
                    <a:solidFill>
                      <a:srgbClr val="FED402"/>
                    </a:solidFill>
                  </a:tcPr>
                </a:tc>
                <a:tc rowSpan="2">
                  <a:txBody>
                    <a:bodyPr/>
                    <a:lstStyle/>
                    <a:p>
                      <a:pPr algn="ctr" fontAlgn="t"/>
                      <a:r>
                        <a:rPr lang="en-IE" sz="1200" b="1" u="none" strike="noStrike" dirty="0">
                          <a:solidFill>
                            <a:schemeClr val="tx1">
                              <a:lumMod val="50000"/>
                              <a:lumOff val="50000"/>
                            </a:schemeClr>
                          </a:solidFill>
                          <a:effectLst/>
                        </a:rPr>
                        <a:t>Total</a:t>
                      </a:r>
                      <a:endParaRPr lang="en-IE" sz="1200" b="1" i="0" u="none" strike="noStrike" dirty="0">
                        <a:solidFill>
                          <a:schemeClr val="tx1">
                            <a:lumMod val="50000"/>
                            <a:lumOff val="50000"/>
                          </a:schemeClr>
                        </a:solidFill>
                        <a:effectLst/>
                        <a:latin typeface="Tahoma" panose="020B0604030504040204" pitchFamily="34" charset="0"/>
                      </a:endParaRPr>
                    </a:p>
                  </a:txBody>
                  <a:tcPr marL="8706" marR="8706" marT="8706" marB="0" anchor="ctr">
                    <a:solidFill>
                      <a:srgbClr val="FED402"/>
                    </a:solidFill>
                  </a:tcPr>
                </a:tc>
                <a:tc gridSpan="6">
                  <a:txBody>
                    <a:bodyPr/>
                    <a:lstStyle/>
                    <a:p>
                      <a:pPr algn="ctr" fontAlgn="t"/>
                      <a:r>
                        <a:rPr lang="en-IE" sz="1200" b="1" u="none" strike="noStrike" dirty="0">
                          <a:solidFill>
                            <a:schemeClr val="tx1">
                              <a:lumMod val="50000"/>
                              <a:lumOff val="50000"/>
                            </a:schemeClr>
                          </a:solidFill>
                          <a:effectLst/>
                        </a:rPr>
                        <a:t>Arts Goers</a:t>
                      </a:r>
                      <a:endParaRPr lang="en-IE" sz="1200" b="1" i="0" u="none" strike="noStrike" dirty="0">
                        <a:solidFill>
                          <a:schemeClr val="tx1">
                            <a:lumMod val="50000"/>
                            <a:lumOff val="50000"/>
                          </a:schemeClr>
                        </a:solidFill>
                        <a:effectLst/>
                        <a:latin typeface="Tahoma" panose="020B0604030504040204" pitchFamily="34" charset="0"/>
                      </a:endParaRPr>
                    </a:p>
                  </a:txBody>
                  <a:tcPr marL="8706" marR="8706" marT="8706" marB="0" anchor="ctr">
                    <a:solidFill>
                      <a:srgbClr val="FED402"/>
                    </a:solid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 xmlns:a16="http://schemas.microsoft.com/office/drawing/2014/main" val="1459456256"/>
                  </a:ext>
                </a:extLst>
              </a:tr>
              <a:tr h="0">
                <a:tc vMerge="1">
                  <a:txBody>
                    <a:bodyPr/>
                    <a:lstStyle/>
                    <a:p>
                      <a:endParaRPr lang="en-IE"/>
                    </a:p>
                  </a:txBody>
                  <a:tcPr/>
                </a:tc>
                <a:tc vMerge="1">
                  <a:txBody>
                    <a:bodyPr/>
                    <a:lstStyle/>
                    <a:p>
                      <a:endParaRPr lang="en-IE"/>
                    </a:p>
                  </a:txBody>
                  <a:tcPr/>
                </a:tc>
                <a:tc>
                  <a:txBody>
                    <a:bodyPr/>
                    <a:lstStyle/>
                    <a:p>
                      <a:pPr algn="ctr" fontAlgn="t"/>
                      <a:r>
                        <a:rPr lang="en-IE" sz="1000" b="1" u="none" strike="noStrike" dirty="0">
                          <a:solidFill>
                            <a:schemeClr val="tx1">
                              <a:lumMod val="50000"/>
                              <a:lumOff val="50000"/>
                            </a:schemeClr>
                          </a:solidFill>
                          <a:effectLst/>
                        </a:rPr>
                        <a:t>Any arts goers</a:t>
                      </a:r>
                      <a:endParaRPr lang="en-IE" sz="1000" b="1" i="0" u="none" strike="noStrike" dirty="0">
                        <a:solidFill>
                          <a:schemeClr val="tx1">
                            <a:lumMod val="50000"/>
                            <a:lumOff val="50000"/>
                          </a:schemeClr>
                        </a:solidFill>
                        <a:effectLst/>
                        <a:latin typeface="Tahoma" panose="020B0604030504040204" pitchFamily="34" charset="0"/>
                      </a:endParaRPr>
                    </a:p>
                  </a:txBody>
                  <a:tcPr marL="8706" marR="8706" marT="8706" marB="0" anchor="ctr">
                    <a:solidFill>
                      <a:srgbClr val="FED402"/>
                    </a:solidFill>
                  </a:tcPr>
                </a:tc>
                <a:tc>
                  <a:txBody>
                    <a:bodyPr/>
                    <a:lstStyle/>
                    <a:p>
                      <a:pPr algn="ctr" fontAlgn="t"/>
                      <a:r>
                        <a:rPr lang="en-IE" sz="1000" b="1" u="none" strike="noStrike" dirty="0">
                          <a:solidFill>
                            <a:schemeClr val="tx1">
                              <a:lumMod val="50000"/>
                              <a:lumOff val="50000"/>
                            </a:schemeClr>
                          </a:solidFill>
                          <a:effectLst/>
                        </a:rPr>
                        <a:t>Occasional</a:t>
                      </a:r>
                      <a:endParaRPr lang="en-IE" sz="1000" b="1" i="0" u="none" strike="noStrike" dirty="0">
                        <a:solidFill>
                          <a:schemeClr val="tx1">
                            <a:lumMod val="50000"/>
                            <a:lumOff val="50000"/>
                          </a:schemeClr>
                        </a:solidFill>
                        <a:effectLst/>
                        <a:latin typeface="Tahoma" panose="020B0604030504040204" pitchFamily="34" charset="0"/>
                      </a:endParaRPr>
                    </a:p>
                  </a:txBody>
                  <a:tcPr marL="8706" marR="8706" marT="8706" marB="0" anchor="ctr">
                    <a:solidFill>
                      <a:srgbClr val="FED402"/>
                    </a:solidFill>
                  </a:tcPr>
                </a:tc>
                <a:tc>
                  <a:txBody>
                    <a:bodyPr/>
                    <a:lstStyle/>
                    <a:p>
                      <a:pPr algn="ctr" fontAlgn="t"/>
                      <a:r>
                        <a:rPr lang="en-IE" sz="1000" b="1" u="none" strike="noStrike" dirty="0">
                          <a:solidFill>
                            <a:schemeClr val="tx1">
                              <a:lumMod val="50000"/>
                              <a:lumOff val="50000"/>
                            </a:schemeClr>
                          </a:solidFill>
                          <a:effectLst/>
                        </a:rPr>
                        <a:t>Regular</a:t>
                      </a:r>
                      <a:endParaRPr lang="en-IE" sz="1000" b="1" i="0" u="none" strike="noStrike" dirty="0">
                        <a:solidFill>
                          <a:schemeClr val="tx1">
                            <a:lumMod val="50000"/>
                            <a:lumOff val="50000"/>
                          </a:schemeClr>
                        </a:solidFill>
                        <a:effectLst/>
                        <a:latin typeface="Tahoma" panose="020B0604030504040204" pitchFamily="34" charset="0"/>
                      </a:endParaRPr>
                    </a:p>
                  </a:txBody>
                  <a:tcPr marL="8706" marR="8706" marT="8706" marB="0" anchor="ctr">
                    <a:solidFill>
                      <a:srgbClr val="FED402"/>
                    </a:solidFill>
                  </a:tcPr>
                </a:tc>
                <a:tc>
                  <a:txBody>
                    <a:bodyPr/>
                    <a:lstStyle/>
                    <a:p>
                      <a:pPr algn="ctr" fontAlgn="t"/>
                      <a:r>
                        <a:rPr lang="en-IE" sz="1000" b="1" u="none" strike="noStrike" dirty="0">
                          <a:solidFill>
                            <a:schemeClr val="tx1">
                              <a:lumMod val="50000"/>
                              <a:lumOff val="50000"/>
                            </a:schemeClr>
                          </a:solidFill>
                          <a:effectLst/>
                        </a:rPr>
                        <a:t>Aficionados</a:t>
                      </a:r>
                      <a:endParaRPr lang="en-IE" sz="1000" b="1" i="0" u="none" strike="noStrike" dirty="0">
                        <a:solidFill>
                          <a:schemeClr val="tx1">
                            <a:lumMod val="50000"/>
                            <a:lumOff val="50000"/>
                          </a:schemeClr>
                        </a:solidFill>
                        <a:effectLst/>
                        <a:latin typeface="Tahoma" panose="020B0604030504040204" pitchFamily="34" charset="0"/>
                      </a:endParaRPr>
                    </a:p>
                  </a:txBody>
                  <a:tcPr marL="8706" marR="8706" marT="8706" marB="0" anchor="ctr">
                    <a:solidFill>
                      <a:srgbClr val="FED402"/>
                    </a:solidFill>
                  </a:tcPr>
                </a:tc>
                <a:tc>
                  <a:txBody>
                    <a:bodyPr/>
                    <a:lstStyle/>
                    <a:p>
                      <a:pPr algn="ctr" fontAlgn="t"/>
                      <a:r>
                        <a:rPr lang="en-US" sz="1000" b="1" u="none" strike="noStrike" dirty="0">
                          <a:solidFill>
                            <a:schemeClr val="tx1">
                              <a:lumMod val="50000"/>
                              <a:lumOff val="50000"/>
                            </a:schemeClr>
                          </a:solidFill>
                          <a:effectLst/>
                        </a:rPr>
                        <a:t>Films </a:t>
                      </a:r>
                    </a:p>
                    <a:p>
                      <a:pPr algn="ctr" fontAlgn="t"/>
                      <a:r>
                        <a:rPr lang="en-US" sz="1000" b="1" u="none" strike="noStrike" dirty="0">
                          <a:solidFill>
                            <a:schemeClr val="tx1">
                              <a:lumMod val="50000"/>
                              <a:lumOff val="50000"/>
                            </a:schemeClr>
                          </a:solidFill>
                          <a:effectLst/>
                        </a:rPr>
                        <a:t>(only)</a:t>
                      </a:r>
                      <a:endParaRPr lang="en-US" sz="1000" b="1" i="0" u="none" strike="noStrike" dirty="0">
                        <a:solidFill>
                          <a:schemeClr val="tx1">
                            <a:lumMod val="50000"/>
                            <a:lumOff val="50000"/>
                          </a:schemeClr>
                        </a:solidFill>
                        <a:effectLst/>
                        <a:latin typeface="Tahoma" panose="020B0604030504040204" pitchFamily="34" charset="0"/>
                      </a:endParaRPr>
                    </a:p>
                  </a:txBody>
                  <a:tcPr marL="8706" marR="8706" marT="8706" marB="0" anchor="ctr">
                    <a:solidFill>
                      <a:srgbClr val="FED402"/>
                    </a:solidFill>
                  </a:tcPr>
                </a:tc>
                <a:tc>
                  <a:txBody>
                    <a:bodyPr/>
                    <a:lstStyle/>
                    <a:p>
                      <a:pPr algn="ctr" fontAlgn="t"/>
                      <a:r>
                        <a:rPr lang="en-IE" sz="1000" b="1" u="none" strike="noStrike" dirty="0">
                          <a:solidFill>
                            <a:schemeClr val="tx1">
                              <a:lumMod val="50000"/>
                              <a:lumOff val="50000"/>
                            </a:schemeClr>
                          </a:solidFill>
                          <a:effectLst/>
                        </a:rPr>
                        <a:t>None</a:t>
                      </a:r>
                      <a:endParaRPr lang="en-IE" sz="1000" b="1" i="0" u="none" strike="noStrike" dirty="0">
                        <a:solidFill>
                          <a:schemeClr val="tx1">
                            <a:lumMod val="50000"/>
                            <a:lumOff val="50000"/>
                          </a:schemeClr>
                        </a:solidFill>
                        <a:effectLst/>
                        <a:latin typeface="Tahoma" panose="020B0604030504040204" pitchFamily="34" charset="0"/>
                      </a:endParaRPr>
                    </a:p>
                  </a:txBody>
                  <a:tcPr marL="8706" marR="8706" marT="8706" marB="0" anchor="ctr">
                    <a:solidFill>
                      <a:srgbClr val="FED402"/>
                    </a:solidFill>
                  </a:tcPr>
                </a:tc>
                <a:extLst>
                  <a:ext uri="{0D108BD9-81ED-4DB2-BD59-A6C34878D82A}">
                    <a16:rowId xmlns="" xmlns:a16="http://schemas.microsoft.com/office/drawing/2014/main" val="521233690"/>
                  </a:ext>
                </a:extLst>
              </a:tr>
              <a:tr h="153915">
                <a:tc>
                  <a:txBody>
                    <a:bodyPr/>
                    <a:lstStyle/>
                    <a:p>
                      <a:pPr algn="l" fontAlgn="t"/>
                      <a:endParaRPr lang="en-IE" sz="1200" b="0" i="0" u="none" strike="noStrike" dirty="0">
                        <a:solidFill>
                          <a:srgbClr val="000000"/>
                        </a:solidFill>
                        <a:effectLst/>
                        <a:latin typeface="Tahoma" panose="020B0604030504040204" pitchFamily="34" charset="0"/>
                      </a:endParaRPr>
                    </a:p>
                  </a:txBody>
                  <a:tcPr marL="8706" marR="8706" marT="8706" marB="0" anchor="ctr">
                    <a:solidFill>
                      <a:schemeClr val="bg1">
                        <a:lumMod val="75000"/>
                      </a:schemeClr>
                    </a:solidFill>
                  </a:tcPr>
                </a:tc>
                <a:tc>
                  <a:txBody>
                    <a:bodyPr/>
                    <a:lstStyle/>
                    <a:p>
                      <a:pPr algn="ctr" fontAlgn="t"/>
                      <a:r>
                        <a:rPr lang="en-IE" sz="1200" u="none" strike="noStrike" dirty="0">
                          <a:solidFill>
                            <a:schemeClr val="bg1"/>
                          </a:solidFill>
                          <a:effectLst/>
                        </a:rPr>
                        <a:t>1303</a:t>
                      </a:r>
                      <a:endParaRPr lang="en-IE" sz="1200" b="0" i="0" u="none" strike="noStrike" dirty="0">
                        <a:solidFill>
                          <a:schemeClr val="bg1"/>
                        </a:solidFill>
                        <a:effectLst/>
                        <a:latin typeface="Tahoma" panose="020B0604030504040204" pitchFamily="34" charset="0"/>
                      </a:endParaRPr>
                    </a:p>
                  </a:txBody>
                  <a:tcPr marL="8706" marR="8706" marT="8706" marB="0" anchor="ctr">
                    <a:solidFill>
                      <a:schemeClr val="bg1">
                        <a:lumMod val="75000"/>
                      </a:schemeClr>
                    </a:solidFill>
                  </a:tcPr>
                </a:tc>
                <a:tc>
                  <a:txBody>
                    <a:bodyPr/>
                    <a:lstStyle/>
                    <a:p>
                      <a:pPr algn="ctr" fontAlgn="t"/>
                      <a:r>
                        <a:rPr lang="en-IE" sz="1200" u="none" strike="noStrike" dirty="0">
                          <a:solidFill>
                            <a:schemeClr val="bg1"/>
                          </a:solidFill>
                          <a:effectLst/>
                        </a:rPr>
                        <a:t>857</a:t>
                      </a:r>
                      <a:endParaRPr lang="en-IE" sz="1200" b="0" i="0" u="none" strike="noStrike" dirty="0">
                        <a:solidFill>
                          <a:schemeClr val="bg1"/>
                        </a:solidFill>
                        <a:effectLst/>
                        <a:latin typeface="Tahoma" panose="020B0604030504040204" pitchFamily="34" charset="0"/>
                      </a:endParaRPr>
                    </a:p>
                  </a:txBody>
                  <a:tcPr marL="8706" marR="8706" marT="8706" marB="0" anchor="ctr">
                    <a:solidFill>
                      <a:schemeClr val="bg1">
                        <a:lumMod val="75000"/>
                      </a:schemeClr>
                    </a:solidFill>
                  </a:tcPr>
                </a:tc>
                <a:tc>
                  <a:txBody>
                    <a:bodyPr/>
                    <a:lstStyle/>
                    <a:p>
                      <a:pPr algn="ctr" fontAlgn="t"/>
                      <a:r>
                        <a:rPr lang="en-IE" sz="1200" u="none" strike="noStrike" dirty="0">
                          <a:solidFill>
                            <a:schemeClr val="bg1"/>
                          </a:solidFill>
                          <a:effectLst/>
                        </a:rPr>
                        <a:t>309</a:t>
                      </a:r>
                      <a:endParaRPr lang="en-IE" sz="1200" b="0" i="0" u="none" strike="noStrike" dirty="0">
                        <a:solidFill>
                          <a:schemeClr val="bg1"/>
                        </a:solidFill>
                        <a:effectLst/>
                        <a:latin typeface="Tahoma" panose="020B0604030504040204" pitchFamily="34" charset="0"/>
                      </a:endParaRPr>
                    </a:p>
                  </a:txBody>
                  <a:tcPr marL="8706" marR="8706" marT="8706" marB="0" anchor="ctr">
                    <a:solidFill>
                      <a:schemeClr val="bg1">
                        <a:lumMod val="75000"/>
                      </a:schemeClr>
                    </a:solidFill>
                  </a:tcPr>
                </a:tc>
                <a:tc>
                  <a:txBody>
                    <a:bodyPr/>
                    <a:lstStyle/>
                    <a:p>
                      <a:pPr algn="ctr" fontAlgn="t"/>
                      <a:r>
                        <a:rPr lang="en-IE" sz="1200" u="none" strike="noStrike" dirty="0">
                          <a:solidFill>
                            <a:schemeClr val="bg1"/>
                          </a:solidFill>
                          <a:effectLst/>
                        </a:rPr>
                        <a:t>305</a:t>
                      </a:r>
                      <a:endParaRPr lang="en-IE" sz="1200" b="0" i="0" u="none" strike="noStrike" dirty="0">
                        <a:solidFill>
                          <a:schemeClr val="bg1"/>
                        </a:solidFill>
                        <a:effectLst/>
                        <a:latin typeface="Tahoma" panose="020B0604030504040204" pitchFamily="34" charset="0"/>
                      </a:endParaRPr>
                    </a:p>
                  </a:txBody>
                  <a:tcPr marL="8706" marR="8706" marT="8706" marB="0" anchor="ctr">
                    <a:solidFill>
                      <a:schemeClr val="bg1">
                        <a:lumMod val="75000"/>
                      </a:schemeClr>
                    </a:solidFill>
                  </a:tcPr>
                </a:tc>
                <a:tc>
                  <a:txBody>
                    <a:bodyPr/>
                    <a:lstStyle/>
                    <a:p>
                      <a:pPr algn="ctr" fontAlgn="t"/>
                      <a:r>
                        <a:rPr lang="en-IE" sz="1200" u="none" strike="noStrike" dirty="0">
                          <a:solidFill>
                            <a:schemeClr val="bg1"/>
                          </a:solidFill>
                          <a:effectLst/>
                        </a:rPr>
                        <a:t>243</a:t>
                      </a:r>
                      <a:endParaRPr lang="en-IE" sz="1200" b="0" i="0" u="none" strike="noStrike" dirty="0">
                        <a:solidFill>
                          <a:schemeClr val="bg1"/>
                        </a:solidFill>
                        <a:effectLst/>
                        <a:latin typeface="Tahoma" panose="020B0604030504040204" pitchFamily="34" charset="0"/>
                      </a:endParaRPr>
                    </a:p>
                  </a:txBody>
                  <a:tcPr marL="8706" marR="8706" marT="8706" marB="0" anchor="ctr">
                    <a:solidFill>
                      <a:schemeClr val="bg1">
                        <a:lumMod val="75000"/>
                      </a:schemeClr>
                    </a:solidFill>
                  </a:tcPr>
                </a:tc>
                <a:tc>
                  <a:txBody>
                    <a:bodyPr/>
                    <a:lstStyle/>
                    <a:p>
                      <a:pPr algn="ctr" fontAlgn="t"/>
                      <a:r>
                        <a:rPr lang="en-IE" sz="1200" u="none" strike="noStrike" dirty="0">
                          <a:solidFill>
                            <a:schemeClr val="bg1"/>
                          </a:solidFill>
                          <a:effectLst/>
                        </a:rPr>
                        <a:t>111</a:t>
                      </a:r>
                      <a:endParaRPr lang="en-IE" sz="1200" b="0" i="0" u="none" strike="noStrike" dirty="0">
                        <a:solidFill>
                          <a:schemeClr val="bg1"/>
                        </a:solidFill>
                        <a:effectLst/>
                        <a:latin typeface="Tahoma" panose="020B0604030504040204" pitchFamily="34" charset="0"/>
                      </a:endParaRPr>
                    </a:p>
                  </a:txBody>
                  <a:tcPr marL="8706" marR="8706" marT="8706" marB="0" anchor="ctr">
                    <a:solidFill>
                      <a:schemeClr val="bg1">
                        <a:lumMod val="75000"/>
                      </a:schemeClr>
                    </a:solidFill>
                  </a:tcPr>
                </a:tc>
                <a:tc>
                  <a:txBody>
                    <a:bodyPr/>
                    <a:lstStyle/>
                    <a:p>
                      <a:pPr algn="ctr" fontAlgn="t"/>
                      <a:r>
                        <a:rPr lang="en-IE" sz="1200" u="none" strike="noStrike" dirty="0">
                          <a:solidFill>
                            <a:schemeClr val="bg1"/>
                          </a:solidFill>
                          <a:effectLst/>
                        </a:rPr>
                        <a:t>334</a:t>
                      </a:r>
                      <a:endParaRPr lang="en-IE" sz="1200" b="0" i="0" u="none" strike="noStrike" dirty="0">
                        <a:solidFill>
                          <a:schemeClr val="bg1"/>
                        </a:solidFill>
                        <a:effectLst/>
                        <a:latin typeface="Tahoma" panose="020B0604030504040204" pitchFamily="34" charset="0"/>
                      </a:endParaRPr>
                    </a:p>
                  </a:txBody>
                  <a:tcPr marL="8706" marR="8706" marT="8706" marB="0" anchor="ctr">
                    <a:solidFill>
                      <a:schemeClr val="bg1">
                        <a:lumMod val="75000"/>
                      </a:schemeClr>
                    </a:solidFill>
                  </a:tcPr>
                </a:tc>
                <a:extLst>
                  <a:ext uri="{0D108BD9-81ED-4DB2-BD59-A6C34878D82A}">
                    <a16:rowId xmlns="" xmlns:a16="http://schemas.microsoft.com/office/drawing/2014/main" val="723326246"/>
                  </a:ext>
                </a:extLst>
              </a:tr>
              <a:tr h="153915">
                <a:tc>
                  <a:txBody>
                    <a:bodyPr/>
                    <a:lstStyle/>
                    <a:p>
                      <a:pPr algn="l" fontAlgn="t"/>
                      <a:endParaRPr lang="en-IE" sz="1200" b="0" i="0" u="none" strike="noStrike" dirty="0">
                        <a:solidFill>
                          <a:srgbClr val="000000"/>
                        </a:solidFill>
                        <a:effectLst/>
                        <a:latin typeface="Tahoma" panose="020B0604030504040204" pitchFamily="34" charset="0"/>
                      </a:endParaRPr>
                    </a:p>
                  </a:txBody>
                  <a:tcPr marL="8706" marR="8706" marT="8706" marB="0" anchor="ctr">
                    <a:solidFill>
                      <a:schemeClr val="bg1">
                        <a:lumMod val="75000"/>
                      </a:schemeClr>
                    </a:solidFill>
                  </a:tcPr>
                </a:tc>
                <a:tc>
                  <a:txBody>
                    <a:bodyPr/>
                    <a:lstStyle/>
                    <a:p>
                      <a:pPr algn="ctr" fontAlgn="t"/>
                      <a:r>
                        <a:rPr lang="en-IE" sz="1200" u="none" strike="noStrike" dirty="0">
                          <a:solidFill>
                            <a:schemeClr val="bg1"/>
                          </a:solidFill>
                          <a:effectLst/>
                        </a:rPr>
                        <a:t>%</a:t>
                      </a:r>
                      <a:endParaRPr lang="en-IE" sz="1200" b="0" i="0" u="none" strike="noStrike" dirty="0">
                        <a:solidFill>
                          <a:schemeClr val="bg1"/>
                        </a:solidFill>
                        <a:effectLst/>
                        <a:latin typeface="Tahoma" panose="020B0604030504040204" pitchFamily="34" charset="0"/>
                      </a:endParaRPr>
                    </a:p>
                  </a:txBody>
                  <a:tcPr marL="8706" marR="8706" marT="8706" marB="0" anchor="ctr">
                    <a:solidFill>
                      <a:schemeClr val="bg1">
                        <a:lumMod val="75000"/>
                      </a:schemeClr>
                    </a:solidFill>
                  </a:tcPr>
                </a:tc>
                <a:tc>
                  <a:txBody>
                    <a:bodyPr/>
                    <a:lstStyle/>
                    <a:p>
                      <a:pPr algn="ctr" fontAlgn="t"/>
                      <a:r>
                        <a:rPr lang="en-IE" sz="1200" u="none" strike="noStrike" dirty="0">
                          <a:solidFill>
                            <a:schemeClr val="bg1"/>
                          </a:solidFill>
                          <a:effectLst/>
                        </a:rPr>
                        <a:t>%</a:t>
                      </a:r>
                      <a:endParaRPr lang="en-IE" sz="1200" b="0" i="0" u="none" strike="noStrike" dirty="0">
                        <a:solidFill>
                          <a:schemeClr val="bg1"/>
                        </a:solidFill>
                        <a:effectLst/>
                        <a:latin typeface="Tahoma" panose="020B0604030504040204" pitchFamily="34" charset="0"/>
                      </a:endParaRPr>
                    </a:p>
                  </a:txBody>
                  <a:tcPr marL="8706" marR="8706" marT="8706" marB="0" anchor="ctr">
                    <a:solidFill>
                      <a:schemeClr val="bg1">
                        <a:lumMod val="75000"/>
                      </a:schemeClr>
                    </a:solidFill>
                  </a:tcPr>
                </a:tc>
                <a:tc>
                  <a:txBody>
                    <a:bodyPr/>
                    <a:lstStyle/>
                    <a:p>
                      <a:pPr algn="ctr" fontAlgn="t"/>
                      <a:r>
                        <a:rPr lang="en-IE" sz="1200" u="none" strike="noStrike" dirty="0">
                          <a:solidFill>
                            <a:schemeClr val="bg1"/>
                          </a:solidFill>
                          <a:effectLst/>
                        </a:rPr>
                        <a:t>%</a:t>
                      </a:r>
                      <a:endParaRPr lang="en-IE" sz="1200" b="0" i="0" u="none" strike="noStrike" dirty="0">
                        <a:solidFill>
                          <a:schemeClr val="bg1"/>
                        </a:solidFill>
                        <a:effectLst/>
                        <a:latin typeface="Tahoma" panose="020B0604030504040204" pitchFamily="34" charset="0"/>
                      </a:endParaRPr>
                    </a:p>
                  </a:txBody>
                  <a:tcPr marL="8706" marR="8706" marT="8706" marB="0" anchor="ctr">
                    <a:solidFill>
                      <a:schemeClr val="bg1">
                        <a:lumMod val="75000"/>
                      </a:schemeClr>
                    </a:solidFill>
                  </a:tcPr>
                </a:tc>
                <a:tc>
                  <a:txBody>
                    <a:bodyPr/>
                    <a:lstStyle/>
                    <a:p>
                      <a:pPr algn="ctr" fontAlgn="t"/>
                      <a:r>
                        <a:rPr lang="en-IE" sz="1200" u="none" strike="noStrike" dirty="0">
                          <a:solidFill>
                            <a:schemeClr val="bg1"/>
                          </a:solidFill>
                          <a:effectLst/>
                        </a:rPr>
                        <a:t>%</a:t>
                      </a:r>
                      <a:endParaRPr lang="en-IE" sz="1200" b="0" i="0" u="none" strike="noStrike" dirty="0">
                        <a:solidFill>
                          <a:schemeClr val="bg1"/>
                        </a:solidFill>
                        <a:effectLst/>
                        <a:latin typeface="Tahoma" panose="020B0604030504040204" pitchFamily="34" charset="0"/>
                      </a:endParaRPr>
                    </a:p>
                  </a:txBody>
                  <a:tcPr marL="8706" marR="8706" marT="8706" marB="0" anchor="ctr">
                    <a:solidFill>
                      <a:schemeClr val="bg1">
                        <a:lumMod val="75000"/>
                      </a:schemeClr>
                    </a:solidFill>
                  </a:tcPr>
                </a:tc>
                <a:tc>
                  <a:txBody>
                    <a:bodyPr/>
                    <a:lstStyle/>
                    <a:p>
                      <a:pPr algn="ctr" fontAlgn="t"/>
                      <a:r>
                        <a:rPr lang="en-IE" sz="1200" u="none" strike="noStrike" dirty="0">
                          <a:solidFill>
                            <a:schemeClr val="bg1"/>
                          </a:solidFill>
                          <a:effectLst/>
                        </a:rPr>
                        <a:t>%</a:t>
                      </a:r>
                      <a:endParaRPr lang="en-IE" sz="1200" b="0" i="0" u="none" strike="noStrike" dirty="0">
                        <a:solidFill>
                          <a:schemeClr val="bg1"/>
                        </a:solidFill>
                        <a:effectLst/>
                        <a:latin typeface="Tahoma" panose="020B0604030504040204" pitchFamily="34" charset="0"/>
                      </a:endParaRPr>
                    </a:p>
                  </a:txBody>
                  <a:tcPr marL="8706" marR="8706" marT="8706" marB="0" anchor="ctr">
                    <a:solidFill>
                      <a:schemeClr val="bg1">
                        <a:lumMod val="75000"/>
                      </a:schemeClr>
                    </a:solidFill>
                  </a:tcPr>
                </a:tc>
                <a:tc>
                  <a:txBody>
                    <a:bodyPr/>
                    <a:lstStyle/>
                    <a:p>
                      <a:pPr algn="ctr" fontAlgn="t"/>
                      <a:r>
                        <a:rPr lang="en-IE" sz="1200" u="none" strike="noStrike" dirty="0">
                          <a:solidFill>
                            <a:schemeClr val="bg1"/>
                          </a:solidFill>
                          <a:effectLst/>
                        </a:rPr>
                        <a:t>%</a:t>
                      </a:r>
                      <a:endParaRPr lang="en-IE" sz="1200" b="0" i="0" u="none" strike="noStrike" dirty="0">
                        <a:solidFill>
                          <a:schemeClr val="bg1"/>
                        </a:solidFill>
                        <a:effectLst/>
                        <a:latin typeface="Tahoma" panose="020B0604030504040204" pitchFamily="34" charset="0"/>
                      </a:endParaRPr>
                    </a:p>
                  </a:txBody>
                  <a:tcPr marL="8706" marR="8706" marT="8706" marB="0" anchor="ctr">
                    <a:solidFill>
                      <a:schemeClr val="bg1">
                        <a:lumMod val="75000"/>
                      </a:schemeClr>
                    </a:solidFill>
                  </a:tcPr>
                </a:tc>
                <a:tc>
                  <a:txBody>
                    <a:bodyPr/>
                    <a:lstStyle/>
                    <a:p>
                      <a:pPr algn="ctr" fontAlgn="t"/>
                      <a:r>
                        <a:rPr lang="en-IE" sz="1200" u="none" strike="noStrike" dirty="0">
                          <a:solidFill>
                            <a:schemeClr val="bg1"/>
                          </a:solidFill>
                          <a:effectLst/>
                        </a:rPr>
                        <a:t>%</a:t>
                      </a:r>
                      <a:endParaRPr lang="en-IE" sz="1200" b="0" i="0" u="none" strike="noStrike" dirty="0">
                        <a:solidFill>
                          <a:schemeClr val="bg1"/>
                        </a:solidFill>
                        <a:effectLst/>
                        <a:latin typeface="Tahoma" panose="020B0604030504040204" pitchFamily="34" charset="0"/>
                      </a:endParaRPr>
                    </a:p>
                  </a:txBody>
                  <a:tcPr marL="8706" marR="8706" marT="8706" marB="0" anchor="ctr">
                    <a:solidFill>
                      <a:schemeClr val="bg1">
                        <a:lumMod val="75000"/>
                      </a:schemeClr>
                    </a:solidFill>
                  </a:tcPr>
                </a:tc>
                <a:extLst>
                  <a:ext uri="{0D108BD9-81ED-4DB2-BD59-A6C34878D82A}">
                    <a16:rowId xmlns="" xmlns:a16="http://schemas.microsoft.com/office/drawing/2014/main" val="1983558386"/>
                  </a:ext>
                </a:extLst>
              </a:tr>
              <a:tr h="153915">
                <a:tc>
                  <a:txBody>
                    <a:bodyPr/>
                    <a:lstStyle/>
                    <a:p>
                      <a:pPr algn="l" fontAlgn="t"/>
                      <a:r>
                        <a:rPr lang="en-US" sz="1000" u="none" strike="noStrike" dirty="0">
                          <a:effectLst/>
                        </a:rPr>
                        <a:t>Films at a cinema or other venue</a:t>
                      </a:r>
                      <a:endParaRPr lang="en-US" sz="1000" b="0" i="0" u="none" strike="noStrike" dirty="0">
                        <a:solidFill>
                          <a:srgbClr val="00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dirty="0">
                          <a:effectLst/>
                        </a:rPr>
                        <a:t>32</a:t>
                      </a:r>
                      <a:endParaRPr lang="en-IE" sz="1000" b="0" i="0" u="none" strike="noStrike" dirty="0">
                        <a:solidFill>
                          <a:srgbClr val="00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35</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32</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dirty="0">
                          <a:effectLst/>
                        </a:rPr>
                        <a:t>36</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accent1">
                        <a:lumMod val="60000"/>
                        <a:lumOff val="40000"/>
                      </a:schemeClr>
                    </a:solidFill>
                  </a:tcPr>
                </a:tc>
                <a:tc>
                  <a:txBody>
                    <a:bodyPr/>
                    <a:lstStyle/>
                    <a:p>
                      <a:pPr algn="ctr" fontAlgn="t"/>
                      <a:r>
                        <a:rPr lang="en-IE" sz="1000" u="none" strike="noStrike" dirty="0">
                          <a:effectLst/>
                        </a:rPr>
                        <a:t>38</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accent1">
                        <a:lumMod val="60000"/>
                        <a:lumOff val="40000"/>
                      </a:schemeClr>
                    </a:solidFill>
                  </a:tcPr>
                </a:tc>
                <a:tc>
                  <a:txBody>
                    <a:bodyPr/>
                    <a:lstStyle/>
                    <a:p>
                      <a:pPr algn="ctr" fontAlgn="t"/>
                      <a:r>
                        <a:rPr lang="en-IE" sz="1000" u="none" strike="noStrike" dirty="0">
                          <a:effectLst/>
                        </a:rPr>
                        <a:t>49</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dirty="0">
                          <a:effectLst/>
                        </a:rPr>
                        <a:t>20</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bg1">
                        <a:lumMod val="95000"/>
                      </a:schemeClr>
                    </a:solidFill>
                  </a:tcPr>
                </a:tc>
                <a:extLst>
                  <a:ext uri="{0D108BD9-81ED-4DB2-BD59-A6C34878D82A}">
                    <a16:rowId xmlns="" xmlns:a16="http://schemas.microsoft.com/office/drawing/2014/main" val="910962766"/>
                  </a:ext>
                </a:extLst>
              </a:tr>
              <a:tr h="153915">
                <a:tc>
                  <a:txBody>
                    <a:bodyPr/>
                    <a:lstStyle/>
                    <a:p>
                      <a:pPr algn="l" fontAlgn="t"/>
                      <a:r>
                        <a:rPr lang="en-IE" sz="1000" u="none" strike="noStrike" dirty="0">
                          <a:effectLst/>
                        </a:rPr>
                        <a:t>Plays</a:t>
                      </a:r>
                      <a:endParaRPr lang="en-IE" sz="1000" b="0" i="0" u="none" strike="noStrike" dirty="0">
                        <a:solidFill>
                          <a:srgbClr val="00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dirty="0">
                          <a:effectLst/>
                        </a:rPr>
                        <a:t>19</a:t>
                      </a:r>
                      <a:endParaRPr lang="en-IE" sz="1000" b="0" i="0" u="none" strike="noStrike" dirty="0">
                        <a:solidFill>
                          <a:srgbClr val="00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dirty="0">
                          <a:effectLst/>
                        </a:rPr>
                        <a:t>25</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dirty="0">
                          <a:effectLst/>
                        </a:rPr>
                        <a:t>16</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dirty="0">
                          <a:effectLst/>
                        </a:rPr>
                        <a:t>27</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accent1">
                        <a:lumMod val="60000"/>
                        <a:lumOff val="40000"/>
                      </a:schemeClr>
                    </a:solidFill>
                  </a:tcPr>
                </a:tc>
                <a:tc>
                  <a:txBody>
                    <a:bodyPr/>
                    <a:lstStyle/>
                    <a:p>
                      <a:pPr algn="ctr" fontAlgn="t"/>
                      <a:r>
                        <a:rPr lang="en-IE" sz="1000" u="none" strike="noStrike" dirty="0">
                          <a:effectLst/>
                        </a:rPr>
                        <a:t>35</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accent1">
                        <a:lumMod val="60000"/>
                        <a:lumOff val="40000"/>
                      </a:schemeClr>
                    </a:solidFill>
                  </a:tcPr>
                </a:tc>
                <a:tc>
                  <a:txBody>
                    <a:bodyPr/>
                    <a:lstStyle/>
                    <a:p>
                      <a:pPr algn="ctr" fontAlgn="t"/>
                      <a:r>
                        <a:rPr lang="en-IE" sz="1000" u="none" strike="noStrike" dirty="0">
                          <a:effectLst/>
                        </a:rPr>
                        <a:t>13</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dirty="0">
                          <a:effectLst/>
                        </a:rPr>
                        <a:t>8</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bg1">
                        <a:lumMod val="95000"/>
                      </a:schemeClr>
                    </a:solidFill>
                  </a:tcPr>
                </a:tc>
                <a:extLst>
                  <a:ext uri="{0D108BD9-81ED-4DB2-BD59-A6C34878D82A}">
                    <a16:rowId xmlns="" xmlns:a16="http://schemas.microsoft.com/office/drawing/2014/main" val="3023798141"/>
                  </a:ext>
                </a:extLst>
              </a:tr>
              <a:tr h="153915">
                <a:tc>
                  <a:txBody>
                    <a:bodyPr/>
                    <a:lstStyle/>
                    <a:p>
                      <a:pPr algn="l" fontAlgn="t"/>
                      <a:r>
                        <a:rPr lang="en-IE" sz="1000" u="none" strike="noStrike">
                          <a:effectLst/>
                        </a:rPr>
                        <a:t>Stand-up comedy</a:t>
                      </a:r>
                      <a:endParaRPr lang="en-IE" sz="1000" b="0" i="0" u="none" strike="noStrike">
                        <a:solidFill>
                          <a:srgbClr val="00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16</a:t>
                      </a:r>
                      <a:endParaRPr lang="en-IE" sz="1000" b="0" i="0" u="none" strike="noStrike">
                        <a:solidFill>
                          <a:srgbClr val="00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20</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dirty="0">
                          <a:effectLst/>
                        </a:rPr>
                        <a:t>14</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dirty="0">
                          <a:effectLst/>
                        </a:rPr>
                        <a:t>22</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accent1">
                        <a:lumMod val="60000"/>
                        <a:lumOff val="40000"/>
                      </a:schemeClr>
                    </a:solidFill>
                  </a:tcPr>
                </a:tc>
                <a:tc>
                  <a:txBody>
                    <a:bodyPr/>
                    <a:lstStyle/>
                    <a:p>
                      <a:pPr algn="ctr" fontAlgn="t"/>
                      <a:r>
                        <a:rPr lang="en-IE" sz="1000" u="none" strike="noStrike" dirty="0">
                          <a:effectLst/>
                        </a:rPr>
                        <a:t>26</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accent1">
                        <a:lumMod val="60000"/>
                        <a:lumOff val="40000"/>
                      </a:schemeClr>
                    </a:solidFill>
                  </a:tcPr>
                </a:tc>
                <a:tc>
                  <a:txBody>
                    <a:bodyPr/>
                    <a:lstStyle/>
                    <a:p>
                      <a:pPr algn="ctr" fontAlgn="t"/>
                      <a:r>
                        <a:rPr lang="en-IE" sz="1000" u="none" strike="noStrike">
                          <a:effectLst/>
                        </a:rPr>
                        <a:t>14</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8</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extLst>
                  <a:ext uri="{0D108BD9-81ED-4DB2-BD59-A6C34878D82A}">
                    <a16:rowId xmlns="" xmlns:a16="http://schemas.microsoft.com/office/drawing/2014/main" val="3765053005"/>
                  </a:ext>
                </a:extLst>
              </a:tr>
              <a:tr h="153915">
                <a:tc>
                  <a:txBody>
                    <a:bodyPr/>
                    <a:lstStyle/>
                    <a:p>
                      <a:pPr algn="l" fontAlgn="t"/>
                      <a:r>
                        <a:rPr lang="en-IE" sz="1000" u="none" strike="noStrike" dirty="0">
                          <a:effectLst/>
                        </a:rPr>
                        <a:t>Musical</a:t>
                      </a:r>
                      <a:endParaRPr lang="en-IE" sz="1000" b="0" i="0" u="none" strike="noStrike" dirty="0">
                        <a:solidFill>
                          <a:srgbClr val="00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15</a:t>
                      </a:r>
                      <a:endParaRPr lang="en-IE" sz="1000" b="0" i="0" u="none" strike="noStrike">
                        <a:solidFill>
                          <a:srgbClr val="00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20</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16</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dirty="0">
                          <a:effectLst/>
                        </a:rPr>
                        <a:t>20</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accent1">
                        <a:lumMod val="60000"/>
                        <a:lumOff val="40000"/>
                      </a:schemeClr>
                    </a:solidFill>
                  </a:tcPr>
                </a:tc>
                <a:tc>
                  <a:txBody>
                    <a:bodyPr/>
                    <a:lstStyle/>
                    <a:p>
                      <a:pPr algn="ctr" fontAlgn="t"/>
                      <a:r>
                        <a:rPr lang="en-IE" sz="1000" u="none" strike="noStrike" dirty="0">
                          <a:effectLst/>
                        </a:rPr>
                        <a:t>26</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accent1">
                        <a:lumMod val="60000"/>
                        <a:lumOff val="40000"/>
                      </a:schemeClr>
                    </a:solidFill>
                  </a:tcPr>
                </a:tc>
                <a:tc>
                  <a:txBody>
                    <a:bodyPr/>
                    <a:lstStyle/>
                    <a:p>
                      <a:pPr algn="ctr" fontAlgn="t"/>
                      <a:r>
                        <a:rPr lang="en-IE" sz="1000" u="none" strike="noStrike">
                          <a:effectLst/>
                        </a:rPr>
                        <a:t>4</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5</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extLst>
                  <a:ext uri="{0D108BD9-81ED-4DB2-BD59-A6C34878D82A}">
                    <a16:rowId xmlns="" xmlns:a16="http://schemas.microsoft.com/office/drawing/2014/main" val="3109128234"/>
                  </a:ext>
                </a:extLst>
              </a:tr>
              <a:tr h="153915">
                <a:tc>
                  <a:txBody>
                    <a:bodyPr/>
                    <a:lstStyle/>
                    <a:p>
                      <a:pPr algn="l" fontAlgn="t"/>
                      <a:r>
                        <a:rPr lang="en-IE" sz="1000" u="none" strike="noStrike">
                          <a:effectLst/>
                        </a:rPr>
                        <a:t>Rock or Popular music</a:t>
                      </a:r>
                      <a:endParaRPr lang="en-IE" sz="1000" b="0" i="0" u="none" strike="noStrike">
                        <a:solidFill>
                          <a:srgbClr val="00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14</a:t>
                      </a:r>
                      <a:endParaRPr lang="en-IE" sz="1000" b="0" i="0" u="none" strike="noStrike">
                        <a:solidFill>
                          <a:srgbClr val="00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18</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9</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dirty="0">
                          <a:effectLst/>
                        </a:rPr>
                        <a:t>15</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dirty="0">
                          <a:effectLst/>
                        </a:rPr>
                        <a:t>33</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accent1">
                        <a:lumMod val="60000"/>
                        <a:lumOff val="40000"/>
                      </a:schemeClr>
                    </a:solidFill>
                  </a:tcPr>
                </a:tc>
                <a:tc>
                  <a:txBody>
                    <a:bodyPr/>
                    <a:lstStyle/>
                    <a:p>
                      <a:pPr algn="ctr" fontAlgn="t"/>
                      <a:r>
                        <a:rPr lang="en-IE" sz="1000" u="none" strike="noStrike" dirty="0">
                          <a:effectLst/>
                        </a:rPr>
                        <a:t>12</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4</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extLst>
                  <a:ext uri="{0D108BD9-81ED-4DB2-BD59-A6C34878D82A}">
                    <a16:rowId xmlns="" xmlns:a16="http://schemas.microsoft.com/office/drawing/2014/main" val="1062889477"/>
                  </a:ext>
                </a:extLst>
              </a:tr>
              <a:tr h="153915">
                <a:tc>
                  <a:txBody>
                    <a:bodyPr/>
                    <a:lstStyle/>
                    <a:p>
                      <a:pPr algn="l" fontAlgn="t"/>
                      <a:r>
                        <a:rPr lang="en-IE" sz="1000" u="none" strike="noStrike" dirty="0">
                          <a:effectLst/>
                        </a:rPr>
                        <a:t>Country Music</a:t>
                      </a:r>
                      <a:endParaRPr lang="en-IE" sz="1000" b="0" i="0" u="none" strike="noStrike" dirty="0">
                        <a:solidFill>
                          <a:srgbClr val="00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13</a:t>
                      </a:r>
                      <a:endParaRPr lang="en-IE" sz="1000" b="0" i="0" u="none" strike="noStrike">
                        <a:solidFill>
                          <a:srgbClr val="00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15</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9</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dirty="0">
                          <a:effectLst/>
                        </a:rPr>
                        <a:t>18</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accent1">
                        <a:lumMod val="60000"/>
                        <a:lumOff val="40000"/>
                      </a:schemeClr>
                    </a:solidFill>
                  </a:tcPr>
                </a:tc>
                <a:tc>
                  <a:txBody>
                    <a:bodyPr/>
                    <a:lstStyle/>
                    <a:p>
                      <a:pPr algn="ctr" fontAlgn="t"/>
                      <a:r>
                        <a:rPr lang="en-IE" sz="1000" u="none" strike="noStrike">
                          <a:effectLst/>
                        </a:rPr>
                        <a:t>17</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dirty="0">
                          <a:effectLst/>
                        </a:rPr>
                        <a:t>3</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dirty="0">
                          <a:effectLst/>
                        </a:rPr>
                        <a:t>13</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bg1">
                        <a:lumMod val="95000"/>
                      </a:schemeClr>
                    </a:solidFill>
                  </a:tcPr>
                </a:tc>
                <a:extLst>
                  <a:ext uri="{0D108BD9-81ED-4DB2-BD59-A6C34878D82A}">
                    <a16:rowId xmlns="" xmlns:a16="http://schemas.microsoft.com/office/drawing/2014/main" val="1654460016"/>
                  </a:ext>
                </a:extLst>
              </a:tr>
              <a:tr h="153915">
                <a:tc>
                  <a:txBody>
                    <a:bodyPr/>
                    <a:lstStyle/>
                    <a:p>
                      <a:pPr algn="l" fontAlgn="t"/>
                      <a:r>
                        <a:rPr lang="en-IE" sz="1000" u="none" strike="noStrike">
                          <a:effectLst/>
                        </a:rPr>
                        <a:t>Traditional Irish/Folk music</a:t>
                      </a:r>
                      <a:endParaRPr lang="en-IE" sz="1000" b="0" i="0" u="none" strike="noStrike">
                        <a:solidFill>
                          <a:srgbClr val="00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12</a:t>
                      </a:r>
                      <a:endParaRPr lang="en-IE" sz="1000" b="0" i="0" u="none" strike="noStrike">
                        <a:solidFill>
                          <a:srgbClr val="00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15</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13</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dirty="0">
                          <a:effectLst/>
                        </a:rPr>
                        <a:t>18</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accent1">
                        <a:lumMod val="60000"/>
                        <a:lumOff val="40000"/>
                      </a:schemeClr>
                    </a:solidFill>
                  </a:tcPr>
                </a:tc>
                <a:tc>
                  <a:txBody>
                    <a:bodyPr/>
                    <a:lstStyle/>
                    <a:p>
                      <a:pPr algn="ctr" fontAlgn="t"/>
                      <a:r>
                        <a:rPr lang="en-IE" sz="1000" u="none" strike="noStrike">
                          <a:effectLst/>
                        </a:rPr>
                        <a:t>15</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dirty="0">
                          <a:effectLst/>
                        </a:rPr>
                        <a:t>3</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dirty="0">
                          <a:effectLst/>
                        </a:rPr>
                        <a:t>8</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bg1">
                        <a:lumMod val="95000"/>
                      </a:schemeClr>
                    </a:solidFill>
                  </a:tcPr>
                </a:tc>
                <a:extLst>
                  <a:ext uri="{0D108BD9-81ED-4DB2-BD59-A6C34878D82A}">
                    <a16:rowId xmlns="" xmlns:a16="http://schemas.microsoft.com/office/drawing/2014/main" val="1455216238"/>
                  </a:ext>
                </a:extLst>
              </a:tr>
              <a:tr h="300836">
                <a:tc>
                  <a:txBody>
                    <a:bodyPr/>
                    <a:lstStyle/>
                    <a:p>
                      <a:pPr algn="l" fontAlgn="t"/>
                      <a:r>
                        <a:rPr lang="en-US" sz="1000" u="none" strike="noStrike" dirty="0">
                          <a:effectLst/>
                        </a:rPr>
                        <a:t>Street arts (e.g. outdoor based performance/ parade/ carnival/ circus)</a:t>
                      </a:r>
                      <a:endParaRPr lang="en-US" sz="1000" b="0" i="0" u="none" strike="noStrike" dirty="0">
                        <a:solidFill>
                          <a:srgbClr val="00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11</a:t>
                      </a:r>
                      <a:endParaRPr lang="en-IE" sz="1000" b="0" i="0" u="none" strike="noStrike">
                        <a:solidFill>
                          <a:srgbClr val="00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16</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11</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15</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dirty="0">
                          <a:effectLst/>
                        </a:rPr>
                        <a:t>26</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accent1">
                        <a:lumMod val="60000"/>
                        <a:lumOff val="40000"/>
                      </a:schemeClr>
                    </a:solidFill>
                  </a:tcPr>
                </a:tc>
                <a:tc>
                  <a:txBody>
                    <a:bodyPr/>
                    <a:lstStyle/>
                    <a:p>
                      <a:pPr algn="ctr" fontAlgn="t"/>
                      <a:r>
                        <a:rPr lang="en-IE" sz="1000" u="none" strike="noStrike" dirty="0">
                          <a:effectLst/>
                        </a:rPr>
                        <a:t>2</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dirty="0">
                          <a:effectLst/>
                        </a:rPr>
                        <a:t>2</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bg1">
                        <a:lumMod val="95000"/>
                      </a:schemeClr>
                    </a:solidFill>
                  </a:tcPr>
                </a:tc>
                <a:extLst>
                  <a:ext uri="{0D108BD9-81ED-4DB2-BD59-A6C34878D82A}">
                    <a16:rowId xmlns="" xmlns:a16="http://schemas.microsoft.com/office/drawing/2014/main" val="553835534"/>
                  </a:ext>
                </a:extLst>
              </a:tr>
              <a:tr h="153915">
                <a:tc>
                  <a:txBody>
                    <a:bodyPr/>
                    <a:lstStyle/>
                    <a:p>
                      <a:pPr algn="l" fontAlgn="t"/>
                      <a:r>
                        <a:rPr lang="en-US" sz="1000" u="none" strike="noStrike">
                          <a:effectLst/>
                        </a:rPr>
                        <a:t>Art Exhibition (paintings, sculpture, photography, etc.</a:t>
                      </a:r>
                      <a:endParaRPr lang="en-US" sz="1000" b="0" i="0" u="none" strike="noStrike">
                        <a:solidFill>
                          <a:srgbClr val="00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10</a:t>
                      </a:r>
                      <a:endParaRPr lang="en-IE" sz="1000" b="0" i="0" u="none" strike="noStrike">
                        <a:solidFill>
                          <a:srgbClr val="00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13</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3</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dirty="0">
                          <a:effectLst/>
                        </a:rPr>
                        <a:t>15</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accent1">
                        <a:lumMod val="60000"/>
                        <a:lumOff val="40000"/>
                      </a:schemeClr>
                    </a:solidFill>
                  </a:tcPr>
                </a:tc>
                <a:tc>
                  <a:txBody>
                    <a:bodyPr/>
                    <a:lstStyle/>
                    <a:p>
                      <a:pPr algn="ctr" fontAlgn="t"/>
                      <a:r>
                        <a:rPr lang="en-IE" sz="1000" u="none" strike="noStrike" dirty="0">
                          <a:effectLst/>
                        </a:rPr>
                        <a:t>24</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accent1">
                        <a:lumMod val="60000"/>
                        <a:lumOff val="40000"/>
                      </a:schemeClr>
                    </a:solidFill>
                  </a:tcPr>
                </a:tc>
                <a:tc>
                  <a:txBody>
                    <a:bodyPr/>
                    <a:lstStyle/>
                    <a:p>
                      <a:pPr algn="ctr" fontAlgn="t"/>
                      <a:r>
                        <a:rPr lang="en-IE" sz="1000" u="none" strike="noStrike" dirty="0">
                          <a:effectLst/>
                        </a:rPr>
                        <a:t>2</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4</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extLst>
                  <a:ext uri="{0D108BD9-81ED-4DB2-BD59-A6C34878D82A}">
                    <a16:rowId xmlns="" xmlns:a16="http://schemas.microsoft.com/office/drawing/2014/main" val="577758109"/>
                  </a:ext>
                </a:extLst>
              </a:tr>
              <a:tr h="300836">
                <a:tc>
                  <a:txBody>
                    <a:bodyPr/>
                    <a:lstStyle/>
                    <a:p>
                      <a:pPr algn="l" fontAlgn="t"/>
                      <a:r>
                        <a:rPr lang="en-US" sz="1000" u="none" strike="noStrike">
                          <a:effectLst/>
                        </a:rPr>
                        <a:t>Traditional Irish/Folk dance performance (not competitive event)</a:t>
                      </a:r>
                      <a:endParaRPr lang="en-US" sz="1000" b="0" i="0" u="none" strike="noStrike">
                        <a:solidFill>
                          <a:srgbClr val="00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00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9</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6</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9</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dirty="0">
                          <a:effectLst/>
                        </a:rPr>
                        <a:t>14</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accent1">
                        <a:lumMod val="60000"/>
                        <a:lumOff val="40000"/>
                      </a:schemeClr>
                    </a:solidFill>
                  </a:tcPr>
                </a:tc>
                <a:tc>
                  <a:txBody>
                    <a:bodyPr/>
                    <a:lstStyle/>
                    <a:p>
                      <a:pPr algn="ctr" fontAlgn="t"/>
                      <a:r>
                        <a:rPr lang="en-IE" sz="1000" u="none" strike="noStrike" dirty="0">
                          <a:effectLst/>
                        </a:rPr>
                        <a:t>7</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dirty="0">
                          <a:effectLst/>
                        </a:rPr>
                        <a:t>3</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bg1">
                        <a:lumMod val="95000"/>
                      </a:schemeClr>
                    </a:solidFill>
                  </a:tcPr>
                </a:tc>
                <a:extLst>
                  <a:ext uri="{0D108BD9-81ED-4DB2-BD59-A6C34878D82A}">
                    <a16:rowId xmlns="" xmlns:a16="http://schemas.microsoft.com/office/drawing/2014/main" val="2052936360"/>
                  </a:ext>
                </a:extLst>
              </a:tr>
              <a:tr h="153915">
                <a:tc>
                  <a:txBody>
                    <a:bodyPr/>
                    <a:lstStyle/>
                    <a:p>
                      <a:pPr algn="l" fontAlgn="t"/>
                      <a:r>
                        <a:rPr lang="en-IE" sz="1000" u="none" strike="noStrike" dirty="0">
                          <a:effectLst/>
                        </a:rPr>
                        <a:t>World music</a:t>
                      </a:r>
                      <a:endParaRPr lang="en-IE" sz="1000" b="0" i="0" u="none" strike="noStrike" dirty="0">
                        <a:solidFill>
                          <a:srgbClr val="00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00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10</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4</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8</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dirty="0">
                          <a:effectLst/>
                        </a:rPr>
                        <a:t>20</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accent1">
                        <a:lumMod val="60000"/>
                        <a:lumOff val="40000"/>
                      </a:schemeClr>
                    </a:solidFill>
                  </a:tcPr>
                </a:tc>
                <a:tc>
                  <a:txBody>
                    <a:bodyPr/>
                    <a:lstStyle/>
                    <a:p>
                      <a:pPr algn="ctr" fontAlgn="t"/>
                      <a:r>
                        <a:rPr lang="en-IE" sz="1000" u="none" strike="noStrike">
                          <a:effectLst/>
                        </a:rPr>
                        <a:t>4</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2</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extLst>
                  <a:ext uri="{0D108BD9-81ED-4DB2-BD59-A6C34878D82A}">
                    <a16:rowId xmlns="" xmlns:a16="http://schemas.microsoft.com/office/drawing/2014/main" val="1125316809"/>
                  </a:ext>
                </a:extLst>
              </a:tr>
              <a:tr h="153915">
                <a:tc>
                  <a:txBody>
                    <a:bodyPr/>
                    <a:lstStyle/>
                    <a:p>
                      <a:pPr algn="l" fontAlgn="t"/>
                      <a:r>
                        <a:rPr lang="en-IE" sz="1000" u="none" strike="noStrike">
                          <a:effectLst/>
                        </a:rPr>
                        <a:t>Other music</a:t>
                      </a:r>
                      <a:endParaRPr lang="en-IE" sz="1000" b="0" i="0" u="none" strike="noStrike">
                        <a:solidFill>
                          <a:srgbClr val="00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00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8</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5</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8</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11</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dirty="0">
                          <a:effectLst/>
                        </a:rPr>
                        <a:t>5</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4</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extLst>
                  <a:ext uri="{0D108BD9-81ED-4DB2-BD59-A6C34878D82A}">
                    <a16:rowId xmlns="" xmlns:a16="http://schemas.microsoft.com/office/drawing/2014/main" val="3367966072"/>
                  </a:ext>
                </a:extLst>
              </a:tr>
              <a:tr h="153915">
                <a:tc>
                  <a:txBody>
                    <a:bodyPr/>
                    <a:lstStyle/>
                    <a:p>
                      <a:pPr algn="l" fontAlgn="t"/>
                      <a:r>
                        <a:rPr lang="en-IE" sz="1000" u="none" strike="noStrike">
                          <a:effectLst/>
                        </a:rPr>
                        <a:t>Opera</a:t>
                      </a:r>
                      <a:endParaRPr lang="en-IE" sz="1000" b="0" i="0" u="none" strike="noStrike">
                        <a:solidFill>
                          <a:srgbClr val="00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6</a:t>
                      </a:r>
                      <a:endParaRPr lang="en-IE" sz="1000" b="0" i="0" u="none" strike="noStrike">
                        <a:solidFill>
                          <a:srgbClr val="00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4</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8</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11</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5</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3</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extLst>
                  <a:ext uri="{0D108BD9-81ED-4DB2-BD59-A6C34878D82A}">
                    <a16:rowId xmlns="" xmlns:a16="http://schemas.microsoft.com/office/drawing/2014/main" val="1704499187"/>
                  </a:ext>
                </a:extLst>
              </a:tr>
              <a:tr h="153915">
                <a:tc>
                  <a:txBody>
                    <a:bodyPr/>
                    <a:lstStyle/>
                    <a:p>
                      <a:pPr algn="l" fontAlgn="t"/>
                      <a:r>
                        <a:rPr lang="en-IE" sz="1000" u="none" strike="noStrike">
                          <a:effectLst/>
                        </a:rPr>
                        <a:t>Classical music</a:t>
                      </a:r>
                      <a:endParaRPr lang="en-IE" sz="1000" b="0" i="0" u="none" strike="noStrike">
                        <a:solidFill>
                          <a:srgbClr val="00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6</a:t>
                      </a:r>
                      <a:endParaRPr lang="en-IE" sz="1000" b="0" i="0" u="none" strike="noStrike">
                        <a:solidFill>
                          <a:srgbClr val="00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8</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4</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8</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dirty="0">
                          <a:effectLst/>
                        </a:rPr>
                        <a:t>15</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accent1">
                        <a:lumMod val="60000"/>
                        <a:lumOff val="40000"/>
                      </a:schemeClr>
                    </a:solidFill>
                  </a:tcPr>
                </a:tc>
                <a:tc>
                  <a:txBody>
                    <a:bodyPr/>
                    <a:lstStyle/>
                    <a:p>
                      <a:pPr algn="ctr" fontAlgn="t"/>
                      <a:r>
                        <a:rPr lang="en-IE" sz="1000" u="none" strike="noStrike">
                          <a:effectLst/>
                        </a:rPr>
                        <a:t>2</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dirty="0">
                          <a:effectLst/>
                        </a:rPr>
                        <a:t>1</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bg1">
                        <a:lumMod val="95000"/>
                      </a:schemeClr>
                    </a:solidFill>
                  </a:tcPr>
                </a:tc>
                <a:extLst>
                  <a:ext uri="{0D108BD9-81ED-4DB2-BD59-A6C34878D82A}">
                    <a16:rowId xmlns="" xmlns:a16="http://schemas.microsoft.com/office/drawing/2014/main" val="1574920073"/>
                  </a:ext>
                </a:extLst>
              </a:tr>
              <a:tr h="300836">
                <a:tc>
                  <a:txBody>
                    <a:bodyPr/>
                    <a:lstStyle/>
                    <a:p>
                      <a:pPr algn="l" fontAlgn="t"/>
                      <a:r>
                        <a:rPr lang="en-US" sz="1000" b="1" u="none" strike="noStrike" dirty="0">
                          <a:effectLst/>
                        </a:rPr>
                        <a:t>Live streaming of an event at a cinema (e.g. play, opera, concert etc.)</a:t>
                      </a:r>
                      <a:endParaRPr lang="en-US" sz="1000" b="1" i="0" u="none" strike="noStrike" dirty="0">
                        <a:solidFill>
                          <a:srgbClr val="00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b="1" u="none" strike="noStrike">
                          <a:effectLst/>
                        </a:rPr>
                        <a:t>5</a:t>
                      </a:r>
                      <a:endParaRPr lang="en-IE" sz="1000" b="1" i="0" u="none" strike="noStrike">
                        <a:solidFill>
                          <a:srgbClr val="00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b="1" u="none" strike="noStrike" dirty="0">
                          <a:effectLst/>
                        </a:rPr>
                        <a:t>8</a:t>
                      </a:r>
                      <a:endParaRPr lang="en-IE" sz="1000" b="1" i="0" u="none" strike="noStrike" dirty="0">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b="1" u="none" strike="noStrike" dirty="0">
                          <a:effectLst/>
                        </a:rPr>
                        <a:t>5</a:t>
                      </a:r>
                      <a:endParaRPr lang="en-IE" sz="1000" b="1" i="0" u="none" strike="noStrike" dirty="0">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b="1" u="none" strike="noStrike" dirty="0">
                          <a:effectLst/>
                        </a:rPr>
                        <a:t>6</a:t>
                      </a:r>
                      <a:endParaRPr lang="en-IE" sz="1000" b="1" i="0" u="none" strike="noStrike" dirty="0">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b="1" u="none" strike="noStrike" dirty="0">
                          <a:effectLst/>
                        </a:rPr>
                        <a:t>12</a:t>
                      </a:r>
                      <a:endParaRPr lang="en-IE" sz="1000" b="1" i="0" u="none" strike="noStrike" dirty="0">
                        <a:solidFill>
                          <a:srgbClr val="FF0000"/>
                        </a:solidFill>
                        <a:effectLst/>
                        <a:latin typeface="Tahoma" panose="020B0604030504040204" pitchFamily="34" charset="0"/>
                      </a:endParaRPr>
                    </a:p>
                  </a:txBody>
                  <a:tcPr marL="8706" marR="8706" marT="8706" marB="0" anchor="ctr">
                    <a:solidFill>
                      <a:schemeClr val="accent1">
                        <a:lumMod val="60000"/>
                        <a:lumOff val="40000"/>
                      </a:schemeClr>
                    </a:solidFill>
                  </a:tcPr>
                </a:tc>
                <a:tc>
                  <a:txBody>
                    <a:bodyPr/>
                    <a:lstStyle/>
                    <a:p>
                      <a:pPr algn="ctr" fontAlgn="t"/>
                      <a:r>
                        <a:rPr lang="en-IE" sz="1000" b="1" u="none" strike="noStrike" dirty="0">
                          <a:effectLst/>
                        </a:rPr>
                        <a:t>2</a:t>
                      </a:r>
                      <a:endParaRPr lang="en-IE" sz="1000" b="1" i="0" u="none" strike="noStrike" dirty="0">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b="1" u="none" strike="noStrike" dirty="0">
                          <a:effectLst/>
                        </a:rPr>
                        <a:t>2</a:t>
                      </a:r>
                      <a:endParaRPr lang="en-IE" sz="1000" b="1" i="0" u="none" strike="noStrike" dirty="0">
                        <a:solidFill>
                          <a:srgbClr val="FF0000"/>
                        </a:solidFill>
                        <a:effectLst/>
                        <a:latin typeface="Tahoma" panose="020B0604030504040204" pitchFamily="34" charset="0"/>
                      </a:endParaRPr>
                    </a:p>
                  </a:txBody>
                  <a:tcPr marL="8706" marR="8706" marT="8706" marB="0" anchor="ctr">
                    <a:solidFill>
                      <a:schemeClr val="bg1">
                        <a:lumMod val="95000"/>
                      </a:schemeClr>
                    </a:solidFill>
                  </a:tcPr>
                </a:tc>
                <a:extLst>
                  <a:ext uri="{0D108BD9-81ED-4DB2-BD59-A6C34878D82A}">
                    <a16:rowId xmlns="" xmlns:a16="http://schemas.microsoft.com/office/drawing/2014/main" val="1373360482"/>
                  </a:ext>
                </a:extLst>
              </a:tr>
              <a:tr h="153915">
                <a:tc>
                  <a:txBody>
                    <a:bodyPr/>
                    <a:lstStyle/>
                    <a:p>
                      <a:pPr algn="l" fontAlgn="t"/>
                      <a:r>
                        <a:rPr lang="en-IE" sz="1000" u="none" strike="noStrike">
                          <a:effectLst/>
                        </a:rPr>
                        <a:t>Jazz/Blues music</a:t>
                      </a:r>
                      <a:endParaRPr lang="en-IE" sz="1000" b="0" i="0" u="none" strike="noStrike">
                        <a:solidFill>
                          <a:srgbClr val="00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5</a:t>
                      </a:r>
                      <a:endParaRPr lang="en-IE" sz="1000" b="0" i="0" u="none" strike="noStrike">
                        <a:solidFill>
                          <a:srgbClr val="00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6</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4</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3</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dirty="0">
                          <a:effectLst/>
                        </a:rPr>
                        <a:t>14</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accent1">
                        <a:lumMod val="60000"/>
                        <a:lumOff val="40000"/>
                      </a:schemeClr>
                    </a:solidFill>
                  </a:tcPr>
                </a:tc>
                <a:tc>
                  <a:txBody>
                    <a:bodyPr/>
                    <a:lstStyle/>
                    <a:p>
                      <a:pPr algn="ctr" fontAlgn="t"/>
                      <a:r>
                        <a:rPr lang="en-IE" sz="1000" u="none" strike="noStrike" dirty="0">
                          <a:effectLst/>
                        </a:rPr>
                        <a:t>2</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1</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extLst>
                  <a:ext uri="{0D108BD9-81ED-4DB2-BD59-A6C34878D82A}">
                    <a16:rowId xmlns="" xmlns:a16="http://schemas.microsoft.com/office/drawing/2014/main" val="4020209346"/>
                  </a:ext>
                </a:extLst>
              </a:tr>
              <a:tr h="300836">
                <a:tc>
                  <a:txBody>
                    <a:bodyPr/>
                    <a:lstStyle/>
                    <a:p>
                      <a:pPr algn="l" fontAlgn="t"/>
                      <a:r>
                        <a:rPr lang="en-US" sz="1000" u="none" strike="noStrike" dirty="0">
                          <a:effectLst/>
                        </a:rPr>
                        <a:t>Event connected with books or writing (</a:t>
                      </a:r>
                      <a:r>
                        <a:rPr lang="en-US" sz="1000" u="none" strike="noStrike" dirty="0" err="1">
                          <a:effectLst/>
                        </a:rPr>
                        <a:t>e.g</a:t>
                      </a:r>
                      <a:r>
                        <a:rPr lang="en-US" sz="1000" u="none" strike="noStrike" dirty="0">
                          <a:effectLst/>
                        </a:rPr>
                        <a:t> reading or interview with author)</a:t>
                      </a:r>
                      <a:endParaRPr lang="en-US" sz="1000" b="0" i="0" u="none" strike="noStrike" dirty="0">
                        <a:solidFill>
                          <a:srgbClr val="00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5</a:t>
                      </a:r>
                      <a:endParaRPr lang="en-IE" sz="1000" b="0" i="0" u="none" strike="noStrike">
                        <a:solidFill>
                          <a:srgbClr val="00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3</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5</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dirty="0">
                          <a:effectLst/>
                        </a:rPr>
                        <a:t>17</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accent1">
                        <a:lumMod val="60000"/>
                        <a:lumOff val="40000"/>
                      </a:schemeClr>
                    </a:solidFill>
                  </a:tcPr>
                </a:tc>
                <a:tc>
                  <a:txBody>
                    <a:bodyPr/>
                    <a:lstStyle/>
                    <a:p>
                      <a:pPr algn="ctr" fontAlgn="t"/>
                      <a:r>
                        <a:rPr lang="en-IE" sz="1000" u="none" strike="noStrike" dirty="0">
                          <a:effectLst/>
                        </a:rPr>
                        <a:t>4</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dirty="0">
                          <a:effectLst/>
                        </a:rPr>
                        <a:t>1</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bg1">
                        <a:lumMod val="95000"/>
                      </a:schemeClr>
                    </a:solidFill>
                  </a:tcPr>
                </a:tc>
                <a:extLst>
                  <a:ext uri="{0D108BD9-81ED-4DB2-BD59-A6C34878D82A}">
                    <a16:rowId xmlns="" xmlns:a16="http://schemas.microsoft.com/office/drawing/2014/main" val="2041517800"/>
                  </a:ext>
                </a:extLst>
              </a:tr>
              <a:tr h="300836">
                <a:tc>
                  <a:txBody>
                    <a:bodyPr/>
                    <a:lstStyle/>
                    <a:p>
                      <a:pPr algn="l" fontAlgn="t"/>
                      <a:r>
                        <a:rPr lang="en-US" sz="1000" u="none" strike="noStrike">
                          <a:effectLst/>
                        </a:rPr>
                        <a:t>Event connected with Architecture (eg talk, exhibition, guided tour)</a:t>
                      </a:r>
                      <a:endParaRPr lang="en-US" sz="1000" b="0" i="0" u="none" strike="noStrike">
                        <a:solidFill>
                          <a:srgbClr val="00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5</a:t>
                      </a:r>
                      <a:endParaRPr lang="en-IE" sz="1000" b="0" i="0" u="none" strike="noStrike">
                        <a:solidFill>
                          <a:srgbClr val="00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6</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1</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dirty="0">
                          <a:effectLst/>
                        </a:rPr>
                        <a:t>13</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accent1">
                        <a:lumMod val="60000"/>
                        <a:lumOff val="40000"/>
                      </a:schemeClr>
                    </a:solidFill>
                  </a:tcPr>
                </a:tc>
                <a:tc>
                  <a:txBody>
                    <a:bodyPr/>
                    <a:lstStyle/>
                    <a:p>
                      <a:pPr algn="ctr" fontAlgn="t"/>
                      <a:r>
                        <a:rPr lang="en-IE" sz="1000" u="none" strike="noStrike" dirty="0">
                          <a:effectLst/>
                        </a:rPr>
                        <a:t>1</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dirty="0">
                          <a:effectLst/>
                        </a:rPr>
                        <a:t>2</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bg1">
                        <a:lumMod val="95000"/>
                      </a:schemeClr>
                    </a:solidFill>
                  </a:tcPr>
                </a:tc>
                <a:extLst>
                  <a:ext uri="{0D108BD9-81ED-4DB2-BD59-A6C34878D82A}">
                    <a16:rowId xmlns="" xmlns:a16="http://schemas.microsoft.com/office/drawing/2014/main" val="2762037020"/>
                  </a:ext>
                </a:extLst>
              </a:tr>
              <a:tr h="153915">
                <a:tc>
                  <a:txBody>
                    <a:bodyPr/>
                    <a:lstStyle/>
                    <a:p>
                      <a:pPr algn="l" fontAlgn="t"/>
                      <a:r>
                        <a:rPr lang="en-US" sz="1000" u="none" strike="noStrike">
                          <a:effectLst/>
                        </a:rPr>
                        <a:t>Circus – in a tent or other venue</a:t>
                      </a:r>
                      <a:endParaRPr lang="en-US" sz="1000" b="0" i="0" u="none" strike="noStrike">
                        <a:solidFill>
                          <a:srgbClr val="00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5</a:t>
                      </a:r>
                      <a:endParaRPr lang="en-IE" sz="1000" b="0" i="0" u="none" strike="noStrike">
                        <a:solidFill>
                          <a:srgbClr val="00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5</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5</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8</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3</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dirty="0">
                          <a:effectLst/>
                        </a:rPr>
                        <a:t>0</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4</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extLst>
                  <a:ext uri="{0D108BD9-81ED-4DB2-BD59-A6C34878D82A}">
                    <a16:rowId xmlns="" xmlns:a16="http://schemas.microsoft.com/office/drawing/2014/main" val="2133667079"/>
                  </a:ext>
                </a:extLst>
              </a:tr>
              <a:tr h="153915">
                <a:tc>
                  <a:txBody>
                    <a:bodyPr/>
                    <a:lstStyle/>
                    <a:p>
                      <a:pPr algn="l" fontAlgn="t"/>
                      <a:r>
                        <a:rPr lang="en-IE" sz="1000" u="none" strike="noStrike" dirty="0">
                          <a:effectLst/>
                        </a:rPr>
                        <a:t>Contemporary dance performance</a:t>
                      </a:r>
                      <a:endParaRPr lang="en-IE" sz="1000" b="0" i="0" u="none" strike="noStrike" dirty="0">
                        <a:solidFill>
                          <a:srgbClr val="00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4</a:t>
                      </a:r>
                      <a:endParaRPr lang="en-IE" sz="1000" b="0" i="0" u="none" strike="noStrike">
                        <a:solidFill>
                          <a:srgbClr val="00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2</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dirty="0">
                          <a:effectLst/>
                        </a:rPr>
                        <a:t>13</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accent1">
                        <a:lumMod val="60000"/>
                        <a:lumOff val="40000"/>
                      </a:schemeClr>
                    </a:solidFill>
                  </a:tcPr>
                </a:tc>
                <a:tc>
                  <a:txBody>
                    <a:bodyPr/>
                    <a:lstStyle/>
                    <a:p>
                      <a:pPr algn="ctr" fontAlgn="t"/>
                      <a:r>
                        <a:rPr lang="en-IE" sz="1000" u="none" strike="noStrike" dirty="0">
                          <a:effectLst/>
                        </a:rPr>
                        <a:t>1</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dirty="0">
                          <a:effectLst/>
                        </a:rPr>
                        <a:t>0</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bg1">
                        <a:lumMod val="95000"/>
                      </a:schemeClr>
                    </a:solidFill>
                  </a:tcPr>
                </a:tc>
                <a:extLst>
                  <a:ext uri="{0D108BD9-81ED-4DB2-BD59-A6C34878D82A}">
                    <a16:rowId xmlns="" xmlns:a16="http://schemas.microsoft.com/office/drawing/2014/main" val="3561098238"/>
                  </a:ext>
                </a:extLst>
              </a:tr>
              <a:tr h="153915">
                <a:tc>
                  <a:txBody>
                    <a:bodyPr/>
                    <a:lstStyle/>
                    <a:p>
                      <a:pPr algn="l" fontAlgn="t"/>
                      <a:r>
                        <a:rPr lang="en-IE" sz="1000" u="none" strike="noStrike">
                          <a:effectLst/>
                        </a:rPr>
                        <a:t>Ballet</a:t>
                      </a:r>
                      <a:endParaRPr lang="en-IE" sz="1000" b="0" i="0" u="none" strike="noStrike">
                        <a:solidFill>
                          <a:srgbClr val="00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2</a:t>
                      </a:r>
                      <a:endParaRPr lang="en-IE" sz="1000" b="0" i="0" u="none" strike="noStrike">
                        <a:solidFill>
                          <a:srgbClr val="00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3</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1</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3</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5</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dirty="0">
                          <a:effectLst/>
                        </a:rPr>
                        <a:t>4</a:t>
                      </a:r>
                      <a:endParaRPr lang="en-IE" sz="1000" b="0" i="0" u="none" strike="noStrike" dirty="0">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u="none" strike="noStrike">
                          <a:effectLst/>
                        </a:rPr>
                        <a:t>0</a:t>
                      </a:r>
                      <a:endParaRPr lang="en-IE" sz="1000" b="0" i="0" u="none" strike="noStrike">
                        <a:solidFill>
                          <a:srgbClr val="FF0000"/>
                        </a:solidFill>
                        <a:effectLst/>
                        <a:latin typeface="Tahoma" panose="020B0604030504040204" pitchFamily="34" charset="0"/>
                      </a:endParaRPr>
                    </a:p>
                  </a:txBody>
                  <a:tcPr marL="8706" marR="8706" marT="8706" marB="0" anchor="ctr">
                    <a:solidFill>
                      <a:schemeClr val="bg1">
                        <a:lumMod val="95000"/>
                      </a:schemeClr>
                    </a:solidFill>
                  </a:tcPr>
                </a:tc>
                <a:extLst>
                  <a:ext uri="{0D108BD9-81ED-4DB2-BD59-A6C34878D82A}">
                    <a16:rowId xmlns="" xmlns:a16="http://schemas.microsoft.com/office/drawing/2014/main" val="1453214179"/>
                  </a:ext>
                </a:extLst>
              </a:tr>
              <a:tr h="153915">
                <a:tc>
                  <a:txBody>
                    <a:bodyPr/>
                    <a:lstStyle/>
                    <a:p>
                      <a:pPr algn="l" fontAlgn="t"/>
                      <a:r>
                        <a:rPr lang="en-IE" sz="1000" b="1" u="none" strike="noStrike" dirty="0">
                          <a:effectLst/>
                        </a:rPr>
                        <a:t>Any Arts Council funded event</a:t>
                      </a:r>
                      <a:endParaRPr lang="en-IE" sz="1000" b="1" i="0" u="none" strike="noStrike" dirty="0">
                        <a:solidFill>
                          <a:srgbClr val="00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b="1" u="none" strike="noStrike" dirty="0">
                          <a:effectLst/>
                        </a:rPr>
                        <a:t>50</a:t>
                      </a:r>
                      <a:endParaRPr lang="en-IE" sz="1000" b="1" i="0" u="none" strike="noStrike" dirty="0">
                        <a:solidFill>
                          <a:srgbClr val="00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b="1" u="none" strike="noStrike" dirty="0">
                          <a:effectLst/>
                        </a:rPr>
                        <a:t>60</a:t>
                      </a:r>
                      <a:endParaRPr lang="en-IE" sz="1000" b="1" i="0" u="none" strike="noStrike" dirty="0">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b="1" u="none" strike="noStrike" dirty="0">
                          <a:effectLst/>
                        </a:rPr>
                        <a:t>48</a:t>
                      </a:r>
                      <a:endParaRPr lang="en-IE" sz="1000" b="1" i="0" u="none" strike="noStrike" dirty="0">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b="1" u="none" strike="noStrike" dirty="0">
                          <a:effectLst/>
                        </a:rPr>
                        <a:t>65</a:t>
                      </a:r>
                      <a:endParaRPr lang="en-IE" sz="1000" b="1" i="0" u="none" strike="noStrike" dirty="0">
                        <a:solidFill>
                          <a:srgbClr val="FF0000"/>
                        </a:solidFill>
                        <a:effectLst/>
                        <a:latin typeface="Tahoma" panose="020B0604030504040204" pitchFamily="34" charset="0"/>
                      </a:endParaRPr>
                    </a:p>
                  </a:txBody>
                  <a:tcPr marL="8706" marR="8706" marT="8706" marB="0" anchor="ctr">
                    <a:solidFill>
                      <a:schemeClr val="accent1">
                        <a:lumMod val="60000"/>
                        <a:lumOff val="40000"/>
                      </a:schemeClr>
                    </a:solidFill>
                  </a:tcPr>
                </a:tc>
                <a:tc>
                  <a:txBody>
                    <a:bodyPr/>
                    <a:lstStyle/>
                    <a:p>
                      <a:pPr algn="ctr" fontAlgn="t"/>
                      <a:r>
                        <a:rPr lang="en-IE" sz="1000" b="1" u="none" strike="noStrike" dirty="0">
                          <a:effectLst/>
                        </a:rPr>
                        <a:t>73</a:t>
                      </a:r>
                      <a:endParaRPr lang="en-IE" sz="1000" b="1" i="0" u="none" strike="noStrike" dirty="0">
                        <a:solidFill>
                          <a:srgbClr val="FF0000"/>
                        </a:solidFill>
                        <a:effectLst/>
                        <a:latin typeface="Tahoma" panose="020B0604030504040204" pitchFamily="34" charset="0"/>
                      </a:endParaRPr>
                    </a:p>
                  </a:txBody>
                  <a:tcPr marL="8706" marR="8706" marT="8706" marB="0" anchor="ctr">
                    <a:solidFill>
                      <a:schemeClr val="accent1">
                        <a:lumMod val="60000"/>
                        <a:lumOff val="40000"/>
                      </a:schemeClr>
                    </a:solidFill>
                  </a:tcPr>
                </a:tc>
                <a:tc>
                  <a:txBody>
                    <a:bodyPr/>
                    <a:lstStyle/>
                    <a:p>
                      <a:pPr algn="ctr" fontAlgn="t"/>
                      <a:r>
                        <a:rPr lang="en-IE" sz="1000" b="1" u="none" strike="noStrike" dirty="0">
                          <a:effectLst/>
                        </a:rPr>
                        <a:t>34</a:t>
                      </a:r>
                      <a:endParaRPr lang="en-IE" sz="1000" b="1" i="0" u="none" strike="noStrike" dirty="0">
                        <a:solidFill>
                          <a:srgbClr val="FF0000"/>
                        </a:solidFill>
                        <a:effectLst/>
                        <a:latin typeface="Tahoma" panose="020B0604030504040204" pitchFamily="34" charset="0"/>
                      </a:endParaRPr>
                    </a:p>
                  </a:txBody>
                  <a:tcPr marL="8706" marR="8706" marT="8706" marB="0" anchor="ctr">
                    <a:solidFill>
                      <a:schemeClr val="bg1">
                        <a:lumMod val="95000"/>
                      </a:schemeClr>
                    </a:solidFill>
                  </a:tcPr>
                </a:tc>
                <a:tc>
                  <a:txBody>
                    <a:bodyPr/>
                    <a:lstStyle/>
                    <a:p>
                      <a:pPr algn="ctr" fontAlgn="t"/>
                      <a:r>
                        <a:rPr lang="en-IE" sz="1000" b="1" u="none" strike="noStrike" dirty="0">
                          <a:effectLst/>
                        </a:rPr>
                        <a:t>26</a:t>
                      </a:r>
                      <a:endParaRPr lang="en-IE" sz="1000" b="1" i="0" u="none" strike="noStrike" dirty="0">
                        <a:solidFill>
                          <a:srgbClr val="FF0000"/>
                        </a:solidFill>
                        <a:effectLst/>
                        <a:latin typeface="Tahoma" panose="020B0604030504040204" pitchFamily="34" charset="0"/>
                      </a:endParaRPr>
                    </a:p>
                  </a:txBody>
                  <a:tcPr marL="8706" marR="8706" marT="8706" marB="0" anchor="ctr">
                    <a:solidFill>
                      <a:schemeClr val="bg1">
                        <a:lumMod val="95000"/>
                      </a:schemeClr>
                    </a:solidFill>
                  </a:tcPr>
                </a:tc>
                <a:extLst>
                  <a:ext uri="{0D108BD9-81ED-4DB2-BD59-A6C34878D82A}">
                    <a16:rowId xmlns="" xmlns:a16="http://schemas.microsoft.com/office/drawing/2014/main" val="2444332746"/>
                  </a:ext>
                </a:extLst>
              </a:tr>
            </a:tbl>
          </a:graphicData>
        </a:graphic>
      </p:graphicFrame>
      <p:sp>
        <p:nvSpPr>
          <p:cNvPr id="8" name="Parallelogram 7">
            <a:extLst>
              <a:ext uri="{FF2B5EF4-FFF2-40B4-BE49-F238E27FC236}">
                <a16:creationId xmlns="" xmlns:a16="http://schemas.microsoft.com/office/drawing/2014/main" id="{139316AF-46ED-47A6-9436-49087E98D10B}"/>
              </a:ext>
            </a:extLst>
          </p:cNvPr>
          <p:cNvSpPr/>
          <p:nvPr/>
        </p:nvSpPr>
        <p:spPr>
          <a:xfrm>
            <a:off x="992560" y="6025200"/>
            <a:ext cx="8288022" cy="380219"/>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400" b="1" dirty="0">
                <a:solidFill>
                  <a:prstClr val="white"/>
                </a:solidFill>
              </a:rPr>
              <a:t>Regulars indicate a stronger desire than Occasionals to attend practically every art form.</a:t>
            </a:r>
          </a:p>
        </p:txBody>
      </p:sp>
    </p:spTree>
    <p:extLst>
      <p:ext uri="{BB962C8B-B14F-4D97-AF65-F5344CB8AC3E}">
        <p14:creationId xmlns:p14="http://schemas.microsoft.com/office/powerpoint/2010/main" val="308663563"/>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4"/>
          <p:cNvGraphicFramePr>
            <a:graphicFrameLocks noGrp="1"/>
          </p:cNvGraphicFramePr>
          <p:nvPr>
            <p:ph type="chart" sz="quarter" idx="61"/>
            <p:extLst>
              <p:ext uri="{D42A27DB-BD31-4B8C-83A1-F6EECF244321}">
                <p14:modId xmlns:p14="http://schemas.microsoft.com/office/powerpoint/2010/main" val="3938029112"/>
              </p:ext>
            </p:extLst>
          </p:nvPr>
        </p:nvGraphicFramePr>
        <p:xfrm>
          <a:off x="1064568" y="1282058"/>
          <a:ext cx="6586605" cy="4122847"/>
        </p:xfrm>
        <a:graphic>
          <a:graphicData uri="http://schemas.openxmlformats.org/drawingml/2006/table">
            <a:tbl>
              <a:tblPr firstRow="1" bandRow="1">
                <a:tableStyleId>{5C22544A-7EE6-4342-B048-85BDC9FD1C3A}</a:tableStyleId>
              </a:tblPr>
              <a:tblGrid>
                <a:gridCol w="915415">
                  <a:extLst>
                    <a:ext uri="{9D8B030D-6E8A-4147-A177-3AD203B41FA5}">
                      <a16:colId xmlns="" xmlns:a16="http://schemas.microsoft.com/office/drawing/2014/main" val="20000"/>
                    </a:ext>
                  </a:extLst>
                </a:gridCol>
                <a:gridCol w="958943">
                  <a:extLst>
                    <a:ext uri="{9D8B030D-6E8A-4147-A177-3AD203B41FA5}">
                      <a16:colId xmlns="" xmlns:a16="http://schemas.microsoft.com/office/drawing/2014/main" val="20001"/>
                    </a:ext>
                  </a:extLst>
                </a:gridCol>
                <a:gridCol w="856047">
                  <a:extLst>
                    <a:ext uri="{9D8B030D-6E8A-4147-A177-3AD203B41FA5}">
                      <a16:colId xmlns="" xmlns:a16="http://schemas.microsoft.com/office/drawing/2014/main" val="20002"/>
                    </a:ext>
                  </a:extLst>
                </a:gridCol>
                <a:gridCol w="991183">
                  <a:extLst>
                    <a:ext uri="{9D8B030D-6E8A-4147-A177-3AD203B41FA5}">
                      <a16:colId xmlns="" xmlns:a16="http://schemas.microsoft.com/office/drawing/2014/main" val="20003"/>
                    </a:ext>
                  </a:extLst>
                </a:gridCol>
                <a:gridCol w="846334">
                  <a:extLst>
                    <a:ext uri="{9D8B030D-6E8A-4147-A177-3AD203B41FA5}">
                      <a16:colId xmlns="" xmlns:a16="http://schemas.microsoft.com/office/drawing/2014/main" val="20004"/>
                    </a:ext>
                  </a:extLst>
                </a:gridCol>
                <a:gridCol w="1162636">
                  <a:extLst>
                    <a:ext uri="{9D8B030D-6E8A-4147-A177-3AD203B41FA5}">
                      <a16:colId xmlns="" xmlns:a16="http://schemas.microsoft.com/office/drawing/2014/main" val="20005"/>
                    </a:ext>
                  </a:extLst>
                </a:gridCol>
                <a:gridCol w="856047">
                  <a:extLst>
                    <a:ext uri="{9D8B030D-6E8A-4147-A177-3AD203B41FA5}">
                      <a16:colId xmlns="" xmlns:a16="http://schemas.microsoft.com/office/drawing/2014/main" val="20006"/>
                    </a:ext>
                  </a:extLst>
                </a:gridCol>
              </a:tblGrid>
              <a:tr h="362036">
                <a:tc gridSpan="2">
                  <a:txBody>
                    <a:bodyPr/>
                    <a:lstStyle/>
                    <a:p>
                      <a:pPr algn="l" fontAlgn="b"/>
                      <a:endParaRPr lang="en-IE" sz="1300" b="0" i="0" u="none" strike="noStrike" dirty="0">
                        <a:effectLst/>
                        <a:latin typeface="Calibri" panose="020F0502020204030204" pitchFamily="34" charset="0"/>
                        <a:cs typeface="Calibri" panose="020F0502020204030204" pitchFamily="34" charset="0"/>
                      </a:endParaRPr>
                    </a:p>
                  </a:txBody>
                  <a:tcPr marL="9145" marR="9145" marT="8637" marB="0" anchor="ctr">
                    <a:solidFill>
                      <a:srgbClr val="54C0E8"/>
                    </a:solidFill>
                  </a:tcPr>
                </a:tc>
                <a:tc hMerge="1">
                  <a:txBody>
                    <a:bodyPr/>
                    <a:lstStyle/>
                    <a:p>
                      <a:pPr algn="l" fontAlgn="b"/>
                      <a:endParaRPr lang="en-IE" sz="1400" b="0" i="0" u="none" strike="noStrike" dirty="0">
                        <a:effectLst/>
                        <a:latin typeface="+mj-lt"/>
                      </a:endParaRPr>
                    </a:p>
                  </a:txBody>
                  <a:tcPr marL="9525" marR="9525" marT="9525" marB="0" anchor="ctr"/>
                </a:tc>
                <a:tc>
                  <a:txBody>
                    <a:bodyPr/>
                    <a:lstStyle/>
                    <a:p>
                      <a:pPr algn="ctr" fontAlgn="b"/>
                      <a:r>
                        <a:rPr lang="en-IE" sz="1300" b="1" i="1" u="none" strike="noStrike" dirty="0">
                          <a:effectLst/>
                          <a:latin typeface="Calibri" panose="020F0502020204030204" pitchFamily="34" charset="0"/>
                          <a:cs typeface="Calibri" panose="020F0502020204030204" pitchFamily="34" charset="0"/>
                        </a:rPr>
                        <a:t>2019</a:t>
                      </a:r>
                    </a:p>
                    <a:p>
                      <a:pPr algn="ctr" fontAlgn="b"/>
                      <a:r>
                        <a:rPr lang="en-IE" sz="1300" b="1" i="1" u="none" strike="noStrike" dirty="0">
                          <a:effectLst/>
                          <a:latin typeface="Calibri" panose="020F0502020204030204" pitchFamily="34" charset="0"/>
                          <a:cs typeface="Calibri" panose="020F0502020204030204" pitchFamily="34" charset="0"/>
                        </a:rPr>
                        <a:t>%</a:t>
                      </a:r>
                    </a:p>
                  </a:txBody>
                  <a:tcPr marL="9145" marR="9145" marT="8637" marB="0" anchor="ctr">
                    <a:solidFill>
                      <a:srgbClr val="54C0E8"/>
                    </a:solidFill>
                  </a:tcPr>
                </a:tc>
                <a:tc>
                  <a:txBody>
                    <a:bodyPr/>
                    <a:lstStyle/>
                    <a:p>
                      <a:pPr algn="l" fontAlgn="b"/>
                      <a:endParaRPr lang="en-IE" sz="1300" b="1" i="0" u="none" strike="noStrike" dirty="0">
                        <a:effectLst/>
                        <a:latin typeface="Calibri" panose="020F0502020204030204" pitchFamily="34" charset="0"/>
                        <a:cs typeface="Calibri" panose="020F0502020204030204" pitchFamily="34" charset="0"/>
                      </a:endParaRPr>
                    </a:p>
                  </a:txBody>
                  <a:tcPr marL="9145" marR="9145" marT="8637" marB="0" anchor="ctr">
                    <a:noFill/>
                  </a:tcPr>
                </a:tc>
                <a:tc gridSpan="2">
                  <a:txBody>
                    <a:bodyPr/>
                    <a:lstStyle/>
                    <a:p>
                      <a:pPr algn="l" fontAlgn="b"/>
                      <a:endParaRPr lang="en-IE" sz="1300" b="1" i="0" u="none" strike="noStrike" dirty="0">
                        <a:effectLst/>
                        <a:latin typeface="Calibri" panose="020F0502020204030204" pitchFamily="34" charset="0"/>
                        <a:cs typeface="Calibri" panose="020F0502020204030204" pitchFamily="34" charset="0"/>
                      </a:endParaRPr>
                    </a:p>
                  </a:txBody>
                  <a:tcPr marL="9145" marR="9145" marT="8637" marB="0" anchor="ctr">
                    <a:solidFill>
                      <a:srgbClr val="54C0E8"/>
                    </a:solidFill>
                  </a:tcPr>
                </a:tc>
                <a:tc hMerge="1">
                  <a:txBody>
                    <a:bodyPr/>
                    <a:lstStyle/>
                    <a:p>
                      <a:pPr algn="l" fontAlgn="b"/>
                      <a:endParaRPr lang="en-IE" sz="1400" b="0" i="0" u="none" strike="noStrike" dirty="0">
                        <a:effectLst/>
                        <a:latin typeface="+mj-lt"/>
                      </a:endParaRPr>
                    </a:p>
                  </a:txBody>
                  <a:tcPr marL="9525" marR="9525" marT="9525" marB="0" anchor="ctr"/>
                </a:tc>
                <a:tc>
                  <a:txBody>
                    <a:bodyPr/>
                    <a:lstStyle/>
                    <a:p>
                      <a:pPr algn="ctr" fontAlgn="b"/>
                      <a:r>
                        <a:rPr lang="en-IE" sz="1300" b="1" i="1" u="none" strike="noStrike" dirty="0">
                          <a:effectLst/>
                          <a:latin typeface="Calibri" panose="020F0502020204030204" pitchFamily="34" charset="0"/>
                          <a:cs typeface="Calibri" panose="020F0502020204030204" pitchFamily="34" charset="0"/>
                        </a:rPr>
                        <a:t>2019</a:t>
                      </a:r>
                    </a:p>
                    <a:p>
                      <a:pPr algn="ctr" fontAlgn="b"/>
                      <a:r>
                        <a:rPr lang="en-IE" sz="1300" b="1" i="1" u="none" strike="noStrike" dirty="0">
                          <a:effectLst/>
                          <a:latin typeface="Calibri" panose="020F0502020204030204" pitchFamily="34" charset="0"/>
                          <a:cs typeface="Calibri" panose="020F0502020204030204" pitchFamily="34" charset="0"/>
                        </a:rPr>
                        <a:t>%</a:t>
                      </a:r>
                    </a:p>
                  </a:txBody>
                  <a:tcPr marL="9145" marR="9145" marT="8637" marB="0" anchor="ctr">
                    <a:solidFill>
                      <a:srgbClr val="54C0E8"/>
                    </a:solidFill>
                  </a:tcPr>
                </a:tc>
                <a:extLst>
                  <a:ext uri="{0D108BD9-81ED-4DB2-BD59-A6C34878D82A}">
                    <a16:rowId xmlns="" xmlns:a16="http://schemas.microsoft.com/office/drawing/2014/main" val="10000"/>
                  </a:ext>
                </a:extLst>
              </a:tr>
              <a:tr h="371797">
                <a:tc rowSpan="2">
                  <a:txBody>
                    <a:bodyPr/>
                    <a:lstStyle/>
                    <a:p>
                      <a:pPr algn="l" fontAlgn="b"/>
                      <a:r>
                        <a:rPr lang="en-IE" sz="1300" b="1" i="0" u="none" strike="noStrike" dirty="0">
                          <a:solidFill>
                            <a:schemeClr val="bg1"/>
                          </a:solidFill>
                          <a:effectLst/>
                          <a:latin typeface="Calibri" panose="020F0502020204030204" pitchFamily="34" charset="0"/>
                          <a:cs typeface="Calibri" panose="020F0502020204030204" pitchFamily="34" charset="0"/>
                        </a:rPr>
                        <a:t>Gender</a:t>
                      </a:r>
                    </a:p>
                  </a:txBody>
                  <a:tcPr marL="69128" marR="9145" marT="8637" marB="0" anchor="ctr">
                    <a:solidFill>
                      <a:srgbClr val="54C0E8"/>
                    </a:solidFill>
                  </a:tcPr>
                </a:tc>
                <a:tc>
                  <a:txBody>
                    <a:bodyPr/>
                    <a:lstStyle/>
                    <a:p>
                      <a:pPr algn="l" fontAlgn="t"/>
                      <a:r>
                        <a:rPr lang="en-IE" sz="1300" b="0" i="0" u="none" strike="noStrike" dirty="0">
                          <a:solidFill>
                            <a:schemeClr val="tx1">
                              <a:lumMod val="65000"/>
                              <a:lumOff val="35000"/>
                            </a:schemeClr>
                          </a:solidFill>
                          <a:effectLst/>
                          <a:latin typeface="Calibri" panose="020F0502020204030204" pitchFamily="34" charset="0"/>
                          <a:cs typeface="Calibri" panose="020F0502020204030204" pitchFamily="34" charset="0"/>
                        </a:rPr>
                        <a:t>Male</a:t>
                      </a:r>
                    </a:p>
                  </a:txBody>
                  <a:tcPr marL="69128" marR="9145" marT="8637" marB="0" anchor="ctr">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fontAlgn="t"/>
                      <a:r>
                        <a:rPr lang="en-IE" sz="1200" b="0" i="0" u="none" strike="noStrike" dirty="0">
                          <a:solidFill>
                            <a:srgbClr val="000000"/>
                          </a:solidFill>
                          <a:effectLst/>
                          <a:latin typeface="+mn-lt"/>
                        </a:rPr>
                        <a:t>49</a:t>
                      </a:r>
                    </a:p>
                  </a:txBody>
                  <a:tcPr marL="9525" marR="9525" marT="9525" marB="0" anchor="ctr">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r" fontAlgn="t"/>
                      <a:endParaRPr lang="en-IE" sz="1300" b="0" i="0" u="none" strike="noStrike" dirty="0">
                        <a:effectLst/>
                        <a:latin typeface="Calibri" panose="020F0502020204030204" pitchFamily="34" charset="0"/>
                        <a:cs typeface="Calibri" panose="020F0502020204030204" pitchFamily="34" charset="0"/>
                      </a:endParaRPr>
                    </a:p>
                  </a:txBody>
                  <a:tcPr marL="9145" marR="9145" marT="8637" marB="0" anchor="ctr">
                    <a:noFill/>
                  </a:tcPr>
                </a:tc>
                <a:tc rowSpan="4">
                  <a:txBody>
                    <a:bodyPr/>
                    <a:lstStyle/>
                    <a:p>
                      <a:pPr algn="l" fontAlgn="b"/>
                      <a:r>
                        <a:rPr lang="en-IE" sz="1300" b="1" i="0" u="none" strike="noStrike" dirty="0">
                          <a:solidFill>
                            <a:schemeClr val="bg1"/>
                          </a:solidFill>
                          <a:effectLst/>
                          <a:latin typeface="Calibri" panose="020F0502020204030204" pitchFamily="34" charset="0"/>
                          <a:cs typeface="Calibri" panose="020F0502020204030204" pitchFamily="34" charset="0"/>
                        </a:rPr>
                        <a:t>Region</a:t>
                      </a:r>
                    </a:p>
                  </a:txBody>
                  <a:tcPr marL="69128" marR="9145" marT="8637" marB="0" anchor="ctr">
                    <a:solidFill>
                      <a:srgbClr val="54C0E8"/>
                    </a:solidFill>
                  </a:tcPr>
                </a:tc>
                <a:tc>
                  <a:txBody>
                    <a:bodyPr/>
                    <a:lstStyle/>
                    <a:p>
                      <a:pPr algn="l" fontAlgn="t"/>
                      <a:r>
                        <a:rPr lang="en-IE" sz="1300" b="0" i="0" u="none" strike="noStrike" dirty="0">
                          <a:solidFill>
                            <a:schemeClr val="tx1">
                              <a:lumMod val="65000"/>
                              <a:lumOff val="35000"/>
                            </a:schemeClr>
                          </a:solidFill>
                          <a:effectLst/>
                          <a:latin typeface="Calibri" panose="020F0502020204030204" pitchFamily="34" charset="0"/>
                          <a:cs typeface="Calibri" panose="020F0502020204030204" pitchFamily="34" charset="0"/>
                        </a:rPr>
                        <a:t>Dublin</a:t>
                      </a:r>
                    </a:p>
                  </a:txBody>
                  <a:tcPr marL="69128" marR="9145" marT="8637" marB="0" anchor="ctr">
                    <a:solidFill>
                      <a:srgbClr val="E7EEF5"/>
                    </a:solidFill>
                  </a:tcPr>
                </a:tc>
                <a:tc>
                  <a:txBody>
                    <a:bodyPr/>
                    <a:lstStyle/>
                    <a:p>
                      <a:pPr algn="ctr" fontAlgn="t"/>
                      <a:r>
                        <a:rPr lang="en-IE" sz="1200" b="0" i="0" u="none" strike="noStrike" kern="1200" dirty="0">
                          <a:solidFill>
                            <a:srgbClr val="000000"/>
                          </a:solidFill>
                          <a:effectLst/>
                          <a:latin typeface="+mn-lt"/>
                          <a:ea typeface="+mn-ea"/>
                          <a:cs typeface="+mn-cs"/>
                        </a:rPr>
                        <a:t>29</a:t>
                      </a:r>
                    </a:p>
                  </a:txBody>
                  <a:tcPr marL="9525" marR="9525" marT="9525" marB="0" anchor="ctr">
                    <a:solidFill>
                      <a:srgbClr val="E7EEF5"/>
                    </a:solidFill>
                  </a:tcPr>
                </a:tc>
                <a:extLst>
                  <a:ext uri="{0D108BD9-81ED-4DB2-BD59-A6C34878D82A}">
                    <a16:rowId xmlns="" xmlns:a16="http://schemas.microsoft.com/office/drawing/2014/main" val="10001"/>
                  </a:ext>
                </a:extLst>
              </a:tr>
              <a:tr h="371797">
                <a:tc vMerge="1">
                  <a:txBody>
                    <a:bodyPr/>
                    <a:lstStyle/>
                    <a:p>
                      <a:pPr algn="l" fontAlgn="b"/>
                      <a:endParaRPr lang="en-IE" sz="1000" b="0" i="0" u="none" strike="noStrike" dirty="0">
                        <a:effectLst/>
                        <a:latin typeface="Arial"/>
                      </a:endParaRPr>
                    </a:p>
                  </a:txBody>
                  <a:tcPr marL="9525" marR="9525" marT="9525" marB="0" anchor="b"/>
                </a:tc>
                <a:tc>
                  <a:txBody>
                    <a:bodyPr/>
                    <a:lstStyle/>
                    <a:p>
                      <a:pPr algn="l" fontAlgn="t"/>
                      <a:r>
                        <a:rPr lang="en-IE" sz="1300" b="0" i="0" u="none" strike="noStrike" dirty="0">
                          <a:solidFill>
                            <a:schemeClr val="tx1">
                              <a:lumMod val="65000"/>
                              <a:lumOff val="35000"/>
                            </a:schemeClr>
                          </a:solidFill>
                          <a:effectLst/>
                          <a:latin typeface="Calibri" panose="020F0502020204030204" pitchFamily="34" charset="0"/>
                          <a:cs typeface="Calibri" panose="020F0502020204030204" pitchFamily="34" charset="0"/>
                        </a:rPr>
                        <a:t>Female</a:t>
                      </a:r>
                    </a:p>
                  </a:txBody>
                  <a:tcPr marL="69128" marR="9145" marT="8637" marB="0" anchor="ctr">
                    <a:lnT w="12700" cap="flat" cmpd="sng" algn="ctr">
                      <a:solidFill>
                        <a:schemeClr val="bg1">
                          <a:lumMod val="95000"/>
                        </a:schemeClr>
                      </a:solidFill>
                      <a:prstDash val="solid"/>
                      <a:round/>
                      <a:headEnd type="none" w="med" len="med"/>
                      <a:tailEnd type="none" w="med" len="med"/>
                    </a:lnT>
                    <a:solidFill>
                      <a:schemeClr val="bg1"/>
                    </a:solidFill>
                  </a:tcPr>
                </a:tc>
                <a:tc>
                  <a:txBody>
                    <a:bodyPr/>
                    <a:lstStyle/>
                    <a:p>
                      <a:pPr algn="ctr" fontAlgn="t"/>
                      <a:r>
                        <a:rPr lang="en-IE" sz="1200" b="0" i="0" u="none" strike="noStrike" dirty="0">
                          <a:solidFill>
                            <a:srgbClr val="000000"/>
                          </a:solidFill>
                          <a:effectLst/>
                          <a:latin typeface="+mn-lt"/>
                        </a:rPr>
                        <a:t>51</a:t>
                      </a:r>
                    </a:p>
                  </a:txBody>
                  <a:tcPr marL="9525" marR="9525" marT="9525" marB="0" anchor="ctr">
                    <a:lnT w="12700" cap="flat" cmpd="sng" algn="ctr">
                      <a:solidFill>
                        <a:schemeClr val="bg1">
                          <a:lumMod val="95000"/>
                        </a:schemeClr>
                      </a:solidFill>
                      <a:prstDash val="solid"/>
                      <a:round/>
                      <a:headEnd type="none" w="med" len="med"/>
                      <a:tailEnd type="none" w="med" len="med"/>
                    </a:lnT>
                    <a:solidFill>
                      <a:schemeClr val="bg1"/>
                    </a:solidFill>
                  </a:tcPr>
                </a:tc>
                <a:tc>
                  <a:txBody>
                    <a:bodyPr/>
                    <a:lstStyle/>
                    <a:p>
                      <a:pPr algn="r" fontAlgn="t"/>
                      <a:endParaRPr lang="en-IE" sz="1300" b="0" i="0" u="none" strike="noStrike" dirty="0">
                        <a:effectLst/>
                        <a:latin typeface="Calibri" panose="020F0502020204030204" pitchFamily="34" charset="0"/>
                        <a:cs typeface="Calibri" panose="020F0502020204030204" pitchFamily="34" charset="0"/>
                      </a:endParaRPr>
                    </a:p>
                  </a:txBody>
                  <a:tcPr marL="9145" marR="9145" marT="8637" marB="0" anchor="ctr">
                    <a:noFill/>
                  </a:tcPr>
                </a:tc>
                <a:tc vMerge="1">
                  <a:txBody>
                    <a:bodyPr/>
                    <a:lstStyle/>
                    <a:p>
                      <a:pPr algn="l" fontAlgn="b"/>
                      <a:endParaRPr lang="en-IE" sz="1000" b="0" i="0" u="none" strike="noStrike" dirty="0">
                        <a:effectLst/>
                        <a:latin typeface="Arial"/>
                      </a:endParaRPr>
                    </a:p>
                  </a:txBody>
                  <a:tcPr marL="9525" marR="9525" marT="9525" marB="0" anchor="b"/>
                </a:tc>
                <a:tc>
                  <a:txBody>
                    <a:bodyPr/>
                    <a:lstStyle/>
                    <a:p>
                      <a:pPr algn="l" fontAlgn="t"/>
                      <a:r>
                        <a:rPr lang="en-IE" sz="1300" b="0" i="0" u="none" strike="noStrike" dirty="0">
                          <a:solidFill>
                            <a:schemeClr val="tx1">
                              <a:lumMod val="65000"/>
                              <a:lumOff val="35000"/>
                            </a:schemeClr>
                          </a:solidFill>
                          <a:effectLst/>
                          <a:latin typeface="Calibri" panose="020F0502020204030204" pitchFamily="34" charset="0"/>
                          <a:cs typeface="Calibri" panose="020F0502020204030204" pitchFamily="34" charset="0"/>
                        </a:rPr>
                        <a:t>ROL</a:t>
                      </a:r>
                    </a:p>
                  </a:txBody>
                  <a:tcPr marL="69128" marR="9145" marT="8637" marB="0" anchor="ctr">
                    <a:solidFill>
                      <a:srgbClr val="E7EEF5"/>
                    </a:solidFill>
                  </a:tcPr>
                </a:tc>
                <a:tc>
                  <a:txBody>
                    <a:bodyPr/>
                    <a:lstStyle/>
                    <a:p>
                      <a:pPr algn="ctr" fontAlgn="b"/>
                      <a:r>
                        <a:rPr lang="en-IE" sz="1200" b="0" i="0" u="none" strike="noStrike" kern="1200" dirty="0">
                          <a:solidFill>
                            <a:srgbClr val="000000"/>
                          </a:solidFill>
                          <a:effectLst/>
                          <a:latin typeface="+mn-lt"/>
                          <a:ea typeface="+mn-ea"/>
                          <a:cs typeface="+mn-cs"/>
                        </a:rPr>
                        <a:t>26</a:t>
                      </a:r>
                    </a:p>
                  </a:txBody>
                  <a:tcPr marL="9145" marR="9145" marT="8637" marB="0" anchor="ctr">
                    <a:solidFill>
                      <a:srgbClr val="E7EEF5"/>
                    </a:solidFill>
                  </a:tcPr>
                </a:tc>
                <a:extLst>
                  <a:ext uri="{0D108BD9-81ED-4DB2-BD59-A6C34878D82A}">
                    <a16:rowId xmlns="" xmlns:a16="http://schemas.microsoft.com/office/drawing/2014/main" val="10002"/>
                  </a:ext>
                </a:extLst>
              </a:tr>
              <a:tr h="371797">
                <a:tc rowSpan="6">
                  <a:txBody>
                    <a:bodyPr/>
                    <a:lstStyle/>
                    <a:p>
                      <a:pPr algn="l" fontAlgn="b"/>
                      <a:r>
                        <a:rPr lang="en-IE" sz="1300" b="1" i="0" u="none" strike="noStrike" dirty="0">
                          <a:solidFill>
                            <a:schemeClr val="bg1"/>
                          </a:solidFill>
                          <a:effectLst/>
                          <a:latin typeface="Calibri" panose="020F0502020204030204" pitchFamily="34" charset="0"/>
                          <a:cs typeface="Calibri" panose="020F0502020204030204" pitchFamily="34" charset="0"/>
                        </a:rPr>
                        <a:t>Age</a:t>
                      </a:r>
                    </a:p>
                  </a:txBody>
                  <a:tcPr marL="69128" marR="9145" marT="8637" marB="0" anchor="ctr">
                    <a:solidFill>
                      <a:srgbClr val="54C0E8"/>
                    </a:solidFill>
                  </a:tcPr>
                </a:tc>
                <a:tc>
                  <a:txBody>
                    <a:bodyPr/>
                    <a:lstStyle/>
                    <a:p>
                      <a:pPr algn="l" fontAlgn="t"/>
                      <a:r>
                        <a:rPr lang="en-IE" sz="1300" b="0" i="0" u="none" strike="noStrike" kern="1200" dirty="0">
                          <a:solidFill>
                            <a:schemeClr val="tx1">
                              <a:lumMod val="65000"/>
                              <a:lumOff val="35000"/>
                            </a:schemeClr>
                          </a:solidFill>
                          <a:effectLst/>
                          <a:latin typeface="Calibri" panose="020F0502020204030204" pitchFamily="34" charset="0"/>
                          <a:ea typeface="+mn-ea"/>
                          <a:cs typeface="Calibri" panose="020F0502020204030204" pitchFamily="34" charset="0"/>
                        </a:rPr>
                        <a:t> 16-24</a:t>
                      </a:r>
                    </a:p>
                  </a:txBody>
                  <a:tcPr marL="9525" marR="9525" marT="9525" marB="0" anchor="ctr">
                    <a:solidFill>
                      <a:srgbClr val="E7EEF5"/>
                    </a:solidFill>
                  </a:tcPr>
                </a:tc>
                <a:tc>
                  <a:txBody>
                    <a:bodyPr/>
                    <a:lstStyle/>
                    <a:p>
                      <a:pPr algn="ctr" fontAlgn="t"/>
                      <a:r>
                        <a:rPr lang="en-IE" sz="1200" b="0" i="0" u="none" strike="noStrike" dirty="0">
                          <a:solidFill>
                            <a:srgbClr val="000000"/>
                          </a:solidFill>
                          <a:effectLst/>
                          <a:latin typeface="+mn-lt"/>
                        </a:rPr>
                        <a:t>14</a:t>
                      </a:r>
                    </a:p>
                  </a:txBody>
                  <a:tcPr marL="9525" marR="9525" marT="9525" marB="0" anchor="ctr">
                    <a:solidFill>
                      <a:srgbClr val="E7EEF5"/>
                    </a:solidFill>
                  </a:tcPr>
                </a:tc>
                <a:tc>
                  <a:txBody>
                    <a:bodyPr/>
                    <a:lstStyle/>
                    <a:p>
                      <a:pPr algn="r" fontAlgn="t"/>
                      <a:endParaRPr lang="en-IE" sz="1300" b="0" i="0" u="none" strike="noStrike" dirty="0">
                        <a:effectLst/>
                        <a:latin typeface="Calibri" panose="020F0502020204030204" pitchFamily="34" charset="0"/>
                        <a:cs typeface="Calibri" panose="020F0502020204030204" pitchFamily="34" charset="0"/>
                      </a:endParaRPr>
                    </a:p>
                  </a:txBody>
                  <a:tcPr marL="9145" marR="9145" marT="8637" marB="0" anchor="ctr">
                    <a:noFill/>
                  </a:tcPr>
                </a:tc>
                <a:tc vMerge="1">
                  <a:txBody>
                    <a:bodyPr/>
                    <a:lstStyle/>
                    <a:p>
                      <a:pPr algn="l" fontAlgn="b"/>
                      <a:endParaRPr lang="en-IE" sz="1000" b="0" i="0" u="none" strike="noStrike" dirty="0">
                        <a:effectLst/>
                        <a:latin typeface="Arial"/>
                      </a:endParaRPr>
                    </a:p>
                  </a:txBody>
                  <a:tcPr marL="9525" marR="9525" marT="9525" marB="0" anchor="b"/>
                </a:tc>
                <a:tc>
                  <a:txBody>
                    <a:bodyPr/>
                    <a:lstStyle/>
                    <a:p>
                      <a:pPr algn="l" fontAlgn="t"/>
                      <a:r>
                        <a:rPr lang="en-IE" sz="1300" b="0" i="0" u="none" strike="noStrike" dirty="0">
                          <a:solidFill>
                            <a:schemeClr val="tx1">
                              <a:lumMod val="65000"/>
                              <a:lumOff val="35000"/>
                            </a:schemeClr>
                          </a:solidFill>
                          <a:effectLst/>
                          <a:latin typeface="Calibri" panose="020F0502020204030204" pitchFamily="34" charset="0"/>
                          <a:cs typeface="Calibri" panose="020F0502020204030204" pitchFamily="34" charset="0"/>
                        </a:rPr>
                        <a:t>Munster</a:t>
                      </a:r>
                    </a:p>
                  </a:txBody>
                  <a:tcPr marL="69128" marR="9145" marT="8637" marB="0" anchor="ctr">
                    <a:solidFill>
                      <a:srgbClr val="E7EEF5"/>
                    </a:solidFill>
                  </a:tcPr>
                </a:tc>
                <a:tc>
                  <a:txBody>
                    <a:bodyPr/>
                    <a:lstStyle/>
                    <a:p>
                      <a:pPr algn="ctr" fontAlgn="t"/>
                      <a:r>
                        <a:rPr lang="en-IE" sz="1200" b="0" i="0" u="none" strike="noStrike" kern="1200" dirty="0">
                          <a:solidFill>
                            <a:srgbClr val="000000"/>
                          </a:solidFill>
                          <a:effectLst/>
                          <a:latin typeface="+mn-lt"/>
                          <a:ea typeface="+mn-ea"/>
                          <a:cs typeface="+mn-cs"/>
                        </a:rPr>
                        <a:t>27</a:t>
                      </a:r>
                    </a:p>
                  </a:txBody>
                  <a:tcPr marL="9525" marR="9525" marT="9525" marB="0" anchor="ctr">
                    <a:solidFill>
                      <a:srgbClr val="E7EEF5"/>
                    </a:solidFill>
                  </a:tcPr>
                </a:tc>
                <a:extLst>
                  <a:ext uri="{0D108BD9-81ED-4DB2-BD59-A6C34878D82A}">
                    <a16:rowId xmlns="" xmlns:a16="http://schemas.microsoft.com/office/drawing/2014/main" val="10003"/>
                  </a:ext>
                </a:extLst>
              </a:tr>
              <a:tr h="371797">
                <a:tc vMerge="1">
                  <a:txBody>
                    <a:bodyPr/>
                    <a:lstStyle/>
                    <a:p>
                      <a:pPr algn="l" fontAlgn="b"/>
                      <a:endParaRPr lang="en-IE" sz="1000" b="0" i="0" u="none" strike="noStrike" dirty="0">
                        <a:effectLst/>
                        <a:latin typeface="Arial"/>
                      </a:endParaRPr>
                    </a:p>
                  </a:txBody>
                  <a:tcPr marL="9525" marR="9525" marT="9525" marB="0" anchor="b"/>
                </a:tc>
                <a:tc>
                  <a:txBody>
                    <a:bodyPr/>
                    <a:lstStyle/>
                    <a:p>
                      <a:pPr algn="l" fontAlgn="t"/>
                      <a:r>
                        <a:rPr lang="en-IE" sz="1300" b="0" i="0" u="none" strike="noStrike" kern="1200" dirty="0">
                          <a:solidFill>
                            <a:schemeClr val="tx1">
                              <a:lumMod val="65000"/>
                              <a:lumOff val="35000"/>
                            </a:schemeClr>
                          </a:solidFill>
                          <a:effectLst/>
                          <a:latin typeface="Calibri" panose="020F0502020204030204" pitchFamily="34" charset="0"/>
                          <a:ea typeface="+mn-ea"/>
                          <a:cs typeface="Calibri" panose="020F0502020204030204" pitchFamily="34" charset="0"/>
                        </a:rPr>
                        <a:t> 25-34</a:t>
                      </a:r>
                    </a:p>
                  </a:txBody>
                  <a:tcPr marL="9525" marR="9525" marT="9525" marB="0" anchor="ctr">
                    <a:solidFill>
                      <a:srgbClr val="E7EEF5"/>
                    </a:solidFill>
                  </a:tcPr>
                </a:tc>
                <a:tc>
                  <a:txBody>
                    <a:bodyPr/>
                    <a:lstStyle/>
                    <a:p>
                      <a:pPr algn="ctr" fontAlgn="t"/>
                      <a:r>
                        <a:rPr lang="en-IE" sz="1200" b="0" i="0" u="none" strike="noStrike" dirty="0">
                          <a:solidFill>
                            <a:srgbClr val="000000"/>
                          </a:solidFill>
                          <a:effectLst/>
                          <a:latin typeface="+mn-lt"/>
                        </a:rPr>
                        <a:t>18</a:t>
                      </a:r>
                    </a:p>
                  </a:txBody>
                  <a:tcPr marL="9525" marR="9525" marT="9525" marB="0" anchor="ctr">
                    <a:solidFill>
                      <a:srgbClr val="E7EEF5"/>
                    </a:solidFill>
                  </a:tcPr>
                </a:tc>
                <a:tc>
                  <a:txBody>
                    <a:bodyPr/>
                    <a:lstStyle/>
                    <a:p>
                      <a:pPr algn="r" fontAlgn="t"/>
                      <a:endParaRPr lang="en-IE" sz="1300" b="0" i="0" u="none" strike="noStrike" dirty="0">
                        <a:effectLst/>
                        <a:latin typeface="Calibri" panose="020F0502020204030204" pitchFamily="34" charset="0"/>
                        <a:cs typeface="Calibri" panose="020F0502020204030204" pitchFamily="34" charset="0"/>
                      </a:endParaRPr>
                    </a:p>
                  </a:txBody>
                  <a:tcPr marL="9145" marR="9145" marT="8637" marB="0" anchor="ctr">
                    <a:noFill/>
                  </a:tcPr>
                </a:tc>
                <a:tc vMerge="1">
                  <a:txBody>
                    <a:bodyPr/>
                    <a:lstStyle/>
                    <a:p>
                      <a:pPr algn="l" fontAlgn="b"/>
                      <a:endParaRPr lang="en-IE" sz="1000" b="0" i="0" u="none" strike="noStrike" dirty="0">
                        <a:effectLst/>
                        <a:latin typeface="Arial"/>
                      </a:endParaRPr>
                    </a:p>
                  </a:txBody>
                  <a:tcPr marL="9525" marR="9525" marT="9525" marB="0" anchor="b"/>
                </a:tc>
                <a:tc>
                  <a:txBody>
                    <a:bodyPr/>
                    <a:lstStyle/>
                    <a:p>
                      <a:pPr algn="l" fontAlgn="t"/>
                      <a:r>
                        <a:rPr lang="en-IE" sz="1300" b="0" i="0" u="none" strike="noStrike" dirty="0">
                          <a:solidFill>
                            <a:schemeClr val="tx1">
                              <a:lumMod val="65000"/>
                              <a:lumOff val="35000"/>
                            </a:schemeClr>
                          </a:solidFill>
                          <a:effectLst/>
                          <a:latin typeface="Calibri" panose="020F0502020204030204" pitchFamily="34" charset="0"/>
                          <a:cs typeface="Calibri" panose="020F0502020204030204" pitchFamily="34" charset="0"/>
                        </a:rPr>
                        <a:t>Conn/Ulster*</a:t>
                      </a:r>
                    </a:p>
                  </a:txBody>
                  <a:tcPr marL="69128" marR="9145" marT="8637" marB="0" anchor="ctr">
                    <a:solidFill>
                      <a:srgbClr val="E7EEF5"/>
                    </a:solidFill>
                  </a:tcPr>
                </a:tc>
                <a:tc>
                  <a:txBody>
                    <a:bodyPr/>
                    <a:lstStyle/>
                    <a:p>
                      <a:pPr algn="ctr" fontAlgn="t"/>
                      <a:r>
                        <a:rPr lang="en-IE" sz="1200" b="0" i="0" u="none" strike="noStrike" kern="1200" dirty="0">
                          <a:solidFill>
                            <a:srgbClr val="000000"/>
                          </a:solidFill>
                          <a:effectLst/>
                          <a:latin typeface="+mn-lt"/>
                          <a:ea typeface="+mn-ea"/>
                          <a:cs typeface="+mn-cs"/>
                        </a:rPr>
                        <a:t>18</a:t>
                      </a:r>
                    </a:p>
                  </a:txBody>
                  <a:tcPr marL="9525" marR="9525" marT="9525" marB="0" anchor="ctr">
                    <a:solidFill>
                      <a:srgbClr val="E7EEF5"/>
                    </a:solidFill>
                  </a:tcPr>
                </a:tc>
                <a:extLst>
                  <a:ext uri="{0D108BD9-81ED-4DB2-BD59-A6C34878D82A}">
                    <a16:rowId xmlns="" xmlns:a16="http://schemas.microsoft.com/office/drawing/2014/main" val="10004"/>
                  </a:ext>
                </a:extLst>
              </a:tr>
              <a:tr h="371797">
                <a:tc vMerge="1">
                  <a:txBody>
                    <a:bodyPr/>
                    <a:lstStyle/>
                    <a:p>
                      <a:pPr algn="l" fontAlgn="b"/>
                      <a:endParaRPr lang="en-IE" sz="1000" b="0" i="0" u="none" strike="noStrike" dirty="0">
                        <a:effectLst/>
                        <a:latin typeface="Arial"/>
                      </a:endParaRPr>
                    </a:p>
                  </a:txBody>
                  <a:tcPr marL="9525" marR="9525" marT="9525" marB="0" anchor="b"/>
                </a:tc>
                <a:tc>
                  <a:txBody>
                    <a:bodyPr/>
                    <a:lstStyle/>
                    <a:p>
                      <a:pPr algn="l" fontAlgn="t"/>
                      <a:r>
                        <a:rPr lang="en-IE" sz="1300" b="0" i="0" u="none" strike="noStrike" kern="1200" dirty="0">
                          <a:solidFill>
                            <a:schemeClr val="tx1">
                              <a:lumMod val="65000"/>
                              <a:lumOff val="35000"/>
                            </a:schemeClr>
                          </a:solidFill>
                          <a:effectLst/>
                          <a:latin typeface="Calibri" panose="020F0502020204030204" pitchFamily="34" charset="0"/>
                          <a:ea typeface="+mn-ea"/>
                          <a:cs typeface="Calibri" panose="020F0502020204030204" pitchFamily="34" charset="0"/>
                        </a:rPr>
                        <a:t> 34-49</a:t>
                      </a:r>
                    </a:p>
                  </a:txBody>
                  <a:tcPr marL="9525" marR="9525" marT="9525" marB="0" anchor="ctr">
                    <a:solidFill>
                      <a:srgbClr val="E7EEF5"/>
                    </a:solidFill>
                  </a:tcPr>
                </a:tc>
                <a:tc>
                  <a:txBody>
                    <a:bodyPr/>
                    <a:lstStyle/>
                    <a:p>
                      <a:pPr algn="ctr" fontAlgn="t"/>
                      <a:r>
                        <a:rPr lang="en-IE" sz="1200" b="0" i="0" u="none" strike="noStrike" dirty="0">
                          <a:solidFill>
                            <a:srgbClr val="000000"/>
                          </a:solidFill>
                          <a:effectLst/>
                          <a:latin typeface="+mn-lt"/>
                        </a:rPr>
                        <a:t>30</a:t>
                      </a:r>
                    </a:p>
                  </a:txBody>
                  <a:tcPr marL="9525" marR="9525" marT="9525" marB="0" anchor="ctr">
                    <a:solidFill>
                      <a:srgbClr val="E7EEF5"/>
                    </a:solidFill>
                  </a:tcPr>
                </a:tc>
                <a:tc>
                  <a:txBody>
                    <a:bodyPr/>
                    <a:lstStyle/>
                    <a:p>
                      <a:pPr algn="r" fontAlgn="t"/>
                      <a:endParaRPr lang="en-IE" sz="1300" b="0" i="0" u="none" strike="noStrike" dirty="0">
                        <a:effectLst/>
                        <a:latin typeface="Calibri" panose="020F0502020204030204" pitchFamily="34" charset="0"/>
                        <a:cs typeface="Calibri" panose="020F0502020204030204" pitchFamily="34" charset="0"/>
                      </a:endParaRPr>
                    </a:p>
                  </a:txBody>
                  <a:tcPr marL="9145" marR="9145" marT="8637" marB="0" anchor="ctr">
                    <a:noFill/>
                  </a:tcPr>
                </a:tc>
                <a:tc rowSpan="2">
                  <a:txBody>
                    <a:bodyPr/>
                    <a:lstStyle/>
                    <a:p>
                      <a:pPr algn="l" fontAlgn="b"/>
                      <a:r>
                        <a:rPr lang="en-IE" sz="1300" b="1" i="0" u="none" strike="noStrike" dirty="0">
                          <a:solidFill>
                            <a:schemeClr val="bg1"/>
                          </a:solidFill>
                          <a:effectLst/>
                          <a:latin typeface="Calibri" panose="020F0502020204030204" pitchFamily="34" charset="0"/>
                          <a:cs typeface="Calibri" panose="020F0502020204030204" pitchFamily="34" charset="0"/>
                        </a:rPr>
                        <a:t>Area</a:t>
                      </a:r>
                    </a:p>
                  </a:txBody>
                  <a:tcPr marL="69128" marR="9145" marT="8637" marB="0" anchor="ctr">
                    <a:lnB w="12700" cap="flat" cmpd="sng" algn="ctr">
                      <a:solidFill>
                        <a:schemeClr val="bg1"/>
                      </a:solidFill>
                      <a:prstDash val="solid"/>
                      <a:round/>
                      <a:headEnd type="none" w="med" len="med"/>
                      <a:tailEnd type="none" w="med" len="med"/>
                    </a:lnB>
                    <a:solidFill>
                      <a:srgbClr val="54C0E8"/>
                    </a:solidFill>
                  </a:tcPr>
                </a:tc>
                <a:tc>
                  <a:txBody>
                    <a:bodyPr/>
                    <a:lstStyle/>
                    <a:p>
                      <a:pPr algn="l" fontAlgn="t"/>
                      <a:r>
                        <a:rPr lang="en-IE" sz="1300" b="0" i="0" u="none" strike="noStrike" dirty="0">
                          <a:solidFill>
                            <a:schemeClr val="tx1">
                              <a:lumMod val="65000"/>
                              <a:lumOff val="35000"/>
                            </a:schemeClr>
                          </a:solidFill>
                          <a:effectLst/>
                          <a:latin typeface="Calibri" panose="020F0502020204030204" pitchFamily="34" charset="0"/>
                          <a:cs typeface="Calibri" panose="020F0502020204030204" pitchFamily="34" charset="0"/>
                        </a:rPr>
                        <a:t>Urban</a:t>
                      </a:r>
                    </a:p>
                  </a:txBody>
                  <a:tcPr marL="69128" marR="9145" marT="8637" marB="0" anchor="ctr">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fontAlgn="t"/>
                      <a:r>
                        <a:rPr lang="en-IE" sz="1200" b="0" i="0" u="none" strike="noStrike" kern="1200" dirty="0">
                          <a:solidFill>
                            <a:srgbClr val="000000"/>
                          </a:solidFill>
                          <a:effectLst/>
                          <a:latin typeface="+mn-lt"/>
                          <a:ea typeface="+mn-ea"/>
                          <a:cs typeface="+mn-cs"/>
                        </a:rPr>
                        <a:t>66</a:t>
                      </a:r>
                    </a:p>
                  </a:txBody>
                  <a:tcPr marL="9525" marR="9525" marT="9525" marB="0" anchor="ctr">
                    <a:lnB w="12700" cap="flat" cmpd="sng" algn="ctr">
                      <a:solidFill>
                        <a:schemeClr val="bg1">
                          <a:lumMod val="9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05"/>
                  </a:ext>
                </a:extLst>
              </a:tr>
              <a:tr h="371797">
                <a:tc vMerge="1">
                  <a:txBody>
                    <a:bodyPr/>
                    <a:lstStyle/>
                    <a:p>
                      <a:pPr algn="l" fontAlgn="b"/>
                      <a:endParaRPr lang="en-IE" sz="1000" b="0" i="0" u="none" strike="noStrike" dirty="0">
                        <a:effectLst/>
                        <a:latin typeface="Arial"/>
                      </a:endParaRPr>
                    </a:p>
                  </a:txBody>
                  <a:tcPr marL="9525" marR="9525" marT="9525" marB="0" anchor="b"/>
                </a:tc>
                <a:tc>
                  <a:txBody>
                    <a:bodyPr/>
                    <a:lstStyle/>
                    <a:p>
                      <a:pPr algn="l" fontAlgn="t"/>
                      <a:r>
                        <a:rPr lang="en-IE" sz="1300" b="0" i="0" u="none" strike="noStrike" kern="1200" dirty="0">
                          <a:solidFill>
                            <a:schemeClr val="tx1">
                              <a:lumMod val="65000"/>
                              <a:lumOff val="35000"/>
                            </a:schemeClr>
                          </a:solidFill>
                          <a:effectLst/>
                          <a:latin typeface="Calibri" panose="020F0502020204030204" pitchFamily="34" charset="0"/>
                          <a:ea typeface="+mn-ea"/>
                          <a:cs typeface="Calibri" panose="020F0502020204030204" pitchFamily="34" charset="0"/>
                        </a:rPr>
                        <a:t> 50-64</a:t>
                      </a:r>
                    </a:p>
                  </a:txBody>
                  <a:tcPr marL="9525" marR="9525" marT="9525" marB="0" anchor="ctr">
                    <a:solidFill>
                      <a:srgbClr val="E7EEF5"/>
                    </a:solidFill>
                  </a:tcPr>
                </a:tc>
                <a:tc>
                  <a:txBody>
                    <a:bodyPr/>
                    <a:lstStyle/>
                    <a:p>
                      <a:pPr algn="ctr" fontAlgn="t"/>
                      <a:r>
                        <a:rPr lang="en-IE" sz="1200" b="0" i="0" u="none" strike="noStrike" dirty="0">
                          <a:solidFill>
                            <a:srgbClr val="000000"/>
                          </a:solidFill>
                          <a:effectLst/>
                          <a:latin typeface="+mn-lt"/>
                        </a:rPr>
                        <a:t>21</a:t>
                      </a:r>
                    </a:p>
                  </a:txBody>
                  <a:tcPr marL="9525" marR="9525" marT="9525" marB="0" anchor="ctr">
                    <a:solidFill>
                      <a:srgbClr val="E7EEF5"/>
                    </a:solidFill>
                  </a:tcPr>
                </a:tc>
                <a:tc>
                  <a:txBody>
                    <a:bodyPr/>
                    <a:lstStyle/>
                    <a:p>
                      <a:pPr algn="r" fontAlgn="t"/>
                      <a:endParaRPr lang="en-IE" sz="1300" b="0" i="0" u="none" strike="noStrike" dirty="0">
                        <a:effectLst/>
                        <a:latin typeface="Calibri" panose="020F0502020204030204" pitchFamily="34" charset="0"/>
                        <a:cs typeface="Calibri" panose="020F0502020204030204" pitchFamily="34" charset="0"/>
                      </a:endParaRPr>
                    </a:p>
                  </a:txBody>
                  <a:tcPr marL="9145" marR="9145" marT="8637" marB="0" anchor="ctr">
                    <a:noFill/>
                  </a:tcPr>
                </a:tc>
                <a:tc vMerge="1">
                  <a:txBody>
                    <a:bodyPr/>
                    <a:lstStyle/>
                    <a:p>
                      <a:pPr algn="l" fontAlgn="b"/>
                      <a:endParaRPr lang="en-IE" sz="1000" b="0" i="0" u="none" strike="noStrike" dirty="0">
                        <a:effectLst/>
                        <a:latin typeface="Arial"/>
                      </a:endParaRPr>
                    </a:p>
                  </a:txBody>
                  <a:tcPr marL="9525" marR="9525" marT="9525" marB="0" anchor="b"/>
                </a:tc>
                <a:tc>
                  <a:txBody>
                    <a:bodyPr/>
                    <a:lstStyle/>
                    <a:p>
                      <a:pPr algn="l" fontAlgn="t"/>
                      <a:r>
                        <a:rPr lang="en-IE" sz="1300" b="0" i="0" u="none" strike="noStrike" dirty="0">
                          <a:solidFill>
                            <a:schemeClr val="tx1">
                              <a:lumMod val="65000"/>
                              <a:lumOff val="35000"/>
                            </a:schemeClr>
                          </a:solidFill>
                          <a:effectLst/>
                          <a:latin typeface="Calibri" panose="020F0502020204030204" pitchFamily="34" charset="0"/>
                          <a:cs typeface="Calibri" panose="020F0502020204030204" pitchFamily="34" charset="0"/>
                        </a:rPr>
                        <a:t>Rural</a:t>
                      </a:r>
                    </a:p>
                  </a:txBody>
                  <a:tcPr marL="69128" marR="9145" marT="8637" marB="0" anchor="ctr">
                    <a:lnT w="12700" cap="flat" cmpd="sng" algn="ctr">
                      <a:solidFill>
                        <a:schemeClr val="bg1">
                          <a:lumMod val="95000"/>
                        </a:schemeClr>
                      </a:solidFill>
                      <a:prstDash val="solid"/>
                      <a:round/>
                      <a:headEnd type="none" w="med" len="med"/>
                      <a:tailEnd type="none" w="med" len="med"/>
                    </a:lnT>
                    <a:solidFill>
                      <a:schemeClr val="bg1"/>
                    </a:solidFill>
                  </a:tcPr>
                </a:tc>
                <a:tc>
                  <a:txBody>
                    <a:bodyPr/>
                    <a:lstStyle/>
                    <a:p>
                      <a:pPr algn="ctr" fontAlgn="t"/>
                      <a:r>
                        <a:rPr lang="en-IE" sz="1200" b="0" i="0" u="none" strike="noStrike" kern="1200" dirty="0">
                          <a:solidFill>
                            <a:srgbClr val="000000"/>
                          </a:solidFill>
                          <a:effectLst/>
                          <a:latin typeface="+mn-lt"/>
                          <a:ea typeface="+mn-ea"/>
                          <a:cs typeface="+mn-cs"/>
                        </a:rPr>
                        <a:t>34</a:t>
                      </a:r>
                    </a:p>
                  </a:txBody>
                  <a:tcPr marL="9525" marR="9525" marT="9525" marB="0" anchor="ctr">
                    <a:lnT w="12700" cap="flat" cmpd="sng" algn="ctr">
                      <a:solidFill>
                        <a:schemeClr val="bg1">
                          <a:lumMod val="95000"/>
                        </a:schemeClr>
                      </a:solidFill>
                      <a:prstDash val="solid"/>
                      <a:round/>
                      <a:headEnd type="none" w="med" len="med"/>
                      <a:tailEnd type="none" w="med" len="med"/>
                    </a:lnT>
                    <a:solidFill>
                      <a:schemeClr val="bg1"/>
                    </a:solidFill>
                  </a:tcPr>
                </a:tc>
                <a:extLst>
                  <a:ext uri="{0D108BD9-81ED-4DB2-BD59-A6C34878D82A}">
                    <a16:rowId xmlns="" xmlns:a16="http://schemas.microsoft.com/office/drawing/2014/main" val="10006"/>
                  </a:ext>
                </a:extLst>
              </a:tr>
              <a:tr h="371797">
                <a:tc vMerge="1">
                  <a:txBody>
                    <a:bodyPr/>
                    <a:lstStyle/>
                    <a:p>
                      <a:endParaRPr lang="en-IE"/>
                    </a:p>
                  </a:txBody>
                  <a:tcPr/>
                </a:tc>
                <a:tc>
                  <a:txBody>
                    <a:bodyPr/>
                    <a:lstStyle/>
                    <a:p>
                      <a:pPr algn="l" fontAlgn="t"/>
                      <a:r>
                        <a:rPr lang="en-IE" sz="1300" b="0" i="0" u="none" strike="noStrike" kern="1200" dirty="0">
                          <a:solidFill>
                            <a:schemeClr val="tx1">
                              <a:lumMod val="65000"/>
                              <a:lumOff val="35000"/>
                            </a:schemeClr>
                          </a:solidFill>
                          <a:effectLst/>
                          <a:latin typeface="Calibri" panose="020F0502020204030204" pitchFamily="34" charset="0"/>
                          <a:ea typeface="+mn-ea"/>
                          <a:cs typeface="Calibri" panose="020F0502020204030204" pitchFamily="34" charset="0"/>
                        </a:rPr>
                        <a:t> 65+</a:t>
                      </a:r>
                    </a:p>
                  </a:txBody>
                  <a:tcPr marL="9525" marR="9525" marT="9525" marB="0" anchor="ctr">
                    <a:solidFill>
                      <a:srgbClr val="E7EEF5"/>
                    </a:solidFill>
                  </a:tcPr>
                </a:tc>
                <a:tc>
                  <a:txBody>
                    <a:bodyPr/>
                    <a:lstStyle/>
                    <a:p>
                      <a:pPr algn="ctr" fontAlgn="t"/>
                      <a:r>
                        <a:rPr lang="en-IE" sz="1200" b="0" i="0" u="none" strike="noStrike" dirty="0">
                          <a:solidFill>
                            <a:srgbClr val="000000"/>
                          </a:solidFill>
                          <a:effectLst/>
                          <a:latin typeface="+mn-lt"/>
                        </a:rPr>
                        <a:t>17</a:t>
                      </a:r>
                    </a:p>
                  </a:txBody>
                  <a:tcPr marL="9525" marR="9525" marT="9525" marB="0" anchor="ctr">
                    <a:solidFill>
                      <a:srgbClr val="E7EEF5"/>
                    </a:solidFill>
                  </a:tcPr>
                </a:tc>
                <a:tc>
                  <a:txBody>
                    <a:bodyPr/>
                    <a:lstStyle/>
                    <a:p>
                      <a:pPr algn="r" fontAlgn="t"/>
                      <a:endParaRPr lang="en-IE" sz="1300" b="0" i="0" u="none" strike="noStrike" dirty="0">
                        <a:effectLst/>
                        <a:latin typeface="Calibri" panose="020F0502020204030204" pitchFamily="34" charset="0"/>
                        <a:cs typeface="Calibri" panose="020F0502020204030204" pitchFamily="34" charset="0"/>
                      </a:endParaRPr>
                    </a:p>
                  </a:txBody>
                  <a:tcPr marL="9145" marR="9145" marT="8637" marB="0" anchor="ctr">
                    <a:noFill/>
                  </a:tcPr>
                </a:tc>
                <a:tc rowSpan="2">
                  <a:txBody>
                    <a:bodyPr/>
                    <a:lstStyle/>
                    <a:p>
                      <a:pPr marL="0" algn="l" defTabSz="497693" rtl="0" eaLnBrk="1" fontAlgn="b" latinLnBrk="0" hangingPunct="1"/>
                      <a:endParaRPr lang="en-IE" sz="1300" b="1" i="0" u="none" strike="noStrike" kern="1200" dirty="0">
                        <a:solidFill>
                          <a:schemeClr val="bg1"/>
                        </a:solidFill>
                        <a:effectLst/>
                        <a:latin typeface="Calibri" panose="020F0502020204030204" pitchFamily="34" charset="0"/>
                        <a:ea typeface="+mn-ea"/>
                        <a:cs typeface="Calibri" panose="020F0502020204030204" pitchFamily="34" charset="0"/>
                      </a:endParaRPr>
                    </a:p>
                  </a:txBody>
                  <a:tcPr marL="69128" marR="9145" marT="8637" marB="0" anchor="ctr">
                    <a:lnT w="12700" cap="flat" cmpd="sng" algn="ctr">
                      <a:solidFill>
                        <a:schemeClr val="bg1"/>
                      </a:solidFill>
                      <a:prstDash val="solid"/>
                      <a:round/>
                      <a:headEnd type="none" w="med" len="med"/>
                      <a:tailEnd type="none" w="med" len="med"/>
                    </a:lnT>
                    <a:noFill/>
                  </a:tcPr>
                </a:tc>
                <a:tc>
                  <a:txBody>
                    <a:bodyPr/>
                    <a:lstStyle/>
                    <a:p>
                      <a:pPr algn="l" fontAlgn="t"/>
                      <a:endParaRPr lang="en-IE" sz="1300" b="0" i="0" u="none" strike="noStrike" dirty="0">
                        <a:solidFill>
                          <a:schemeClr val="tx1">
                            <a:lumMod val="65000"/>
                            <a:lumOff val="35000"/>
                          </a:schemeClr>
                        </a:solidFill>
                        <a:effectLst/>
                        <a:latin typeface="Calibri" panose="020F0502020204030204" pitchFamily="34" charset="0"/>
                        <a:cs typeface="Calibri" panose="020F0502020204030204" pitchFamily="34" charset="0"/>
                      </a:endParaRPr>
                    </a:p>
                  </a:txBody>
                  <a:tcPr marL="69128" marR="9145" marT="8637" marB="0" anchor="ctr">
                    <a:noFill/>
                  </a:tcPr>
                </a:tc>
                <a:tc>
                  <a:txBody>
                    <a:bodyPr/>
                    <a:lstStyle/>
                    <a:p>
                      <a:pPr algn="ctr" fontAlgn="t"/>
                      <a:endParaRPr lang="en-IE" sz="1300" b="0" i="0" u="none" strike="noStrike" kern="1200" dirty="0">
                        <a:solidFill>
                          <a:schemeClr val="tx1">
                            <a:lumMod val="65000"/>
                            <a:lumOff val="35000"/>
                          </a:schemeClr>
                        </a:solidFill>
                        <a:effectLst/>
                        <a:latin typeface="Calibri" panose="020F0502020204030204" pitchFamily="34" charset="0"/>
                        <a:ea typeface="+mn-ea"/>
                        <a:cs typeface="Calibri" panose="020F0502020204030204" pitchFamily="34" charset="0"/>
                      </a:endParaRPr>
                    </a:p>
                  </a:txBody>
                  <a:tcPr marL="9145" marR="9145" marT="8637" marB="0" anchor="ctr">
                    <a:noFill/>
                  </a:tcPr>
                </a:tc>
                <a:extLst>
                  <a:ext uri="{0D108BD9-81ED-4DB2-BD59-A6C34878D82A}">
                    <a16:rowId xmlns="" xmlns:a16="http://schemas.microsoft.com/office/drawing/2014/main" val="10007"/>
                  </a:ext>
                </a:extLst>
              </a:tr>
              <a:tr h="371797">
                <a:tc vMerge="1">
                  <a:txBody>
                    <a:bodyPr/>
                    <a:lstStyle/>
                    <a:p>
                      <a:pPr algn="l" fontAlgn="b"/>
                      <a:endParaRPr lang="en-IE" sz="1000" b="0" i="0" u="none" strike="noStrike" dirty="0">
                        <a:effectLst/>
                        <a:latin typeface="Arial"/>
                      </a:endParaRPr>
                    </a:p>
                  </a:txBody>
                  <a:tcPr marL="9525" marR="9525" marT="9525" marB="0" anchor="b"/>
                </a:tc>
                <a:tc>
                  <a:txBody>
                    <a:bodyPr/>
                    <a:lstStyle/>
                    <a:p>
                      <a:pPr algn="l" fontAlgn="t"/>
                      <a:endParaRPr lang="en-IE" sz="1300" b="0" i="0" u="none" strike="noStrike" kern="1200" dirty="0">
                        <a:solidFill>
                          <a:schemeClr val="tx1">
                            <a:lumMod val="65000"/>
                            <a:lumOff val="35000"/>
                          </a:schemeClr>
                        </a:solidFill>
                        <a:effectLst/>
                        <a:latin typeface="Calibri" panose="020F0502020204030204" pitchFamily="34" charset="0"/>
                        <a:ea typeface="+mn-ea"/>
                        <a:cs typeface="Calibri" panose="020F0502020204030204" pitchFamily="34" charset="0"/>
                      </a:endParaRPr>
                    </a:p>
                  </a:txBody>
                  <a:tcPr marL="9525" marR="9525" marT="9525" marB="0" anchor="ctr">
                    <a:solidFill>
                      <a:srgbClr val="E7EEF5"/>
                    </a:solidFill>
                  </a:tcPr>
                </a:tc>
                <a:tc>
                  <a:txBody>
                    <a:bodyPr/>
                    <a:lstStyle/>
                    <a:p>
                      <a:pPr marL="0" algn="ctr" defTabSz="497693" rtl="0" eaLnBrk="1" fontAlgn="t" latinLnBrk="0" hangingPunct="1"/>
                      <a:endParaRPr lang="en-IE" sz="1200" b="0" i="0" u="none" strike="noStrike" kern="1200" dirty="0">
                        <a:solidFill>
                          <a:schemeClr val="tx1">
                            <a:lumMod val="65000"/>
                            <a:lumOff val="35000"/>
                          </a:schemeClr>
                        </a:solidFill>
                        <a:effectLst/>
                        <a:latin typeface="+mn-lt"/>
                        <a:ea typeface="+mn-ea"/>
                        <a:cs typeface="Calibri" panose="020F0502020204030204" pitchFamily="34" charset="0"/>
                      </a:endParaRPr>
                    </a:p>
                  </a:txBody>
                  <a:tcPr marL="9145" marR="9145" marT="8637" marB="0" anchor="ctr">
                    <a:solidFill>
                      <a:srgbClr val="E7EEF5"/>
                    </a:solidFill>
                  </a:tcPr>
                </a:tc>
                <a:tc>
                  <a:txBody>
                    <a:bodyPr/>
                    <a:lstStyle/>
                    <a:p>
                      <a:pPr algn="r" fontAlgn="t"/>
                      <a:endParaRPr lang="en-IE" sz="1300" b="0" i="0" u="none" strike="noStrike" dirty="0">
                        <a:effectLst/>
                        <a:latin typeface="Calibri" panose="020F0502020204030204" pitchFamily="34" charset="0"/>
                        <a:cs typeface="Calibri" panose="020F0502020204030204" pitchFamily="34" charset="0"/>
                      </a:endParaRPr>
                    </a:p>
                  </a:txBody>
                  <a:tcPr marL="9145" marR="9145" marT="8637" marB="0" anchor="ctr">
                    <a:noFill/>
                  </a:tcPr>
                </a:tc>
                <a:tc vMerge="1">
                  <a:txBody>
                    <a:bodyPr/>
                    <a:lstStyle/>
                    <a:p>
                      <a:pPr marL="0" algn="l" defTabSz="497693" rtl="0" eaLnBrk="1" fontAlgn="b" latinLnBrk="0" hangingPunct="1"/>
                      <a:endParaRPr lang="en-IE" sz="1400" b="1" i="0" u="none" strike="noStrike" kern="1200" dirty="0">
                        <a:solidFill>
                          <a:schemeClr val="bg1"/>
                        </a:solidFill>
                        <a:effectLst/>
                        <a:latin typeface="+mj-lt"/>
                        <a:ea typeface="+mn-ea"/>
                        <a:cs typeface="+mn-cs"/>
                      </a:endParaRPr>
                    </a:p>
                  </a:txBody>
                  <a:tcPr marL="9525" marR="9525" marT="9525" marB="0" anchor="ctr">
                    <a:solidFill>
                      <a:schemeClr val="accent1"/>
                    </a:solidFill>
                  </a:tcPr>
                </a:tc>
                <a:tc>
                  <a:txBody>
                    <a:bodyPr/>
                    <a:lstStyle/>
                    <a:p>
                      <a:pPr algn="l" fontAlgn="b"/>
                      <a:endParaRPr lang="en-IE" sz="1300" b="0" i="0" u="none" strike="noStrike" dirty="0">
                        <a:solidFill>
                          <a:schemeClr val="tx1">
                            <a:lumMod val="65000"/>
                            <a:lumOff val="35000"/>
                          </a:schemeClr>
                        </a:solidFill>
                        <a:effectLst/>
                        <a:latin typeface="Calibri" panose="020F0502020204030204" pitchFamily="34" charset="0"/>
                        <a:cs typeface="Calibri" panose="020F0502020204030204" pitchFamily="34" charset="0"/>
                      </a:endParaRPr>
                    </a:p>
                  </a:txBody>
                  <a:tcPr marL="69128" marR="9145" marT="8637" marB="0" anchor="ctr">
                    <a:noFill/>
                  </a:tcPr>
                </a:tc>
                <a:tc>
                  <a:txBody>
                    <a:bodyPr/>
                    <a:lstStyle/>
                    <a:p>
                      <a:pPr algn="ctr" fontAlgn="b"/>
                      <a:endParaRPr lang="en-IE" sz="1300" b="0" i="0" u="none" strike="noStrike" dirty="0">
                        <a:solidFill>
                          <a:schemeClr val="tx1">
                            <a:lumMod val="65000"/>
                            <a:lumOff val="35000"/>
                          </a:schemeClr>
                        </a:solidFill>
                        <a:effectLst/>
                        <a:latin typeface="Calibri" panose="020F0502020204030204" pitchFamily="34" charset="0"/>
                        <a:cs typeface="Calibri" panose="020F0502020204030204" pitchFamily="34" charset="0"/>
                      </a:endParaRPr>
                    </a:p>
                  </a:txBody>
                  <a:tcPr marL="9145" marR="9145" marT="8637" marB="0" anchor="ctr">
                    <a:noFill/>
                  </a:tcPr>
                </a:tc>
                <a:extLst>
                  <a:ext uri="{0D108BD9-81ED-4DB2-BD59-A6C34878D82A}">
                    <a16:rowId xmlns="" xmlns:a16="http://schemas.microsoft.com/office/drawing/2014/main" val="10008"/>
                  </a:ext>
                </a:extLst>
              </a:tr>
              <a:tr h="371797">
                <a:tc rowSpan="2">
                  <a:txBody>
                    <a:bodyPr/>
                    <a:lstStyle/>
                    <a:p>
                      <a:pPr algn="l" fontAlgn="b"/>
                      <a:r>
                        <a:rPr lang="en-IE" sz="1300" b="1" i="0" u="none" strike="noStrike" dirty="0">
                          <a:solidFill>
                            <a:schemeClr val="bg1"/>
                          </a:solidFill>
                          <a:effectLst/>
                          <a:latin typeface="Calibri" panose="020F0502020204030204" pitchFamily="34" charset="0"/>
                          <a:cs typeface="Calibri" panose="020F0502020204030204" pitchFamily="34" charset="0"/>
                        </a:rPr>
                        <a:t>Social </a:t>
                      </a:r>
                    </a:p>
                    <a:p>
                      <a:pPr algn="l" fontAlgn="b"/>
                      <a:r>
                        <a:rPr lang="en-IE" sz="1300" b="1" i="0" u="none" strike="noStrike" dirty="0">
                          <a:solidFill>
                            <a:schemeClr val="bg1"/>
                          </a:solidFill>
                          <a:effectLst/>
                          <a:latin typeface="Calibri" panose="020F0502020204030204" pitchFamily="34" charset="0"/>
                          <a:cs typeface="Calibri" panose="020F0502020204030204" pitchFamily="34" charset="0"/>
                        </a:rPr>
                        <a:t>Class</a:t>
                      </a:r>
                    </a:p>
                  </a:txBody>
                  <a:tcPr marL="69128" marR="9145" marT="8637" marB="0" anchor="ctr">
                    <a:solidFill>
                      <a:srgbClr val="54C0E8"/>
                    </a:solidFill>
                  </a:tcPr>
                </a:tc>
                <a:tc>
                  <a:txBody>
                    <a:bodyPr/>
                    <a:lstStyle/>
                    <a:p>
                      <a:pPr marL="0" algn="l" defTabSz="914400" rtl="0" eaLnBrk="1" fontAlgn="t" latinLnBrk="0" hangingPunct="1"/>
                      <a:r>
                        <a:rPr lang="en-IE" sz="1300" b="0" i="0" u="none" strike="noStrike" kern="1200" dirty="0">
                          <a:solidFill>
                            <a:schemeClr val="tx1">
                              <a:lumMod val="65000"/>
                              <a:lumOff val="35000"/>
                            </a:schemeClr>
                          </a:solidFill>
                          <a:effectLst/>
                          <a:latin typeface="Calibri" panose="020F0502020204030204" pitchFamily="34" charset="0"/>
                          <a:ea typeface="+mn-ea"/>
                          <a:cs typeface="Calibri" panose="020F0502020204030204" pitchFamily="34" charset="0"/>
                        </a:rPr>
                        <a:t> ABC1F</a:t>
                      </a:r>
                    </a:p>
                  </a:txBody>
                  <a:tcPr marL="9525" marR="9525" marT="9525" marB="0" anchor="ctr">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fontAlgn="t"/>
                      <a:r>
                        <a:rPr lang="en-IE" sz="1200" b="0" i="0" u="none" strike="noStrike" dirty="0">
                          <a:solidFill>
                            <a:srgbClr val="000000"/>
                          </a:solidFill>
                          <a:effectLst/>
                          <a:latin typeface="+mn-lt"/>
                        </a:rPr>
                        <a:t>49</a:t>
                      </a:r>
                    </a:p>
                  </a:txBody>
                  <a:tcPr marL="9525" marR="9525" marT="9525" marB="0" anchor="ctr">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r" fontAlgn="t"/>
                      <a:endParaRPr lang="en-IE" sz="1300" b="0" i="0" u="none" strike="noStrike" dirty="0">
                        <a:effectLst/>
                        <a:latin typeface="Calibri" panose="020F0502020204030204" pitchFamily="34" charset="0"/>
                        <a:cs typeface="Calibri" panose="020F0502020204030204" pitchFamily="34" charset="0"/>
                      </a:endParaRPr>
                    </a:p>
                  </a:txBody>
                  <a:tcPr marL="9145" marR="9145" marT="8637" marB="0" anchor="ctr">
                    <a:noFill/>
                  </a:tcPr>
                </a:tc>
                <a:tc>
                  <a:txBody>
                    <a:bodyPr/>
                    <a:lstStyle/>
                    <a:p>
                      <a:pPr algn="l" fontAlgn="b"/>
                      <a:endParaRPr lang="en-IE" sz="1300" b="0" i="0" u="none" strike="noStrike" dirty="0">
                        <a:solidFill>
                          <a:schemeClr val="bg1"/>
                        </a:solidFill>
                        <a:effectLst/>
                        <a:latin typeface="Calibri" panose="020F0502020204030204" pitchFamily="34" charset="0"/>
                        <a:cs typeface="Calibri" panose="020F0502020204030204" pitchFamily="34" charset="0"/>
                      </a:endParaRPr>
                    </a:p>
                  </a:txBody>
                  <a:tcPr marL="9145" marR="9145" marT="8637" marB="0" anchor="ctr">
                    <a:noFill/>
                  </a:tcPr>
                </a:tc>
                <a:tc>
                  <a:txBody>
                    <a:bodyPr/>
                    <a:lstStyle/>
                    <a:p>
                      <a:pPr algn="l" fontAlgn="b"/>
                      <a:endParaRPr lang="en-IE" sz="1300" b="0" i="0" u="none" strike="noStrike" dirty="0">
                        <a:effectLst/>
                        <a:latin typeface="Calibri" panose="020F0502020204030204" pitchFamily="34" charset="0"/>
                        <a:cs typeface="Calibri" panose="020F0502020204030204" pitchFamily="34" charset="0"/>
                      </a:endParaRPr>
                    </a:p>
                  </a:txBody>
                  <a:tcPr marL="9145" marR="9145" marT="8637" marB="0" anchor="ctr">
                    <a:noFill/>
                  </a:tcPr>
                </a:tc>
                <a:tc>
                  <a:txBody>
                    <a:bodyPr/>
                    <a:lstStyle/>
                    <a:p>
                      <a:pPr algn="ctr" fontAlgn="b"/>
                      <a:endParaRPr lang="en-IE" sz="1300" b="0" i="0" u="none" strike="noStrike" dirty="0">
                        <a:effectLst/>
                        <a:latin typeface="Calibri" panose="020F0502020204030204" pitchFamily="34" charset="0"/>
                        <a:cs typeface="Calibri" panose="020F0502020204030204" pitchFamily="34" charset="0"/>
                      </a:endParaRPr>
                    </a:p>
                  </a:txBody>
                  <a:tcPr marL="9145" marR="9145" marT="8637" marB="0" anchor="ctr">
                    <a:noFill/>
                  </a:tcPr>
                </a:tc>
                <a:extLst>
                  <a:ext uri="{0D108BD9-81ED-4DB2-BD59-A6C34878D82A}">
                    <a16:rowId xmlns="" xmlns:a16="http://schemas.microsoft.com/office/drawing/2014/main" val="10009"/>
                  </a:ext>
                </a:extLst>
              </a:tr>
              <a:tr h="371797">
                <a:tc vMerge="1">
                  <a:txBody>
                    <a:bodyPr/>
                    <a:lstStyle/>
                    <a:p>
                      <a:pPr algn="l" fontAlgn="b"/>
                      <a:endParaRPr lang="en-IE" sz="1000" b="0" i="0" u="none" strike="noStrike" dirty="0">
                        <a:effectLst/>
                        <a:latin typeface="Arial"/>
                      </a:endParaRPr>
                    </a:p>
                  </a:txBody>
                  <a:tcPr marL="9525" marR="9525" marT="9525" marB="0" anchor="b"/>
                </a:tc>
                <a:tc>
                  <a:txBody>
                    <a:bodyPr/>
                    <a:lstStyle/>
                    <a:p>
                      <a:pPr marL="0" algn="l" defTabSz="914400" rtl="0" eaLnBrk="1" fontAlgn="t" latinLnBrk="0" hangingPunct="1"/>
                      <a:r>
                        <a:rPr lang="en-IE" sz="1300" b="0" i="0" u="none" strike="noStrike" kern="1200" dirty="0">
                          <a:solidFill>
                            <a:schemeClr val="tx1">
                              <a:lumMod val="65000"/>
                              <a:lumOff val="35000"/>
                            </a:schemeClr>
                          </a:solidFill>
                          <a:effectLst/>
                          <a:latin typeface="Calibri" panose="020F0502020204030204" pitchFamily="34" charset="0"/>
                          <a:ea typeface="+mn-ea"/>
                          <a:cs typeface="Calibri" panose="020F0502020204030204" pitchFamily="34" charset="0"/>
                        </a:rPr>
                        <a:t> C2DEF</a:t>
                      </a:r>
                    </a:p>
                  </a:txBody>
                  <a:tcPr marL="9525" marR="9525" marT="9525" marB="0" anchor="ct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fontAlgn="t"/>
                      <a:r>
                        <a:rPr lang="en-IE" sz="1200" b="0" i="0" u="none" strike="noStrike" dirty="0">
                          <a:solidFill>
                            <a:srgbClr val="000000"/>
                          </a:solidFill>
                          <a:effectLst/>
                          <a:latin typeface="+mn-lt"/>
                        </a:rPr>
                        <a:t>51</a:t>
                      </a:r>
                    </a:p>
                  </a:txBody>
                  <a:tcPr marL="9525" marR="9525" marT="9525" marB="0" anchor="ct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r" fontAlgn="t"/>
                      <a:endParaRPr lang="en-IE" sz="1300" b="0" i="0" u="none" strike="noStrike" dirty="0">
                        <a:effectLst/>
                        <a:latin typeface="Calibri" panose="020F0502020204030204" pitchFamily="34" charset="0"/>
                        <a:cs typeface="Calibri" panose="020F0502020204030204" pitchFamily="34" charset="0"/>
                      </a:endParaRPr>
                    </a:p>
                  </a:txBody>
                  <a:tcPr marL="9145" marR="9145" marT="8637" marB="0" anchor="ctr">
                    <a:noFill/>
                  </a:tcPr>
                </a:tc>
                <a:tc>
                  <a:txBody>
                    <a:bodyPr/>
                    <a:lstStyle/>
                    <a:p>
                      <a:pPr algn="l" fontAlgn="b"/>
                      <a:endParaRPr lang="en-IE" sz="1300" b="0" i="0" u="none" strike="noStrike" dirty="0">
                        <a:solidFill>
                          <a:schemeClr val="bg1"/>
                        </a:solidFill>
                        <a:effectLst/>
                        <a:latin typeface="Calibri" panose="020F0502020204030204" pitchFamily="34" charset="0"/>
                        <a:cs typeface="Calibri" panose="020F0502020204030204" pitchFamily="34" charset="0"/>
                      </a:endParaRPr>
                    </a:p>
                  </a:txBody>
                  <a:tcPr marL="9145" marR="9145" marT="8637" marB="0" anchor="ctr">
                    <a:noFill/>
                  </a:tcPr>
                </a:tc>
                <a:tc>
                  <a:txBody>
                    <a:bodyPr/>
                    <a:lstStyle/>
                    <a:p>
                      <a:pPr algn="l" fontAlgn="b"/>
                      <a:endParaRPr lang="en-IE" sz="1300" b="0" i="0" u="none" strike="noStrike" dirty="0">
                        <a:effectLst/>
                        <a:latin typeface="Calibri" panose="020F0502020204030204" pitchFamily="34" charset="0"/>
                        <a:cs typeface="Calibri" panose="020F0502020204030204" pitchFamily="34" charset="0"/>
                      </a:endParaRPr>
                    </a:p>
                  </a:txBody>
                  <a:tcPr marL="9145" marR="9145" marT="8637" marB="0" anchor="ctr">
                    <a:noFill/>
                  </a:tcPr>
                </a:tc>
                <a:tc>
                  <a:txBody>
                    <a:bodyPr/>
                    <a:lstStyle/>
                    <a:p>
                      <a:pPr algn="ctr" fontAlgn="b"/>
                      <a:endParaRPr lang="en-IE" sz="1300" b="0" i="0" u="none" strike="noStrike" dirty="0">
                        <a:effectLst/>
                        <a:latin typeface="Calibri" panose="020F0502020204030204" pitchFamily="34" charset="0"/>
                        <a:cs typeface="Calibri" panose="020F0502020204030204" pitchFamily="34" charset="0"/>
                      </a:endParaRPr>
                    </a:p>
                  </a:txBody>
                  <a:tcPr marL="9145" marR="9145" marT="8637" marB="0" anchor="ctr">
                    <a:noFill/>
                  </a:tcPr>
                </a:tc>
                <a:extLst>
                  <a:ext uri="{0D108BD9-81ED-4DB2-BD59-A6C34878D82A}">
                    <a16:rowId xmlns="" xmlns:a16="http://schemas.microsoft.com/office/drawing/2014/main" val="10010"/>
                  </a:ext>
                </a:extLst>
              </a:tr>
            </a:tbl>
          </a:graphicData>
        </a:graphic>
      </p:graphicFrame>
      <p:sp>
        <p:nvSpPr>
          <p:cNvPr id="5" name="Text Placeholder 4">
            <a:extLst>
              <a:ext uri="{FF2B5EF4-FFF2-40B4-BE49-F238E27FC236}">
                <a16:creationId xmlns="" xmlns:a16="http://schemas.microsoft.com/office/drawing/2014/main" id="{6A481F09-29F9-458C-8305-F94D03184FFE}"/>
              </a:ext>
            </a:extLst>
          </p:cNvPr>
          <p:cNvSpPr>
            <a:spLocks noGrp="1"/>
          </p:cNvSpPr>
          <p:nvPr>
            <p:ph type="body" sz="quarter" idx="49"/>
          </p:nvPr>
        </p:nvSpPr>
        <p:spPr>
          <a:xfrm>
            <a:off x="254795" y="559260"/>
            <a:ext cx="5548676" cy="323941"/>
          </a:xfrm>
        </p:spPr>
        <p:txBody>
          <a:bodyPr/>
          <a:lstStyle/>
          <a:p>
            <a:r>
              <a:rPr lang="en-GB" sz="1400" dirty="0">
                <a:solidFill>
                  <a:schemeClr val="tx1">
                    <a:lumMod val="50000"/>
                    <a:lumOff val="50000"/>
                  </a:schemeClr>
                </a:solidFill>
              </a:rPr>
              <a:t>Base: Adults aged 16+ n – 1,303</a:t>
            </a:r>
            <a:endParaRPr lang="en-IE" dirty="0"/>
          </a:p>
        </p:txBody>
      </p:sp>
      <p:sp>
        <p:nvSpPr>
          <p:cNvPr id="7" name="Title 1"/>
          <p:cNvSpPr>
            <a:spLocks noGrp="1"/>
          </p:cNvSpPr>
          <p:nvPr>
            <p:ph type="title"/>
          </p:nvPr>
        </p:nvSpPr>
        <p:spPr>
          <a:xfrm>
            <a:off x="236067" y="188640"/>
            <a:ext cx="7952663" cy="370620"/>
          </a:xfrm>
        </p:spPr>
        <p:txBody>
          <a:bodyPr anchor="t">
            <a:noAutofit/>
          </a:bodyPr>
          <a:lstStyle/>
          <a:p>
            <a:r>
              <a:rPr lang="en-US" sz="2400" dirty="0">
                <a:solidFill>
                  <a:srgbClr val="54C0E8"/>
                </a:solidFill>
              </a:rPr>
              <a:t>Sample Profile </a:t>
            </a:r>
            <a:endParaRPr lang="en-IE" sz="2400" dirty="0">
              <a:solidFill>
                <a:srgbClr val="54C0E8"/>
              </a:solidFill>
            </a:endParaRPr>
          </a:p>
        </p:txBody>
      </p:sp>
      <p:sp>
        <p:nvSpPr>
          <p:cNvPr id="2" name="TextBox 1">
            <a:extLst>
              <a:ext uri="{FF2B5EF4-FFF2-40B4-BE49-F238E27FC236}">
                <a16:creationId xmlns="" xmlns:a16="http://schemas.microsoft.com/office/drawing/2014/main" id="{DDDFC05A-07BF-4E1C-8B5D-63881D6B5A74}"/>
              </a:ext>
            </a:extLst>
          </p:cNvPr>
          <p:cNvSpPr txBox="1"/>
          <p:nvPr/>
        </p:nvSpPr>
        <p:spPr>
          <a:xfrm>
            <a:off x="6177136" y="5453536"/>
            <a:ext cx="3312368" cy="646331"/>
          </a:xfrm>
          <a:prstGeom prst="rect">
            <a:avLst/>
          </a:prstGeom>
          <a:noFill/>
        </p:spPr>
        <p:txBody>
          <a:bodyPr wrap="square" rtlCol="0">
            <a:spAutoFit/>
          </a:bodyPr>
          <a:lstStyle/>
          <a:p>
            <a:r>
              <a:rPr lang="en-IE" sz="1200" i="1" dirty="0"/>
              <a:t>* Includes 300 additional interviews in Galway which have been weighted in the total data set to reflect the national population distribution. </a:t>
            </a:r>
          </a:p>
        </p:txBody>
      </p:sp>
    </p:spTree>
    <p:extLst>
      <p:ext uri="{BB962C8B-B14F-4D97-AF65-F5344CB8AC3E}">
        <p14:creationId xmlns:p14="http://schemas.microsoft.com/office/powerpoint/2010/main" val="939293044"/>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sitting on a bench&#10;&#10;Description automatically generated">
            <a:extLst>
              <a:ext uri="{FF2B5EF4-FFF2-40B4-BE49-F238E27FC236}">
                <a16:creationId xmlns="" xmlns:a16="http://schemas.microsoft.com/office/drawing/2014/main" id="{4DD7BDE8-9C4F-4AE0-A621-7A17E5EFC248}"/>
              </a:ext>
            </a:extLst>
          </p:cNvPr>
          <p:cNvPicPr>
            <a:picLocks noGrp="1" noChangeAspect="1"/>
          </p:cNvPicPr>
          <p:nvPr>
            <p:ph type="pic" sz="quarter" idx="10"/>
          </p:nvPr>
        </p:nvPicPr>
        <p:blipFill>
          <a:blip r:embed="rId2"/>
          <a:srcRect l="2129" r="2129"/>
          <a:stretch>
            <a:fillRect/>
          </a:stretch>
        </p:blipFill>
        <p:spPr/>
      </p:pic>
      <p:sp>
        <p:nvSpPr>
          <p:cNvPr id="9" name="Picture Placeholder 13">
            <a:extLst>
              <a:ext uri="{FF2B5EF4-FFF2-40B4-BE49-F238E27FC236}">
                <a16:creationId xmlns="" xmlns:a16="http://schemas.microsoft.com/office/drawing/2014/main" id="{8BA0B7CD-C33D-4324-9484-CA7FDC7F9536}"/>
              </a:ext>
            </a:extLst>
          </p:cNvPr>
          <p:cNvSpPr>
            <a:spLocks noGrp="1"/>
          </p:cNvSpPr>
          <p:nvPr>
            <p:ph type="pic" sz="quarter" idx="12"/>
          </p:nvPr>
        </p:nvSpPr>
        <p:spPr>
          <a:xfrm>
            <a:off x="0" y="5539297"/>
            <a:ext cx="9906000" cy="1318704"/>
          </a:xfrm>
          <a:prstGeom prst="rect">
            <a:avLst/>
          </a:prstGeom>
          <a:solidFill>
            <a:schemeClr val="tx1">
              <a:lumMod val="85000"/>
              <a:lumOff val="15000"/>
              <a:alpha val="88000"/>
            </a:schemeClr>
          </a:solidFill>
        </p:spPr>
      </p:sp>
      <p:sp>
        <p:nvSpPr>
          <p:cNvPr id="4" name="Text Placeholder 3"/>
          <p:cNvSpPr>
            <a:spLocks noGrp="1"/>
          </p:cNvSpPr>
          <p:nvPr>
            <p:ph type="body" sz="quarter" idx="13"/>
          </p:nvPr>
        </p:nvSpPr>
        <p:spPr>
          <a:xfrm>
            <a:off x="427844" y="5958127"/>
            <a:ext cx="5079891" cy="481043"/>
          </a:xfrm>
        </p:spPr>
        <p:txBody>
          <a:bodyPr anchor="ctr"/>
          <a:lstStyle/>
          <a:p>
            <a:r>
              <a:rPr lang="en-IE" sz="3200" dirty="0">
                <a:solidFill>
                  <a:srgbClr val="FED402"/>
                </a:solidFill>
              </a:rPr>
              <a:t>Participating in the Arts</a:t>
            </a:r>
          </a:p>
          <a:p>
            <a:r>
              <a:rPr lang="en-IE" sz="1400">
                <a:solidFill>
                  <a:srgbClr val="FED402"/>
                </a:solidFill>
              </a:rPr>
              <a:t>Arts Insight 2019</a:t>
            </a:r>
            <a:endParaRPr lang="en-IE" sz="3200" dirty="0">
              <a:solidFill>
                <a:srgbClr val="FED402"/>
              </a:solidFill>
            </a:endParaRPr>
          </a:p>
        </p:txBody>
      </p:sp>
      <p:sp>
        <p:nvSpPr>
          <p:cNvPr id="5" name="Picture Placeholder 4"/>
          <p:cNvSpPr>
            <a:spLocks noGrp="1"/>
          </p:cNvSpPr>
          <p:nvPr>
            <p:ph type="pic" sz="quarter" idx="11"/>
          </p:nvPr>
        </p:nvSpPr>
        <p:spPr/>
      </p:sp>
    </p:spTree>
    <p:extLst>
      <p:ext uri="{BB962C8B-B14F-4D97-AF65-F5344CB8AC3E}">
        <p14:creationId xmlns:p14="http://schemas.microsoft.com/office/powerpoint/2010/main" val="2903197876"/>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7826E12F-6A8F-48CE-8BE6-01E6147F72E4}"/>
              </a:ext>
            </a:extLst>
          </p:cNvPr>
          <p:cNvSpPr>
            <a:spLocks noGrp="1"/>
          </p:cNvSpPr>
          <p:nvPr>
            <p:ph type="body" sz="quarter" idx="49"/>
          </p:nvPr>
        </p:nvSpPr>
        <p:spPr>
          <a:xfrm>
            <a:off x="232011" y="544841"/>
            <a:ext cx="5548676" cy="323941"/>
          </a:xfrm>
        </p:spPr>
        <p:txBody>
          <a:bodyPr/>
          <a:lstStyle/>
          <a:p>
            <a:r>
              <a:rPr lang="en-IE" dirty="0">
                <a:solidFill>
                  <a:prstClr val="white">
                    <a:lumMod val="50000"/>
                  </a:prstClr>
                </a:solidFill>
              </a:rPr>
              <a:t>Base : All adults 16+ n- 1303</a:t>
            </a:r>
            <a:endParaRPr lang="en-IE" dirty="0"/>
          </a:p>
        </p:txBody>
      </p:sp>
      <p:sp>
        <p:nvSpPr>
          <p:cNvPr id="2" name="Title 1">
            <a:extLst>
              <a:ext uri="{FF2B5EF4-FFF2-40B4-BE49-F238E27FC236}">
                <a16:creationId xmlns="" xmlns:a16="http://schemas.microsoft.com/office/drawing/2014/main" id="{73A4E6A3-C6F9-422C-ABBA-3A21C7FF6CF8}"/>
              </a:ext>
            </a:extLst>
          </p:cNvPr>
          <p:cNvSpPr>
            <a:spLocks noGrp="1"/>
          </p:cNvSpPr>
          <p:nvPr>
            <p:ph type="title"/>
          </p:nvPr>
        </p:nvSpPr>
        <p:spPr>
          <a:xfrm>
            <a:off x="232011" y="132670"/>
            <a:ext cx="7952663" cy="370620"/>
          </a:xfrm>
        </p:spPr>
        <p:txBody>
          <a:bodyPr>
            <a:normAutofit fontScale="90000"/>
          </a:bodyPr>
          <a:lstStyle/>
          <a:p>
            <a:r>
              <a:rPr lang="en-IE" dirty="0"/>
              <a:t>Participating in the Arts</a:t>
            </a:r>
          </a:p>
        </p:txBody>
      </p:sp>
      <p:sp>
        <p:nvSpPr>
          <p:cNvPr id="7" name="Text Placeholder 6">
            <a:extLst>
              <a:ext uri="{FF2B5EF4-FFF2-40B4-BE49-F238E27FC236}">
                <a16:creationId xmlns="" xmlns:a16="http://schemas.microsoft.com/office/drawing/2014/main" id="{C1CAB39F-BCFF-40F7-8FB3-7AA09938E21D}"/>
              </a:ext>
            </a:extLst>
          </p:cNvPr>
          <p:cNvSpPr>
            <a:spLocks noGrp="1"/>
          </p:cNvSpPr>
          <p:nvPr>
            <p:ph type="body" sz="quarter" idx="60"/>
          </p:nvPr>
        </p:nvSpPr>
        <p:spPr/>
        <p:txBody>
          <a:bodyPr/>
          <a:lstStyle/>
          <a:p>
            <a:pPr fontAlgn="t"/>
            <a:r>
              <a:rPr lang="en-IE" i="0" dirty="0"/>
              <a:t>Q.15 In the past 12 months, have you taken part in any of the following activities?</a:t>
            </a:r>
          </a:p>
          <a:p>
            <a:endParaRPr lang="en-IE" dirty="0"/>
          </a:p>
        </p:txBody>
      </p:sp>
      <p:graphicFrame>
        <p:nvGraphicFramePr>
          <p:cNvPr id="9" name="Chart 8">
            <a:extLst>
              <a:ext uri="{FF2B5EF4-FFF2-40B4-BE49-F238E27FC236}">
                <a16:creationId xmlns="" xmlns:a16="http://schemas.microsoft.com/office/drawing/2014/main" id="{7E2B1FDB-73A1-479E-BEF6-7AD8CDE7D779}"/>
              </a:ext>
            </a:extLst>
          </p:cNvPr>
          <p:cNvGraphicFramePr/>
          <p:nvPr/>
        </p:nvGraphicFramePr>
        <p:xfrm>
          <a:off x="590803" y="1302632"/>
          <a:ext cx="9402757" cy="460519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 xmlns:a16="http://schemas.microsoft.com/office/drawing/2014/main" id="{DA231EE3-68CE-4E35-A966-002CA430036F}"/>
              </a:ext>
            </a:extLst>
          </p:cNvPr>
          <p:cNvSpPr txBox="1"/>
          <p:nvPr/>
        </p:nvSpPr>
        <p:spPr>
          <a:xfrm>
            <a:off x="5718001" y="1133306"/>
            <a:ext cx="2611877" cy="287771"/>
          </a:xfrm>
          <a:prstGeom prst="rect">
            <a:avLst/>
          </a:prstGeom>
          <a:noFill/>
        </p:spPr>
        <p:txBody>
          <a:bodyPr wrap="square" rtlCol="0">
            <a:spAutoFit/>
          </a:bodyPr>
          <a:lstStyle/>
          <a:p>
            <a:pPr algn="ctr" defTabSz="450578" eaLnBrk="1" hangingPunct="1">
              <a:defRPr/>
            </a:pPr>
            <a:r>
              <a:rPr lang="en-IE" sz="1200" b="1" dirty="0">
                <a:solidFill>
                  <a:prstClr val="black"/>
                </a:solidFill>
                <a:latin typeface="+mn-lt"/>
                <a:cs typeface="Arial" charset="0"/>
              </a:rPr>
              <a:t>%</a:t>
            </a:r>
          </a:p>
        </p:txBody>
      </p:sp>
      <p:graphicFrame>
        <p:nvGraphicFramePr>
          <p:cNvPr id="6" name="Table 5">
            <a:extLst>
              <a:ext uri="{FF2B5EF4-FFF2-40B4-BE49-F238E27FC236}">
                <a16:creationId xmlns="" xmlns:a16="http://schemas.microsoft.com/office/drawing/2014/main" id="{181DD1B8-5DA1-419E-9FBD-33204D25E19D}"/>
              </a:ext>
            </a:extLst>
          </p:cNvPr>
          <p:cNvGraphicFramePr>
            <a:graphicFrameLocks noGrp="1"/>
          </p:cNvGraphicFramePr>
          <p:nvPr/>
        </p:nvGraphicFramePr>
        <p:xfrm>
          <a:off x="7747445" y="760215"/>
          <a:ext cx="589931" cy="4954432"/>
        </p:xfrm>
        <a:graphic>
          <a:graphicData uri="http://schemas.openxmlformats.org/drawingml/2006/table">
            <a:tbl>
              <a:tblPr>
                <a:tableStyleId>{5C22544A-7EE6-4342-B048-85BDC9FD1C3A}</a:tableStyleId>
              </a:tblPr>
              <a:tblGrid>
                <a:gridCol w="589931">
                  <a:extLst>
                    <a:ext uri="{9D8B030D-6E8A-4147-A177-3AD203B41FA5}">
                      <a16:colId xmlns="" xmlns:a16="http://schemas.microsoft.com/office/drawing/2014/main" val="644364944"/>
                    </a:ext>
                  </a:extLst>
                </a:gridCol>
              </a:tblGrid>
              <a:tr h="353888">
                <a:tc>
                  <a:txBody>
                    <a:bodyPr/>
                    <a:lstStyle/>
                    <a:p>
                      <a:pPr algn="ctr" fontAlgn="t"/>
                      <a:r>
                        <a:rPr lang="en-IE" sz="1200" b="1" i="0" u="none" strike="noStrike" dirty="0">
                          <a:solidFill>
                            <a:srgbClr val="54C0E8"/>
                          </a:solidFill>
                          <a:effectLst/>
                          <a:latin typeface="+mn-lt"/>
                        </a:rPr>
                        <a:t>2018</a:t>
                      </a:r>
                    </a:p>
                  </a:txBody>
                  <a:tcPr marL="9525" marR="9525" marT="9525" marB="0" anchor="ctr">
                    <a:noFill/>
                  </a:tcPr>
                </a:tc>
                <a:extLst>
                  <a:ext uri="{0D108BD9-81ED-4DB2-BD59-A6C34878D82A}">
                    <a16:rowId xmlns="" xmlns:a16="http://schemas.microsoft.com/office/drawing/2014/main" val="3543469446"/>
                  </a:ext>
                </a:extLst>
              </a:tr>
              <a:tr h="353888">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1200" b="1" i="0" u="none" strike="noStrike" kern="1200" noProof="0" dirty="0">
                          <a:solidFill>
                            <a:srgbClr val="54C0E8"/>
                          </a:solidFill>
                          <a:effectLst/>
                          <a:latin typeface="+mn-lt"/>
                          <a:ea typeface="+mn-ea"/>
                          <a:cs typeface="+mn-cs"/>
                        </a:rPr>
                        <a:t>%</a:t>
                      </a:r>
                    </a:p>
                  </a:txBody>
                  <a:tcPr marL="9525" marR="9525" marT="9525" marB="0" anchor="ctr">
                    <a:lnB w="12700" cmpd="sng">
                      <a:noFill/>
                    </a:lnB>
                    <a:noFill/>
                  </a:tcPr>
                </a:tc>
                <a:extLst>
                  <a:ext uri="{0D108BD9-81ED-4DB2-BD59-A6C34878D82A}">
                    <a16:rowId xmlns="" xmlns:a16="http://schemas.microsoft.com/office/drawing/2014/main" val="3539004018"/>
                  </a:ext>
                </a:extLst>
              </a:tr>
              <a:tr h="353888">
                <a:tc>
                  <a:txBody>
                    <a:bodyPr/>
                    <a:lstStyle/>
                    <a:p>
                      <a:pPr algn="ctr" fontAlgn="b"/>
                      <a:r>
                        <a:rPr lang="en-IE" sz="1200" b="1" i="0" u="none" strike="noStrike" kern="1200" dirty="0">
                          <a:solidFill>
                            <a:srgbClr val="54C0E8"/>
                          </a:solidFill>
                          <a:effectLst/>
                          <a:latin typeface="+mn-lt"/>
                          <a:ea typeface="+mn-ea"/>
                          <a:cs typeface="+mn-cs"/>
                        </a:rPr>
                        <a:t> 28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5809009"/>
                  </a:ext>
                </a:extLst>
              </a:tr>
              <a:tr h="353888">
                <a:tc>
                  <a:txBody>
                    <a:bodyPr/>
                    <a:lstStyle/>
                    <a:p>
                      <a:pPr algn="ctr" fontAlgn="t"/>
                      <a:r>
                        <a:rPr lang="en-IE" sz="1200" b="1" i="0" u="none" strike="noStrike" kern="1200" dirty="0">
                          <a:solidFill>
                            <a:srgbClr val="54C0E8"/>
                          </a:solidFill>
                          <a:effectLst/>
                          <a:latin typeface="+mn-lt"/>
                          <a:ea typeface="+mn-ea"/>
                          <a:cs typeface="+mn-cs"/>
                        </a:rPr>
                        <a:t>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686931803"/>
                  </a:ext>
                </a:extLst>
              </a:tr>
              <a:tr h="353888">
                <a:tc>
                  <a:txBody>
                    <a:bodyPr/>
                    <a:lstStyle/>
                    <a:p>
                      <a:pPr algn="ctr" fontAlgn="t"/>
                      <a:r>
                        <a:rPr lang="en-IE" sz="1200" b="1" i="0" u="none" strike="noStrike" kern="1200" dirty="0">
                          <a:solidFill>
                            <a:srgbClr val="54C0E8"/>
                          </a:solidFill>
                          <a:effectLst/>
                          <a:latin typeface="+mn-lt"/>
                          <a:ea typeface="+mn-ea"/>
                          <a:cs typeface="+mn-cs"/>
                        </a:rPr>
                        <a:t>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710590371"/>
                  </a:ext>
                </a:extLst>
              </a:tr>
              <a:tr h="353888">
                <a:tc>
                  <a:txBody>
                    <a:bodyPr/>
                    <a:lstStyle/>
                    <a:p>
                      <a:pPr algn="ctr" fontAlgn="t"/>
                      <a:r>
                        <a:rPr lang="en-IE" sz="1200" b="1" i="0" u="none" strike="noStrike" kern="1200" dirty="0">
                          <a:solidFill>
                            <a:srgbClr val="54C0E8"/>
                          </a:solidFill>
                          <a:effectLst/>
                          <a:latin typeface="+mn-lt"/>
                          <a:ea typeface="+mn-ea"/>
                          <a:cs typeface="+mn-cs"/>
                        </a:rPr>
                        <a:t>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130155860"/>
                  </a:ext>
                </a:extLst>
              </a:tr>
              <a:tr h="353888">
                <a:tc>
                  <a:txBody>
                    <a:bodyPr/>
                    <a:lstStyle/>
                    <a:p>
                      <a:pPr algn="ctr" fontAlgn="t"/>
                      <a:r>
                        <a:rPr lang="en-IE" sz="1200" b="1" i="0" u="none" strike="noStrike" kern="1200" dirty="0">
                          <a:solidFill>
                            <a:srgbClr val="54C0E8"/>
                          </a:solidFill>
                          <a:effectLst/>
                          <a:latin typeface="+mn-lt"/>
                          <a:ea typeface="+mn-ea"/>
                          <a:cs typeface="+mn-cs"/>
                        </a:rPr>
                        <a:t>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934220886"/>
                  </a:ext>
                </a:extLst>
              </a:tr>
              <a:tr h="353888">
                <a:tc>
                  <a:txBody>
                    <a:bodyPr/>
                    <a:lstStyle/>
                    <a:p>
                      <a:pPr algn="ctr" fontAlgn="t"/>
                      <a:r>
                        <a:rPr lang="en-IE" sz="1200" b="1" i="0" u="none" strike="noStrike" kern="1200" dirty="0">
                          <a:solidFill>
                            <a:srgbClr val="54C0E8"/>
                          </a:solidFill>
                          <a:effectLst/>
                          <a:latin typeface="+mn-lt"/>
                          <a:ea typeface="+mn-ea"/>
                          <a:cs typeface="+mn-cs"/>
                        </a:rPr>
                        <a:t>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898780560"/>
                  </a:ext>
                </a:extLst>
              </a:tr>
              <a:tr h="353888">
                <a:tc>
                  <a:txBody>
                    <a:bodyPr/>
                    <a:lstStyle/>
                    <a:p>
                      <a:pPr algn="ctr" fontAlgn="t"/>
                      <a:r>
                        <a:rPr lang="en-IE" sz="1200" b="1" i="0" u="none" strike="noStrike" kern="1200" dirty="0">
                          <a:solidFill>
                            <a:srgbClr val="54C0E8"/>
                          </a:solidFill>
                          <a:effectLst/>
                          <a:latin typeface="+mn-lt"/>
                          <a:ea typeface="+mn-ea"/>
                          <a:cs typeface="+mn-cs"/>
                        </a:rPr>
                        <a:t>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746133828"/>
                  </a:ext>
                </a:extLst>
              </a:tr>
              <a:tr h="353888">
                <a:tc>
                  <a:txBody>
                    <a:bodyPr/>
                    <a:lstStyle/>
                    <a:p>
                      <a:pPr algn="ctr" fontAlgn="t"/>
                      <a:r>
                        <a:rPr lang="en-IE" sz="1200" b="1" i="0" u="none" strike="noStrike" kern="1200" dirty="0">
                          <a:solidFill>
                            <a:srgbClr val="54C0E8"/>
                          </a:solidFill>
                          <a:effectLst/>
                          <a:latin typeface="+mn-lt"/>
                          <a:ea typeface="+mn-ea"/>
                          <a:cs typeface="+mn-cs"/>
                        </a:rPr>
                        <a:t>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903288762"/>
                  </a:ext>
                </a:extLst>
              </a:tr>
              <a:tr h="353888">
                <a:tc>
                  <a:txBody>
                    <a:bodyPr/>
                    <a:lstStyle/>
                    <a:p>
                      <a:pPr algn="ctr" fontAlgn="t"/>
                      <a:r>
                        <a:rPr lang="en-IE" sz="1200" b="1" i="0" u="none" strike="noStrike" kern="1200" dirty="0">
                          <a:solidFill>
                            <a:srgbClr val="54C0E8"/>
                          </a:solidFill>
                          <a:effectLst/>
                          <a:latin typeface="+mn-lt"/>
                          <a:ea typeface="+mn-ea"/>
                          <a:cs typeface="+mn-cs"/>
                        </a:rPr>
                        <a:t>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658389821"/>
                  </a:ext>
                </a:extLst>
              </a:tr>
              <a:tr h="353888">
                <a:tc>
                  <a:txBody>
                    <a:bodyPr/>
                    <a:lstStyle/>
                    <a:p>
                      <a:pPr algn="ctr" fontAlgn="t"/>
                      <a:r>
                        <a:rPr lang="en-IE" sz="1200" b="1" i="0" u="none" strike="noStrike" kern="1200" dirty="0">
                          <a:solidFill>
                            <a:srgbClr val="54C0E8"/>
                          </a:solidFill>
                          <a:effectLst/>
                          <a:latin typeface="+mn-lt"/>
                          <a:ea typeface="+mn-ea"/>
                          <a:cs typeface="+mn-cs"/>
                        </a:rPr>
                        <a:t>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657249770"/>
                  </a:ext>
                </a:extLst>
              </a:tr>
              <a:tr h="353888">
                <a:tc>
                  <a:txBody>
                    <a:bodyPr/>
                    <a:lstStyle/>
                    <a:p>
                      <a:pPr algn="ctr" fontAlgn="t"/>
                      <a:r>
                        <a:rPr lang="en-IE" sz="1200" b="1" i="0" u="none" strike="noStrike" kern="1200" dirty="0">
                          <a:solidFill>
                            <a:srgbClr val="54C0E8"/>
                          </a:solidFill>
                          <a:effectLst/>
                          <a:latin typeface="+mn-lt"/>
                          <a:ea typeface="+mn-ea"/>
                          <a:cs typeface="+mn-cs"/>
                        </a:rPr>
                        <a:t>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895111770"/>
                  </a:ext>
                </a:extLst>
              </a:tr>
              <a:tr h="353888">
                <a:tc>
                  <a:txBody>
                    <a:bodyPr/>
                    <a:lstStyle/>
                    <a:p>
                      <a:pPr algn="ctr" fontAlgn="t"/>
                      <a:r>
                        <a:rPr lang="en-IE" sz="1200" b="1" i="0" u="none" strike="noStrike" kern="1200" dirty="0">
                          <a:solidFill>
                            <a:srgbClr val="54C0E8"/>
                          </a:solidFill>
                          <a:effectLst/>
                          <a:latin typeface="+mn-lt"/>
                          <a:ea typeface="+mn-ea"/>
                          <a:cs typeface="+mn-cs"/>
                        </a:rPr>
                        <a:t>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539459379"/>
                  </a:ext>
                </a:extLst>
              </a:tr>
            </a:tbl>
          </a:graphicData>
        </a:graphic>
      </p:graphicFrame>
      <p:graphicFrame>
        <p:nvGraphicFramePr>
          <p:cNvPr id="3" name="Table 2">
            <a:extLst>
              <a:ext uri="{FF2B5EF4-FFF2-40B4-BE49-F238E27FC236}">
                <a16:creationId xmlns="" xmlns:a16="http://schemas.microsoft.com/office/drawing/2014/main" id="{C1FF8F40-6FBB-40BB-86E0-556655816466}"/>
              </a:ext>
            </a:extLst>
          </p:cNvPr>
          <p:cNvGraphicFramePr>
            <a:graphicFrameLocks noGrp="1"/>
          </p:cNvGraphicFramePr>
          <p:nvPr/>
        </p:nvGraphicFramePr>
        <p:xfrm>
          <a:off x="240184" y="1543607"/>
          <a:ext cx="5432896" cy="4301073"/>
        </p:xfrm>
        <a:graphic>
          <a:graphicData uri="http://schemas.openxmlformats.org/drawingml/2006/table">
            <a:tbl>
              <a:tblPr>
                <a:tableStyleId>{5C22544A-7EE6-4342-B048-85BDC9FD1C3A}</a:tableStyleId>
              </a:tblPr>
              <a:tblGrid>
                <a:gridCol w="5432896">
                  <a:extLst>
                    <a:ext uri="{9D8B030D-6E8A-4147-A177-3AD203B41FA5}">
                      <a16:colId xmlns="" xmlns:a16="http://schemas.microsoft.com/office/drawing/2014/main" val="3138800085"/>
                    </a:ext>
                  </a:extLst>
                </a:gridCol>
              </a:tblGrid>
              <a:tr h="327448">
                <a:tc>
                  <a:txBody>
                    <a:bodyPr/>
                    <a:lstStyle/>
                    <a:p>
                      <a:pPr algn="r" fontAlgn="t"/>
                      <a:r>
                        <a:rPr lang="en-IE" sz="900" u="none" strike="noStrike" dirty="0">
                          <a:effectLst/>
                        </a:rPr>
                        <a:t>ANY</a:t>
                      </a:r>
                      <a:endParaRPr lang="en-IE"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4049333584"/>
                  </a:ext>
                </a:extLst>
              </a:tr>
              <a:tr h="327448">
                <a:tc>
                  <a:txBody>
                    <a:bodyPr/>
                    <a:lstStyle/>
                    <a:p>
                      <a:pPr algn="r" fontAlgn="t"/>
                      <a:r>
                        <a:rPr lang="en-US" sz="900" u="none" strike="noStrike" dirty="0">
                          <a:effectLst/>
                        </a:rPr>
                        <a:t>Music of any kind including playing an instrument, being part of any band, orchestra or musical group.</a:t>
                      </a:r>
                      <a:endParaRPr lang="en-US"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418662422"/>
                  </a:ext>
                </a:extLst>
              </a:tr>
              <a:tr h="327448">
                <a:tc>
                  <a:txBody>
                    <a:bodyPr/>
                    <a:lstStyle/>
                    <a:p>
                      <a:pPr algn="r" fontAlgn="t"/>
                      <a:r>
                        <a:rPr lang="en-US" sz="900" u="none" strike="noStrike" dirty="0">
                          <a:effectLst/>
                        </a:rPr>
                        <a:t>Visual arts and crafts, for example, painting, sculpting, pottery, wood-turning, </a:t>
                      </a:r>
                      <a:r>
                        <a:rPr lang="en-US" sz="900" u="none" strike="noStrike" dirty="0" err="1">
                          <a:effectLst/>
                        </a:rPr>
                        <a:t>jewellery</a:t>
                      </a:r>
                      <a:r>
                        <a:rPr lang="en-US" sz="900" u="none" strike="noStrike" dirty="0">
                          <a:effectLst/>
                        </a:rPr>
                        <a:t> making, weaving or textiles</a:t>
                      </a:r>
                      <a:endParaRPr lang="en-US"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1241613162"/>
                  </a:ext>
                </a:extLst>
              </a:tr>
              <a:tr h="327448">
                <a:tc>
                  <a:txBody>
                    <a:bodyPr/>
                    <a:lstStyle/>
                    <a:p>
                      <a:pPr algn="r" fontAlgn="t"/>
                      <a:r>
                        <a:rPr lang="en-US" sz="900" u="none" strike="noStrike" dirty="0">
                          <a:effectLst/>
                        </a:rPr>
                        <a:t>Singing or being part of a choir</a:t>
                      </a:r>
                      <a:endParaRPr lang="en-US"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714437717"/>
                  </a:ext>
                </a:extLst>
              </a:tr>
              <a:tr h="327448">
                <a:tc>
                  <a:txBody>
                    <a:bodyPr/>
                    <a:lstStyle/>
                    <a:p>
                      <a:pPr algn="r" fontAlgn="t"/>
                      <a:r>
                        <a:rPr lang="en-US" sz="900" u="none" strike="noStrike" dirty="0">
                          <a:effectLst/>
                        </a:rPr>
                        <a:t>Dance activity of any kind</a:t>
                      </a:r>
                      <a:endParaRPr lang="en-US"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1623201374"/>
                  </a:ext>
                </a:extLst>
              </a:tr>
              <a:tr h="327448">
                <a:tc>
                  <a:txBody>
                    <a:bodyPr/>
                    <a:lstStyle/>
                    <a:p>
                      <a:pPr algn="r" fontAlgn="t"/>
                      <a:r>
                        <a:rPr lang="en-IE" sz="900" u="none" strike="noStrike" dirty="0">
                          <a:effectLst/>
                        </a:rPr>
                        <a:t>Book Club, reading group</a:t>
                      </a:r>
                      <a:endParaRPr lang="en-IE"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252425734"/>
                  </a:ext>
                </a:extLst>
              </a:tr>
              <a:tr h="327448">
                <a:tc>
                  <a:txBody>
                    <a:bodyPr/>
                    <a:lstStyle/>
                    <a:p>
                      <a:pPr algn="r" fontAlgn="t"/>
                      <a:r>
                        <a:rPr lang="en-US" sz="900" u="none" strike="noStrike" dirty="0">
                          <a:effectLst/>
                        </a:rPr>
                        <a:t>Film and video making including photography other than family, holiday or party snaps</a:t>
                      </a:r>
                      <a:endParaRPr lang="en-US"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578886074"/>
                  </a:ext>
                </a:extLst>
              </a:tr>
              <a:tr h="327448">
                <a:tc>
                  <a:txBody>
                    <a:bodyPr/>
                    <a:lstStyle/>
                    <a:p>
                      <a:pPr algn="r" fontAlgn="t"/>
                      <a:r>
                        <a:rPr lang="en-US" sz="900" u="none" strike="noStrike" dirty="0">
                          <a:effectLst/>
                        </a:rPr>
                        <a:t>Creative writing, for example, poetry or stories</a:t>
                      </a:r>
                      <a:endParaRPr lang="en-US"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2276925096"/>
                  </a:ext>
                </a:extLst>
              </a:tr>
              <a:tr h="327448">
                <a:tc>
                  <a:txBody>
                    <a:bodyPr/>
                    <a:lstStyle/>
                    <a:p>
                      <a:pPr algn="r" fontAlgn="t"/>
                      <a:r>
                        <a:rPr lang="en-US" sz="900" u="none" strike="noStrike" dirty="0">
                          <a:effectLst/>
                        </a:rPr>
                        <a:t>Drama or theatrical activity of any kind</a:t>
                      </a:r>
                      <a:endParaRPr lang="en-US"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843280559"/>
                  </a:ext>
                </a:extLst>
              </a:tr>
              <a:tr h="327448">
                <a:tc>
                  <a:txBody>
                    <a:bodyPr/>
                    <a:lstStyle/>
                    <a:p>
                      <a:pPr algn="r" fontAlgn="t"/>
                      <a:r>
                        <a:rPr lang="en-US" sz="900" u="none" strike="noStrike" dirty="0">
                          <a:effectLst/>
                        </a:rPr>
                        <a:t>Digital arts: creating and making original artwork, animation or games using digital technology</a:t>
                      </a:r>
                      <a:endParaRPr lang="en-US"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2895042927"/>
                  </a:ext>
                </a:extLst>
              </a:tr>
              <a:tr h="327448">
                <a:tc>
                  <a:txBody>
                    <a:bodyPr/>
                    <a:lstStyle/>
                    <a:p>
                      <a:pPr algn="r" fontAlgn="t"/>
                      <a:r>
                        <a:rPr lang="en-IE" sz="900" u="none" strike="noStrike" dirty="0">
                          <a:effectLst/>
                        </a:rPr>
                        <a:t>Circus, Street arts, Carnival skills</a:t>
                      </a:r>
                      <a:endParaRPr lang="en-IE"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934890692"/>
                  </a:ext>
                </a:extLst>
              </a:tr>
              <a:tr h="371697">
                <a:tc>
                  <a:txBody>
                    <a:bodyPr/>
                    <a:lstStyle/>
                    <a:p>
                      <a:pPr algn="r" fontAlgn="t"/>
                      <a:r>
                        <a:rPr lang="en-IE" sz="900" u="none" strike="noStrike" dirty="0">
                          <a:effectLst/>
                        </a:rPr>
                        <a:t>None</a:t>
                      </a:r>
                      <a:endParaRPr lang="en-IE"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596703981"/>
                  </a:ext>
                </a:extLst>
              </a:tr>
              <a:tr h="327448">
                <a:tc>
                  <a:txBody>
                    <a:bodyPr/>
                    <a:lstStyle/>
                    <a:p>
                      <a:pPr algn="r" fontAlgn="t"/>
                      <a:r>
                        <a:rPr lang="en-IE" sz="900" u="none" strike="noStrike" dirty="0">
                          <a:effectLst/>
                        </a:rPr>
                        <a:t>Other</a:t>
                      </a:r>
                      <a:endParaRPr lang="en-IE"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2921120106"/>
                  </a:ext>
                </a:extLst>
              </a:tr>
            </a:tbl>
          </a:graphicData>
        </a:graphic>
      </p:graphicFrame>
      <p:sp>
        <p:nvSpPr>
          <p:cNvPr id="11" name="Parallelogram 10">
            <a:extLst>
              <a:ext uri="{FF2B5EF4-FFF2-40B4-BE49-F238E27FC236}">
                <a16:creationId xmlns="" xmlns:a16="http://schemas.microsoft.com/office/drawing/2014/main" id="{A72964D8-F767-413B-950D-F852D34DA1E5}"/>
              </a:ext>
            </a:extLst>
          </p:cNvPr>
          <p:cNvSpPr/>
          <p:nvPr/>
        </p:nvSpPr>
        <p:spPr>
          <a:xfrm>
            <a:off x="1327744" y="5871736"/>
            <a:ext cx="7555312" cy="517976"/>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400" b="1" dirty="0">
                <a:solidFill>
                  <a:prstClr val="white"/>
                </a:solidFill>
              </a:rPr>
              <a:t>25% of Irish adults participated in the arts in the past 12 months.</a:t>
            </a:r>
          </a:p>
        </p:txBody>
      </p:sp>
    </p:spTree>
    <p:extLst>
      <p:ext uri="{BB962C8B-B14F-4D97-AF65-F5344CB8AC3E}">
        <p14:creationId xmlns:p14="http://schemas.microsoft.com/office/powerpoint/2010/main" val="3559704447"/>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E7C7212D-8EA3-40BA-AA34-49C370DE5381}"/>
              </a:ext>
            </a:extLst>
          </p:cNvPr>
          <p:cNvSpPr/>
          <p:nvPr/>
        </p:nvSpPr>
        <p:spPr>
          <a:xfrm>
            <a:off x="0" y="1"/>
            <a:ext cx="9905999" cy="68579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4" name="Table 3">
            <a:extLst>
              <a:ext uri="{FF2B5EF4-FFF2-40B4-BE49-F238E27FC236}">
                <a16:creationId xmlns="" xmlns:a16="http://schemas.microsoft.com/office/drawing/2014/main" id="{9FA750B5-C6CD-4248-9D72-243A90C2E495}"/>
              </a:ext>
            </a:extLst>
          </p:cNvPr>
          <p:cNvGraphicFramePr>
            <a:graphicFrameLocks noGrp="1"/>
          </p:cNvGraphicFramePr>
          <p:nvPr/>
        </p:nvGraphicFramePr>
        <p:xfrm>
          <a:off x="3731725" y="6520114"/>
          <a:ext cx="5901796" cy="236484"/>
        </p:xfrm>
        <a:graphic>
          <a:graphicData uri="http://schemas.openxmlformats.org/drawingml/2006/table">
            <a:tbl>
              <a:tblPr firstRow="1" bandRow="1">
                <a:tableStyleId>{5C22544A-7EE6-4342-B048-85BDC9FD1C3A}</a:tableStyleId>
              </a:tblPr>
              <a:tblGrid>
                <a:gridCol w="422624">
                  <a:extLst>
                    <a:ext uri="{9D8B030D-6E8A-4147-A177-3AD203B41FA5}">
                      <a16:colId xmlns="" xmlns:a16="http://schemas.microsoft.com/office/drawing/2014/main" val="20000"/>
                    </a:ext>
                  </a:extLst>
                </a:gridCol>
                <a:gridCol w="5479172">
                  <a:extLst>
                    <a:ext uri="{9D8B030D-6E8A-4147-A177-3AD203B41FA5}">
                      <a16:colId xmlns="" xmlns:a16="http://schemas.microsoft.com/office/drawing/2014/main" val="20001"/>
                    </a:ext>
                  </a:extLst>
                </a:gridCol>
              </a:tblGrid>
              <a:tr h="236484">
                <a:tc>
                  <a:txBody>
                    <a:bodyPr/>
                    <a:lstStyle/>
                    <a:p>
                      <a:r>
                        <a:rPr lang="en-IE" sz="1000" b="0" i="1" dirty="0">
                          <a:solidFill>
                            <a:schemeClr val="tx1">
                              <a:lumMod val="50000"/>
                              <a:lumOff val="50000"/>
                            </a:schemeClr>
                          </a:solidFill>
                          <a:latin typeface="+mn-lt"/>
                        </a:rPr>
                        <a:t>Q.15</a:t>
                      </a:r>
                    </a:p>
                  </a:txBody>
                  <a:tcPr marL="70935" marR="70935" marT="35468" marB="35468">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496888" rtl="0" eaLnBrk="1" fontAlgn="base" latinLnBrk="0" hangingPunct="1">
                        <a:lnSpc>
                          <a:spcPct val="100000"/>
                        </a:lnSpc>
                        <a:spcBef>
                          <a:spcPct val="0"/>
                        </a:spcBef>
                        <a:spcAft>
                          <a:spcPct val="0"/>
                        </a:spcAft>
                        <a:buClrTx/>
                        <a:buSzTx/>
                        <a:buFontTx/>
                        <a:buNone/>
                        <a:tabLst/>
                        <a:defRPr/>
                      </a:pPr>
                      <a:r>
                        <a:rPr kumimoji="0" lang="en-IE" sz="1000" b="0" i="1" u="none" strike="noStrike" kern="1200" cap="none" spc="0" normalizeH="0" baseline="0" noProof="0" dirty="0">
                          <a:ln>
                            <a:noFill/>
                          </a:ln>
                          <a:solidFill>
                            <a:schemeClr val="tx1">
                              <a:lumMod val="50000"/>
                              <a:lumOff val="50000"/>
                            </a:schemeClr>
                          </a:solidFill>
                          <a:effectLst/>
                          <a:uLnTx/>
                          <a:uFillTx/>
                          <a:latin typeface="+mn-lt"/>
                          <a:ea typeface="+mn-ea"/>
                          <a:cs typeface="Arial" charset="0"/>
                        </a:rPr>
                        <a:t>Which of these events do you really wish you could go to more often?</a:t>
                      </a:r>
                    </a:p>
                  </a:txBody>
                  <a:tcPr marL="70935" marR="70935" marT="35468" marB="35468">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 xmlns:a16="http://schemas.microsoft.com/office/drawing/2014/main" val="10000"/>
                  </a:ext>
                </a:extLst>
              </a:tr>
            </a:tbl>
          </a:graphicData>
        </a:graphic>
      </p:graphicFrame>
      <p:sp>
        <p:nvSpPr>
          <p:cNvPr id="10" name="Parallelogram 9">
            <a:extLst>
              <a:ext uri="{FF2B5EF4-FFF2-40B4-BE49-F238E27FC236}">
                <a16:creationId xmlns="" xmlns:a16="http://schemas.microsoft.com/office/drawing/2014/main" id="{AB546785-922D-4529-8137-DCD5D5FEA04B}"/>
              </a:ext>
            </a:extLst>
          </p:cNvPr>
          <p:cNvSpPr/>
          <p:nvPr/>
        </p:nvSpPr>
        <p:spPr>
          <a:xfrm>
            <a:off x="-785999" y="1"/>
            <a:ext cx="5158457" cy="6858000"/>
          </a:xfrm>
          <a:prstGeom prst="parallelogram">
            <a:avLst>
              <a:gd name="adj" fmla="val 14682"/>
            </a:avLst>
          </a:prstGeom>
          <a:solidFill>
            <a:srgbClr val="54C0E8">
              <a:alpha val="69804"/>
            </a:srgbClr>
          </a:solid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defTabSz="450578" eaLnBrk="1" hangingPunct="1">
              <a:defRPr/>
            </a:pPr>
            <a:r>
              <a:rPr lang="en-IE" sz="3600" b="1" dirty="0">
                <a:solidFill>
                  <a:srgbClr val="FFC000"/>
                </a:solidFill>
              </a:rPr>
              <a:t>What percentage of Irish Adults have taken part in any of the listed arts activities in the past 12 months?</a:t>
            </a:r>
          </a:p>
        </p:txBody>
      </p:sp>
      <p:graphicFrame>
        <p:nvGraphicFramePr>
          <p:cNvPr id="14" name="Content Placeholder 2">
            <a:extLst>
              <a:ext uri="{FF2B5EF4-FFF2-40B4-BE49-F238E27FC236}">
                <a16:creationId xmlns="" xmlns:a16="http://schemas.microsoft.com/office/drawing/2014/main" id="{87798E57-8F76-4CB7-BDE8-00F370613EA6}"/>
              </a:ext>
            </a:extLst>
          </p:cNvPr>
          <p:cNvGraphicFramePr>
            <a:graphicFrameLocks/>
          </p:cNvGraphicFramePr>
          <p:nvPr/>
        </p:nvGraphicFramePr>
        <p:xfrm>
          <a:off x="4948614" y="1600686"/>
          <a:ext cx="4179003" cy="3983112"/>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 xmlns:a16="http://schemas.microsoft.com/office/drawing/2014/main" id="{49FE866B-3947-4CFC-BA6B-9C5895D9BAC0}"/>
              </a:ext>
            </a:extLst>
          </p:cNvPr>
          <p:cNvSpPr txBox="1"/>
          <p:nvPr/>
        </p:nvSpPr>
        <p:spPr>
          <a:xfrm>
            <a:off x="6210023" y="3167390"/>
            <a:ext cx="1656184" cy="523220"/>
          </a:xfrm>
          <a:prstGeom prst="rect">
            <a:avLst/>
          </a:prstGeom>
          <a:noFill/>
        </p:spPr>
        <p:txBody>
          <a:bodyPr wrap="square" rtlCol="0">
            <a:spAutoFit/>
          </a:bodyPr>
          <a:lstStyle/>
          <a:p>
            <a:pPr algn="ctr"/>
            <a:r>
              <a:rPr lang="en-IE" sz="1400" b="1" dirty="0">
                <a:solidFill>
                  <a:schemeClr val="tx1">
                    <a:lumMod val="65000"/>
                    <a:lumOff val="35000"/>
                  </a:schemeClr>
                </a:solidFill>
              </a:rPr>
              <a:t>Any 25%</a:t>
            </a:r>
          </a:p>
          <a:p>
            <a:pPr algn="ctr"/>
            <a:r>
              <a:rPr lang="en-IE" sz="1400" b="1" dirty="0">
                <a:solidFill>
                  <a:schemeClr val="tx1">
                    <a:lumMod val="65000"/>
                    <a:lumOff val="35000"/>
                  </a:schemeClr>
                </a:solidFill>
              </a:rPr>
              <a:t>(pop. Est. 1.0 </a:t>
            </a:r>
            <a:r>
              <a:rPr lang="en-IE" sz="1400" b="1" dirty="0" err="1">
                <a:solidFill>
                  <a:schemeClr val="tx1">
                    <a:lumMod val="65000"/>
                    <a:lumOff val="35000"/>
                  </a:schemeClr>
                </a:solidFill>
              </a:rPr>
              <a:t>mn</a:t>
            </a:r>
            <a:r>
              <a:rPr lang="en-IE" sz="1400" b="1" dirty="0">
                <a:solidFill>
                  <a:schemeClr val="tx1">
                    <a:lumMod val="65000"/>
                    <a:lumOff val="35000"/>
                  </a:schemeClr>
                </a:solidFill>
              </a:rPr>
              <a:t>)</a:t>
            </a:r>
          </a:p>
        </p:txBody>
      </p:sp>
      <p:sp>
        <p:nvSpPr>
          <p:cNvPr id="7" name="TextBox 6">
            <a:extLst>
              <a:ext uri="{FF2B5EF4-FFF2-40B4-BE49-F238E27FC236}">
                <a16:creationId xmlns="" xmlns:a16="http://schemas.microsoft.com/office/drawing/2014/main" id="{8B5F33B5-0183-48D4-9452-16BAFEAC1CBF}"/>
              </a:ext>
            </a:extLst>
          </p:cNvPr>
          <p:cNvSpPr txBox="1"/>
          <p:nvPr/>
        </p:nvSpPr>
        <p:spPr>
          <a:xfrm>
            <a:off x="4690197" y="1798366"/>
            <a:ext cx="1656184" cy="461665"/>
          </a:xfrm>
          <a:prstGeom prst="rect">
            <a:avLst/>
          </a:prstGeom>
          <a:noFill/>
        </p:spPr>
        <p:txBody>
          <a:bodyPr wrap="square" rtlCol="0">
            <a:spAutoFit/>
          </a:bodyPr>
          <a:lstStyle/>
          <a:p>
            <a:pPr algn="ctr"/>
            <a:r>
              <a:rPr lang="en-IE" sz="2400" b="1" dirty="0">
                <a:solidFill>
                  <a:srgbClr val="54C0E8"/>
                </a:solidFill>
              </a:rPr>
              <a:t>25%</a:t>
            </a:r>
          </a:p>
        </p:txBody>
      </p:sp>
    </p:spTree>
    <p:extLst>
      <p:ext uri="{BB962C8B-B14F-4D97-AF65-F5344CB8AC3E}">
        <p14:creationId xmlns:p14="http://schemas.microsoft.com/office/powerpoint/2010/main" val="2687380744"/>
      </p:ext>
    </p:extLst>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831F5F89-43B4-41BF-B514-DBDB5276EE1D}"/>
              </a:ext>
            </a:extLst>
          </p:cNvPr>
          <p:cNvSpPr>
            <a:spLocks noGrp="1"/>
          </p:cNvSpPr>
          <p:nvPr>
            <p:ph type="body" sz="quarter" idx="49"/>
          </p:nvPr>
        </p:nvSpPr>
        <p:spPr>
          <a:xfrm>
            <a:off x="232011" y="508671"/>
            <a:ext cx="5548676" cy="323941"/>
          </a:xfrm>
        </p:spPr>
        <p:txBody>
          <a:bodyPr/>
          <a:lstStyle/>
          <a:p>
            <a:r>
              <a:rPr lang="en-IE" dirty="0">
                <a:solidFill>
                  <a:prstClr val="white">
                    <a:lumMod val="50000"/>
                  </a:prstClr>
                </a:solidFill>
              </a:rPr>
              <a:t>Base : All adults 16+ n-1303</a:t>
            </a:r>
            <a:r>
              <a:rPr lang="en-IE" dirty="0"/>
              <a:t/>
            </a:r>
            <a:br>
              <a:rPr lang="en-IE" dirty="0"/>
            </a:br>
            <a:endParaRPr lang="en-IE" dirty="0"/>
          </a:p>
        </p:txBody>
      </p:sp>
      <p:sp>
        <p:nvSpPr>
          <p:cNvPr id="2" name="Title 1">
            <a:extLst>
              <a:ext uri="{FF2B5EF4-FFF2-40B4-BE49-F238E27FC236}">
                <a16:creationId xmlns="" xmlns:a16="http://schemas.microsoft.com/office/drawing/2014/main" id="{73A4E6A3-C6F9-422C-ABBA-3A21C7FF6CF8}"/>
              </a:ext>
            </a:extLst>
          </p:cNvPr>
          <p:cNvSpPr>
            <a:spLocks noGrp="1"/>
          </p:cNvSpPr>
          <p:nvPr>
            <p:ph type="title"/>
          </p:nvPr>
        </p:nvSpPr>
        <p:spPr>
          <a:xfrm>
            <a:off x="232011" y="96500"/>
            <a:ext cx="7952663" cy="370620"/>
          </a:xfrm>
        </p:spPr>
        <p:txBody>
          <a:bodyPr>
            <a:normAutofit fontScale="90000"/>
          </a:bodyPr>
          <a:lstStyle/>
          <a:p>
            <a:r>
              <a:rPr lang="en-IE" dirty="0"/>
              <a:t>Participating in the Arts</a:t>
            </a:r>
          </a:p>
        </p:txBody>
      </p:sp>
      <p:sp>
        <p:nvSpPr>
          <p:cNvPr id="11" name="Text Placeholder 10">
            <a:extLst>
              <a:ext uri="{FF2B5EF4-FFF2-40B4-BE49-F238E27FC236}">
                <a16:creationId xmlns="" xmlns:a16="http://schemas.microsoft.com/office/drawing/2014/main" id="{26825AC6-CE04-4974-95F7-D660E7774F52}"/>
              </a:ext>
            </a:extLst>
          </p:cNvPr>
          <p:cNvSpPr>
            <a:spLocks noGrp="1"/>
          </p:cNvSpPr>
          <p:nvPr>
            <p:ph type="body" sz="quarter" idx="60"/>
          </p:nvPr>
        </p:nvSpPr>
        <p:spPr/>
        <p:txBody>
          <a:bodyPr/>
          <a:lstStyle/>
          <a:p>
            <a:pPr fontAlgn="t"/>
            <a:r>
              <a:rPr lang="en-IE" i="0" dirty="0"/>
              <a:t>Q.15 In the past 12 months, have you taken part in any of the following activities?</a:t>
            </a:r>
          </a:p>
          <a:p>
            <a:endParaRPr lang="en-IE" dirty="0"/>
          </a:p>
        </p:txBody>
      </p:sp>
      <p:graphicFrame>
        <p:nvGraphicFramePr>
          <p:cNvPr id="6" name="Content Placeholder 2">
            <a:extLst>
              <a:ext uri="{FF2B5EF4-FFF2-40B4-BE49-F238E27FC236}">
                <a16:creationId xmlns="" xmlns:a16="http://schemas.microsoft.com/office/drawing/2014/main" id="{3DF7884D-48F8-4695-9206-3CB3B192A452}"/>
              </a:ext>
            </a:extLst>
          </p:cNvPr>
          <p:cNvGraphicFramePr>
            <a:graphicFrameLocks/>
          </p:cNvGraphicFramePr>
          <p:nvPr/>
        </p:nvGraphicFramePr>
        <p:xfrm>
          <a:off x="603156" y="1643557"/>
          <a:ext cx="4179003" cy="3983112"/>
        </p:xfrm>
        <a:graphic>
          <a:graphicData uri="http://schemas.openxmlformats.org/drawingml/2006/chart">
            <c:chart xmlns:c="http://schemas.openxmlformats.org/drawingml/2006/chart" xmlns:r="http://schemas.openxmlformats.org/officeDocument/2006/relationships" r:id="rId2"/>
          </a:graphicData>
        </a:graphic>
      </p:graphicFrame>
      <p:sp>
        <p:nvSpPr>
          <p:cNvPr id="8" name="Arrow: Right 7">
            <a:extLst>
              <a:ext uri="{FF2B5EF4-FFF2-40B4-BE49-F238E27FC236}">
                <a16:creationId xmlns="" xmlns:a16="http://schemas.microsoft.com/office/drawing/2014/main" id="{93F8E92B-6321-4DAF-81CF-018E1536F0DE}"/>
              </a:ext>
            </a:extLst>
          </p:cNvPr>
          <p:cNvSpPr/>
          <p:nvPr/>
        </p:nvSpPr>
        <p:spPr>
          <a:xfrm>
            <a:off x="4313298" y="1892415"/>
            <a:ext cx="587672" cy="652969"/>
          </a:xfrm>
          <a:prstGeom prst="rightArrow">
            <a:avLst/>
          </a:prstGeom>
          <a:solidFill>
            <a:srgbClr val="54C0E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0578" eaLnBrk="1" hangingPunct="1">
              <a:defRPr/>
            </a:pPr>
            <a:endParaRPr lang="en-IE" sz="1904" dirty="0">
              <a:solidFill>
                <a:prstClr val="white"/>
              </a:solidFill>
              <a:latin typeface="Verdana"/>
            </a:endParaRPr>
          </a:p>
        </p:txBody>
      </p:sp>
      <p:graphicFrame>
        <p:nvGraphicFramePr>
          <p:cNvPr id="9" name="Chart 8">
            <a:extLst>
              <a:ext uri="{FF2B5EF4-FFF2-40B4-BE49-F238E27FC236}">
                <a16:creationId xmlns="" xmlns:a16="http://schemas.microsoft.com/office/drawing/2014/main" id="{7E2B1FDB-73A1-479E-BEF6-7AD8CDE7D779}"/>
              </a:ext>
            </a:extLst>
          </p:cNvPr>
          <p:cNvGraphicFramePr/>
          <p:nvPr/>
        </p:nvGraphicFramePr>
        <p:xfrm>
          <a:off x="5398874" y="1235458"/>
          <a:ext cx="5123340" cy="460519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 xmlns:a16="http://schemas.microsoft.com/office/drawing/2014/main" id="{DA231EE3-68CE-4E35-A966-002CA430036F}"/>
              </a:ext>
            </a:extLst>
          </p:cNvPr>
          <p:cNvSpPr txBox="1"/>
          <p:nvPr/>
        </p:nvSpPr>
        <p:spPr>
          <a:xfrm>
            <a:off x="5950809" y="817593"/>
            <a:ext cx="2611877" cy="523220"/>
          </a:xfrm>
          <a:prstGeom prst="rect">
            <a:avLst/>
          </a:prstGeom>
          <a:noFill/>
        </p:spPr>
        <p:txBody>
          <a:bodyPr wrap="square" rtlCol="0">
            <a:spAutoFit/>
          </a:bodyPr>
          <a:lstStyle/>
          <a:p>
            <a:pPr algn="ctr" defTabSz="450578" eaLnBrk="1" hangingPunct="1">
              <a:defRPr/>
            </a:pPr>
            <a:r>
              <a:rPr lang="en-IE" sz="1400" b="1" dirty="0">
                <a:solidFill>
                  <a:prstClr val="black"/>
                </a:solidFill>
                <a:latin typeface="Calibri "/>
                <a:cs typeface="Arial" charset="0"/>
              </a:rPr>
              <a:t>Profile</a:t>
            </a:r>
          </a:p>
          <a:p>
            <a:pPr algn="ctr" defTabSz="450578" eaLnBrk="1" hangingPunct="1">
              <a:defRPr/>
            </a:pPr>
            <a:r>
              <a:rPr lang="en-IE" sz="1400" b="1" dirty="0">
                <a:solidFill>
                  <a:prstClr val="black"/>
                </a:solidFill>
                <a:latin typeface="Calibri "/>
                <a:cs typeface="Arial" charset="0"/>
              </a:rPr>
              <a:t>%</a:t>
            </a:r>
          </a:p>
        </p:txBody>
      </p:sp>
      <p:sp>
        <p:nvSpPr>
          <p:cNvPr id="14" name="Parallelogram 13">
            <a:extLst>
              <a:ext uri="{FF2B5EF4-FFF2-40B4-BE49-F238E27FC236}">
                <a16:creationId xmlns="" xmlns:a16="http://schemas.microsoft.com/office/drawing/2014/main" id="{C965BCCE-9829-43CB-BD33-3F1840076DC8}"/>
              </a:ext>
            </a:extLst>
          </p:cNvPr>
          <p:cNvSpPr/>
          <p:nvPr/>
        </p:nvSpPr>
        <p:spPr>
          <a:xfrm>
            <a:off x="1949798" y="5884490"/>
            <a:ext cx="6006403" cy="456442"/>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400" b="1" dirty="0">
                <a:solidFill>
                  <a:prstClr val="white"/>
                </a:solidFill>
                <a:cs typeface="Arial" charset="0"/>
              </a:rPr>
              <a:t>Amid a generally consistent pattern, participation does peak among ABC1s.</a:t>
            </a:r>
            <a:endParaRPr lang="en-US" sz="1400" b="1" dirty="0">
              <a:solidFill>
                <a:prstClr val="white"/>
              </a:solidFill>
            </a:endParaRPr>
          </a:p>
        </p:txBody>
      </p:sp>
      <p:sp>
        <p:nvSpPr>
          <p:cNvPr id="15" name="TextBox 14">
            <a:extLst>
              <a:ext uri="{FF2B5EF4-FFF2-40B4-BE49-F238E27FC236}">
                <a16:creationId xmlns="" xmlns:a16="http://schemas.microsoft.com/office/drawing/2014/main" id="{A8EDEBCD-1B81-4BB3-8FC4-FB538411BF7E}"/>
              </a:ext>
            </a:extLst>
          </p:cNvPr>
          <p:cNvSpPr txBox="1"/>
          <p:nvPr/>
        </p:nvSpPr>
        <p:spPr>
          <a:xfrm>
            <a:off x="1864565" y="3312340"/>
            <a:ext cx="1656184" cy="369332"/>
          </a:xfrm>
          <a:prstGeom prst="rect">
            <a:avLst/>
          </a:prstGeom>
          <a:noFill/>
        </p:spPr>
        <p:txBody>
          <a:bodyPr wrap="square" rtlCol="0">
            <a:spAutoFit/>
          </a:bodyPr>
          <a:lstStyle/>
          <a:p>
            <a:pPr algn="ctr"/>
            <a:r>
              <a:rPr lang="en-IE" b="1" dirty="0">
                <a:solidFill>
                  <a:schemeClr val="tx1">
                    <a:lumMod val="65000"/>
                    <a:lumOff val="35000"/>
                  </a:schemeClr>
                </a:solidFill>
              </a:rPr>
              <a:t>Any 25%</a:t>
            </a:r>
          </a:p>
        </p:txBody>
      </p:sp>
      <p:graphicFrame>
        <p:nvGraphicFramePr>
          <p:cNvPr id="12" name="Table 11">
            <a:extLst>
              <a:ext uri="{FF2B5EF4-FFF2-40B4-BE49-F238E27FC236}">
                <a16:creationId xmlns="" xmlns:a16="http://schemas.microsoft.com/office/drawing/2014/main" id="{3072186E-0364-453F-B68C-0865DE0C09C1}"/>
              </a:ext>
            </a:extLst>
          </p:cNvPr>
          <p:cNvGraphicFramePr>
            <a:graphicFrameLocks noGrp="1"/>
          </p:cNvGraphicFramePr>
          <p:nvPr/>
        </p:nvGraphicFramePr>
        <p:xfrm>
          <a:off x="8492301" y="1037126"/>
          <a:ext cx="673100" cy="4697103"/>
        </p:xfrm>
        <a:graphic>
          <a:graphicData uri="http://schemas.openxmlformats.org/drawingml/2006/table">
            <a:tbl>
              <a:tblPr>
                <a:tableStyleId>{5C22544A-7EE6-4342-B048-85BDC9FD1C3A}</a:tableStyleId>
              </a:tblPr>
              <a:tblGrid>
                <a:gridCol w="673100">
                  <a:extLst>
                    <a:ext uri="{9D8B030D-6E8A-4147-A177-3AD203B41FA5}">
                      <a16:colId xmlns="" xmlns:a16="http://schemas.microsoft.com/office/drawing/2014/main" val="1624142230"/>
                    </a:ext>
                  </a:extLst>
                </a:gridCol>
              </a:tblGrid>
              <a:tr h="414986">
                <a:tc>
                  <a:txBody>
                    <a:bodyPr/>
                    <a:lstStyle/>
                    <a:p>
                      <a:pPr algn="ctr" fontAlgn="b"/>
                      <a:r>
                        <a:rPr lang="en-IE" sz="1200" b="1" i="0" u="none" strike="noStrike" dirty="0">
                          <a:solidFill>
                            <a:srgbClr val="54C0E8"/>
                          </a:solidFill>
                          <a:effectLst/>
                          <a:latin typeface="+mn-lt"/>
                        </a:rPr>
                        <a:t>2018</a:t>
                      </a:r>
                    </a:p>
                    <a:p>
                      <a:pPr algn="ctr" fontAlgn="b"/>
                      <a:r>
                        <a:rPr lang="en-IE" sz="1200" b="1" i="0" u="none" strike="noStrike" dirty="0">
                          <a:solidFill>
                            <a:srgbClr val="54C0E8"/>
                          </a:solidFill>
                          <a:effectLst/>
                          <a:latin typeface="+mn-lt"/>
                        </a:rPr>
                        <a:t>%</a:t>
                      </a:r>
                    </a:p>
                  </a:txBody>
                  <a:tcPr marL="9525" marR="9525" marT="9525" marB="0" anchor="ctr">
                    <a:noFill/>
                  </a:tcPr>
                </a:tc>
                <a:extLst>
                  <a:ext uri="{0D108BD9-81ED-4DB2-BD59-A6C34878D82A}">
                    <a16:rowId xmlns="" xmlns:a16="http://schemas.microsoft.com/office/drawing/2014/main" val="364531361"/>
                  </a:ext>
                </a:extLst>
              </a:tr>
              <a:tr h="414986">
                <a:tc>
                  <a:txBody>
                    <a:bodyPr/>
                    <a:lstStyle/>
                    <a:p>
                      <a:pPr algn="ctr" fontAlgn="b"/>
                      <a:endParaRPr lang="en-IE" sz="1200" b="1" i="0" u="none" strike="noStrike" dirty="0">
                        <a:solidFill>
                          <a:srgbClr val="54C0E8"/>
                        </a:solidFill>
                        <a:effectLst/>
                        <a:latin typeface="+mn-lt"/>
                      </a:endParaRPr>
                    </a:p>
                  </a:txBody>
                  <a:tcPr marL="9525" marR="9525" marT="9525" marB="0" anchor="ctr">
                    <a:noFill/>
                  </a:tcPr>
                </a:tc>
                <a:extLst>
                  <a:ext uri="{0D108BD9-81ED-4DB2-BD59-A6C34878D82A}">
                    <a16:rowId xmlns="" xmlns:a16="http://schemas.microsoft.com/office/drawing/2014/main" val="897232105"/>
                  </a:ext>
                </a:extLst>
              </a:tr>
              <a:tr h="212759">
                <a:tc>
                  <a:txBody>
                    <a:bodyPr/>
                    <a:lstStyle/>
                    <a:p>
                      <a:pPr algn="ctr" fontAlgn="b"/>
                      <a:r>
                        <a:rPr lang="en-IE" sz="1200" b="1" u="none" strike="noStrike" dirty="0">
                          <a:solidFill>
                            <a:srgbClr val="54C0E8"/>
                          </a:solidFill>
                          <a:effectLst/>
                          <a:latin typeface="+mn-lt"/>
                        </a:rPr>
                        <a:t>25</a:t>
                      </a:r>
                      <a:endParaRPr lang="en-IE" sz="1200" b="1" i="0" u="none" strike="noStrike" dirty="0">
                        <a:solidFill>
                          <a:srgbClr val="54C0E8"/>
                        </a:solidFill>
                        <a:effectLst/>
                        <a:latin typeface="+mn-lt"/>
                      </a:endParaRPr>
                    </a:p>
                  </a:txBody>
                  <a:tcPr marL="9525" marR="9525" marT="9525" marB="0" anchor="ctr">
                    <a:noFill/>
                  </a:tcPr>
                </a:tc>
                <a:extLst>
                  <a:ext uri="{0D108BD9-81ED-4DB2-BD59-A6C34878D82A}">
                    <a16:rowId xmlns="" xmlns:a16="http://schemas.microsoft.com/office/drawing/2014/main" val="2696544411"/>
                  </a:ext>
                </a:extLst>
              </a:tr>
              <a:tr h="212759">
                <a:tc>
                  <a:txBody>
                    <a:bodyPr/>
                    <a:lstStyle/>
                    <a:p>
                      <a:pPr algn="ctr" fontAlgn="b"/>
                      <a:r>
                        <a:rPr lang="en-IE" sz="1200" b="1" u="none" strike="noStrike">
                          <a:solidFill>
                            <a:srgbClr val="54C0E8"/>
                          </a:solidFill>
                          <a:effectLst/>
                          <a:latin typeface="+mn-lt"/>
                        </a:rPr>
                        <a:t>31</a:t>
                      </a:r>
                      <a:endParaRPr lang="en-IE" sz="1200" b="1" i="0" u="none" strike="noStrike">
                        <a:solidFill>
                          <a:srgbClr val="54C0E8"/>
                        </a:solidFill>
                        <a:effectLst/>
                        <a:latin typeface="+mn-lt"/>
                      </a:endParaRPr>
                    </a:p>
                  </a:txBody>
                  <a:tcPr marL="9525" marR="9525" marT="9525" marB="0" anchor="ctr">
                    <a:noFill/>
                  </a:tcPr>
                </a:tc>
                <a:extLst>
                  <a:ext uri="{0D108BD9-81ED-4DB2-BD59-A6C34878D82A}">
                    <a16:rowId xmlns="" xmlns:a16="http://schemas.microsoft.com/office/drawing/2014/main" val="833949189"/>
                  </a:ext>
                </a:extLst>
              </a:tr>
              <a:tr h="344296">
                <a:tc>
                  <a:txBody>
                    <a:bodyPr/>
                    <a:lstStyle/>
                    <a:p>
                      <a:pPr algn="ctr" fontAlgn="b"/>
                      <a:endParaRPr lang="en-IE" sz="1200" b="1" i="0" u="none" strike="noStrike" dirty="0">
                        <a:solidFill>
                          <a:srgbClr val="54C0E8"/>
                        </a:solidFill>
                        <a:effectLst/>
                        <a:latin typeface="+mn-lt"/>
                      </a:endParaRPr>
                    </a:p>
                  </a:txBody>
                  <a:tcPr marL="9525" marR="9525" marT="9525" marB="0" anchor="ctr">
                    <a:noFill/>
                  </a:tcPr>
                </a:tc>
                <a:extLst>
                  <a:ext uri="{0D108BD9-81ED-4DB2-BD59-A6C34878D82A}">
                    <a16:rowId xmlns="" xmlns:a16="http://schemas.microsoft.com/office/drawing/2014/main" val="4144919398"/>
                  </a:ext>
                </a:extLst>
              </a:tr>
              <a:tr h="251212">
                <a:tc>
                  <a:txBody>
                    <a:bodyPr/>
                    <a:lstStyle/>
                    <a:p>
                      <a:pPr algn="ctr" fontAlgn="b"/>
                      <a:r>
                        <a:rPr lang="en-IE" sz="1200" b="1" u="none" strike="noStrike" dirty="0">
                          <a:solidFill>
                            <a:srgbClr val="54C0E8"/>
                          </a:solidFill>
                          <a:effectLst/>
                          <a:latin typeface="+mn-lt"/>
                        </a:rPr>
                        <a:t>36</a:t>
                      </a:r>
                      <a:endParaRPr lang="en-IE" sz="1200" b="1" i="0" u="none" strike="noStrike" dirty="0">
                        <a:solidFill>
                          <a:srgbClr val="54C0E8"/>
                        </a:solidFill>
                        <a:effectLst/>
                        <a:latin typeface="+mn-lt"/>
                      </a:endParaRPr>
                    </a:p>
                  </a:txBody>
                  <a:tcPr marL="9525" marR="9525" marT="9525" marB="0" anchor="ctr">
                    <a:noFill/>
                  </a:tcPr>
                </a:tc>
                <a:extLst>
                  <a:ext uri="{0D108BD9-81ED-4DB2-BD59-A6C34878D82A}">
                    <a16:rowId xmlns="" xmlns:a16="http://schemas.microsoft.com/office/drawing/2014/main" val="3187561949"/>
                  </a:ext>
                </a:extLst>
              </a:tr>
              <a:tr h="251212">
                <a:tc>
                  <a:txBody>
                    <a:bodyPr/>
                    <a:lstStyle/>
                    <a:p>
                      <a:pPr algn="ctr" fontAlgn="b"/>
                      <a:r>
                        <a:rPr lang="en-IE" sz="1200" b="1" u="none" strike="noStrike" dirty="0">
                          <a:solidFill>
                            <a:srgbClr val="54C0E8"/>
                          </a:solidFill>
                          <a:effectLst/>
                          <a:latin typeface="+mn-lt"/>
                        </a:rPr>
                        <a:t>34</a:t>
                      </a:r>
                      <a:endParaRPr lang="en-IE" sz="1200" b="1" i="0" u="none" strike="noStrike" dirty="0">
                        <a:solidFill>
                          <a:srgbClr val="54C0E8"/>
                        </a:solidFill>
                        <a:effectLst/>
                        <a:latin typeface="+mn-lt"/>
                      </a:endParaRPr>
                    </a:p>
                  </a:txBody>
                  <a:tcPr marL="9525" marR="9525" marT="9525" marB="0" anchor="ctr">
                    <a:noFill/>
                  </a:tcPr>
                </a:tc>
                <a:extLst>
                  <a:ext uri="{0D108BD9-81ED-4DB2-BD59-A6C34878D82A}">
                    <a16:rowId xmlns="" xmlns:a16="http://schemas.microsoft.com/office/drawing/2014/main" val="180343393"/>
                  </a:ext>
                </a:extLst>
              </a:tr>
              <a:tr h="251212">
                <a:tc>
                  <a:txBody>
                    <a:bodyPr/>
                    <a:lstStyle/>
                    <a:p>
                      <a:pPr algn="ctr" fontAlgn="b"/>
                      <a:r>
                        <a:rPr lang="en-IE" sz="1200" b="1" u="none" strike="noStrike" dirty="0">
                          <a:solidFill>
                            <a:srgbClr val="54C0E8"/>
                          </a:solidFill>
                          <a:effectLst/>
                          <a:latin typeface="+mn-lt"/>
                        </a:rPr>
                        <a:t>25</a:t>
                      </a:r>
                      <a:endParaRPr lang="en-IE" sz="1200" b="1" i="0" u="none" strike="noStrike" dirty="0">
                        <a:solidFill>
                          <a:srgbClr val="54C0E8"/>
                        </a:solidFill>
                        <a:effectLst/>
                        <a:latin typeface="+mn-lt"/>
                      </a:endParaRPr>
                    </a:p>
                  </a:txBody>
                  <a:tcPr marL="9525" marR="9525" marT="9525" marB="0" anchor="ctr">
                    <a:noFill/>
                  </a:tcPr>
                </a:tc>
                <a:extLst>
                  <a:ext uri="{0D108BD9-81ED-4DB2-BD59-A6C34878D82A}">
                    <a16:rowId xmlns="" xmlns:a16="http://schemas.microsoft.com/office/drawing/2014/main" val="4284798323"/>
                  </a:ext>
                </a:extLst>
              </a:tr>
              <a:tr h="251212">
                <a:tc>
                  <a:txBody>
                    <a:bodyPr/>
                    <a:lstStyle/>
                    <a:p>
                      <a:pPr algn="ctr" fontAlgn="b"/>
                      <a:r>
                        <a:rPr lang="en-IE" sz="1200" b="1" u="none" strike="noStrike" dirty="0">
                          <a:solidFill>
                            <a:srgbClr val="54C0E8"/>
                          </a:solidFill>
                          <a:effectLst/>
                          <a:latin typeface="+mn-lt"/>
                        </a:rPr>
                        <a:t>25</a:t>
                      </a:r>
                      <a:endParaRPr lang="en-IE" sz="1200" b="1" i="0" u="none" strike="noStrike" dirty="0">
                        <a:solidFill>
                          <a:srgbClr val="54C0E8"/>
                        </a:solidFill>
                        <a:effectLst/>
                        <a:latin typeface="+mn-lt"/>
                      </a:endParaRPr>
                    </a:p>
                  </a:txBody>
                  <a:tcPr marL="9525" marR="9525" marT="9525" marB="0" anchor="ctr">
                    <a:noFill/>
                  </a:tcPr>
                </a:tc>
                <a:extLst>
                  <a:ext uri="{0D108BD9-81ED-4DB2-BD59-A6C34878D82A}">
                    <a16:rowId xmlns="" xmlns:a16="http://schemas.microsoft.com/office/drawing/2014/main" val="2119602762"/>
                  </a:ext>
                </a:extLst>
              </a:tr>
              <a:tr h="291296">
                <a:tc>
                  <a:txBody>
                    <a:bodyPr/>
                    <a:lstStyle/>
                    <a:p>
                      <a:pPr algn="ctr" fontAlgn="b"/>
                      <a:endParaRPr lang="en-IE" sz="1200" b="1" i="0" u="none" strike="noStrike" dirty="0">
                        <a:solidFill>
                          <a:srgbClr val="54C0E8"/>
                        </a:solidFill>
                        <a:effectLst/>
                        <a:latin typeface="+mn-lt"/>
                      </a:endParaRPr>
                    </a:p>
                  </a:txBody>
                  <a:tcPr marL="9525" marR="9525" marT="9525" marB="0" anchor="ctr">
                    <a:noFill/>
                  </a:tcPr>
                </a:tc>
                <a:extLst>
                  <a:ext uri="{0D108BD9-81ED-4DB2-BD59-A6C34878D82A}">
                    <a16:rowId xmlns="" xmlns:a16="http://schemas.microsoft.com/office/drawing/2014/main" val="2597335506"/>
                  </a:ext>
                </a:extLst>
              </a:tr>
              <a:tr h="212759">
                <a:tc>
                  <a:txBody>
                    <a:bodyPr/>
                    <a:lstStyle/>
                    <a:p>
                      <a:pPr algn="ctr" fontAlgn="b"/>
                      <a:r>
                        <a:rPr lang="en-IE" sz="1200" b="1" u="none" strike="noStrike" dirty="0">
                          <a:solidFill>
                            <a:srgbClr val="54C0E8"/>
                          </a:solidFill>
                          <a:effectLst/>
                          <a:latin typeface="+mn-lt"/>
                        </a:rPr>
                        <a:t>29</a:t>
                      </a:r>
                      <a:endParaRPr lang="en-IE" sz="1200" b="1" i="0" u="none" strike="noStrike" dirty="0">
                        <a:solidFill>
                          <a:srgbClr val="54C0E8"/>
                        </a:solidFill>
                        <a:effectLst/>
                        <a:latin typeface="+mn-lt"/>
                      </a:endParaRPr>
                    </a:p>
                  </a:txBody>
                  <a:tcPr marL="9525" marR="9525" marT="9525" marB="0" anchor="ctr">
                    <a:noFill/>
                  </a:tcPr>
                </a:tc>
                <a:extLst>
                  <a:ext uri="{0D108BD9-81ED-4DB2-BD59-A6C34878D82A}">
                    <a16:rowId xmlns="" xmlns:a16="http://schemas.microsoft.com/office/drawing/2014/main" val="3207774890"/>
                  </a:ext>
                </a:extLst>
              </a:tr>
              <a:tr h="291297">
                <a:tc>
                  <a:txBody>
                    <a:bodyPr/>
                    <a:lstStyle/>
                    <a:p>
                      <a:pPr algn="ctr" fontAlgn="b"/>
                      <a:r>
                        <a:rPr lang="en-IE" sz="1200" b="1" u="none" strike="noStrike" dirty="0">
                          <a:solidFill>
                            <a:srgbClr val="54C0E8"/>
                          </a:solidFill>
                          <a:effectLst/>
                          <a:latin typeface="+mn-lt"/>
                        </a:rPr>
                        <a:t>28</a:t>
                      </a:r>
                      <a:endParaRPr lang="en-IE" sz="1200" b="1" i="0" u="none" strike="noStrike" dirty="0">
                        <a:solidFill>
                          <a:srgbClr val="54C0E8"/>
                        </a:solidFill>
                        <a:effectLst/>
                        <a:latin typeface="+mn-lt"/>
                      </a:endParaRPr>
                    </a:p>
                  </a:txBody>
                  <a:tcPr marL="9525" marR="9525" marT="9525" marB="0" anchor="ctr">
                    <a:noFill/>
                  </a:tcPr>
                </a:tc>
                <a:extLst>
                  <a:ext uri="{0D108BD9-81ED-4DB2-BD59-A6C34878D82A}">
                    <a16:rowId xmlns="" xmlns:a16="http://schemas.microsoft.com/office/drawing/2014/main" val="164434886"/>
                  </a:ext>
                </a:extLst>
              </a:tr>
              <a:tr h="212759">
                <a:tc>
                  <a:txBody>
                    <a:bodyPr/>
                    <a:lstStyle/>
                    <a:p>
                      <a:pPr algn="ctr" fontAlgn="b"/>
                      <a:r>
                        <a:rPr lang="en-IE" sz="1200" b="1" i="0" u="none" strike="noStrike" dirty="0">
                          <a:solidFill>
                            <a:srgbClr val="54C0E8"/>
                          </a:solidFill>
                          <a:effectLst/>
                          <a:latin typeface="+mn-lt"/>
                        </a:rPr>
                        <a:t>*</a:t>
                      </a:r>
                    </a:p>
                  </a:txBody>
                  <a:tcPr marL="9525" marR="9525" marT="9525" marB="0" anchor="ctr">
                    <a:noFill/>
                  </a:tcPr>
                </a:tc>
                <a:extLst>
                  <a:ext uri="{0D108BD9-81ED-4DB2-BD59-A6C34878D82A}">
                    <a16:rowId xmlns="" xmlns:a16="http://schemas.microsoft.com/office/drawing/2014/main" val="4007042568"/>
                  </a:ext>
                </a:extLst>
              </a:tr>
              <a:tr h="369835">
                <a:tc>
                  <a:txBody>
                    <a:bodyPr/>
                    <a:lstStyle/>
                    <a:p>
                      <a:pPr algn="ctr" fontAlgn="b"/>
                      <a:endParaRPr lang="en-IE" sz="1200" b="1" i="0" u="none" strike="noStrike" dirty="0">
                        <a:solidFill>
                          <a:srgbClr val="54C0E8"/>
                        </a:solidFill>
                        <a:effectLst/>
                        <a:latin typeface="+mn-lt"/>
                      </a:endParaRPr>
                    </a:p>
                  </a:txBody>
                  <a:tcPr marL="9525" marR="9525" marT="9525" marB="0" anchor="ctr">
                    <a:noFill/>
                  </a:tcPr>
                </a:tc>
                <a:extLst>
                  <a:ext uri="{0D108BD9-81ED-4DB2-BD59-A6C34878D82A}">
                    <a16:rowId xmlns="" xmlns:a16="http://schemas.microsoft.com/office/drawing/2014/main" val="756008828"/>
                  </a:ext>
                </a:extLst>
              </a:tr>
              <a:tr h="212759">
                <a:tc>
                  <a:txBody>
                    <a:bodyPr/>
                    <a:lstStyle/>
                    <a:p>
                      <a:pPr algn="ctr" fontAlgn="b"/>
                      <a:r>
                        <a:rPr lang="en-IE" sz="1200" b="1" u="none" strike="noStrike">
                          <a:solidFill>
                            <a:srgbClr val="54C0E8"/>
                          </a:solidFill>
                          <a:effectLst/>
                          <a:latin typeface="+mn-lt"/>
                        </a:rPr>
                        <a:t>30</a:t>
                      </a:r>
                      <a:endParaRPr lang="en-IE" sz="1200" b="1" i="0" u="none" strike="noStrike">
                        <a:solidFill>
                          <a:srgbClr val="54C0E8"/>
                        </a:solidFill>
                        <a:effectLst/>
                        <a:latin typeface="+mn-lt"/>
                      </a:endParaRPr>
                    </a:p>
                  </a:txBody>
                  <a:tcPr marL="9525" marR="9525" marT="9525" marB="0" anchor="ctr">
                    <a:noFill/>
                  </a:tcPr>
                </a:tc>
                <a:extLst>
                  <a:ext uri="{0D108BD9-81ED-4DB2-BD59-A6C34878D82A}">
                    <a16:rowId xmlns="" xmlns:a16="http://schemas.microsoft.com/office/drawing/2014/main" val="182497106"/>
                  </a:ext>
                </a:extLst>
              </a:tr>
              <a:tr h="212759">
                <a:tc>
                  <a:txBody>
                    <a:bodyPr/>
                    <a:lstStyle/>
                    <a:p>
                      <a:pPr algn="ctr" fontAlgn="b"/>
                      <a:r>
                        <a:rPr lang="en-IE" sz="1200" b="1" u="none" strike="noStrike">
                          <a:solidFill>
                            <a:srgbClr val="54C0E8"/>
                          </a:solidFill>
                          <a:effectLst/>
                          <a:latin typeface="+mn-lt"/>
                        </a:rPr>
                        <a:t>26</a:t>
                      </a:r>
                      <a:endParaRPr lang="en-IE" sz="1200" b="1" i="0" u="none" strike="noStrike">
                        <a:solidFill>
                          <a:srgbClr val="54C0E8"/>
                        </a:solidFill>
                        <a:effectLst/>
                        <a:latin typeface="+mn-lt"/>
                      </a:endParaRPr>
                    </a:p>
                  </a:txBody>
                  <a:tcPr marL="9525" marR="9525" marT="9525" marB="0" anchor="ctr">
                    <a:noFill/>
                  </a:tcPr>
                </a:tc>
                <a:extLst>
                  <a:ext uri="{0D108BD9-81ED-4DB2-BD59-A6C34878D82A}">
                    <a16:rowId xmlns="" xmlns:a16="http://schemas.microsoft.com/office/drawing/2014/main" val="3087442492"/>
                  </a:ext>
                </a:extLst>
              </a:tr>
              <a:tr h="289005">
                <a:tc>
                  <a:txBody>
                    <a:bodyPr/>
                    <a:lstStyle/>
                    <a:p>
                      <a:pPr algn="ctr" fontAlgn="b"/>
                      <a:endParaRPr lang="en-IE" sz="1200" b="1" i="0" u="none" strike="noStrike" dirty="0">
                        <a:solidFill>
                          <a:srgbClr val="54C0E8"/>
                        </a:solidFill>
                        <a:effectLst/>
                        <a:latin typeface="+mn-lt"/>
                      </a:endParaRPr>
                    </a:p>
                  </a:txBody>
                  <a:tcPr marL="9525" marR="9525" marT="9525" marB="0" anchor="ctr">
                    <a:noFill/>
                  </a:tcPr>
                </a:tc>
                <a:extLst>
                  <a:ext uri="{0D108BD9-81ED-4DB2-BD59-A6C34878D82A}">
                    <a16:rowId xmlns="" xmlns:a16="http://schemas.microsoft.com/office/drawing/2014/main" val="2647983923"/>
                  </a:ext>
                </a:extLst>
              </a:tr>
            </a:tbl>
          </a:graphicData>
        </a:graphic>
      </p:graphicFrame>
    </p:spTree>
    <p:extLst>
      <p:ext uri="{BB962C8B-B14F-4D97-AF65-F5344CB8AC3E}">
        <p14:creationId xmlns:p14="http://schemas.microsoft.com/office/powerpoint/2010/main" val="31443613"/>
      </p:ext>
    </p:extLst>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 xmlns:a16="http://schemas.microsoft.com/office/drawing/2014/main" id="{A846BA0E-DD00-427A-BACC-3F290AC8D686}"/>
              </a:ext>
            </a:extLst>
          </p:cNvPr>
          <p:cNvGraphicFramePr/>
          <p:nvPr/>
        </p:nvGraphicFramePr>
        <p:xfrm>
          <a:off x="1249430" y="1292049"/>
          <a:ext cx="9402757" cy="460519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a:extLst>
              <a:ext uri="{FF2B5EF4-FFF2-40B4-BE49-F238E27FC236}">
                <a16:creationId xmlns="" xmlns:a16="http://schemas.microsoft.com/office/drawing/2014/main" id="{403DA152-9449-4F6D-8F15-D0A9685AD167}"/>
              </a:ext>
            </a:extLst>
          </p:cNvPr>
          <p:cNvSpPr>
            <a:spLocks noGrp="1"/>
          </p:cNvSpPr>
          <p:nvPr>
            <p:ph type="body" sz="quarter" idx="49"/>
          </p:nvPr>
        </p:nvSpPr>
        <p:spPr>
          <a:xfrm>
            <a:off x="232011" y="614035"/>
            <a:ext cx="5548676" cy="323941"/>
          </a:xfrm>
        </p:spPr>
        <p:txBody>
          <a:bodyPr/>
          <a:lstStyle/>
          <a:p>
            <a:r>
              <a:rPr lang="en-IE" dirty="0">
                <a:solidFill>
                  <a:prstClr val="white">
                    <a:lumMod val="50000"/>
                  </a:prstClr>
                </a:solidFill>
              </a:rPr>
              <a:t>Base : All adults 16+ n-1068</a:t>
            </a:r>
            <a:r>
              <a:rPr lang="en-IE" dirty="0"/>
              <a:t/>
            </a:r>
            <a:br>
              <a:rPr lang="en-IE" dirty="0"/>
            </a:br>
            <a:endParaRPr lang="en-IE" dirty="0"/>
          </a:p>
        </p:txBody>
      </p:sp>
      <p:sp>
        <p:nvSpPr>
          <p:cNvPr id="2" name="Title 1">
            <a:extLst>
              <a:ext uri="{FF2B5EF4-FFF2-40B4-BE49-F238E27FC236}">
                <a16:creationId xmlns="" xmlns:a16="http://schemas.microsoft.com/office/drawing/2014/main" id="{73A4E6A3-C6F9-422C-ABBA-3A21C7FF6CF8}"/>
              </a:ext>
            </a:extLst>
          </p:cNvPr>
          <p:cNvSpPr>
            <a:spLocks noGrp="1"/>
          </p:cNvSpPr>
          <p:nvPr>
            <p:ph type="title"/>
          </p:nvPr>
        </p:nvSpPr>
        <p:spPr>
          <a:xfrm>
            <a:off x="232011" y="201864"/>
            <a:ext cx="7952663" cy="370620"/>
          </a:xfrm>
        </p:spPr>
        <p:txBody>
          <a:bodyPr>
            <a:normAutofit fontScale="90000"/>
          </a:bodyPr>
          <a:lstStyle/>
          <a:p>
            <a:r>
              <a:rPr lang="en-IE" dirty="0"/>
              <a:t>Participating in the Arts</a:t>
            </a:r>
          </a:p>
        </p:txBody>
      </p:sp>
      <p:sp>
        <p:nvSpPr>
          <p:cNvPr id="9" name="Text Placeholder 8">
            <a:extLst>
              <a:ext uri="{FF2B5EF4-FFF2-40B4-BE49-F238E27FC236}">
                <a16:creationId xmlns="" xmlns:a16="http://schemas.microsoft.com/office/drawing/2014/main" id="{39C72D68-7DC8-4D73-B77B-3BAF0F394D17}"/>
              </a:ext>
            </a:extLst>
          </p:cNvPr>
          <p:cNvSpPr>
            <a:spLocks noGrp="1"/>
          </p:cNvSpPr>
          <p:nvPr>
            <p:ph type="body" sz="quarter" idx="60"/>
          </p:nvPr>
        </p:nvSpPr>
        <p:spPr/>
        <p:txBody>
          <a:bodyPr/>
          <a:lstStyle/>
          <a:p>
            <a:pPr fontAlgn="t"/>
            <a:r>
              <a:rPr lang="en-IE" i="0" dirty="0"/>
              <a:t>Q.15 In the past 12 months, have you taken part in any of the following activities?</a:t>
            </a:r>
          </a:p>
          <a:p>
            <a:endParaRPr lang="en-IE" dirty="0"/>
          </a:p>
        </p:txBody>
      </p:sp>
      <p:graphicFrame>
        <p:nvGraphicFramePr>
          <p:cNvPr id="6" name="Content Placeholder 2">
            <a:extLst>
              <a:ext uri="{FF2B5EF4-FFF2-40B4-BE49-F238E27FC236}">
                <a16:creationId xmlns="" xmlns:a16="http://schemas.microsoft.com/office/drawing/2014/main" id="{3DF7884D-48F8-4695-9206-3CB3B192A452}"/>
              </a:ext>
            </a:extLst>
          </p:cNvPr>
          <p:cNvGraphicFramePr>
            <a:graphicFrameLocks/>
          </p:cNvGraphicFramePr>
          <p:nvPr/>
        </p:nvGraphicFramePr>
        <p:xfrm>
          <a:off x="603156" y="1643557"/>
          <a:ext cx="4179003" cy="3983112"/>
        </p:xfrm>
        <a:graphic>
          <a:graphicData uri="http://schemas.openxmlformats.org/drawingml/2006/chart">
            <c:chart xmlns:c="http://schemas.openxmlformats.org/drawingml/2006/chart" xmlns:r="http://schemas.openxmlformats.org/officeDocument/2006/relationships" r:id="rId3"/>
          </a:graphicData>
        </a:graphic>
      </p:graphicFrame>
      <p:sp>
        <p:nvSpPr>
          <p:cNvPr id="8" name="Arrow: Right 7">
            <a:extLst>
              <a:ext uri="{FF2B5EF4-FFF2-40B4-BE49-F238E27FC236}">
                <a16:creationId xmlns="" xmlns:a16="http://schemas.microsoft.com/office/drawing/2014/main" id="{93F8E92B-6321-4DAF-81CF-018E1536F0DE}"/>
              </a:ext>
            </a:extLst>
          </p:cNvPr>
          <p:cNvSpPr/>
          <p:nvPr/>
        </p:nvSpPr>
        <p:spPr>
          <a:xfrm>
            <a:off x="4245959" y="2276872"/>
            <a:ext cx="587672" cy="652969"/>
          </a:xfrm>
          <a:prstGeom prst="rightArrow">
            <a:avLst/>
          </a:prstGeom>
          <a:solidFill>
            <a:srgbClr val="54C0E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0578" eaLnBrk="1" hangingPunct="1">
              <a:defRPr/>
            </a:pPr>
            <a:endParaRPr lang="en-IE" sz="1904" dirty="0">
              <a:solidFill>
                <a:prstClr val="white"/>
              </a:solidFill>
              <a:latin typeface="Verdana"/>
            </a:endParaRPr>
          </a:p>
        </p:txBody>
      </p:sp>
      <p:sp>
        <p:nvSpPr>
          <p:cNvPr id="10" name="TextBox 9">
            <a:extLst>
              <a:ext uri="{FF2B5EF4-FFF2-40B4-BE49-F238E27FC236}">
                <a16:creationId xmlns="" xmlns:a16="http://schemas.microsoft.com/office/drawing/2014/main" id="{DA231EE3-68CE-4E35-A966-002CA430036F}"/>
              </a:ext>
            </a:extLst>
          </p:cNvPr>
          <p:cNvSpPr txBox="1"/>
          <p:nvPr/>
        </p:nvSpPr>
        <p:spPr>
          <a:xfrm>
            <a:off x="5780687" y="877020"/>
            <a:ext cx="2611877" cy="461665"/>
          </a:xfrm>
          <a:prstGeom prst="rect">
            <a:avLst/>
          </a:prstGeom>
          <a:noFill/>
        </p:spPr>
        <p:txBody>
          <a:bodyPr wrap="square" rtlCol="0">
            <a:spAutoFit/>
          </a:bodyPr>
          <a:lstStyle/>
          <a:p>
            <a:pPr algn="ctr" defTabSz="450578" eaLnBrk="1" hangingPunct="1">
              <a:defRPr/>
            </a:pPr>
            <a:r>
              <a:rPr lang="en-IE" sz="1200" b="1" dirty="0">
                <a:solidFill>
                  <a:prstClr val="black"/>
                </a:solidFill>
                <a:latin typeface="+mn-lt"/>
                <a:cs typeface="Arial" charset="0"/>
              </a:rPr>
              <a:t>Profile</a:t>
            </a:r>
          </a:p>
          <a:p>
            <a:pPr algn="ctr" defTabSz="450578" eaLnBrk="1" hangingPunct="1">
              <a:defRPr/>
            </a:pPr>
            <a:r>
              <a:rPr lang="en-IE" sz="1200" b="1" dirty="0">
                <a:solidFill>
                  <a:prstClr val="black"/>
                </a:solidFill>
                <a:latin typeface="+mn-lt"/>
                <a:cs typeface="Arial" charset="0"/>
              </a:rPr>
              <a:t>%</a:t>
            </a:r>
          </a:p>
        </p:txBody>
      </p:sp>
      <p:sp>
        <p:nvSpPr>
          <p:cNvPr id="11" name="Parallelogram 10">
            <a:extLst>
              <a:ext uri="{FF2B5EF4-FFF2-40B4-BE49-F238E27FC236}">
                <a16:creationId xmlns="" xmlns:a16="http://schemas.microsoft.com/office/drawing/2014/main" id="{753DE9ED-532E-435F-A346-C1111BE1BDDC}"/>
              </a:ext>
            </a:extLst>
          </p:cNvPr>
          <p:cNvSpPr/>
          <p:nvPr/>
        </p:nvSpPr>
        <p:spPr>
          <a:xfrm>
            <a:off x="1064568" y="5897239"/>
            <a:ext cx="7776863" cy="533778"/>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prstClr val="white"/>
                </a:solidFill>
              </a:rPr>
              <a:t>46% of ‘Aficionados’ also participate in the Arts. The incidence of participation by ‘Regulars’ is also relatively strong.</a:t>
            </a:r>
          </a:p>
        </p:txBody>
      </p:sp>
      <p:sp>
        <p:nvSpPr>
          <p:cNvPr id="13" name="TextBox 12">
            <a:extLst>
              <a:ext uri="{FF2B5EF4-FFF2-40B4-BE49-F238E27FC236}">
                <a16:creationId xmlns="" xmlns:a16="http://schemas.microsoft.com/office/drawing/2014/main" id="{C5B7843C-053C-42BC-B4CF-AD4029EBD3A0}"/>
              </a:ext>
            </a:extLst>
          </p:cNvPr>
          <p:cNvSpPr txBox="1"/>
          <p:nvPr/>
        </p:nvSpPr>
        <p:spPr>
          <a:xfrm>
            <a:off x="1864565" y="3360060"/>
            <a:ext cx="1656184" cy="369332"/>
          </a:xfrm>
          <a:prstGeom prst="rect">
            <a:avLst/>
          </a:prstGeom>
          <a:noFill/>
        </p:spPr>
        <p:txBody>
          <a:bodyPr wrap="square" rtlCol="0">
            <a:spAutoFit/>
          </a:bodyPr>
          <a:lstStyle/>
          <a:p>
            <a:pPr algn="ctr"/>
            <a:r>
              <a:rPr lang="en-IE" b="1" dirty="0">
                <a:solidFill>
                  <a:schemeClr val="tx1">
                    <a:lumMod val="65000"/>
                    <a:lumOff val="35000"/>
                  </a:schemeClr>
                </a:solidFill>
              </a:rPr>
              <a:t>Any 25%</a:t>
            </a:r>
          </a:p>
        </p:txBody>
      </p:sp>
      <p:graphicFrame>
        <p:nvGraphicFramePr>
          <p:cNvPr id="14" name="Table 13">
            <a:extLst>
              <a:ext uri="{FF2B5EF4-FFF2-40B4-BE49-F238E27FC236}">
                <a16:creationId xmlns="" xmlns:a16="http://schemas.microsoft.com/office/drawing/2014/main" id="{3FEA6336-B020-47A7-BC69-7D2237CBE59C}"/>
              </a:ext>
            </a:extLst>
          </p:cNvPr>
          <p:cNvGraphicFramePr>
            <a:graphicFrameLocks noGrp="1"/>
          </p:cNvGraphicFramePr>
          <p:nvPr/>
        </p:nvGraphicFramePr>
        <p:xfrm>
          <a:off x="8841431" y="705058"/>
          <a:ext cx="609600" cy="5036956"/>
        </p:xfrm>
        <a:graphic>
          <a:graphicData uri="http://schemas.openxmlformats.org/drawingml/2006/table">
            <a:tbl>
              <a:tblPr>
                <a:tableStyleId>{5C22544A-7EE6-4342-B048-85BDC9FD1C3A}</a:tableStyleId>
              </a:tblPr>
              <a:tblGrid>
                <a:gridCol w="609600">
                  <a:extLst>
                    <a:ext uri="{9D8B030D-6E8A-4147-A177-3AD203B41FA5}">
                      <a16:colId xmlns="" xmlns:a16="http://schemas.microsoft.com/office/drawing/2014/main" val="923108076"/>
                    </a:ext>
                  </a:extLst>
                </a:gridCol>
              </a:tblGrid>
              <a:tr h="347678">
                <a:tc>
                  <a:txBody>
                    <a:bodyPr/>
                    <a:lstStyle/>
                    <a:p>
                      <a:pPr algn="ctr" fontAlgn="t"/>
                      <a:r>
                        <a:rPr lang="en-IE" sz="1200" b="1" i="0" u="none" strike="noStrike" kern="1200" dirty="0">
                          <a:solidFill>
                            <a:srgbClr val="54C0E8"/>
                          </a:solidFill>
                          <a:effectLst/>
                          <a:latin typeface="+mn-lt"/>
                          <a:ea typeface="+mn-ea"/>
                          <a:cs typeface="+mn-cs"/>
                        </a:rPr>
                        <a:t>2018</a:t>
                      </a:r>
                    </a:p>
                    <a:p>
                      <a:pPr algn="ctr" fontAlgn="t"/>
                      <a:r>
                        <a:rPr lang="en-IE" sz="1200" b="1" i="0" u="none" strike="noStrike" kern="1200" dirty="0">
                          <a:solidFill>
                            <a:srgbClr val="54C0E8"/>
                          </a:solidFill>
                          <a:effectLst/>
                          <a:latin typeface="+mn-lt"/>
                          <a:ea typeface="+mn-ea"/>
                          <a:cs typeface="+mn-cs"/>
                        </a:rPr>
                        <a:t>%</a:t>
                      </a:r>
                    </a:p>
                  </a:txBody>
                  <a:tcPr marL="9525" marR="9525" marT="9525" marB="0">
                    <a:noFill/>
                  </a:tcPr>
                </a:tc>
                <a:extLst>
                  <a:ext uri="{0D108BD9-81ED-4DB2-BD59-A6C34878D82A}">
                    <a16:rowId xmlns="" xmlns:a16="http://schemas.microsoft.com/office/drawing/2014/main" val="2901328129"/>
                  </a:ext>
                </a:extLst>
              </a:tr>
              <a:tr h="332433">
                <a:tc>
                  <a:txBody>
                    <a:bodyPr/>
                    <a:lstStyle/>
                    <a:p>
                      <a:pPr algn="ctr" fontAlgn="t"/>
                      <a:endParaRPr lang="en-IE" sz="1200" b="1" i="0" u="none" strike="noStrike" kern="1200" dirty="0">
                        <a:solidFill>
                          <a:srgbClr val="54C0E8"/>
                        </a:solidFill>
                        <a:effectLst/>
                        <a:latin typeface="+mn-lt"/>
                        <a:ea typeface="+mn-ea"/>
                        <a:cs typeface="+mn-cs"/>
                      </a:endParaRPr>
                    </a:p>
                  </a:txBody>
                  <a:tcPr marL="9525" marR="9525" marT="9525" marB="0">
                    <a:noFill/>
                  </a:tcPr>
                </a:tc>
                <a:extLst>
                  <a:ext uri="{0D108BD9-81ED-4DB2-BD59-A6C34878D82A}">
                    <a16:rowId xmlns="" xmlns:a16="http://schemas.microsoft.com/office/drawing/2014/main" val="4162634857"/>
                  </a:ext>
                </a:extLst>
              </a:tr>
              <a:tr h="440806">
                <a:tc>
                  <a:txBody>
                    <a:bodyPr/>
                    <a:lstStyle/>
                    <a:p>
                      <a:pPr algn="ctr" fontAlgn="t"/>
                      <a:r>
                        <a:rPr lang="en-IE" sz="1200" b="1" i="0" u="none" strike="noStrike" kern="1200" dirty="0">
                          <a:solidFill>
                            <a:srgbClr val="54C0E8"/>
                          </a:solidFill>
                          <a:effectLst/>
                          <a:latin typeface="+mn-lt"/>
                          <a:ea typeface="+mn-ea"/>
                          <a:cs typeface="+mn-cs"/>
                        </a:rPr>
                        <a:t>28</a:t>
                      </a:r>
                    </a:p>
                  </a:txBody>
                  <a:tcPr marL="9525" marR="9525" marT="9525" marB="0" anchor="ctr">
                    <a:noFill/>
                  </a:tcPr>
                </a:tc>
                <a:extLst>
                  <a:ext uri="{0D108BD9-81ED-4DB2-BD59-A6C34878D82A}">
                    <a16:rowId xmlns="" xmlns:a16="http://schemas.microsoft.com/office/drawing/2014/main" val="159210977"/>
                  </a:ext>
                </a:extLst>
              </a:tr>
              <a:tr h="639314">
                <a:tc>
                  <a:txBody>
                    <a:bodyPr/>
                    <a:lstStyle/>
                    <a:p>
                      <a:pPr algn="ctr" fontAlgn="t"/>
                      <a:r>
                        <a:rPr lang="en-IE" sz="1200" b="1" i="0" u="none" strike="noStrike" kern="1200" dirty="0">
                          <a:solidFill>
                            <a:srgbClr val="54C0E8"/>
                          </a:solidFill>
                          <a:effectLst/>
                          <a:latin typeface="+mn-lt"/>
                          <a:ea typeface="+mn-ea"/>
                          <a:cs typeface="+mn-cs"/>
                        </a:rPr>
                        <a:t> </a:t>
                      </a:r>
                    </a:p>
                  </a:txBody>
                  <a:tcPr marL="9525" marR="9525" marT="9525" marB="0" anchor="ctr">
                    <a:noFill/>
                  </a:tcPr>
                </a:tc>
                <a:extLst>
                  <a:ext uri="{0D108BD9-81ED-4DB2-BD59-A6C34878D82A}">
                    <a16:rowId xmlns="" xmlns:a16="http://schemas.microsoft.com/office/drawing/2014/main" val="2308593620"/>
                  </a:ext>
                </a:extLst>
              </a:tr>
              <a:tr h="576064">
                <a:tc>
                  <a:txBody>
                    <a:bodyPr/>
                    <a:lstStyle/>
                    <a:p>
                      <a:pPr algn="ctr" fontAlgn="t"/>
                      <a:r>
                        <a:rPr lang="en-IE" sz="1200" b="1" i="0" u="none" strike="noStrike" kern="1200" dirty="0">
                          <a:solidFill>
                            <a:srgbClr val="54C0E8"/>
                          </a:solidFill>
                          <a:effectLst/>
                          <a:latin typeface="+mn-lt"/>
                          <a:ea typeface="+mn-ea"/>
                          <a:cs typeface="+mn-cs"/>
                        </a:rPr>
                        <a:t>35</a:t>
                      </a:r>
                    </a:p>
                  </a:txBody>
                  <a:tcPr marL="9525" marR="9525" marT="9525" marB="0" anchor="ctr">
                    <a:noFill/>
                  </a:tcPr>
                </a:tc>
                <a:extLst>
                  <a:ext uri="{0D108BD9-81ED-4DB2-BD59-A6C34878D82A}">
                    <a16:rowId xmlns="" xmlns:a16="http://schemas.microsoft.com/office/drawing/2014/main" val="1912189180"/>
                  </a:ext>
                </a:extLst>
              </a:tr>
              <a:tr h="432048">
                <a:tc>
                  <a:txBody>
                    <a:bodyPr/>
                    <a:lstStyle/>
                    <a:p>
                      <a:pPr algn="ctr" fontAlgn="t"/>
                      <a:r>
                        <a:rPr lang="en-IE" sz="1200" b="1" i="0" u="none" strike="noStrike" kern="1200" dirty="0">
                          <a:solidFill>
                            <a:srgbClr val="54C0E8"/>
                          </a:solidFill>
                          <a:effectLst/>
                          <a:latin typeface="+mn-lt"/>
                          <a:ea typeface="+mn-ea"/>
                          <a:cs typeface="+mn-cs"/>
                        </a:rPr>
                        <a:t>26</a:t>
                      </a:r>
                    </a:p>
                  </a:txBody>
                  <a:tcPr marL="9525" marR="9525" marT="9525" marB="0" anchor="ctr">
                    <a:noFill/>
                  </a:tcPr>
                </a:tc>
                <a:extLst>
                  <a:ext uri="{0D108BD9-81ED-4DB2-BD59-A6C34878D82A}">
                    <a16:rowId xmlns="" xmlns:a16="http://schemas.microsoft.com/office/drawing/2014/main" val="1741077686"/>
                  </a:ext>
                </a:extLst>
              </a:tr>
              <a:tr h="648072">
                <a:tc>
                  <a:txBody>
                    <a:bodyPr/>
                    <a:lstStyle/>
                    <a:p>
                      <a:pPr algn="ctr" fontAlgn="t"/>
                      <a:r>
                        <a:rPr lang="en-IE" sz="1200" b="1" i="0" u="none" strike="noStrike" kern="1200" dirty="0">
                          <a:solidFill>
                            <a:srgbClr val="54C0E8"/>
                          </a:solidFill>
                          <a:effectLst/>
                          <a:latin typeface="+mn-lt"/>
                          <a:ea typeface="+mn-ea"/>
                          <a:cs typeface="+mn-cs"/>
                        </a:rPr>
                        <a:t>32</a:t>
                      </a:r>
                    </a:p>
                  </a:txBody>
                  <a:tcPr marL="9525" marR="9525" marT="9525" marB="0" anchor="ctr">
                    <a:noFill/>
                  </a:tcPr>
                </a:tc>
                <a:extLst>
                  <a:ext uri="{0D108BD9-81ED-4DB2-BD59-A6C34878D82A}">
                    <a16:rowId xmlns="" xmlns:a16="http://schemas.microsoft.com/office/drawing/2014/main" val="935086379"/>
                  </a:ext>
                </a:extLst>
              </a:tr>
              <a:tr h="504056">
                <a:tc>
                  <a:txBody>
                    <a:bodyPr/>
                    <a:lstStyle/>
                    <a:p>
                      <a:pPr algn="ctr" fontAlgn="t"/>
                      <a:r>
                        <a:rPr lang="en-IE" sz="1200" b="1" i="0" u="none" strike="noStrike" kern="1200" dirty="0">
                          <a:solidFill>
                            <a:srgbClr val="54C0E8"/>
                          </a:solidFill>
                          <a:effectLst/>
                          <a:latin typeface="+mn-lt"/>
                          <a:ea typeface="+mn-ea"/>
                          <a:cs typeface="+mn-cs"/>
                        </a:rPr>
                        <a:t>53</a:t>
                      </a:r>
                    </a:p>
                  </a:txBody>
                  <a:tcPr marL="9525" marR="9525" marT="9525" marB="0" anchor="ctr">
                    <a:noFill/>
                  </a:tcPr>
                </a:tc>
                <a:extLst>
                  <a:ext uri="{0D108BD9-81ED-4DB2-BD59-A6C34878D82A}">
                    <a16:rowId xmlns="" xmlns:a16="http://schemas.microsoft.com/office/drawing/2014/main" val="1914685394"/>
                  </a:ext>
                </a:extLst>
              </a:tr>
              <a:tr h="648072">
                <a:tc>
                  <a:txBody>
                    <a:bodyPr/>
                    <a:lstStyle/>
                    <a:p>
                      <a:pPr algn="ctr" fontAlgn="t"/>
                      <a:r>
                        <a:rPr lang="en-IE" sz="1200" b="1" i="0" u="none" strike="noStrike" kern="1200" dirty="0">
                          <a:solidFill>
                            <a:srgbClr val="54C0E8"/>
                          </a:solidFill>
                          <a:effectLst/>
                          <a:latin typeface="+mn-lt"/>
                          <a:ea typeface="+mn-ea"/>
                          <a:cs typeface="+mn-cs"/>
                        </a:rPr>
                        <a:t>13</a:t>
                      </a:r>
                    </a:p>
                  </a:txBody>
                  <a:tcPr marL="9525" marR="9525" marT="9525" marB="0" anchor="ctr">
                    <a:noFill/>
                  </a:tcPr>
                </a:tc>
                <a:extLst>
                  <a:ext uri="{0D108BD9-81ED-4DB2-BD59-A6C34878D82A}">
                    <a16:rowId xmlns="" xmlns:a16="http://schemas.microsoft.com/office/drawing/2014/main" val="116342406"/>
                  </a:ext>
                </a:extLst>
              </a:tr>
              <a:tr h="440806">
                <a:tc>
                  <a:txBody>
                    <a:bodyPr/>
                    <a:lstStyle/>
                    <a:p>
                      <a:pPr algn="ctr" fontAlgn="t"/>
                      <a:r>
                        <a:rPr lang="en-IE" sz="1200" b="1" i="0" u="none" strike="noStrike" kern="1200" dirty="0">
                          <a:solidFill>
                            <a:srgbClr val="54C0E8"/>
                          </a:solidFill>
                          <a:effectLst/>
                          <a:latin typeface="+mn-lt"/>
                          <a:ea typeface="+mn-ea"/>
                          <a:cs typeface="+mn-cs"/>
                        </a:rPr>
                        <a:t>10</a:t>
                      </a:r>
                    </a:p>
                  </a:txBody>
                  <a:tcPr marL="9525" marR="9525" marT="9525" marB="0" anchor="ctr">
                    <a:noFill/>
                  </a:tcPr>
                </a:tc>
                <a:extLst>
                  <a:ext uri="{0D108BD9-81ED-4DB2-BD59-A6C34878D82A}">
                    <a16:rowId xmlns="" xmlns:a16="http://schemas.microsoft.com/office/drawing/2014/main" val="2229821378"/>
                  </a:ext>
                </a:extLst>
              </a:tr>
            </a:tbl>
          </a:graphicData>
        </a:graphic>
      </p:graphicFrame>
    </p:spTree>
    <p:extLst>
      <p:ext uri="{BB962C8B-B14F-4D97-AF65-F5344CB8AC3E}">
        <p14:creationId xmlns:p14="http://schemas.microsoft.com/office/powerpoint/2010/main" val="3833405469"/>
      </p:ext>
    </p:extLst>
  </p:cSld>
  <p:clrMapOvr>
    <a:masterClrMapping/>
  </p:clrMapOvr>
  <p:transition spd="slow">
    <p:wipe dir="r"/>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090C8C47-FE45-427D-A036-7BCFB5800873}"/>
              </a:ext>
            </a:extLst>
          </p:cNvPr>
          <p:cNvSpPr>
            <a:spLocks noGrp="1"/>
          </p:cNvSpPr>
          <p:nvPr>
            <p:ph type="body" sz="quarter" idx="49"/>
          </p:nvPr>
        </p:nvSpPr>
        <p:spPr>
          <a:xfrm>
            <a:off x="232011" y="567351"/>
            <a:ext cx="5548676" cy="323941"/>
          </a:xfrm>
        </p:spPr>
        <p:txBody>
          <a:bodyPr/>
          <a:lstStyle/>
          <a:p>
            <a:r>
              <a:rPr lang="en-IE" dirty="0">
                <a:solidFill>
                  <a:prstClr val="white">
                    <a:lumMod val="50000"/>
                  </a:prstClr>
                </a:solidFill>
              </a:rPr>
              <a:t>Base : All adults 16+ n-1068</a:t>
            </a:r>
            <a:endParaRPr lang="en-IE" dirty="0"/>
          </a:p>
        </p:txBody>
      </p:sp>
      <p:sp>
        <p:nvSpPr>
          <p:cNvPr id="2" name="Title 1">
            <a:extLst>
              <a:ext uri="{FF2B5EF4-FFF2-40B4-BE49-F238E27FC236}">
                <a16:creationId xmlns="" xmlns:a16="http://schemas.microsoft.com/office/drawing/2014/main" id="{73A4E6A3-C6F9-422C-ABBA-3A21C7FF6CF8}"/>
              </a:ext>
            </a:extLst>
          </p:cNvPr>
          <p:cNvSpPr>
            <a:spLocks noGrp="1"/>
          </p:cNvSpPr>
          <p:nvPr>
            <p:ph type="title"/>
          </p:nvPr>
        </p:nvSpPr>
        <p:spPr>
          <a:xfrm>
            <a:off x="232011" y="155180"/>
            <a:ext cx="7952663" cy="370620"/>
          </a:xfrm>
        </p:spPr>
        <p:txBody>
          <a:bodyPr>
            <a:normAutofit fontScale="90000"/>
          </a:bodyPr>
          <a:lstStyle/>
          <a:p>
            <a:r>
              <a:rPr lang="en-IE" dirty="0"/>
              <a:t>Participating in the Arts</a:t>
            </a:r>
          </a:p>
        </p:txBody>
      </p:sp>
      <p:sp>
        <p:nvSpPr>
          <p:cNvPr id="6" name="Text Placeholder 5">
            <a:extLst>
              <a:ext uri="{FF2B5EF4-FFF2-40B4-BE49-F238E27FC236}">
                <a16:creationId xmlns="" xmlns:a16="http://schemas.microsoft.com/office/drawing/2014/main" id="{81EFE35F-667D-409B-8437-3AA97DEF492E}"/>
              </a:ext>
            </a:extLst>
          </p:cNvPr>
          <p:cNvSpPr>
            <a:spLocks noGrp="1"/>
          </p:cNvSpPr>
          <p:nvPr>
            <p:ph type="body" sz="quarter" idx="60"/>
          </p:nvPr>
        </p:nvSpPr>
        <p:spPr/>
        <p:txBody>
          <a:bodyPr/>
          <a:lstStyle/>
          <a:p>
            <a:pPr fontAlgn="t"/>
            <a:r>
              <a:rPr lang="en-IE" i="0" dirty="0"/>
              <a:t>Q.15 In the past 12 months, have you taken part in any of the following activities?</a:t>
            </a:r>
          </a:p>
          <a:p>
            <a:endParaRPr lang="en-IE" dirty="0"/>
          </a:p>
        </p:txBody>
      </p:sp>
      <p:graphicFrame>
        <p:nvGraphicFramePr>
          <p:cNvPr id="3" name="Table 2">
            <a:extLst>
              <a:ext uri="{FF2B5EF4-FFF2-40B4-BE49-F238E27FC236}">
                <a16:creationId xmlns="" xmlns:a16="http://schemas.microsoft.com/office/drawing/2014/main" id="{A36C9C65-B11C-4056-8E8A-21BACAD9B502}"/>
              </a:ext>
            </a:extLst>
          </p:cNvPr>
          <p:cNvGraphicFramePr>
            <a:graphicFrameLocks noGrp="1"/>
          </p:cNvGraphicFramePr>
          <p:nvPr/>
        </p:nvGraphicFramePr>
        <p:xfrm>
          <a:off x="232011" y="836711"/>
          <a:ext cx="9433048" cy="5592265"/>
        </p:xfrm>
        <a:graphic>
          <a:graphicData uri="http://schemas.openxmlformats.org/drawingml/2006/table">
            <a:tbl>
              <a:tblPr>
                <a:tableStyleId>{5C22544A-7EE6-4342-B048-85BDC9FD1C3A}</a:tableStyleId>
              </a:tblPr>
              <a:tblGrid>
                <a:gridCol w="2109516">
                  <a:extLst>
                    <a:ext uri="{9D8B030D-6E8A-4147-A177-3AD203B41FA5}">
                      <a16:colId xmlns="" xmlns:a16="http://schemas.microsoft.com/office/drawing/2014/main" val="1527906963"/>
                    </a:ext>
                  </a:extLst>
                </a:gridCol>
                <a:gridCol w="827338">
                  <a:extLst>
                    <a:ext uri="{9D8B030D-6E8A-4147-A177-3AD203B41FA5}">
                      <a16:colId xmlns="" xmlns:a16="http://schemas.microsoft.com/office/drawing/2014/main" val="1902245340"/>
                    </a:ext>
                  </a:extLst>
                </a:gridCol>
                <a:gridCol w="590563">
                  <a:extLst>
                    <a:ext uri="{9D8B030D-6E8A-4147-A177-3AD203B41FA5}">
                      <a16:colId xmlns="" xmlns:a16="http://schemas.microsoft.com/office/drawing/2014/main" val="1146743515"/>
                    </a:ext>
                  </a:extLst>
                </a:gridCol>
                <a:gridCol w="590563">
                  <a:extLst>
                    <a:ext uri="{9D8B030D-6E8A-4147-A177-3AD203B41FA5}">
                      <a16:colId xmlns="" xmlns:a16="http://schemas.microsoft.com/office/drawing/2014/main" val="2905993890"/>
                    </a:ext>
                  </a:extLst>
                </a:gridCol>
                <a:gridCol w="590563">
                  <a:extLst>
                    <a:ext uri="{9D8B030D-6E8A-4147-A177-3AD203B41FA5}">
                      <a16:colId xmlns="" xmlns:a16="http://schemas.microsoft.com/office/drawing/2014/main" val="1972414652"/>
                    </a:ext>
                  </a:extLst>
                </a:gridCol>
                <a:gridCol w="590563">
                  <a:extLst>
                    <a:ext uri="{9D8B030D-6E8A-4147-A177-3AD203B41FA5}">
                      <a16:colId xmlns="" xmlns:a16="http://schemas.microsoft.com/office/drawing/2014/main" val="330482196"/>
                    </a:ext>
                  </a:extLst>
                </a:gridCol>
                <a:gridCol w="533083">
                  <a:extLst>
                    <a:ext uri="{9D8B030D-6E8A-4147-A177-3AD203B41FA5}">
                      <a16:colId xmlns="" xmlns:a16="http://schemas.microsoft.com/office/drawing/2014/main" val="2844031398"/>
                    </a:ext>
                  </a:extLst>
                </a:gridCol>
                <a:gridCol w="648044">
                  <a:extLst>
                    <a:ext uri="{9D8B030D-6E8A-4147-A177-3AD203B41FA5}">
                      <a16:colId xmlns="" xmlns:a16="http://schemas.microsoft.com/office/drawing/2014/main" val="1707989726"/>
                    </a:ext>
                  </a:extLst>
                </a:gridCol>
                <a:gridCol w="590563">
                  <a:extLst>
                    <a:ext uri="{9D8B030D-6E8A-4147-A177-3AD203B41FA5}">
                      <a16:colId xmlns="" xmlns:a16="http://schemas.microsoft.com/office/drawing/2014/main" val="2163930625"/>
                    </a:ext>
                  </a:extLst>
                </a:gridCol>
                <a:gridCol w="590563">
                  <a:extLst>
                    <a:ext uri="{9D8B030D-6E8A-4147-A177-3AD203B41FA5}">
                      <a16:colId xmlns="" xmlns:a16="http://schemas.microsoft.com/office/drawing/2014/main" val="4231402655"/>
                    </a:ext>
                  </a:extLst>
                </a:gridCol>
                <a:gridCol w="590563">
                  <a:extLst>
                    <a:ext uri="{9D8B030D-6E8A-4147-A177-3AD203B41FA5}">
                      <a16:colId xmlns="" xmlns:a16="http://schemas.microsoft.com/office/drawing/2014/main" val="1504614736"/>
                    </a:ext>
                  </a:extLst>
                </a:gridCol>
                <a:gridCol w="590563">
                  <a:extLst>
                    <a:ext uri="{9D8B030D-6E8A-4147-A177-3AD203B41FA5}">
                      <a16:colId xmlns="" xmlns:a16="http://schemas.microsoft.com/office/drawing/2014/main" val="313379990"/>
                    </a:ext>
                  </a:extLst>
                </a:gridCol>
                <a:gridCol w="590563">
                  <a:extLst>
                    <a:ext uri="{9D8B030D-6E8A-4147-A177-3AD203B41FA5}">
                      <a16:colId xmlns="" xmlns:a16="http://schemas.microsoft.com/office/drawing/2014/main" val="1211812208"/>
                    </a:ext>
                  </a:extLst>
                </a:gridCol>
              </a:tblGrid>
              <a:tr h="227214">
                <a:tc rowSpan="2">
                  <a:txBody>
                    <a:bodyPr/>
                    <a:lstStyle/>
                    <a:p>
                      <a:pPr algn="ctr" fontAlgn="t"/>
                      <a:r>
                        <a:rPr lang="en-IE" sz="900" b="1" u="none" strike="noStrike" dirty="0">
                          <a:solidFill>
                            <a:schemeClr val="tx1">
                              <a:lumMod val="65000"/>
                              <a:lumOff val="35000"/>
                            </a:schemeClr>
                          </a:solidFill>
                          <a:effectLst/>
                          <a:latin typeface="+mn-lt"/>
                        </a:rPr>
                        <a:t> </a:t>
                      </a:r>
                      <a:endParaRPr lang="en-IE" sz="900" b="1" i="0" u="none" strike="noStrike" dirty="0">
                        <a:solidFill>
                          <a:schemeClr val="tx1">
                            <a:lumMod val="65000"/>
                            <a:lumOff val="35000"/>
                          </a:schemeClr>
                        </a:solidFill>
                        <a:effectLst/>
                        <a:latin typeface="+mn-lt"/>
                      </a:endParaRPr>
                    </a:p>
                  </a:txBody>
                  <a:tcPr marL="6824" marR="6824" marT="6824" marB="0" anchor="ctr">
                    <a:solidFill>
                      <a:srgbClr val="FED402"/>
                    </a:solidFill>
                  </a:tcPr>
                </a:tc>
                <a:tc rowSpan="2">
                  <a:txBody>
                    <a:bodyPr/>
                    <a:lstStyle/>
                    <a:p>
                      <a:pPr algn="ctr" fontAlgn="t"/>
                      <a:r>
                        <a:rPr lang="en-IE" sz="1050" b="1" u="none" strike="noStrike" dirty="0">
                          <a:solidFill>
                            <a:schemeClr val="tx1">
                              <a:lumMod val="65000"/>
                              <a:lumOff val="35000"/>
                            </a:schemeClr>
                          </a:solidFill>
                          <a:effectLst/>
                          <a:latin typeface="+mn-lt"/>
                        </a:rPr>
                        <a:t>Total</a:t>
                      </a:r>
                      <a:endParaRPr lang="en-IE" sz="1050" b="1" i="0" u="none" strike="noStrike" dirty="0">
                        <a:solidFill>
                          <a:schemeClr val="tx1">
                            <a:lumMod val="65000"/>
                            <a:lumOff val="35000"/>
                          </a:schemeClr>
                        </a:solidFill>
                        <a:effectLst/>
                        <a:latin typeface="+mn-lt"/>
                      </a:endParaRPr>
                    </a:p>
                  </a:txBody>
                  <a:tcPr marL="6824" marR="6824" marT="6824" marB="0" anchor="ctr">
                    <a:solidFill>
                      <a:srgbClr val="FED402"/>
                    </a:solidFill>
                  </a:tcPr>
                </a:tc>
                <a:tc gridSpan="2">
                  <a:txBody>
                    <a:bodyPr/>
                    <a:lstStyle/>
                    <a:p>
                      <a:pPr algn="ctr" fontAlgn="t"/>
                      <a:r>
                        <a:rPr lang="en-IE" sz="1050" b="1" u="none" strike="noStrike" dirty="0">
                          <a:solidFill>
                            <a:schemeClr val="tx1">
                              <a:lumMod val="65000"/>
                              <a:lumOff val="35000"/>
                            </a:schemeClr>
                          </a:solidFill>
                          <a:effectLst/>
                          <a:latin typeface="+mn-lt"/>
                        </a:rPr>
                        <a:t>Gender</a:t>
                      </a:r>
                      <a:endParaRPr lang="en-IE" sz="1050" b="1" i="0" u="none" strike="noStrike" dirty="0">
                        <a:solidFill>
                          <a:schemeClr val="tx1">
                            <a:lumMod val="65000"/>
                            <a:lumOff val="35000"/>
                          </a:schemeClr>
                        </a:solidFill>
                        <a:effectLst/>
                        <a:latin typeface="+mn-lt"/>
                      </a:endParaRPr>
                    </a:p>
                  </a:txBody>
                  <a:tcPr marL="6824" marR="6824" marT="6824" marB="0" anchor="ctr">
                    <a:solidFill>
                      <a:srgbClr val="FED402"/>
                    </a:solidFill>
                  </a:tcPr>
                </a:tc>
                <a:tc hMerge="1">
                  <a:txBody>
                    <a:bodyPr/>
                    <a:lstStyle/>
                    <a:p>
                      <a:endParaRPr lang="en-IE"/>
                    </a:p>
                  </a:txBody>
                  <a:tcPr/>
                </a:tc>
                <a:tc gridSpan="3">
                  <a:txBody>
                    <a:bodyPr/>
                    <a:lstStyle/>
                    <a:p>
                      <a:pPr algn="ctr" fontAlgn="t"/>
                      <a:r>
                        <a:rPr lang="en-IE" sz="1050" b="1" u="none" strike="noStrike" dirty="0">
                          <a:solidFill>
                            <a:schemeClr val="tx1">
                              <a:lumMod val="65000"/>
                              <a:lumOff val="35000"/>
                            </a:schemeClr>
                          </a:solidFill>
                          <a:effectLst/>
                          <a:latin typeface="+mn-lt"/>
                        </a:rPr>
                        <a:t>Age</a:t>
                      </a:r>
                      <a:endParaRPr lang="en-IE" sz="1050" b="1" i="0" u="none" strike="noStrike" dirty="0">
                        <a:solidFill>
                          <a:schemeClr val="tx1">
                            <a:lumMod val="65000"/>
                            <a:lumOff val="35000"/>
                          </a:schemeClr>
                        </a:solidFill>
                        <a:effectLst/>
                        <a:latin typeface="+mn-lt"/>
                      </a:endParaRPr>
                    </a:p>
                  </a:txBody>
                  <a:tcPr marL="6824" marR="6824" marT="6824" marB="0" anchor="ctr">
                    <a:solidFill>
                      <a:srgbClr val="FED402"/>
                    </a:solidFill>
                  </a:tcPr>
                </a:tc>
                <a:tc hMerge="1">
                  <a:txBody>
                    <a:bodyPr/>
                    <a:lstStyle/>
                    <a:p>
                      <a:endParaRPr lang="en-IE"/>
                    </a:p>
                  </a:txBody>
                  <a:tcPr/>
                </a:tc>
                <a:tc hMerge="1">
                  <a:txBody>
                    <a:bodyPr/>
                    <a:lstStyle/>
                    <a:p>
                      <a:endParaRPr lang="en-IE"/>
                    </a:p>
                  </a:txBody>
                  <a:tcPr/>
                </a:tc>
                <a:tc gridSpan="2">
                  <a:txBody>
                    <a:bodyPr/>
                    <a:lstStyle/>
                    <a:p>
                      <a:pPr algn="ctr" fontAlgn="t"/>
                      <a:r>
                        <a:rPr lang="en-IE" sz="1050" b="1" u="none" strike="noStrike" dirty="0">
                          <a:solidFill>
                            <a:schemeClr val="tx1">
                              <a:lumMod val="65000"/>
                              <a:lumOff val="35000"/>
                            </a:schemeClr>
                          </a:solidFill>
                          <a:effectLst/>
                          <a:latin typeface="+mn-lt"/>
                        </a:rPr>
                        <a:t>Social Class</a:t>
                      </a:r>
                      <a:endParaRPr lang="en-IE" sz="1050" b="1" i="0" u="none" strike="noStrike" dirty="0">
                        <a:solidFill>
                          <a:schemeClr val="tx1">
                            <a:lumMod val="65000"/>
                            <a:lumOff val="35000"/>
                          </a:schemeClr>
                        </a:solidFill>
                        <a:effectLst/>
                        <a:latin typeface="+mn-lt"/>
                      </a:endParaRPr>
                    </a:p>
                  </a:txBody>
                  <a:tcPr marL="6824" marR="6824" marT="6824" marB="0" anchor="ctr">
                    <a:solidFill>
                      <a:srgbClr val="FED402"/>
                    </a:solidFill>
                  </a:tcPr>
                </a:tc>
                <a:tc hMerge="1">
                  <a:txBody>
                    <a:bodyPr/>
                    <a:lstStyle/>
                    <a:p>
                      <a:endParaRPr lang="en-IE"/>
                    </a:p>
                  </a:txBody>
                  <a:tcPr/>
                </a:tc>
                <a:tc gridSpan="2">
                  <a:txBody>
                    <a:bodyPr/>
                    <a:lstStyle/>
                    <a:p>
                      <a:pPr algn="ctr" fontAlgn="t"/>
                      <a:r>
                        <a:rPr lang="en-IE" sz="1050" b="1" u="none" strike="noStrike" dirty="0">
                          <a:solidFill>
                            <a:schemeClr val="tx1">
                              <a:lumMod val="65000"/>
                              <a:lumOff val="35000"/>
                            </a:schemeClr>
                          </a:solidFill>
                          <a:effectLst/>
                          <a:latin typeface="+mn-lt"/>
                        </a:rPr>
                        <a:t>Region</a:t>
                      </a:r>
                      <a:endParaRPr lang="en-IE" sz="1050" b="1" i="0" u="none" strike="noStrike" dirty="0">
                        <a:solidFill>
                          <a:schemeClr val="tx1">
                            <a:lumMod val="65000"/>
                            <a:lumOff val="35000"/>
                          </a:schemeClr>
                        </a:solidFill>
                        <a:effectLst/>
                        <a:latin typeface="+mn-lt"/>
                      </a:endParaRPr>
                    </a:p>
                  </a:txBody>
                  <a:tcPr marL="6824" marR="6824" marT="6824" marB="0" anchor="ctr">
                    <a:solidFill>
                      <a:srgbClr val="FED402"/>
                    </a:solidFill>
                  </a:tcPr>
                </a:tc>
                <a:tc hMerge="1">
                  <a:txBody>
                    <a:bodyPr/>
                    <a:lstStyle/>
                    <a:p>
                      <a:endParaRPr lang="en-IE"/>
                    </a:p>
                  </a:txBody>
                  <a:tcPr/>
                </a:tc>
                <a:tc gridSpan="2">
                  <a:txBody>
                    <a:bodyPr/>
                    <a:lstStyle/>
                    <a:p>
                      <a:pPr algn="ctr" fontAlgn="t"/>
                      <a:r>
                        <a:rPr lang="en-IE" sz="1050" b="1" i="0" u="none" strike="noStrike" dirty="0">
                          <a:solidFill>
                            <a:schemeClr val="tx1">
                              <a:lumMod val="65000"/>
                              <a:lumOff val="35000"/>
                            </a:schemeClr>
                          </a:solidFill>
                          <a:effectLst/>
                          <a:latin typeface="+mn-lt"/>
                        </a:rPr>
                        <a:t>Area</a:t>
                      </a:r>
                    </a:p>
                  </a:txBody>
                  <a:tcPr marL="6824" marR="6824" marT="6824" marB="0" anchor="ctr">
                    <a:solidFill>
                      <a:srgbClr val="FED402"/>
                    </a:solidFill>
                  </a:tcPr>
                </a:tc>
                <a:tc hMerge="1">
                  <a:txBody>
                    <a:bodyPr/>
                    <a:lstStyle/>
                    <a:p>
                      <a:pPr algn="ctr" fontAlgn="t"/>
                      <a:endParaRPr lang="en-IE" sz="1000" b="0" i="0" u="none" strike="noStrike" dirty="0">
                        <a:solidFill>
                          <a:schemeClr val="bg1"/>
                        </a:solidFill>
                        <a:effectLst/>
                        <a:latin typeface="+mn-lt"/>
                      </a:endParaRPr>
                    </a:p>
                  </a:txBody>
                  <a:tcPr marL="7525" marR="7525" marT="7525" marB="0">
                    <a:solidFill>
                      <a:schemeClr val="accent1"/>
                    </a:solidFill>
                  </a:tcPr>
                </a:tc>
                <a:extLst>
                  <a:ext uri="{0D108BD9-81ED-4DB2-BD59-A6C34878D82A}">
                    <a16:rowId xmlns="" xmlns:a16="http://schemas.microsoft.com/office/drawing/2014/main" val="565215210"/>
                  </a:ext>
                </a:extLst>
              </a:tr>
              <a:tr h="276917">
                <a:tc vMerge="1">
                  <a:txBody>
                    <a:bodyPr/>
                    <a:lstStyle/>
                    <a:p>
                      <a:endParaRPr lang="en-IE"/>
                    </a:p>
                  </a:txBody>
                  <a:tcPr/>
                </a:tc>
                <a:tc vMerge="1">
                  <a:txBody>
                    <a:bodyPr/>
                    <a:lstStyle/>
                    <a:p>
                      <a:endParaRPr lang="en-IE"/>
                    </a:p>
                  </a:txBody>
                  <a:tcPr/>
                </a:tc>
                <a:tc>
                  <a:txBody>
                    <a:bodyPr/>
                    <a:lstStyle/>
                    <a:p>
                      <a:pPr algn="ctr" fontAlgn="t"/>
                      <a:r>
                        <a:rPr lang="en-IE" sz="1050" b="1" u="none" strike="noStrike" dirty="0">
                          <a:solidFill>
                            <a:schemeClr val="tx1">
                              <a:lumMod val="65000"/>
                              <a:lumOff val="35000"/>
                            </a:schemeClr>
                          </a:solidFill>
                          <a:effectLst/>
                          <a:latin typeface="+mn-lt"/>
                        </a:rPr>
                        <a:t>Male</a:t>
                      </a:r>
                      <a:endParaRPr lang="en-IE" sz="1050" b="1" i="0" u="none" strike="noStrike" dirty="0">
                        <a:solidFill>
                          <a:schemeClr val="tx1">
                            <a:lumMod val="65000"/>
                            <a:lumOff val="35000"/>
                          </a:schemeClr>
                        </a:solidFill>
                        <a:effectLst/>
                        <a:latin typeface="+mn-lt"/>
                      </a:endParaRPr>
                    </a:p>
                  </a:txBody>
                  <a:tcPr marL="6824" marR="6824" marT="6824" marB="0" anchor="ctr">
                    <a:solidFill>
                      <a:srgbClr val="FED402"/>
                    </a:solidFill>
                  </a:tcPr>
                </a:tc>
                <a:tc>
                  <a:txBody>
                    <a:bodyPr/>
                    <a:lstStyle/>
                    <a:p>
                      <a:pPr algn="ctr" fontAlgn="t"/>
                      <a:r>
                        <a:rPr lang="en-IE" sz="1050" b="1" u="none" strike="noStrike" dirty="0">
                          <a:solidFill>
                            <a:schemeClr val="tx1">
                              <a:lumMod val="65000"/>
                              <a:lumOff val="35000"/>
                            </a:schemeClr>
                          </a:solidFill>
                          <a:effectLst/>
                          <a:latin typeface="+mn-lt"/>
                        </a:rPr>
                        <a:t>Female</a:t>
                      </a:r>
                      <a:endParaRPr lang="en-IE" sz="1050" b="1" i="0" u="none" strike="noStrike" dirty="0">
                        <a:solidFill>
                          <a:schemeClr val="tx1">
                            <a:lumMod val="65000"/>
                            <a:lumOff val="35000"/>
                          </a:schemeClr>
                        </a:solidFill>
                        <a:effectLst/>
                        <a:latin typeface="+mn-lt"/>
                      </a:endParaRPr>
                    </a:p>
                  </a:txBody>
                  <a:tcPr marL="6824" marR="6824" marT="6824" marB="0" anchor="ctr">
                    <a:solidFill>
                      <a:srgbClr val="FED402"/>
                    </a:solidFill>
                  </a:tcPr>
                </a:tc>
                <a:tc>
                  <a:txBody>
                    <a:bodyPr/>
                    <a:lstStyle/>
                    <a:p>
                      <a:pPr algn="ctr" fontAlgn="t"/>
                      <a:r>
                        <a:rPr lang="en-IE" sz="1050" b="1" u="none" strike="noStrike" dirty="0">
                          <a:solidFill>
                            <a:schemeClr val="tx1">
                              <a:lumMod val="65000"/>
                              <a:lumOff val="35000"/>
                            </a:schemeClr>
                          </a:solidFill>
                          <a:effectLst/>
                          <a:latin typeface="+mn-lt"/>
                        </a:rPr>
                        <a:t>&lt;34</a:t>
                      </a:r>
                      <a:endParaRPr lang="en-IE" sz="1050" b="1" i="0" u="none" strike="noStrike" dirty="0">
                        <a:solidFill>
                          <a:schemeClr val="tx1">
                            <a:lumMod val="65000"/>
                            <a:lumOff val="35000"/>
                          </a:schemeClr>
                        </a:solidFill>
                        <a:effectLst/>
                        <a:latin typeface="+mn-lt"/>
                      </a:endParaRPr>
                    </a:p>
                  </a:txBody>
                  <a:tcPr marL="6824" marR="6824" marT="6824" marB="0" anchor="ctr">
                    <a:solidFill>
                      <a:srgbClr val="FED402"/>
                    </a:solidFill>
                  </a:tcPr>
                </a:tc>
                <a:tc>
                  <a:txBody>
                    <a:bodyPr/>
                    <a:lstStyle/>
                    <a:p>
                      <a:pPr algn="ctr" fontAlgn="t"/>
                      <a:r>
                        <a:rPr lang="en-IE" sz="1050" b="1" u="none" strike="noStrike" dirty="0">
                          <a:solidFill>
                            <a:schemeClr val="tx1">
                              <a:lumMod val="65000"/>
                              <a:lumOff val="35000"/>
                            </a:schemeClr>
                          </a:solidFill>
                          <a:effectLst/>
                          <a:latin typeface="+mn-lt"/>
                        </a:rPr>
                        <a:t>35-49</a:t>
                      </a:r>
                      <a:endParaRPr lang="en-IE" sz="1050" b="1" i="0" u="none" strike="noStrike" dirty="0">
                        <a:solidFill>
                          <a:schemeClr val="tx1">
                            <a:lumMod val="65000"/>
                            <a:lumOff val="35000"/>
                          </a:schemeClr>
                        </a:solidFill>
                        <a:effectLst/>
                        <a:latin typeface="+mn-lt"/>
                      </a:endParaRPr>
                    </a:p>
                  </a:txBody>
                  <a:tcPr marL="6824" marR="6824" marT="6824" marB="0" anchor="ctr">
                    <a:solidFill>
                      <a:srgbClr val="FED402"/>
                    </a:solidFill>
                  </a:tcPr>
                </a:tc>
                <a:tc>
                  <a:txBody>
                    <a:bodyPr/>
                    <a:lstStyle/>
                    <a:p>
                      <a:pPr algn="ctr" fontAlgn="t"/>
                      <a:r>
                        <a:rPr lang="en-IE" sz="1050" b="1" u="none" strike="noStrike" dirty="0">
                          <a:solidFill>
                            <a:schemeClr val="tx1">
                              <a:lumMod val="65000"/>
                              <a:lumOff val="35000"/>
                            </a:schemeClr>
                          </a:solidFill>
                          <a:effectLst/>
                          <a:latin typeface="+mn-lt"/>
                        </a:rPr>
                        <a:t>50+</a:t>
                      </a:r>
                      <a:endParaRPr lang="en-IE" sz="1050" b="1" i="0" u="none" strike="noStrike" dirty="0">
                        <a:solidFill>
                          <a:schemeClr val="tx1">
                            <a:lumMod val="65000"/>
                            <a:lumOff val="35000"/>
                          </a:schemeClr>
                        </a:solidFill>
                        <a:effectLst/>
                        <a:latin typeface="+mn-lt"/>
                      </a:endParaRPr>
                    </a:p>
                  </a:txBody>
                  <a:tcPr marL="6824" marR="6824" marT="6824" marB="0" anchor="ctr">
                    <a:solidFill>
                      <a:srgbClr val="FED402"/>
                    </a:solidFill>
                  </a:tcPr>
                </a:tc>
                <a:tc>
                  <a:txBody>
                    <a:bodyPr/>
                    <a:lstStyle/>
                    <a:p>
                      <a:pPr algn="ctr" fontAlgn="t"/>
                      <a:r>
                        <a:rPr lang="en-IE" sz="1050" b="1" u="none" strike="noStrike" dirty="0">
                          <a:solidFill>
                            <a:schemeClr val="tx1">
                              <a:lumMod val="65000"/>
                              <a:lumOff val="35000"/>
                            </a:schemeClr>
                          </a:solidFill>
                          <a:effectLst/>
                          <a:latin typeface="+mn-lt"/>
                        </a:rPr>
                        <a:t>ABC1F50+</a:t>
                      </a:r>
                      <a:endParaRPr lang="en-IE" sz="1050" b="1" i="0" u="none" strike="noStrike" dirty="0">
                        <a:solidFill>
                          <a:schemeClr val="tx1">
                            <a:lumMod val="65000"/>
                            <a:lumOff val="35000"/>
                          </a:schemeClr>
                        </a:solidFill>
                        <a:effectLst/>
                        <a:latin typeface="+mn-lt"/>
                      </a:endParaRPr>
                    </a:p>
                  </a:txBody>
                  <a:tcPr marL="6824" marR="6824" marT="6824" marB="0" anchor="ctr">
                    <a:solidFill>
                      <a:srgbClr val="FED402"/>
                    </a:solidFill>
                  </a:tcPr>
                </a:tc>
                <a:tc>
                  <a:txBody>
                    <a:bodyPr/>
                    <a:lstStyle/>
                    <a:p>
                      <a:pPr algn="ctr" fontAlgn="t"/>
                      <a:r>
                        <a:rPr lang="en-IE" sz="1050" b="1" u="none" strike="noStrike" dirty="0">
                          <a:solidFill>
                            <a:schemeClr val="tx1">
                              <a:lumMod val="65000"/>
                              <a:lumOff val="35000"/>
                            </a:schemeClr>
                          </a:solidFill>
                          <a:effectLst/>
                          <a:latin typeface="+mn-lt"/>
                        </a:rPr>
                        <a:t>C2DEF50-</a:t>
                      </a:r>
                      <a:endParaRPr lang="en-IE" sz="1050" b="1" i="0" u="none" strike="noStrike" dirty="0">
                        <a:solidFill>
                          <a:schemeClr val="tx1">
                            <a:lumMod val="65000"/>
                            <a:lumOff val="35000"/>
                          </a:schemeClr>
                        </a:solidFill>
                        <a:effectLst/>
                        <a:latin typeface="+mn-lt"/>
                      </a:endParaRPr>
                    </a:p>
                  </a:txBody>
                  <a:tcPr marL="6824" marR="6824" marT="6824" marB="0" anchor="ctr">
                    <a:solidFill>
                      <a:srgbClr val="FED402"/>
                    </a:solidFill>
                  </a:tcPr>
                </a:tc>
                <a:tc>
                  <a:txBody>
                    <a:bodyPr/>
                    <a:lstStyle/>
                    <a:p>
                      <a:pPr algn="ctr" fontAlgn="t"/>
                      <a:r>
                        <a:rPr lang="en-IE" sz="1050" b="1" u="none" strike="noStrike" dirty="0">
                          <a:solidFill>
                            <a:schemeClr val="tx1">
                              <a:lumMod val="65000"/>
                              <a:lumOff val="35000"/>
                            </a:schemeClr>
                          </a:solidFill>
                          <a:effectLst/>
                          <a:latin typeface="+mn-lt"/>
                        </a:rPr>
                        <a:t>Dublin</a:t>
                      </a:r>
                      <a:endParaRPr lang="en-IE" sz="1050" b="1" i="0" u="none" strike="noStrike" dirty="0">
                        <a:solidFill>
                          <a:schemeClr val="tx1">
                            <a:lumMod val="65000"/>
                            <a:lumOff val="35000"/>
                          </a:schemeClr>
                        </a:solidFill>
                        <a:effectLst/>
                        <a:latin typeface="+mn-lt"/>
                      </a:endParaRPr>
                    </a:p>
                  </a:txBody>
                  <a:tcPr marL="6824" marR="6824" marT="6824" marB="0" anchor="ctr">
                    <a:solidFill>
                      <a:srgbClr val="FED402"/>
                    </a:solidFill>
                  </a:tcPr>
                </a:tc>
                <a:tc>
                  <a:txBody>
                    <a:bodyPr/>
                    <a:lstStyle/>
                    <a:p>
                      <a:pPr algn="ctr" fontAlgn="t"/>
                      <a:r>
                        <a:rPr lang="en-IE" sz="1050" b="1" u="none" strike="noStrike" dirty="0">
                          <a:solidFill>
                            <a:schemeClr val="tx1">
                              <a:lumMod val="65000"/>
                              <a:lumOff val="35000"/>
                            </a:schemeClr>
                          </a:solidFill>
                          <a:effectLst/>
                          <a:latin typeface="+mn-lt"/>
                        </a:rPr>
                        <a:t>EX-Dublin</a:t>
                      </a:r>
                      <a:endParaRPr lang="en-IE" sz="1050" b="1" i="0" u="none" strike="noStrike" dirty="0">
                        <a:solidFill>
                          <a:schemeClr val="tx1">
                            <a:lumMod val="65000"/>
                            <a:lumOff val="35000"/>
                          </a:schemeClr>
                        </a:solidFill>
                        <a:effectLst/>
                        <a:latin typeface="+mn-lt"/>
                      </a:endParaRPr>
                    </a:p>
                  </a:txBody>
                  <a:tcPr marL="6824" marR="6824" marT="6824" marB="0" anchor="ctr">
                    <a:solidFill>
                      <a:srgbClr val="FED402"/>
                    </a:solidFill>
                  </a:tcPr>
                </a:tc>
                <a:tc>
                  <a:txBody>
                    <a:bodyPr/>
                    <a:lstStyle/>
                    <a:p>
                      <a:pPr algn="ctr" fontAlgn="t"/>
                      <a:r>
                        <a:rPr lang="en-IE" sz="1050" b="1" i="0" u="none" strike="noStrike" dirty="0">
                          <a:solidFill>
                            <a:schemeClr val="tx1">
                              <a:lumMod val="65000"/>
                              <a:lumOff val="35000"/>
                            </a:schemeClr>
                          </a:solidFill>
                          <a:effectLst/>
                          <a:latin typeface="+mn-lt"/>
                        </a:rPr>
                        <a:t>Urban</a:t>
                      </a:r>
                    </a:p>
                  </a:txBody>
                  <a:tcPr marL="6824" marR="6824" marT="6824" marB="0" anchor="ctr">
                    <a:solidFill>
                      <a:srgbClr val="FED402"/>
                    </a:solidFill>
                  </a:tcPr>
                </a:tc>
                <a:tc>
                  <a:txBody>
                    <a:bodyPr/>
                    <a:lstStyle/>
                    <a:p>
                      <a:pPr algn="ctr" fontAlgn="t"/>
                      <a:r>
                        <a:rPr lang="en-IE" sz="1050" b="1" i="0" u="none" strike="noStrike" dirty="0">
                          <a:solidFill>
                            <a:schemeClr val="tx1">
                              <a:lumMod val="65000"/>
                              <a:lumOff val="35000"/>
                            </a:schemeClr>
                          </a:solidFill>
                          <a:effectLst/>
                          <a:latin typeface="+mn-lt"/>
                        </a:rPr>
                        <a:t>Rural</a:t>
                      </a:r>
                    </a:p>
                  </a:txBody>
                  <a:tcPr marL="6824" marR="6824" marT="6824" marB="0" anchor="ctr">
                    <a:solidFill>
                      <a:srgbClr val="FED402"/>
                    </a:solidFill>
                  </a:tcPr>
                </a:tc>
                <a:extLst>
                  <a:ext uri="{0D108BD9-81ED-4DB2-BD59-A6C34878D82A}">
                    <a16:rowId xmlns="" xmlns:a16="http://schemas.microsoft.com/office/drawing/2014/main" val="1348279923"/>
                  </a:ext>
                </a:extLst>
              </a:tr>
              <a:tr h="150901">
                <a:tc>
                  <a:txBody>
                    <a:bodyPr/>
                    <a:lstStyle/>
                    <a:p>
                      <a:pPr algn="l" fontAlgn="t"/>
                      <a:r>
                        <a:rPr lang="en-IE" sz="900" i="1" u="none" strike="noStrike" dirty="0">
                          <a:solidFill>
                            <a:schemeClr val="bg1"/>
                          </a:solidFill>
                          <a:effectLst/>
                          <a:latin typeface="+mn-lt"/>
                        </a:rPr>
                        <a:t>UNWTD</a:t>
                      </a:r>
                      <a:endParaRPr lang="en-IE" sz="900" b="0" i="1" u="none" strike="noStrike" dirty="0">
                        <a:solidFill>
                          <a:schemeClr val="bg1"/>
                        </a:solidFill>
                        <a:effectLst/>
                        <a:latin typeface="+mn-lt"/>
                      </a:endParaRPr>
                    </a:p>
                  </a:txBody>
                  <a:tcPr marL="6824" marR="6824" marT="6824" marB="0">
                    <a:solidFill>
                      <a:schemeClr val="bg1">
                        <a:lumMod val="65000"/>
                      </a:schemeClr>
                    </a:solidFill>
                  </a:tcPr>
                </a:tc>
                <a:tc>
                  <a:txBody>
                    <a:bodyPr/>
                    <a:lstStyle/>
                    <a:p>
                      <a:pPr algn="ctr" fontAlgn="t"/>
                      <a:r>
                        <a:rPr lang="en-IE" sz="900" b="0" i="1" u="none" strike="noStrike" kern="1200" dirty="0">
                          <a:solidFill>
                            <a:schemeClr val="bg1"/>
                          </a:solidFill>
                          <a:effectLst/>
                          <a:latin typeface="+mn-lt"/>
                          <a:ea typeface="+mn-ea"/>
                          <a:cs typeface="+mn-cs"/>
                        </a:rPr>
                        <a:t>1303</a:t>
                      </a:r>
                    </a:p>
                  </a:txBody>
                  <a:tcPr marL="9525" marR="9525" marT="9525" marB="0" anchor="ctr">
                    <a:solidFill>
                      <a:schemeClr val="bg1">
                        <a:lumMod val="65000"/>
                      </a:schemeClr>
                    </a:solidFill>
                  </a:tcPr>
                </a:tc>
                <a:tc>
                  <a:txBody>
                    <a:bodyPr/>
                    <a:lstStyle/>
                    <a:p>
                      <a:pPr algn="ctr" fontAlgn="t"/>
                      <a:r>
                        <a:rPr lang="en-IE" sz="900" b="0" i="1" u="none" strike="noStrike" kern="1200" dirty="0">
                          <a:solidFill>
                            <a:schemeClr val="bg1"/>
                          </a:solidFill>
                          <a:effectLst/>
                          <a:latin typeface="+mn-lt"/>
                          <a:ea typeface="+mn-ea"/>
                          <a:cs typeface="+mn-cs"/>
                        </a:rPr>
                        <a:t>640</a:t>
                      </a:r>
                    </a:p>
                  </a:txBody>
                  <a:tcPr marL="9525" marR="9525" marT="9525" marB="0" anchor="ctr">
                    <a:solidFill>
                      <a:schemeClr val="bg1">
                        <a:lumMod val="65000"/>
                      </a:schemeClr>
                    </a:solidFill>
                  </a:tcPr>
                </a:tc>
                <a:tc>
                  <a:txBody>
                    <a:bodyPr/>
                    <a:lstStyle/>
                    <a:p>
                      <a:pPr algn="ctr" fontAlgn="t"/>
                      <a:r>
                        <a:rPr lang="en-IE" sz="900" b="0" i="1" u="none" strike="noStrike" kern="1200" dirty="0">
                          <a:solidFill>
                            <a:schemeClr val="bg1"/>
                          </a:solidFill>
                          <a:effectLst/>
                          <a:latin typeface="+mn-lt"/>
                          <a:ea typeface="+mn-ea"/>
                          <a:cs typeface="+mn-cs"/>
                        </a:rPr>
                        <a:t>663</a:t>
                      </a:r>
                    </a:p>
                  </a:txBody>
                  <a:tcPr marL="9525" marR="9525" marT="9525" marB="0" anchor="ctr">
                    <a:solidFill>
                      <a:schemeClr val="bg1">
                        <a:lumMod val="65000"/>
                      </a:schemeClr>
                    </a:solidFill>
                  </a:tcPr>
                </a:tc>
                <a:tc>
                  <a:txBody>
                    <a:bodyPr/>
                    <a:lstStyle/>
                    <a:p>
                      <a:pPr algn="ctr" fontAlgn="t"/>
                      <a:r>
                        <a:rPr lang="en-IE" sz="900" b="0" i="1" u="none" strike="noStrike" kern="1200" dirty="0">
                          <a:solidFill>
                            <a:schemeClr val="bg1"/>
                          </a:solidFill>
                          <a:effectLst/>
                          <a:latin typeface="+mn-lt"/>
                          <a:ea typeface="+mn-ea"/>
                          <a:cs typeface="+mn-cs"/>
                        </a:rPr>
                        <a:t>343</a:t>
                      </a:r>
                    </a:p>
                  </a:txBody>
                  <a:tcPr marL="9525" marR="9525" marT="9525" marB="0" anchor="ctr">
                    <a:solidFill>
                      <a:schemeClr val="bg1">
                        <a:lumMod val="65000"/>
                      </a:schemeClr>
                    </a:solidFill>
                  </a:tcPr>
                </a:tc>
                <a:tc>
                  <a:txBody>
                    <a:bodyPr/>
                    <a:lstStyle/>
                    <a:p>
                      <a:pPr algn="ctr" fontAlgn="t"/>
                      <a:r>
                        <a:rPr lang="en-IE" sz="900" b="0" i="1" u="none" strike="noStrike" kern="1200" dirty="0">
                          <a:solidFill>
                            <a:schemeClr val="bg1"/>
                          </a:solidFill>
                          <a:effectLst/>
                          <a:latin typeface="+mn-lt"/>
                          <a:ea typeface="+mn-ea"/>
                          <a:cs typeface="+mn-cs"/>
                        </a:rPr>
                        <a:t>374</a:t>
                      </a:r>
                    </a:p>
                  </a:txBody>
                  <a:tcPr marL="9525" marR="9525" marT="9525" marB="0" anchor="ctr">
                    <a:solidFill>
                      <a:schemeClr val="bg1">
                        <a:lumMod val="65000"/>
                      </a:schemeClr>
                    </a:solidFill>
                  </a:tcPr>
                </a:tc>
                <a:tc>
                  <a:txBody>
                    <a:bodyPr/>
                    <a:lstStyle/>
                    <a:p>
                      <a:pPr algn="ctr" fontAlgn="t"/>
                      <a:r>
                        <a:rPr lang="en-IE" sz="900" b="0" i="1" u="none" strike="noStrike" kern="1200" dirty="0">
                          <a:solidFill>
                            <a:schemeClr val="bg1"/>
                          </a:solidFill>
                          <a:effectLst/>
                          <a:latin typeface="+mn-lt"/>
                          <a:ea typeface="+mn-ea"/>
                          <a:cs typeface="+mn-cs"/>
                        </a:rPr>
                        <a:t>586</a:t>
                      </a:r>
                    </a:p>
                  </a:txBody>
                  <a:tcPr marL="9525" marR="9525" marT="9525" marB="0" anchor="ctr">
                    <a:solidFill>
                      <a:schemeClr val="bg1">
                        <a:lumMod val="65000"/>
                      </a:schemeClr>
                    </a:solidFill>
                  </a:tcPr>
                </a:tc>
                <a:tc>
                  <a:txBody>
                    <a:bodyPr/>
                    <a:lstStyle/>
                    <a:p>
                      <a:pPr algn="ctr" fontAlgn="t"/>
                      <a:r>
                        <a:rPr lang="en-IE" sz="900" b="0" i="1" u="none" strike="noStrike" kern="1200" dirty="0">
                          <a:solidFill>
                            <a:schemeClr val="bg1"/>
                          </a:solidFill>
                          <a:effectLst/>
                          <a:latin typeface="+mn-lt"/>
                          <a:ea typeface="+mn-ea"/>
                          <a:cs typeface="+mn-cs"/>
                        </a:rPr>
                        <a:t>677</a:t>
                      </a:r>
                    </a:p>
                  </a:txBody>
                  <a:tcPr marL="9525" marR="9525" marT="9525" marB="0" anchor="ctr">
                    <a:solidFill>
                      <a:schemeClr val="bg1">
                        <a:lumMod val="65000"/>
                      </a:schemeClr>
                    </a:solidFill>
                  </a:tcPr>
                </a:tc>
                <a:tc>
                  <a:txBody>
                    <a:bodyPr/>
                    <a:lstStyle/>
                    <a:p>
                      <a:pPr algn="ctr" fontAlgn="t"/>
                      <a:r>
                        <a:rPr lang="en-IE" sz="900" b="0" i="1" u="none" strike="noStrike" kern="1200" dirty="0">
                          <a:solidFill>
                            <a:schemeClr val="bg1"/>
                          </a:solidFill>
                          <a:effectLst/>
                          <a:latin typeface="+mn-lt"/>
                          <a:ea typeface="+mn-ea"/>
                          <a:cs typeface="+mn-cs"/>
                        </a:rPr>
                        <a:t>626</a:t>
                      </a:r>
                    </a:p>
                  </a:txBody>
                  <a:tcPr marL="9525" marR="9525" marT="9525" marB="0" anchor="ctr">
                    <a:solidFill>
                      <a:schemeClr val="bg1">
                        <a:lumMod val="65000"/>
                      </a:schemeClr>
                    </a:solidFill>
                  </a:tcPr>
                </a:tc>
                <a:tc>
                  <a:txBody>
                    <a:bodyPr/>
                    <a:lstStyle/>
                    <a:p>
                      <a:pPr algn="ctr" fontAlgn="t"/>
                      <a:r>
                        <a:rPr lang="en-IE" sz="900" b="0" i="1" u="none" strike="noStrike" kern="1200" dirty="0">
                          <a:solidFill>
                            <a:schemeClr val="bg1"/>
                          </a:solidFill>
                          <a:effectLst/>
                          <a:latin typeface="+mn-lt"/>
                          <a:ea typeface="+mn-ea"/>
                          <a:cs typeface="+mn-cs"/>
                        </a:rPr>
                        <a:t>293</a:t>
                      </a:r>
                    </a:p>
                  </a:txBody>
                  <a:tcPr marL="9525" marR="9525" marT="9525" marB="0" anchor="ctr">
                    <a:solidFill>
                      <a:schemeClr val="bg1">
                        <a:lumMod val="65000"/>
                      </a:schemeClr>
                    </a:solidFill>
                  </a:tcPr>
                </a:tc>
                <a:tc>
                  <a:txBody>
                    <a:bodyPr/>
                    <a:lstStyle/>
                    <a:p>
                      <a:pPr algn="ctr" fontAlgn="t"/>
                      <a:r>
                        <a:rPr lang="en-IE" sz="900" b="0" i="1" u="none" strike="noStrike" kern="1200" dirty="0">
                          <a:solidFill>
                            <a:schemeClr val="bg1"/>
                          </a:solidFill>
                          <a:effectLst/>
                          <a:latin typeface="+mn-lt"/>
                          <a:ea typeface="+mn-ea"/>
                          <a:cs typeface="+mn-cs"/>
                        </a:rPr>
                        <a:t>1010</a:t>
                      </a:r>
                    </a:p>
                  </a:txBody>
                  <a:tcPr marL="9525" marR="9525" marT="9525" marB="0" anchor="ctr">
                    <a:solidFill>
                      <a:schemeClr val="bg1">
                        <a:lumMod val="65000"/>
                      </a:schemeClr>
                    </a:solidFill>
                  </a:tcPr>
                </a:tc>
                <a:tc>
                  <a:txBody>
                    <a:bodyPr/>
                    <a:lstStyle/>
                    <a:p>
                      <a:pPr algn="ctr" fontAlgn="t"/>
                      <a:r>
                        <a:rPr lang="en-IE" sz="900" b="0" i="1" u="none" strike="noStrike" kern="1200" dirty="0">
                          <a:solidFill>
                            <a:schemeClr val="bg1"/>
                          </a:solidFill>
                          <a:effectLst/>
                          <a:latin typeface="+mn-lt"/>
                          <a:ea typeface="+mn-ea"/>
                          <a:cs typeface="+mn-cs"/>
                        </a:rPr>
                        <a:t>979</a:t>
                      </a:r>
                    </a:p>
                  </a:txBody>
                  <a:tcPr marL="9525" marR="9525" marT="9525" marB="0" anchor="ctr">
                    <a:solidFill>
                      <a:schemeClr val="bg1">
                        <a:lumMod val="65000"/>
                      </a:schemeClr>
                    </a:solidFill>
                  </a:tcPr>
                </a:tc>
                <a:tc>
                  <a:txBody>
                    <a:bodyPr/>
                    <a:lstStyle/>
                    <a:p>
                      <a:pPr algn="ctr" fontAlgn="t"/>
                      <a:r>
                        <a:rPr lang="en-IE" sz="900" b="0" i="1" u="none" strike="noStrike" kern="1200" dirty="0">
                          <a:solidFill>
                            <a:schemeClr val="bg1"/>
                          </a:solidFill>
                          <a:effectLst/>
                          <a:latin typeface="+mn-lt"/>
                          <a:ea typeface="+mn-ea"/>
                          <a:cs typeface="+mn-cs"/>
                        </a:rPr>
                        <a:t>321</a:t>
                      </a:r>
                    </a:p>
                  </a:txBody>
                  <a:tcPr marL="9525" marR="9525" marT="9525" marB="0" anchor="ctr">
                    <a:solidFill>
                      <a:schemeClr val="bg1">
                        <a:lumMod val="65000"/>
                      </a:schemeClr>
                    </a:solidFill>
                  </a:tcPr>
                </a:tc>
                <a:extLst>
                  <a:ext uri="{0D108BD9-81ED-4DB2-BD59-A6C34878D82A}">
                    <a16:rowId xmlns="" xmlns:a16="http://schemas.microsoft.com/office/drawing/2014/main" val="119105755"/>
                  </a:ext>
                </a:extLst>
              </a:tr>
              <a:tr h="150901">
                <a:tc>
                  <a:txBody>
                    <a:bodyPr/>
                    <a:lstStyle/>
                    <a:p>
                      <a:pPr algn="l" fontAlgn="t"/>
                      <a:endParaRPr lang="en-IE" sz="900" b="0" i="1" u="none" strike="noStrike" dirty="0">
                        <a:solidFill>
                          <a:schemeClr val="bg1"/>
                        </a:solidFill>
                        <a:effectLst/>
                        <a:latin typeface="+mn-lt"/>
                      </a:endParaRPr>
                    </a:p>
                  </a:txBody>
                  <a:tcPr marL="6824" marR="6824" marT="6824" marB="0">
                    <a:solidFill>
                      <a:schemeClr val="bg1">
                        <a:lumMod val="65000"/>
                      </a:schemeClr>
                    </a:solidFill>
                  </a:tcPr>
                </a:tc>
                <a:tc>
                  <a:txBody>
                    <a:bodyPr/>
                    <a:lstStyle/>
                    <a:p>
                      <a:pPr algn="ctr" fontAlgn="t"/>
                      <a:r>
                        <a:rPr lang="en-IE" sz="900" b="0" i="1" u="none" strike="noStrike" dirty="0">
                          <a:solidFill>
                            <a:schemeClr val="bg1"/>
                          </a:solidFill>
                          <a:effectLst/>
                          <a:latin typeface="+mn-lt"/>
                        </a:rPr>
                        <a:t>%</a:t>
                      </a:r>
                    </a:p>
                  </a:txBody>
                  <a:tcPr marL="6824" marR="6824" marT="6824" marB="0">
                    <a:solidFill>
                      <a:schemeClr val="bg1">
                        <a:lumMod val="65000"/>
                      </a:schemeClr>
                    </a:solidFill>
                  </a:tcPr>
                </a:tc>
                <a:tc>
                  <a:txBody>
                    <a:bodyPr/>
                    <a:lstStyle/>
                    <a:p>
                      <a:pPr algn="ctr" fontAlgn="t"/>
                      <a:r>
                        <a:rPr lang="en-IE" sz="900" b="0" i="1" u="none" strike="noStrike" dirty="0">
                          <a:solidFill>
                            <a:schemeClr val="bg1"/>
                          </a:solidFill>
                          <a:effectLst/>
                          <a:latin typeface="+mn-lt"/>
                        </a:rPr>
                        <a:t>%</a:t>
                      </a:r>
                    </a:p>
                  </a:txBody>
                  <a:tcPr marL="6824" marR="6824" marT="6824" marB="0">
                    <a:solidFill>
                      <a:schemeClr val="bg1">
                        <a:lumMod val="65000"/>
                      </a:schemeClr>
                    </a:solidFill>
                  </a:tcPr>
                </a:tc>
                <a:tc>
                  <a:txBody>
                    <a:bodyPr/>
                    <a:lstStyle/>
                    <a:p>
                      <a:pPr algn="ctr" fontAlgn="t"/>
                      <a:r>
                        <a:rPr lang="en-IE" sz="900" b="0" i="1" u="none" strike="noStrike" dirty="0">
                          <a:solidFill>
                            <a:schemeClr val="bg1"/>
                          </a:solidFill>
                          <a:effectLst/>
                          <a:latin typeface="+mn-lt"/>
                        </a:rPr>
                        <a:t>%</a:t>
                      </a:r>
                    </a:p>
                  </a:txBody>
                  <a:tcPr marL="6824" marR="6824" marT="6824" marB="0">
                    <a:solidFill>
                      <a:schemeClr val="bg1">
                        <a:lumMod val="65000"/>
                      </a:schemeClr>
                    </a:solidFill>
                  </a:tcPr>
                </a:tc>
                <a:tc>
                  <a:txBody>
                    <a:bodyPr/>
                    <a:lstStyle/>
                    <a:p>
                      <a:pPr algn="ctr" fontAlgn="t"/>
                      <a:r>
                        <a:rPr lang="en-IE" sz="900" b="0" i="1" u="none" strike="noStrike" dirty="0">
                          <a:solidFill>
                            <a:schemeClr val="bg1"/>
                          </a:solidFill>
                          <a:effectLst/>
                          <a:latin typeface="+mn-lt"/>
                        </a:rPr>
                        <a:t>%</a:t>
                      </a:r>
                    </a:p>
                  </a:txBody>
                  <a:tcPr marL="6824" marR="6824" marT="6824" marB="0">
                    <a:solidFill>
                      <a:schemeClr val="bg1">
                        <a:lumMod val="65000"/>
                      </a:schemeClr>
                    </a:solidFill>
                  </a:tcPr>
                </a:tc>
                <a:tc>
                  <a:txBody>
                    <a:bodyPr/>
                    <a:lstStyle/>
                    <a:p>
                      <a:pPr algn="ctr" fontAlgn="t"/>
                      <a:r>
                        <a:rPr lang="en-IE" sz="900" b="0" i="1" u="none" strike="noStrike" dirty="0">
                          <a:solidFill>
                            <a:schemeClr val="bg1"/>
                          </a:solidFill>
                          <a:effectLst/>
                          <a:latin typeface="+mn-lt"/>
                        </a:rPr>
                        <a:t>%</a:t>
                      </a:r>
                    </a:p>
                  </a:txBody>
                  <a:tcPr marL="6824" marR="6824" marT="6824" marB="0">
                    <a:solidFill>
                      <a:schemeClr val="bg1">
                        <a:lumMod val="65000"/>
                      </a:schemeClr>
                    </a:solidFill>
                  </a:tcPr>
                </a:tc>
                <a:tc>
                  <a:txBody>
                    <a:bodyPr/>
                    <a:lstStyle/>
                    <a:p>
                      <a:pPr algn="ctr" fontAlgn="t"/>
                      <a:r>
                        <a:rPr lang="en-IE" sz="900" b="0" i="1" u="none" strike="noStrike" dirty="0">
                          <a:solidFill>
                            <a:schemeClr val="bg1"/>
                          </a:solidFill>
                          <a:effectLst/>
                          <a:latin typeface="+mn-lt"/>
                        </a:rPr>
                        <a:t>%</a:t>
                      </a:r>
                    </a:p>
                  </a:txBody>
                  <a:tcPr marL="6824" marR="6824" marT="6824" marB="0">
                    <a:solidFill>
                      <a:schemeClr val="bg1">
                        <a:lumMod val="65000"/>
                      </a:schemeClr>
                    </a:solidFill>
                  </a:tcPr>
                </a:tc>
                <a:tc>
                  <a:txBody>
                    <a:bodyPr/>
                    <a:lstStyle/>
                    <a:p>
                      <a:pPr algn="ctr" fontAlgn="t"/>
                      <a:r>
                        <a:rPr lang="en-IE" sz="900" b="0" i="1" u="none" strike="noStrike" dirty="0">
                          <a:solidFill>
                            <a:schemeClr val="bg1"/>
                          </a:solidFill>
                          <a:effectLst/>
                          <a:latin typeface="+mn-lt"/>
                        </a:rPr>
                        <a:t>%</a:t>
                      </a:r>
                    </a:p>
                  </a:txBody>
                  <a:tcPr marL="6824" marR="6824" marT="6824" marB="0">
                    <a:solidFill>
                      <a:schemeClr val="bg1">
                        <a:lumMod val="65000"/>
                      </a:schemeClr>
                    </a:solidFill>
                  </a:tcPr>
                </a:tc>
                <a:tc>
                  <a:txBody>
                    <a:bodyPr/>
                    <a:lstStyle/>
                    <a:p>
                      <a:pPr algn="ctr" fontAlgn="t"/>
                      <a:r>
                        <a:rPr lang="en-IE" sz="900" b="0" i="1" u="none" strike="noStrike" dirty="0">
                          <a:solidFill>
                            <a:schemeClr val="bg1"/>
                          </a:solidFill>
                          <a:effectLst/>
                          <a:latin typeface="+mn-lt"/>
                        </a:rPr>
                        <a:t>%</a:t>
                      </a:r>
                    </a:p>
                  </a:txBody>
                  <a:tcPr marL="6824" marR="6824" marT="6824" marB="0">
                    <a:solidFill>
                      <a:schemeClr val="bg1">
                        <a:lumMod val="65000"/>
                      </a:schemeClr>
                    </a:solidFill>
                  </a:tcPr>
                </a:tc>
                <a:tc>
                  <a:txBody>
                    <a:bodyPr/>
                    <a:lstStyle/>
                    <a:p>
                      <a:pPr algn="ctr" fontAlgn="t"/>
                      <a:r>
                        <a:rPr lang="en-IE" sz="900" b="0" i="1" u="none" strike="noStrike" dirty="0">
                          <a:solidFill>
                            <a:schemeClr val="bg1"/>
                          </a:solidFill>
                          <a:effectLst/>
                          <a:latin typeface="+mn-lt"/>
                        </a:rPr>
                        <a:t>%</a:t>
                      </a:r>
                    </a:p>
                  </a:txBody>
                  <a:tcPr marL="6824" marR="6824" marT="6824" marB="0">
                    <a:solidFill>
                      <a:schemeClr val="bg1">
                        <a:lumMod val="65000"/>
                      </a:schemeClr>
                    </a:solidFill>
                  </a:tcPr>
                </a:tc>
                <a:tc>
                  <a:txBody>
                    <a:bodyPr/>
                    <a:lstStyle/>
                    <a:p>
                      <a:pPr algn="ctr" fontAlgn="t"/>
                      <a:r>
                        <a:rPr lang="en-IE" sz="900" b="0" i="1" u="none" strike="noStrike" dirty="0">
                          <a:solidFill>
                            <a:schemeClr val="bg1"/>
                          </a:solidFill>
                          <a:effectLst/>
                          <a:latin typeface="+mn-lt"/>
                        </a:rPr>
                        <a:t>%</a:t>
                      </a:r>
                    </a:p>
                  </a:txBody>
                  <a:tcPr marL="6824" marR="6824" marT="6824" marB="0">
                    <a:solidFill>
                      <a:schemeClr val="bg1">
                        <a:lumMod val="65000"/>
                      </a:schemeClr>
                    </a:solidFill>
                  </a:tcPr>
                </a:tc>
                <a:tc>
                  <a:txBody>
                    <a:bodyPr/>
                    <a:lstStyle/>
                    <a:p>
                      <a:pPr algn="ctr" fontAlgn="t"/>
                      <a:r>
                        <a:rPr lang="en-IE" sz="900" b="0" i="1" u="none" strike="noStrike" dirty="0">
                          <a:solidFill>
                            <a:schemeClr val="bg1"/>
                          </a:solidFill>
                          <a:effectLst/>
                          <a:latin typeface="+mn-lt"/>
                        </a:rPr>
                        <a:t>%</a:t>
                      </a:r>
                    </a:p>
                  </a:txBody>
                  <a:tcPr marL="6824" marR="6824" marT="6824" marB="0">
                    <a:solidFill>
                      <a:schemeClr val="bg1">
                        <a:lumMod val="65000"/>
                      </a:schemeClr>
                    </a:solidFill>
                  </a:tcPr>
                </a:tc>
                <a:tc>
                  <a:txBody>
                    <a:bodyPr/>
                    <a:lstStyle/>
                    <a:p>
                      <a:pPr algn="ctr" fontAlgn="t"/>
                      <a:r>
                        <a:rPr lang="en-IE" sz="900" b="0" i="1" u="none" strike="noStrike" dirty="0">
                          <a:solidFill>
                            <a:schemeClr val="bg1"/>
                          </a:solidFill>
                          <a:effectLst/>
                          <a:latin typeface="+mn-lt"/>
                        </a:rPr>
                        <a:t>%</a:t>
                      </a:r>
                    </a:p>
                  </a:txBody>
                  <a:tcPr marL="6824" marR="6824" marT="6824" marB="0">
                    <a:solidFill>
                      <a:schemeClr val="bg1">
                        <a:lumMod val="65000"/>
                      </a:schemeClr>
                    </a:solidFill>
                  </a:tcPr>
                </a:tc>
                <a:extLst>
                  <a:ext uri="{0D108BD9-81ED-4DB2-BD59-A6C34878D82A}">
                    <a16:rowId xmlns="" xmlns:a16="http://schemas.microsoft.com/office/drawing/2014/main" val="1803130512"/>
                  </a:ext>
                </a:extLst>
              </a:tr>
              <a:tr h="448417">
                <a:tc>
                  <a:txBody>
                    <a:bodyPr/>
                    <a:lstStyle/>
                    <a:p>
                      <a:pPr algn="l" fontAlgn="t"/>
                      <a:r>
                        <a:rPr lang="en-US" sz="1000" b="0" i="0" u="none" strike="noStrike" dirty="0">
                          <a:solidFill>
                            <a:srgbClr val="000000"/>
                          </a:solidFill>
                          <a:effectLst/>
                          <a:latin typeface="+mn-lt"/>
                        </a:rPr>
                        <a:t>Music of any kind including playing an instrument, being part of any band, orchestra or musical group.</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mn-lt"/>
                        </a:rPr>
                        <a:t>7</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mn-lt"/>
                        </a:rPr>
                        <a:t>9</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5</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9</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8</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4</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10</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4</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8</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6</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8</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5</a:t>
                      </a:r>
                    </a:p>
                  </a:txBody>
                  <a:tcPr marL="9525" marR="9525" marT="9525" marB="0" anchor="ctr">
                    <a:solidFill>
                      <a:schemeClr val="bg1">
                        <a:lumMod val="95000"/>
                      </a:schemeClr>
                    </a:solidFill>
                  </a:tcPr>
                </a:tc>
                <a:extLst>
                  <a:ext uri="{0D108BD9-81ED-4DB2-BD59-A6C34878D82A}">
                    <a16:rowId xmlns="" xmlns:a16="http://schemas.microsoft.com/office/drawing/2014/main" val="3337766125"/>
                  </a:ext>
                </a:extLst>
              </a:tr>
              <a:tr h="594839">
                <a:tc>
                  <a:txBody>
                    <a:bodyPr/>
                    <a:lstStyle/>
                    <a:p>
                      <a:pPr algn="l" fontAlgn="t"/>
                      <a:r>
                        <a:rPr lang="en-US" sz="1000" b="0" i="0" u="none" strike="noStrike" dirty="0">
                          <a:solidFill>
                            <a:srgbClr val="000000"/>
                          </a:solidFill>
                          <a:effectLst/>
                          <a:latin typeface="+mn-lt"/>
                        </a:rPr>
                        <a:t>Visual arts and crafts, for example, painting, sculpting, pottery, wood-turning, </a:t>
                      </a:r>
                      <a:r>
                        <a:rPr lang="en-US" sz="1000" b="0" i="0" u="none" strike="noStrike" dirty="0" err="1">
                          <a:solidFill>
                            <a:srgbClr val="000000"/>
                          </a:solidFill>
                          <a:effectLst/>
                          <a:latin typeface="+mn-lt"/>
                        </a:rPr>
                        <a:t>jewellery</a:t>
                      </a:r>
                      <a:r>
                        <a:rPr lang="en-US" sz="1000" b="0" i="0" u="none" strike="noStrike" dirty="0">
                          <a:solidFill>
                            <a:srgbClr val="000000"/>
                          </a:solidFill>
                          <a:effectLst/>
                          <a:latin typeface="+mn-lt"/>
                        </a:rPr>
                        <a:t> making, weaving or textiles</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6</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4</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mn-lt"/>
                        </a:rPr>
                        <a:t>7</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mn-lt"/>
                        </a:rPr>
                        <a:t>6</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mn-lt"/>
                        </a:rPr>
                        <a:t>6</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mn-lt"/>
                        </a:rPr>
                        <a:t>6</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mn-lt"/>
                        </a:rPr>
                        <a:t>9</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mn-lt"/>
                        </a:rPr>
                        <a:t>3</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mn-lt"/>
                        </a:rPr>
                        <a:t>8</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5</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6</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5</a:t>
                      </a:r>
                    </a:p>
                  </a:txBody>
                  <a:tcPr marL="9525" marR="9525" marT="9525" marB="0" anchor="ctr">
                    <a:solidFill>
                      <a:schemeClr val="bg1">
                        <a:lumMod val="95000"/>
                      </a:schemeClr>
                    </a:solidFill>
                  </a:tcPr>
                </a:tc>
                <a:extLst>
                  <a:ext uri="{0D108BD9-81ED-4DB2-BD59-A6C34878D82A}">
                    <a16:rowId xmlns="" xmlns:a16="http://schemas.microsoft.com/office/drawing/2014/main" val="3272193340"/>
                  </a:ext>
                </a:extLst>
              </a:tr>
              <a:tr h="345879">
                <a:tc>
                  <a:txBody>
                    <a:bodyPr/>
                    <a:lstStyle/>
                    <a:p>
                      <a:pPr algn="l" fontAlgn="t"/>
                      <a:r>
                        <a:rPr lang="en-US" sz="1000" b="0" i="0" u="none" strike="noStrike" dirty="0">
                          <a:solidFill>
                            <a:srgbClr val="000000"/>
                          </a:solidFill>
                          <a:effectLst/>
                          <a:latin typeface="+mn-lt"/>
                        </a:rPr>
                        <a:t>Singing or being part of a choir</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5</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5</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5</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6</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2</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6</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mn-lt"/>
                        </a:rPr>
                        <a:t>7</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mn-lt"/>
                        </a:rPr>
                        <a:t>3</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mn-lt"/>
                        </a:rPr>
                        <a:t>8</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4</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5</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4</a:t>
                      </a:r>
                    </a:p>
                  </a:txBody>
                  <a:tcPr marL="9525" marR="9525" marT="9525" marB="0" anchor="ctr">
                    <a:solidFill>
                      <a:schemeClr val="bg1">
                        <a:lumMod val="95000"/>
                      </a:schemeClr>
                    </a:solidFill>
                  </a:tcPr>
                </a:tc>
                <a:extLst>
                  <a:ext uri="{0D108BD9-81ED-4DB2-BD59-A6C34878D82A}">
                    <a16:rowId xmlns="" xmlns:a16="http://schemas.microsoft.com/office/drawing/2014/main" val="928013600"/>
                  </a:ext>
                </a:extLst>
              </a:tr>
              <a:tr h="345879">
                <a:tc>
                  <a:txBody>
                    <a:bodyPr/>
                    <a:lstStyle/>
                    <a:p>
                      <a:pPr algn="l" fontAlgn="t"/>
                      <a:r>
                        <a:rPr lang="en-US" sz="1000" b="0" i="0" u="none" strike="noStrike" dirty="0">
                          <a:solidFill>
                            <a:srgbClr val="000000"/>
                          </a:solidFill>
                          <a:effectLst/>
                          <a:latin typeface="+mn-lt"/>
                        </a:rPr>
                        <a:t>Dance activity of any kind</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5</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5</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6</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7</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5</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5</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8</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3</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mn-lt"/>
                        </a:rPr>
                        <a:t>6</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mn-lt"/>
                        </a:rPr>
                        <a:t>5</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5</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mn-lt"/>
                        </a:rPr>
                        <a:t>6</a:t>
                      </a:r>
                    </a:p>
                  </a:txBody>
                  <a:tcPr marL="9525" marR="9525" marT="9525" marB="0" anchor="ctr">
                    <a:solidFill>
                      <a:schemeClr val="bg1">
                        <a:lumMod val="95000"/>
                      </a:schemeClr>
                    </a:solidFill>
                  </a:tcPr>
                </a:tc>
                <a:extLst>
                  <a:ext uri="{0D108BD9-81ED-4DB2-BD59-A6C34878D82A}">
                    <a16:rowId xmlns="" xmlns:a16="http://schemas.microsoft.com/office/drawing/2014/main" val="2174036153"/>
                  </a:ext>
                </a:extLst>
              </a:tr>
              <a:tr h="345879">
                <a:tc>
                  <a:txBody>
                    <a:bodyPr/>
                    <a:lstStyle/>
                    <a:p>
                      <a:pPr algn="l" fontAlgn="t"/>
                      <a:r>
                        <a:rPr lang="en-IE" sz="1000" b="0" i="0" u="none" strike="noStrike">
                          <a:solidFill>
                            <a:srgbClr val="000000"/>
                          </a:solidFill>
                          <a:effectLst/>
                          <a:latin typeface="+mn-lt"/>
                        </a:rPr>
                        <a:t>Book Club, reading group</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5</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3</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7</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4</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5</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5</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7</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3</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mn-lt"/>
                        </a:rPr>
                        <a:t>9</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mn-lt"/>
                        </a:rPr>
                        <a:t>3</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mn-lt"/>
                        </a:rPr>
                        <a:t>6</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3</a:t>
                      </a:r>
                    </a:p>
                  </a:txBody>
                  <a:tcPr marL="9525" marR="9525" marT="9525" marB="0" anchor="ctr">
                    <a:solidFill>
                      <a:schemeClr val="bg1">
                        <a:lumMod val="95000"/>
                      </a:schemeClr>
                    </a:solidFill>
                  </a:tcPr>
                </a:tc>
                <a:extLst>
                  <a:ext uri="{0D108BD9-81ED-4DB2-BD59-A6C34878D82A}">
                    <a16:rowId xmlns="" xmlns:a16="http://schemas.microsoft.com/office/drawing/2014/main" val="2120997030"/>
                  </a:ext>
                </a:extLst>
              </a:tr>
              <a:tr h="448417">
                <a:tc>
                  <a:txBody>
                    <a:bodyPr/>
                    <a:lstStyle/>
                    <a:p>
                      <a:pPr algn="l" fontAlgn="t"/>
                      <a:r>
                        <a:rPr lang="en-US" sz="1000" b="0" i="0" u="none" strike="noStrike" dirty="0">
                          <a:solidFill>
                            <a:srgbClr val="000000"/>
                          </a:solidFill>
                          <a:effectLst/>
                          <a:latin typeface="+mn-lt"/>
                        </a:rPr>
                        <a:t>Film and video making including photography other than family, holiday or party snaps</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4</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4</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4</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7</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5</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1</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7</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1</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mn-lt"/>
                        </a:rPr>
                        <a:t>6</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mn-lt"/>
                        </a:rPr>
                        <a:t>3</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mn-lt"/>
                        </a:rPr>
                        <a:t>4</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3</a:t>
                      </a:r>
                    </a:p>
                  </a:txBody>
                  <a:tcPr marL="9525" marR="9525" marT="9525" marB="0" anchor="ctr">
                    <a:solidFill>
                      <a:schemeClr val="bg1">
                        <a:lumMod val="95000"/>
                      </a:schemeClr>
                    </a:solidFill>
                  </a:tcPr>
                </a:tc>
                <a:extLst>
                  <a:ext uri="{0D108BD9-81ED-4DB2-BD59-A6C34878D82A}">
                    <a16:rowId xmlns="" xmlns:a16="http://schemas.microsoft.com/office/drawing/2014/main" val="1907862546"/>
                  </a:ext>
                </a:extLst>
              </a:tr>
              <a:tr h="345879">
                <a:tc>
                  <a:txBody>
                    <a:bodyPr/>
                    <a:lstStyle/>
                    <a:p>
                      <a:pPr algn="l" fontAlgn="t"/>
                      <a:r>
                        <a:rPr lang="en-US" sz="1000" b="0" i="0" u="none" strike="noStrike" dirty="0">
                          <a:solidFill>
                            <a:srgbClr val="000000"/>
                          </a:solidFill>
                          <a:effectLst/>
                          <a:latin typeface="+mn-lt"/>
                        </a:rPr>
                        <a:t>Creative writing, for example, poetry or stories</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4</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4</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3</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5</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2</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3</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4</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4</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mn-lt"/>
                        </a:rPr>
                        <a:t>4</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4</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mn-lt"/>
                        </a:rPr>
                        <a:t>3</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5</a:t>
                      </a:r>
                    </a:p>
                  </a:txBody>
                  <a:tcPr marL="9525" marR="9525" marT="9525" marB="0" anchor="ctr">
                    <a:solidFill>
                      <a:schemeClr val="bg1">
                        <a:lumMod val="95000"/>
                      </a:schemeClr>
                    </a:solidFill>
                  </a:tcPr>
                </a:tc>
                <a:extLst>
                  <a:ext uri="{0D108BD9-81ED-4DB2-BD59-A6C34878D82A}">
                    <a16:rowId xmlns="" xmlns:a16="http://schemas.microsoft.com/office/drawing/2014/main" val="1682044403"/>
                  </a:ext>
                </a:extLst>
              </a:tr>
              <a:tr h="345879">
                <a:tc>
                  <a:txBody>
                    <a:bodyPr/>
                    <a:lstStyle/>
                    <a:p>
                      <a:pPr algn="l" fontAlgn="t"/>
                      <a:r>
                        <a:rPr lang="en-US" sz="1000" b="0" i="0" u="none" strike="noStrike" dirty="0">
                          <a:solidFill>
                            <a:srgbClr val="000000"/>
                          </a:solidFill>
                          <a:effectLst/>
                          <a:latin typeface="+mn-lt"/>
                        </a:rPr>
                        <a:t>Drama or theatrical activity of any kind</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3</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5</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2</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3</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5</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3</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4</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3</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3</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mn-lt"/>
                        </a:rPr>
                        <a:t>4</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mn-lt"/>
                        </a:rPr>
                        <a:t>3</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5</a:t>
                      </a:r>
                    </a:p>
                  </a:txBody>
                  <a:tcPr marL="9525" marR="9525" marT="9525" marB="0" anchor="ctr">
                    <a:solidFill>
                      <a:schemeClr val="bg1">
                        <a:lumMod val="95000"/>
                      </a:schemeClr>
                    </a:solidFill>
                  </a:tcPr>
                </a:tc>
                <a:extLst>
                  <a:ext uri="{0D108BD9-81ED-4DB2-BD59-A6C34878D82A}">
                    <a16:rowId xmlns="" xmlns:a16="http://schemas.microsoft.com/office/drawing/2014/main" val="290295867"/>
                  </a:ext>
                </a:extLst>
              </a:tr>
              <a:tr h="448417">
                <a:tc>
                  <a:txBody>
                    <a:bodyPr/>
                    <a:lstStyle/>
                    <a:p>
                      <a:pPr algn="l" fontAlgn="t"/>
                      <a:r>
                        <a:rPr lang="en-US" sz="1000" b="0" i="0" u="none" strike="noStrike" dirty="0">
                          <a:solidFill>
                            <a:srgbClr val="000000"/>
                          </a:solidFill>
                          <a:effectLst/>
                          <a:latin typeface="+mn-lt"/>
                        </a:rPr>
                        <a:t>Digital arts: creating and making original artwork, animation or games using digital technology</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3</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4</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2</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5</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3</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2</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4</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2</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4</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mn-lt"/>
                        </a:rPr>
                        <a:t>3</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mn-lt"/>
                        </a:rPr>
                        <a:t>4</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mn-lt"/>
                        </a:rPr>
                        <a:t>3</a:t>
                      </a:r>
                    </a:p>
                  </a:txBody>
                  <a:tcPr marL="9525" marR="9525" marT="9525" marB="0" anchor="ctr">
                    <a:solidFill>
                      <a:schemeClr val="bg1">
                        <a:lumMod val="95000"/>
                      </a:schemeClr>
                    </a:solidFill>
                  </a:tcPr>
                </a:tc>
                <a:extLst>
                  <a:ext uri="{0D108BD9-81ED-4DB2-BD59-A6C34878D82A}">
                    <a16:rowId xmlns="" xmlns:a16="http://schemas.microsoft.com/office/drawing/2014/main" val="4183231582"/>
                  </a:ext>
                </a:extLst>
              </a:tr>
              <a:tr h="345879">
                <a:tc>
                  <a:txBody>
                    <a:bodyPr/>
                    <a:lstStyle/>
                    <a:p>
                      <a:pPr algn="l" fontAlgn="t"/>
                      <a:r>
                        <a:rPr lang="en-IE" sz="1000" b="0" i="0" u="none" strike="noStrike" dirty="0">
                          <a:solidFill>
                            <a:srgbClr val="000000"/>
                          </a:solidFill>
                          <a:effectLst/>
                          <a:latin typeface="+mn-lt"/>
                        </a:rPr>
                        <a:t>Circus, Street arts, Carnival skills</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2</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1</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2</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2</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1</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1</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2</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1</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1</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mn-lt"/>
                        </a:rPr>
                        <a:t>2</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mn-lt"/>
                        </a:rPr>
                        <a:t>1</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mn-lt"/>
                        </a:rPr>
                        <a:t>2</a:t>
                      </a:r>
                    </a:p>
                  </a:txBody>
                  <a:tcPr marL="9525" marR="9525" marT="9525" marB="0" anchor="ctr">
                    <a:solidFill>
                      <a:schemeClr val="bg1">
                        <a:lumMod val="95000"/>
                      </a:schemeClr>
                    </a:solidFill>
                  </a:tcPr>
                </a:tc>
                <a:extLst>
                  <a:ext uri="{0D108BD9-81ED-4DB2-BD59-A6C34878D82A}">
                    <a16:rowId xmlns="" xmlns:a16="http://schemas.microsoft.com/office/drawing/2014/main" val="2197247512"/>
                  </a:ext>
                </a:extLst>
              </a:tr>
              <a:tr h="345879">
                <a:tc>
                  <a:txBody>
                    <a:bodyPr/>
                    <a:lstStyle/>
                    <a:p>
                      <a:pPr algn="l" fontAlgn="t"/>
                      <a:r>
                        <a:rPr lang="en-IE" sz="1000" b="0" i="0" u="none" strike="noStrike" dirty="0">
                          <a:solidFill>
                            <a:srgbClr val="000000"/>
                          </a:solidFill>
                          <a:effectLst/>
                          <a:latin typeface="+mn-lt"/>
                        </a:rPr>
                        <a:t>Other </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mn-lt"/>
                        </a:rPr>
                        <a:t>2</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1</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3</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2</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1</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4</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3</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2</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2</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mn-lt"/>
                        </a:rPr>
                        <a:t>3</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mn-lt"/>
                        </a:rPr>
                        <a:t>2</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mn-lt"/>
                        </a:rPr>
                        <a:t>3</a:t>
                      </a:r>
                    </a:p>
                  </a:txBody>
                  <a:tcPr marL="9525" marR="9525" marT="9525" marB="0" anchor="ctr">
                    <a:solidFill>
                      <a:schemeClr val="bg1">
                        <a:lumMod val="95000"/>
                      </a:schemeClr>
                    </a:solidFill>
                  </a:tcPr>
                </a:tc>
                <a:extLst>
                  <a:ext uri="{0D108BD9-81ED-4DB2-BD59-A6C34878D82A}">
                    <a16:rowId xmlns="" xmlns:a16="http://schemas.microsoft.com/office/drawing/2014/main" val="1878135903"/>
                  </a:ext>
                </a:extLst>
              </a:tr>
              <a:tr h="345879">
                <a:tc>
                  <a:txBody>
                    <a:bodyPr/>
                    <a:lstStyle/>
                    <a:p>
                      <a:pPr algn="l" fontAlgn="t"/>
                      <a:r>
                        <a:rPr lang="en-IE" sz="1000" b="1" i="0" u="none" strike="noStrike" dirty="0">
                          <a:solidFill>
                            <a:srgbClr val="000000"/>
                          </a:solidFill>
                          <a:effectLst/>
                          <a:latin typeface="+mn-lt"/>
                        </a:rPr>
                        <a:t>Any</a:t>
                      </a:r>
                    </a:p>
                  </a:txBody>
                  <a:tcPr marL="9525" marR="9525" marT="9525" marB="0" anchor="ctr">
                    <a:solidFill>
                      <a:schemeClr val="bg1">
                        <a:lumMod val="95000"/>
                      </a:schemeClr>
                    </a:solidFill>
                  </a:tcPr>
                </a:tc>
                <a:tc>
                  <a:txBody>
                    <a:bodyPr/>
                    <a:lstStyle/>
                    <a:p>
                      <a:pPr algn="ctr" fontAlgn="t"/>
                      <a:r>
                        <a:rPr lang="en-IE" sz="1000" b="1" i="0" u="none" strike="noStrike" dirty="0">
                          <a:solidFill>
                            <a:srgbClr val="000000"/>
                          </a:solidFill>
                          <a:effectLst/>
                          <a:latin typeface="+mn-lt"/>
                        </a:rPr>
                        <a:t>25</a:t>
                      </a:r>
                    </a:p>
                  </a:txBody>
                  <a:tcPr marL="9525" marR="9525" marT="9525" marB="0" anchor="ctr">
                    <a:solidFill>
                      <a:schemeClr val="bg1">
                        <a:lumMod val="95000"/>
                      </a:schemeClr>
                    </a:solidFill>
                  </a:tcPr>
                </a:tc>
                <a:tc>
                  <a:txBody>
                    <a:bodyPr/>
                    <a:lstStyle/>
                    <a:p>
                      <a:pPr algn="ctr" fontAlgn="t"/>
                      <a:r>
                        <a:rPr lang="en-IE" sz="1000" b="1" i="0" u="none" strike="noStrike" dirty="0">
                          <a:solidFill>
                            <a:srgbClr val="000000"/>
                          </a:solidFill>
                          <a:effectLst/>
                          <a:latin typeface="+mn-lt"/>
                        </a:rPr>
                        <a:t>25</a:t>
                      </a:r>
                    </a:p>
                  </a:txBody>
                  <a:tcPr marL="9525" marR="9525" marT="9525" marB="0" anchor="ctr">
                    <a:solidFill>
                      <a:schemeClr val="bg1">
                        <a:lumMod val="95000"/>
                      </a:schemeClr>
                    </a:solidFill>
                  </a:tcPr>
                </a:tc>
                <a:tc>
                  <a:txBody>
                    <a:bodyPr/>
                    <a:lstStyle/>
                    <a:p>
                      <a:pPr algn="ctr" fontAlgn="t"/>
                      <a:r>
                        <a:rPr lang="en-IE" sz="1000" b="1" i="0" u="none" strike="noStrike" dirty="0">
                          <a:solidFill>
                            <a:srgbClr val="000000"/>
                          </a:solidFill>
                          <a:effectLst/>
                          <a:latin typeface="+mn-lt"/>
                        </a:rPr>
                        <a:t>26</a:t>
                      </a:r>
                    </a:p>
                  </a:txBody>
                  <a:tcPr marL="9525" marR="9525" marT="9525" marB="0" anchor="ctr">
                    <a:solidFill>
                      <a:schemeClr val="bg1">
                        <a:lumMod val="95000"/>
                      </a:schemeClr>
                    </a:solidFill>
                  </a:tcPr>
                </a:tc>
                <a:tc>
                  <a:txBody>
                    <a:bodyPr/>
                    <a:lstStyle/>
                    <a:p>
                      <a:pPr algn="ctr" fontAlgn="t"/>
                      <a:r>
                        <a:rPr lang="en-IE" sz="1000" b="1" i="0" u="none" strike="noStrike" dirty="0">
                          <a:solidFill>
                            <a:srgbClr val="000000"/>
                          </a:solidFill>
                          <a:effectLst/>
                          <a:latin typeface="+mn-lt"/>
                        </a:rPr>
                        <a:t>29</a:t>
                      </a:r>
                    </a:p>
                  </a:txBody>
                  <a:tcPr marL="9525" marR="9525" marT="9525" marB="0" anchor="ctr">
                    <a:solidFill>
                      <a:schemeClr val="bg1">
                        <a:lumMod val="95000"/>
                      </a:schemeClr>
                    </a:solidFill>
                  </a:tcPr>
                </a:tc>
                <a:tc>
                  <a:txBody>
                    <a:bodyPr/>
                    <a:lstStyle/>
                    <a:p>
                      <a:pPr algn="ctr" fontAlgn="t"/>
                      <a:r>
                        <a:rPr lang="en-IE" sz="1000" b="1" i="0" u="none" strike="noStrike" dirty="0">
                          <a:solidFill>
                            <a:srgbClr val="000000"/>
                          </a:solidFill>
                          <a:effectLst/>
                          <a:latin typeface="+mn-lt"/>
                        </a:rPr>
                        <a:t>25</a:t>
                      </a:r>
                    </a:p>
                  </a:txBody>
                  <a:tcPr marL="9525" marR="9525" marT="9525" marB="0" anchor="ctr">
                    <a:solidFill>
                      <a:schemeClr val="bg1">
                        <a:lumMod val="95000"/>
                      </a:schemeClr>
                    </a:solidFill>
                  </a:tcPr>
                </a:tc>
                <a:tc>
                  <a:txBody>
                    <a:bodyPr/>
                    <a:lstStyle/>
                    <a:p>
                      <a:pPr algn="ctr" fontAlgn="t"/>
                      <a:r>
                        <a:rPr lang="en-IE" sz="1000" b="1" i="0" u="none" strike="noStrike" dirty="0">
                          <a:solidFill>
                            <a:srgbClr val="000000"/>
                          </a:solidFill>
                          <a:effectLst/>
                          <a:latin typeface="+mn-lt"/>
                        </a:rPr>
                        <a:t>23</a:t>
                      </a:r>
                    </a:p>
                  </a:txBody>
                  <a:tcPr marL="9525" marR="9525" marT="9525" marB="0" anchor="ctr">
                    <a:solidFill>
                      <a:schemeClr val="bg1">
                        <a:lumMod val="95000"/>
                      </a:schemeClr>
                    </a:solidFill>
                  </a:tcPr>
                </a:tc>
                <a:tc>
                  <a:txBody>
                    <a:bodyPr/>
                    <a:lstStyle/>
                    <a:p>
                      <a:pPr algn="ctr" fontAlgn="t"/>
                      <a:r>
                        <a:rPr lang="en-IE" sz="1000" b="1" i="0" u="none" strike="noStrike" dirty="0">
                          <a:solidFill>
                            <a:srgbClr val="000000"/>
                          </a:solidFill>
                          <a:effectLst/>
                          <a:latin typeface="+mn-lt"/>
                        </a:rPr>
                        <a:t>35</a:t>
                      </a:r>
                    </a:p>
                  </a:txBody>
                  <a:tcPr marL="9525" marR="9525" marT="9525" marB="0" anchor="ctr">
                    <a:solidFill>
                      <a:schemeClr val="accent1">
                        <a:lumMod val="60000"/>
                        <a:lumOff val="40000"/>
                      </a:schemeClr>
                    </a:solidFill>
                  </a:tcPr>
                </a:tc>
                <a:tc>
                  <a:txBody>
                    <a:bodyPr/>
                    <a:lstStyle/>
                    <a:p>
                      <a:pPr algn="ctr" fontAlgn="t"/>
                      <a:r>
                        <a:rPr lang="en-IE" sz="1000" b="1" i="0" u="none" strike="noStrike" dirty="0">
                          <a:solidFill>
                            <a:srgbClr val="000000"/>
                          </a:solidFill>
                          <a:effectLst/>
                          <a:latin typeface="+mn-lt"/>
                        </a:rPr>
                        <a:t>17</a:t>
                      </a:r>
                    </a:p>
                  </a:txBody>
                  <a:tcPr marL="9525" marR="9525" marT="9525" marB="0" anchor="ctr">
                    <a:solidFill>
                      <a:schemeClr val="bg1">
                        <a:lumMod val="95000"/>
                      </a:schemeClr>
                    </a:solidFill>
                  </a:tcPr>
                </a:tc>
                <a:tc>
                  <a:txBody>
                    <a:bodyPr/>
                    <a:lstStyle/>
                    <a:p>
                      <a:pPr algn="ctr" fontAlgn="t"/>
                      <a:r>
                        <a:rPr lang="en-IE" sz="1000" b="1" i="0" u="none" strike="noStrike" dirty="0">
                          <a:solidFill>
                            <a:srgbClr val="000000"/>
                          </a:solidFill>
                          <a:effectLst/>
                          <a:latin typeface="+mn-lt"/>
                        </a:rPr>
                        <a:t>31</a:t>
                      </a:r>
                    </a:p>
                  </a:txBody>
                  <a:tcPr marL="9525" marR="9525" marT="9525" marB="0" anchor="ctr">
                    <a:solidFill>
                      <a:schemeClr val="accent1">
                        <a:lumMod val="60000"/>
                        <a:lumOff val="40000"/>
                      </a:schemeClr>
                    </a:solidFill>
                  </a:tcPr>
                </a:tc>
                <a:tc>
                  <a:txBody>
                    <a:bodyPr/>
                    <a:lstStyle/>
                    <a:p>
                      <a:pPr algn="ctr" fontAlgn="t"/>
                      <a:r>
                        <a:rPr lang="en-IE" sz="1000" b="1" i="0" u="none" strike="noStrike" dirty="0">
                          <a:solidFill>
                            <a:srgbClr val="000000"/>
                          </a:solidFill>
                          <a:effectLst/>
                          <a:latin typeface="+mn-lt"/>
                        </a:rPr>
                        <a:t>23</a:t>
                      </a:r>
                    </a:p>
                  </a:txBody>
                  <a:tcPr marL="9525" marR="9525" marT="9525" marB="0" anchor="ctr">
                    <a:solidFill>
                      <a:schemeClr val="bg1">
                        <a:lumMod val="95000"/>
                      </a:schemeClr>
                    </a:solidFill>
                  </a:tcPr>
                </a:tc>
                <a:tc>
                  <a:txBody>
                    <a:bodyPr/>
                    <a:lstStyle/>
                    <a:p>
                      <a:pPr algn="ctr" fontAlgn="t"/>
                      <a:r>
                        <a:rPr lang="en-IE" sz="1000" b="1" i="0" u="none" strike="noStrike" dirty="0">
                          <a:solidFill>
                            <a:srgbClr val="000000"/>
                          </a:solidFill>
                          <a:effectLst/>
                          <a:latin typeface="+mn-lt"/>
                        </a:rPr>
                        <a:t>25</a:t>
                      </a:r>
                    </a:p>
                  </a:txBody>
                  <a:tcPr marL="9525" marR="9525" marT="9525" marB="0" anchor="ctr">
                    <a:solidFill>
                      <a:schemeClr val="bg1">
                        <a:lumMod val="95000"/>
                      </a:schemeClr>
                    </a:solidFill>
                  </a:tcPr>
                </a:tc>
                <a:tc>
                  <a:txBody>
                    <a:bodyPr/>
                    <a:lstStyle/>
                    <a:p>
                      <a:pPr algn="ctr" fontAlgn="t"/>
                      <a:r>
                        <a:rPr lang="en-IE" sz="1000" b="1" i="0" u="none" strike="noStrike" dirty="0">
                          <a:solidFill>
                            <a:srgbClr val="000000"/>
                          </a:solidFill>
                          <a:effectLst/>
                          <a:latin typeface="+mn-lt"/>
                        </a:rPr>
                        <a:t>26</a:t>
                      </a:r>
                    </a:p>
                  </a:txBody>
                  <a:tcPr marL="9525" marR="9525" marT="9525" marB="0" anchor="ctr">
                    <a:solidFill>
                      <a:schemeClr val="bg1">
                        <a:lumMod val="95000"/>
                      </a:schemeClr>
                    </a:solidFill>
                  </a:tcPr>
                </a:tc>
                <a:extLst>
                  <a:ext uri="{0D108BD9-81ED-4DB2-BD59-A6C34878D82A}">
                    <a16:rowId xmlns="" xmlns:a16="http://schemas.microsoft.com/office/drawing/2014/main" val="2220239925"/>
                  </a:ext>
                </a:extLst>
              </a:tr>
            </a:tbl>
          </a:graphicData>
        </a:graphic>
      </p:graphicFrame>
    </p:spTree>
    <p:extLst>
      <p:ext uri="{BB962C8B-B14F-4D97-AF65-F5344CB8AC3E}">
        <p14:creationId xmlns:p14="http://schemas.microsoft.com/office/powerpoint/2010/main" val="3927989840"/>
      </p:ext>
    </p:extLst>
  </p:cSld>
  <p:clrMapOvr>
    <a:masterClrMapping/>
  </p:clrMapOvr>
  <p:transition spd="slow">
    <p:wipe dir="r"/>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5FC5DB3D-85AF-49C3-AFDA-B09CCC86D990}"/>
              </a:ext>
            </a:extLst>
          </p:cNvPr>
          <p:cNvSpPr>
            <a:spLocks noGrp="1"/>
          </p:cNvSpPr>
          <p:nvPr>
            <p:ph type="body" sz="quarter" idx="49"/>
          </p:nvPr>
        </p:nvSpPr>
        <p:spPr>
          <a:xfrm>
            <a:off x="211850" y="554982"/>
            <a:ext cx="5548676" cy="323941"/>
          </a:xfrm>
        </p:spPr>
        <p:txBody>
          <a:bodyPr/>
          <a:lstStyle/>
          <a:p>
            <a:r>
              <a:rPr lang="en-IE" dirty="0">
                <a:solidFill>
                  <a:prstClr val="white">
                    <a:lumMod val="50000"/>
                  </a:prstClr>
                </a:solidFill>
              </a:rPr>
              <a:t>Base : All adults 16+ n-1068</a:t>
            </a:r>
            <a:r>
              <a:rPr lang="en-IE" dirty="0"/>
              <a:t/>
            </a:r>
            <a:br>
              <a:rPr lang="en-IE" dirty="0"/>
            </a:br>
            <a:endParaRPr lang="en-IE" dirty="0"/>
          </a:p>
        </p:txBody>
      </p:sp>
      <p:sp>
        <p:nvSpPr>
          <p:cNvPr id="2" name="Title 1">
            <a:extLst>
              <a:ext uri="{FF2B5EF4-FFF2-40B4-BE49-F238E27FC236}">
                <a16:creationId xmlns="" xmlns:a16="http://schemas.microsoft.com/office/drawing/2014/main" id="{73A4E6A3-C6F9-422C-ABBA-3A21C7FF6CF8}"/>
              </a:ext>
            </a:extLst>
          </p:cNvPr>
          <p:cNvSpPr>
            <a:spLocks noGrp="1"/>
          </p:cNvSpPr>
          <p:nvPr>
            <p:ph type="title"/>
          </p:nvPr>
        </p:nvSpPr>
        <p:spPr>
          <a:xfrm>
            <a:off x="211850" y="142811"/>
            <a:ext cx="7952663" cy="370620"/>
          </a:xfrm>
        </p:spPr>
        <p:txBody>
          <a:bodyPr>
            <a:normAutofit fontScale="90000"/>
          </a:bodyPr>
          <a:lstStyle/>
          <a:p>
            <a:r>
              <a:rPr lang="en-IE" dirty="0"/>
              <a:t>Participating in the Arts x Arts Attendance</a:t>
            </a:r>
          </a:p>
        </p:txBody>
      </p:sp>
      <p:sp>
        <p:nvSpPr>
          <p:cNvPr id="6" name="Text Placeholder 5">
            <a:extLst>
              <a:ext uri="{FF2B5EF4-FFF2-40B4-BE49-F238E27FC236}">
                <a16:creationId xmlns="" xmlns:a16="http://schemas.microsoft.com/office/drawing/2014/main" id="{660D7F91-BF9C-4679-9E41-3F6047BB8757}"/>
              </a:ext>
            </a:extLst>
          </p:cNvPr>
          <p:cNvSpPr>
            <a:spLocks noGrp="1"/>
          </p:cNvSpPr>
          <p:nvPr>
            <p:ph type="body" sz="quarter" idx="60"/>
          </p:nvPr>
        </p:nvSpPr>
        <p:spPr/>
        <p:txBody>
          <a:bodyPr/>
          <a:lstStyle/>
          <a:p>
            <a:pPr fontAlgn="t"/>
            <a:r>
              <a:rPr lang="en-IE" i="0" dirty="0"/>
              <a:t>Q.15 In the past 12 months, have you taken part in any of the following activities?</a:t>
            </a:r>
          </a:p>
          <a:p>
            <a:endParaRPr lang="en-IE" dirty="0"/>
          </a:p>
        </p:txBody>
      </p:sp>
      <p:graphicFrame>
        <p:nvGraphicFramePr>
          <p:cNvPr id="7" name="Table 6">
            <a:extLst>
              <a:ext uri="{FF2B5EF4-FFF2-40B4-BE49-F238E27FC236}">
                <a16:creationId xmlns="" xmlns:a16="http://schemas.microsoft.com/office/drawing/2014/main" id="{8BAD0D4E-75B2-4AEF-B31C-3E75583D1102}"/>
              </a:ext>
            </a:extLst>
          </p:cNvPr>
          <p:cNvGraphicFramePr>
            <a:graphicFrameLocks noGrp="1"/>
          </p:cNvGraphicFramePr>
          <p:nvPr/>
        </p:nvGraphicFramePr>
        <p:xfrm>
          <a:off x="704529" y="1049430"/>
          <a:ext cx="8629894" cy="5101904"/>
        </p:xfrm>
        <a:graphic>
          <a:graphicData uri="http://schemas.openxmlformats.org/drawingml/2006/table">
            <a:tbl>
              <a:tblPr>
                <a:tableStyleId>{5C22544A-7EE6-4342-B048-85BDC9FD1C3A}</a:tableStyleId>
              </a:tblPr>
              <a:tblGrid>
                <a:gridCol w="2858671">
                  <a:extLst>
                    <a:ext uri="{9D8B030D-6E8A-4147-A177-3AD203B41FA5}">
                      <a16:colId xmlns="" xmlns:a16="http://schemas.microsoft.com/office/drawing/2014/main" val="1208013310"/>
                    </a:ext>
                  </a:extLst>
                </a:gridCol>
                <a:gridCol w="1012370">
                  <a:extLst>
                    <a:ext uri="{9D8B030D-6E8A-4147-A177-3AD203B41FA5}">
                      <a16:colId xmlns="" xmlns:a16="http://schemas.microsoft.com/office/drawing/2014/main" val="2482893354"/>
                    </a:ext>
                  </a:extLst>
                </a:gridCol>
                <a:gridCol w="778415">
                  <a:extLst>
                    <a:ext uri="{9D8B030D-6E8A-4147-A177-3AD203B41FA5}">
                      <a16:colId xmlns="" xmlns:a16="http://schemas.microsoft.com/office/drawing/2014/main" val="1547477522"/>
                    </a:ext>
                  </a:extLst>
                </a:gridCol>
                <a:gridCol w="778415">
                  <a:extLst>
                    <a:ext uri="{9D8B030D-6E8A-4147-A177-3AD203B41FA5}">
                      <a16:colId xmlns="" xmlns:a16="http://schemas.microsoft.com/office/drawing/2014/main" val="2621293448"/>
                    </a:ext>
                  </a:extLst>
                </a:gridCol>
                <a:gridCol w="778415">
                  <a:extLst>
                    <a:ext uri="{9D8B030D-6E8A-4147-A177-3AD203B41FA5}">
                      <a16:colId xmlns="" xmlns:a16="http://schemas.microsoft.com/office/drawing/2014/main" val="1278073206"/>
                    </a:ext>
                  </a:extLst>
                </a:gridCol>
                <a:gridCol w="866778">
                  <a:extLst>
                    <a:ext uri="{9D8B030D-6E8A-4147-A177-3AD203B41FA5}">
                      <a16:colId xmlns="" xmlns:a16="http://schemas.microsoft.com/office/drawing/2014/main" val="1570122921"/>
                    </a:ext>
                  </a:extLst>
                </a:gridCol>
                <a:gridCol w="778415">
                  <a:extLst>
                    <a:ext uri="{9D8B030D-6E8A-4147-A177-3AD203B41FA5}">
                      <a16:colId xmlns="" xmlns:a16="http://schemas.microsoft.com/office/drawing/2014/main" val="2763950584"/>
                    </a:ext>
                  </a:extLst>
                </a:gridCol>
                <a:gridCol w="778415">
                  <a:extLst>
                    <a:ext uri="{9D8B030D-6E8A-4147-A177-3AD203B41FA5}">
                      <a16:colId xmlns="" xmlns:a16="http://schemas.microsoft.com/office/drawing/2014/main" val="2239448164"/>
                    </a:ext>
                  </a:extLst>
                </a:gridCol>
              </a:tblGrid>
              <a:tr h="226708">
                <a:tc rowSpan="2">
                  <a:txBody>
                    <a:bodyPr/>
                    <a:lstStyle/>
                    <a:p>
                      <a:pPr algn="l" fontAlgn="t"/>
                      <a:r>
                        <a:rPr lang="en-IE" sz="1200" u="none" strike="noStrike" dirty="0">
                          <a:solidFill>
                            <a:schemeClr val="bg1">
                              <a:lumMod val="50000"/>
                            </a:schemeClr>
                          </a:solidFill>
                          <a:effectLst/>
                          <a:latin typeface="+mj-lt"/>
                        </a:rPr>
                        <a:t> </a:t>
                      </a:r>
                      <a:endParaRPr lang="en-IE" sz="1200" b="0" i="0" u="none" strike="noStrike" dirty="0">
                        <a:solidFill>
                          <a:schemeClr val="bg1">
                            <a:lumMod val="50000"/>
                          </a:schemeClr>
                        </a:solidFill>
                        <a:effectLst/>
                        <a:latin typeface="+mj-lt"/>
                      </a:endParaRPr>
                    </a:p>
                  </a:txBody>
                  <a:tcPr marL="6566" marR="6566" marT="6566" marB="0">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FED402"/>
                    </a:solidFill>
                  </a:tcPr>
                </a:tc>
                <a:tc rowSpan="2">
                  <a:txBody>
                    <a:bodyPr/>
                    <a:lstStyle/>
                    <a:p>
                      <a:pPr algn="ctr" fontAlgn="t"/>
                      <a:r>
                        <a:rPr lang="en-IE" sz="1200" b="1" u="none" strike="noStrike" dirty="0">
                          <a:solidFill>
                            <a:schemeClr val="bg1">
                              <a:lumMod val="50000"/>
                            </a:schemeClr>
                          </a:solidFill>
                          <a:effectLst/>
                          <a:latin typeface="+mn-lt"/>
                        </a:rPr>
                        <a:t>Total</a:t>
                      </a:r>
                      <a:endParaRPr lang="en-IE" sz="1200" b="1" i="0" u="none" strike="noStrike" dirty="0">
                        <a:solidFill>
                          <a:schemeClr val="bg1">
                            <a:lumMod val="50000"/>
                          </a:schemeClr>
                        </a:solidFill>
                        <a:effectLst/>
                        <a:latin typeface="+mn-lt"/>
                      </a:endParaRPr>
                    </a:p>
                  </a:txBody>
                  <a:tcPr marL="6566" marR="6566" marT="6566"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FED402"/>
                    </a:solidFill>
                  </a:tcPr>
                </a:tc>
                <a:tc gridSpan="6">
                  <a:txBody>
                    <a:bodyPr/>
                    <a:lstStyle/>
                    <a:p>
                      <a:pPr algn="ctr" fontAlgn="t"/>
                      <a:r>
                        <a:rPr lang="en-IE" sz="1200" b="1" u="none" strike="noStrike" dirty="0">
                          <a:solidFill>
                            <a:schemeClr val="bg1">
                              <a:lumMod val="50000"/>
                            </a:schemeClr>
                          </a:solidFill>
                          <a:effectLst/>
                          <a:latin typeface="+mn-lt"/>
                        </a:rPr>
                        <a:t>Arts Goers</a:t>
                      </a:r>
                      <a:endParaRPr lang="en-IE" sz="1200" b="1" i="0" u="none" strike="noStrike" dirty="0">
                        <a:solidFill>
                          <a:schemeClr val="bg1">
                            <a:lumMod val="50000"/>
                          </a:schemeClr>
                        </a:solidFill>
                        <a:effectLst/>
                        <a:latin typeface="+mn-lt"/>
                      </a:endParaRPr>
                    </a:p>
                  </a:txBody>
                  <a:tcPr marL="6566" marR="6566" marT="6566" marB="0">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rgbClr val="FED402"/>
                    </a:solid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 xmlns:a16="http://schemas.microsoft.com/office/drawing/2014/main" val="874677230"/>
                  </a:ext>
                </a:extLst>
              </a:tr>
              <a:tr h="460498">
                <a:tc vMerge="1">
                  <a:txBody>
                    <a:bodyPr/>
                    <a:lstStyle/>
                    <a:p>
                      <a:endParaRPr lang="en-IE"/>
                    </a:p>
                  </a:txBody>
                  <a:tcPr/>
                </a:tc>
                <a:tc vMerge="1">
                  <a:txBody>
                    <a:bodyPr/>
                    <a:lstStyle/>
                    <a:p>
                      <a:endParaRPr lang="en-IE"/>
                    </a:p>
                  </a:txBody>
                  <a:tcPr/>
                </a:tc>
                <a:tc>
                  <a:txBody>
                    <a:bodyPr/>
                    <a:lstStyle/>
                    <a:p>
                      <a:pPr algn="ctr" fontAlgn="t"/>
                      <a:r>
                        <a:rPr lang="en-IE" sz="1200" b="1" u="none" strike="noStrike" dirty="0">
                          <a:solidFill>
                            <a:schemeClr val="bg1">
                              <a:lumMod val="50000"/>
                            </a:schemeClr>
                          </a:solidFill>
                          <a:effectLst/>
                          <a:latin typeface="+mn-lt"/>
                        </a:rPr>
                        <a:t>Any arts goers</a:t>
                      </a:r>
                      <a:endParaRPr lang="en-IE" sz="1200" b="1" i="0" u="none" strike="noStrike" dirty="0">
                        <a:solidFill>
                          <a:schemeClr val="bg1">
                            <a:lumMod val="50000"/>
                          </a:schemeClr>
                        </a:solidFill>
                        <a:effectLst/>
                        <a:latin typeface="+mn-lt"/>
                      </a:endParaRPr>
                    </a:p>
                  </a:txBody>
                  <a:tcPr marL="6566" marR="6566" marT="6566" marB="0"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ED402"/>
                    </a:solidFill>
                  </a:tcPr>
                </a:tc>
                <a:tc>
                  <a:txBody>
                    <a:bodyPr/>
                    <a:lstStyle/>
                    <a:p>
                      <a:pPr algn="ctr" fontAlgn="t"/>
                      <a:r>
                        <a:rPr lang="en-IE" sz="1200" b="1" u="none" strike="noStrike" dirty="0">
                          <a:solidFill>
                            <a:schemeClr val="bg1">
                              <a:lumMod val="50000"/>
                            </a:schemeClr>
                          </a:solidFill>
                          <a:effectLst/>
                          <a:latin typeface="+mn-lt"/>
                        </a:rPr>
                        <a:t>Occasional</a:t>
                      </a:r>
                      <a:endParaRPr lang="en-IE" sz="1200" b="1" i="0" u="none" strike="noStrike" dirty="0">
                        <a:solidFill>
                          <a:schemeClr val="bg1">
                            <a:lumMod val="50000"/>
                          </a:schemeClr>
                        </a:solidFill>
                        <a:effectLst/>
                        <a:latin typeface="+mn-lt"/>
                      </a:endParaRPr>
                    </a:p>
                  </a:txBody>
                  <a:tcPr marL="6566" marR="6566" marT="6566" marB="0"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ED402"/>
                    </a:solidFill>
                  </a:tcPr>
                </a:tc>
                <a:tc>
                  <a:txBody>
                    <a:bodyPr/>
                    <a:lstStyle/>
                    <a:p>
                      <a:pPr algn="ctr" fontAlgn="t"/>
                      <a:r>
                        <a:rPr lang="en-IE" sz="1200" b="1" u="none" strike="noStrike" dirty="0">
                          <a:solidFill>
                            <a:schemeClr val="bg1">
                              <a:lumMod val="50000"/>
                            </a:schemeClr>
                          </a:solidFill>
                          <a:effectLst/>
                          <a:latin typeface="+mn-lt"/>
                        </a:rPr>
                        <a:t>Regular</a:t>
                      </a:r>
                      <a:endParaRPr lang="en-IE" sz="1200" b="1" i="0" u="none" strike="noStrike" dirty="0">
                        <a:solidFill>
                          <a:schemeClr val="bg1">
                            <a:lumMod val="50000"/>
                          </a:schemeClr>
                        </a:solidFill>
                        <a:effectLst/>
                        <a:latin typeface="+mn-lt"/>
                      </a:endParaRPr>
                    </a:p>
                  </a:txBody>
                  <a:tcPr marL="6566" marR="6566" marT="6566" marB="0"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ED402"/>
                    </a:solidFill>
                  </a:tcPr>
                </a:tc>
                <a:tc>
                  <a:txBody>
                    <a:bodyPr/>
                    <a:lstStyle/>
                    <a:p>
                      <a:pPr algn="ctr" fontAlgn="t"/>
                      <a:r>
                        <a:rPr lang="en-IE" sz="1200" b="1" u="none" strike="noStrike" dirty="0">
                          <a:solidFill>
                            <a:schemeClr val="bg1">
                              <a:lumMod val="50000"/>
                            </a:schemeClr>
                          </a:solidFill>
                          <a:effectLst/>
                          <a:latin typeface="+mn-lt"/>
                        </a:rPr>
                        <a:t>Aficionados</a:t>
                      </a:r>
                      <a:endParaRPr lang="en-IE" sz="1200" b="1" i="0" u="none" strike="noStrike" dirty="0">
                        <a:solidFill>
                          <a:schemeClr val="bg1">
                            <a:lumMod val="50000"/>
                          </a:schemeClr>
                        </a:solidFill>
                        <a:effectLst/>
                        <a:latin typeface="+mn-lt"/>
                      </a:endParaRPr>
                    </a:p>
                  </a:txBody>
                  <a:tcPr marL="6566" marR="6566" marT="6566" marB="0"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ED402"/>
                    </a:solidFill>
                  </a:tcPr>
                </a:tc>
                <a:tc>
                  <a:txBody>
                    <a:bodyPr/>
                    <a:lstStyle/>
                    <a:p>
                      <a:pPr algn="ctr" fontAlgn="t"/>
                      <a:r>
                        <a:rPr lang="en-IE" sz="1200" b="1" u="none" strike="noStrike" dirty="0">
                          <a:solidFill>
                            <a:schemeClr val="bg1">
                              <a:lumMod val="50000"/>
                            </a:schemeClr>
                          </a:solidFill>
                          <a:effectLst/>
                          <a:latin typeface="+mn-lt"/>
                        </a:rPr>
                        <a:t>Films only</a:t>
                      </a:r>
                      <a:endParaRPr lang="en-IE" sz="1200" b="1" i="0" u="none" strike="noStrike" dirty="0">
                        <a:solidFill>
                          <a:schemeClr val="bg1">
                            <a:lumMod val="50000"/>
                          </a:schemeClr>
                        </a:solidFill>
                        <a:effectLst/>
                        <a:latin typeface="+mn-lt"/>
                      </a:endParaRPr>
                    </a:p>
                  </a:txBody>
                  <a:tcPr marL="6566" marR="6566" marT="6566" marB="0"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ED402"/>
                    </a:solidFill>
                  </a:tcPr>
                </a:tc>
                <a:tc>
                  <a:txBody>
                    <a:bodyPr/>
                    <a:lstStyle/>
                    <a:p>
                      <a:pPr algn="ctr" fontAlgn="t"/>
                      <a:r>
                        <a:rPr lang="en-IE" sz="1200" b="1" u="none" strike="noStrike" dirty="0">
                          <a:solidFill>
                            <a:schemeClr val="bg1">
                              <a:lumMod val="50000"/>
                            </a:schemeClr>
                          </a:solidFill>
                          <a:effectLst/>
                          <a:latin typeface="+mn-lt"/>
                        </a:rPr>
                        <a:t>None</a:t>
                      </a:r>
                      <a:endParaRPr lang="en-IE" sz="1200" b="1" i="0" u="none" strike="noStrike" dirty="0">
                        <a:solidFill>
                          <a:schemeClr val="bg1">
                            <a:lumMod val="50000"/>
                          </a:schemeClr>
                        </a:solidFill>
                        <a:effectLst/>
                        <a:latin typeface="+mn-lt"/>
                      </a:endParaRPr>
                    </a:p>
                  </a:txBody>
                  <a:tcPr marL="6566" marR="6566" marT="6566" marB="0"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ED402"/>
                    </a:solidFill>
                  </a:tcPr>
                </a:tc>
                <a:extLst>
                  <a:ext uri="{0D108BD9-81ED-4DB2-BD59-A6C34878D82A}">
                    <a16:rowId xmlns="" xmlns:a16="http://schemas.microsoft.com/office/drawing/2014/main" val="261016196"/>
                  </a:ext>
                </a:extLst>
              </a:tr>
              <a:tr h="156189">
                <a:tc>
                  <a:txBody>
                    <a:bodyPr/>
                    <a:lstStyle/>
                    <a:p>
                      <a:pPr algn="l" fontAlgn="t"/>
                      <a:endParaRPr lang="en-IE" sz="900" b="0" i="1" u="none" strike="noStrike" dirty="0">
                        <a:solidFill>
                          <a:schemeClr val="bg1"/>
                        </a:solidFill>
                        <a:effectLst/>
                        <a:latin typeface="+mj-lt"/>
                      </a:endParaRPr>
                    </a:p>
                  </a:txBody>
                  <a:tcPr marL="6566" marR="6566" marT="6566" marB="0">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75000"/>
                      </a:schemeClr>
                    </a:solidFill>
                  </a:tcPr>
                </a:tc>
                <a:tc>
                  <a:txBody>
                    <a:bodyPr/>
                    <a:lstStyle/>
                    <a:p>
                      <a:pPr algn="ctr" fontAlgn="t"/>
                      <a:r>
                        <a:rPr lang="en-IE" sz="900" i="1" u="none" strike="noStrike" dirty="0">
                          <a:solidFill>
                            <a:schemeClr val="bg1"/>
                          </a:solidFill>
                          <a:effectLst/>
                          <a:latin typeface="+mj-lt"/>
                        </a:rPr>
                        <a:t>1068</a:t>
                      </a:r>
                      <a:endParaRPr lang="en-IE" sz="900" b="0" i="1" u="none" strike="noStrike" dirty="0">
                        <a:solidFill>
                          <a:schemeClr val="bg1"/>
                        </a:solidFill>
                        <a:effectLst/>
                        <a:latin typeface="+mj-lt"/>
                      </a:endParaRPr>
                    </a:p>
                  </a:txBody>
                  <a:tcPr marL="6566" marR="6566" marT="6566"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75000"/>
                      </a:schemeClr>
                    </a:solidFill>
                  </a:tcPr>
                </a:tc>
                <a:tc>
                  <a:txBody>
                    <a:bodyPr/>
                    <a:lstStyle/>
                    <a:p>
                      <a:pPr algn="ctr" fontAlgn="t"/>
                      <a:r>
                        <a:rPr lang="en-IE" sz="900" i="1" u="none" strike="noStrike" dirty="0">
                          <a:solidFill>
                            <a:schemeClr val="bg1"/>
                          </a:solidFill>
                          <a:effectLst/>
                          <a:latin typeface="+mj-lt"/>
                        </a:rPr>
                        <a:t>889</a:t>
                      </a:r>
                      <a:endParaRPr lang="en-IE" sz="900" b="0" i="1" u="none" strike="noStrike" dirty="0">
                        <a:solidFill>
                          <a:schemeClr val="bg1"/>
                        </a:solidFill>
                        <a:effectLst/>
                        <a:latin typeface="+mj-lt"/>
                      </a:endParaRPr>
                    </a:p>
                  </a:txBody>
                  <a:tcPr marL="6566" marR="6566" marT="6566" marB="0">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75000"/>
                      </a:schemeClr>
                    </a:solidFill>
                  </a:tcPr>
                </a:tc>
                <a:tc>
                  <a:txBody>
                    <a:bodyPr/>
                    <a:lstStyle/>
                    <a:p>
                      <a:pPr algn="ctr" fontAlgn="t"/>
                      <a:r>
                        <a:rPr lang="en-IE" sz="900" i="1" u="none" strike="noStrike" dirty="0">
                          <a:solidFill>
                            <a:schemeClr val="bg1"/>
                          </a:solidFill>
                          <a:effectLst/>
                          <a:latin typeface="+mj-lt"/>
                        </a:rPr>
                        <a:t>341</a:t>
                      </a:r>
                      <a:endParaRPr lang="en-IE" sz="900" b="0" i="1" u="none" strike="noStrike" dirty="0">
                        <a:solidFill>
                          <a:schemeClr val="bg1"/>
                        </a:solidFill>
                        <a:effectLst/>
                        <a:latin typeface="+mj-lt"/>
                      </a:endParaRPr>
                    </a:p>
                  </a:txBody>
                  <a:tcPr marL="6566" marR="6566" marT="6566" marB="0">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75000"/>
                      </a:schemeClr>
                    </a:solidFill>
                  </a:tcPr>
                </a:tc>
                <a:tc>
                  <a:txBody>
                    <a:bodyPr/>
                    <a:lstStyle/>
                    <a:p>
                      <a:pPr algn="ctr" fontAlgn="t"/>
                      <a:r>
                        <a:rPr lang="en-IE" sz="900" i="1" u="none" strike="noStrike" dirty="0">
                          <a:solidFill>
                            <a:schemeClr val="bg1"/>
                          </a:solidFill>
                          <a:effectLst/>
                          <a:latin typeface="+mj-lt"/>
                        </a:rPr>
                        <a:t>270</a:t>
                      </a:r>
                      <a:endParaRPr lang="en-IE" sz="900" b="0" i="1" u="none" strike="noStrike" dirty="0">
                        <a:solidFill>
                          <a:schemeClr val="bg1"/>
                        </a:solidFill>
                        <a:effectLst/>
                        <a:latin typeface="+mj-lt"/>
                      </a:endParaRPr>
                    </a:p>
                  </a:txBody>
                  <a:tcPr marL="6566" marR="6566" marT="6566" marB="0">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75000"/>
                      </a:schemeClr>
                    </a:solidFill>
                  </a:tcPr>
                </a:tc>
                <a:tc>
                  <a:txBody>
                    <a:bodyPr/>
                    <a:lstStyle/>
                    <a:p>
                      <a:pPr algn="ctr" fontAlgn="t"/>
                      <a:r>
                        <a:rPr lang="en-IE" sz="900" i="1" u="none" strike="noStrike" dirty="0">
                          <a:solidFill>
                            <a:schemeClr val="bg1"/>
                          </a:solidFill>
                          <a:effectLst/>
                          <a:latin typeface="+mj-lt"/>
                        </a:rPr>
                        <a:t>189</a:t>
                      </a:r>
                      <a:endParaRPr lang="en-IE" sz="900" b="0" i="1" u="none" strike="noStrike" dirty="0">
                        <a:solidFill>
                          <a:schemeClr val="bg1"/>
                        </a:solidFill>
                        <a:effectLst/>
                        <a:latin typeface="+mj-lt"/>
                      </a:endParaRPr>
                    </a:p>
                  </a:txBody>
                  <a:tcPr marL="6566" marR="6566" marT="6566" marB="0">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75000"/>
                      </a:schemeClr>
                    </a:solidFill>
                  </a:tcPr>
                </a:tc>
                <a:tc>
                  <a:txBody>
                    <a:bodyPr/>
                    <a:lstStyle/>
                    <a:p>
                      <a:pPr algn="ctr" fontAlgn="t"/>
                      <a:r>
                        <a:rPr lang="en-IE" sz="900" i="1" u="none" strike="noStrike" dirty="0">
                          <a:solidFill>
                            <a:schemeClr val="bg1"/>
                          </a:solidFill>
                          <a:effectLst/>
                          <a:latin typeface="+mj-lt"/>
                        </a:rPr>
                        <a:t>103</a:t>
                      </a:r>
                      <a:endParaRPr lang="en-IE" sz="900" b="0" i="1" u="none" strike="noStrike" dirty="0">
                        <a:solidFill>
                          <a:schemeClr val="bg1"/>
                        </a:solidFill>
                        <a:effectLst/>
                        <a:latin typeface="+mj-lt"/>
                      </a:endParaRPr>
                    </a:p>
                  </a:txBody>
                  <a:tcPr marL="6566" marR="6566" marT="6566" marB="0">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75000"/>
                      </a:schemeClr>
                    </a:solidFill>
                  </a:tcPr>
                </a:tc>
                <a:tc>
                  <a:txBody>
                    <a:bodyPr/>
                    <a:lstStyle/>
                    <a:p>
                      <a:pPr algn="ctr" fontAlgn="t"/>
                      <a:r>
                        <a:rPr lang="en-IE" sz="900" i="1" u="none" strike="noStrike" dirty="0">
                          <a:solidFill>
                            <a:schemeClr val="bg1"/>
                          </a:solidFill>
                          <a:effectLst/>
                          <a:latin typeface="+mj-lt"/>
                        </a:rPr>
                        <a:t>302</a:t>
                      </a:r>
                      <a:endParaRPr lang="en-IE" sz="900" b="0" i="1" u="none" strike="noStrike" dirty="0">
                        <a:solidFill>
                          <a:schemeClr val="bg1"/>
                        </a:solidFill>
                        <a:effectLst/>
                        <a:latin typeface="+mj-lt"/>
                      </a:endParaRPr>
                    </a:p>
                  </a:txBody>
                  <a:tcPr marL="6566" marR="6566" marT="6566" marB="0">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75000"/>
                      </a:schemeClr>
                    </a:solidFill>
                  </a:tcPr>
                </a:tc>
                <a:extLst>
                  <a:ext uri="{0D108BD9-81ED-4DB2-BD59-A6C34878D82A}">
                    <a16:rowId xmlns="" xmlns:a16="http://schemas.microsoft.com/office/drawing/2014/main" val="4104266316"/>
                  </a:ext>
                </a:extLst>
              </a:tr>
              <a:tr h="156189">
                <a:tc>
                  <a:txBody>
                    <a:bodyPr/>
                    <a:lstStyle/>
                    <a:p>
                      <a:pPr algn="l" fontAlgn="t"/>
                      <a:endParaRPr lang="en-IE" sz="900" b="0" i="1" u="none" strike="noStrike" dirty="0">
                        <a:solidFill>
                          <a:schemeClr val="bg1"/>
                        </a:solidFill>
                        <a:effectLst/>
                        <a:latin typeface="+mj-lt"/>
                      </a:endParaRPr>
                    </a:p>
                  </a:txBody>
                  <a:tcPr marL="6566" marR="6566" marT="6566" marB="0">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75000"/>
                      </a:schemeClr>
                    </a:solidFill>
                  </a:tcPr>
                </a:tc>
                <a:tc>
                  <a:txBody>
                    <a:bodyPr/>
                    <a:lstStyle/>
                    <a:p>
                      <a:pPr algn="ctr" fontAlgn="t"/>
                      <a:r>
                        <a:rPr lang="en-IE" sz="900" b="0" i="1" u="none" strike="noStrike" dirty="0">
                          <a:solidFill>
                            <a:schemeClr val="bg1"/>
                          </a:solidFill>
                          <a:effectLst/>
                          <a:latin typeface="+mj-lt"/>
                        </a:rPr>
                        <a:t>%</a:t>
                      </a:r>
                    </a:p>
                  </a:txBody>
                  <a:tcPr marL="6566" marR="6566" marT="6566"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7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900" b="0" i="1" u="none" strike="noStrike" kern="1200" dirty="0">
                          <a:solidFill>
                            <a:schemeClr val="bg1"/>
                          </a:solidFill>
                          <a:effectLst/>
                          <a:latin typeface="+mn-lt"/>
                          <a:ea typeface="+mn-ea"/>
                          <a:cs typeface="+mn-cs"/>
                        </a:rPr>
                        <a:t>%</a:t>
                      </a:r>
                    </a:p>
                  </a:txBody>
                  <a:tcPr marL="6566" marR="6566" marT="6566" marB="0">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7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900" b="0" i="1" u="none" strike="noStrike" kern="1200" dirty="0">
                          <a:solidFill>
                            <a:schemeClr val="bg1"/>
                          </a:solidFill>
                          <a:effectLst/>
                          <a:latin typeface="+mn-lt"/>
                          <a:ea typeface="+mn-ea"/>
                          <a:cs typeface="+mn-cs"/>
                        </a:rPr>
                        <a:t>%</a:t>
                      </a:r>
                    </a:p>
                  </a:txBody>
                  <a:tcPr marL="6566" marR="6566" marT="6566" marB="0">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7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900" b="0" i="1" u="none" strike="noStrike" kern="1200" dirty="0">
                          <a:solidFill>
                            <a:schemeClr val="bg1"/>
                          </a:solidFill>
                          <a:effectLst/>
                          <a:latin typeface="+mn-lt"/>
                          <a:ea typeface="+mn-ea"/>
                          <a:cs typeface="+mn-cs"/>
                        </a:rPr>
                        <a:t>%</a:t>
                      </a:r>
                    </a:p>
                  </a:txBody>
                  <a:tcPr marL="6566" marR="6566" marT="6566" marB="0">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7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900" b="0" i="1" u="none" strike="noStrike" kern="1200" dirty="0">
                          <a:solidFill>
                            <a:schemeClr val="bg1"/>
                          </a:solidFill>
                          <a:effectLst/>
                          <a:latin typeface="+mn-lt"/>
                          <a:ea typeface="+mn-ea"/>
                          <a:cs typeface="+mn-cs"/>
                        </a:rPr>
                        <a:t>%</a:t>
                      </a:r>
                    </a:p>
                  </a:txBody>
                  <a:tcPr marL="6566" marR="6566" marT="6566" marB="0">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7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900" b="0" i="1" u="none" strike="noStrike" kern="1200" dirty="0">
                          <a:solidFill>
                            <a:schemeClr val="bg1"/>
                          </a:solidFill>
                          <a:effectLst/>
                          <a:latin typeface="+mn-lt"/>
                          <a:ea typeface="+mn-ea"/>
                          <a:cs typeface="+mn-cs"/>
                        </a:rPr>
                        <a:t>%</a:t>
                      </a:r>
                    </a:p>
                  </a:txBody>
                  <a:tcPr marL="6566" marR="6566" marT="6566" marB="0">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7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900" b="0" i="1" u="none" strike="noStrike" kern="1200" dirty="0">
                          <a:solidFill>
                            <a:schemeClr val="bg1"/>
                          </a:solidFill>
                          <a:effectLst/>
                          <a:latin typeface="+mn-lt"/>
                          <a:ea typeface="+mn-ea"/>
                          <a:cs typeface="+mn-cs"/>
                        </a:rPr>
                        <a:t>%</a:t>
                      </a:r>
                    </a:p>
                  </a:txBody>
                  <a:tcPr marL="6566" marR="6566" marT="6566" marB="0">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75000"/>
                      </a:schemeClr>
                    </a:solidFill>
                  </a:tcPr>
                </a:tc>
                <a:extLst>
                  <a:ext uri="{0D108BD9-81ED-4DB2-BD59-A6C34878D82A}">
                    <a16:rowId xmlns="" xmlns:a16="http://schemas.microsoft.com/office/drawing/2014/main" val="3439120868"/>
                  </a:ext>
                </a:extLst>
              </a:tr>
              <a:tr h="288000">
                <a:tc>
                  <a:txBody>
                    <a:bodyPr/>
                    <a:lstStyle/>
                    <a:p>
                      <a:pPr algn="l" fontAlgn="t"/>
                      <a:r>
                        <a:rPr lang="en-US" sz="1050" b="0" i="0" u="none" strike="noStrike" dirty="0">
                          <a:solidFill>
                            <a:srgbClr val="000000"/>
                          </a:solidFill>
                          <a:effectLst/>
                          <a:latin typeface="Calibri "/>
                        </a:rPr>
                        <a:t>Music of any kind including playing an instrument, being part of any band, orchestra or musical group.</a:t>
                      </a:r>
                    </a:p>
                  </a:txBody>
                  <a:tcPr marL="9525" marR="9525" marT="9525" marB="0"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1">
                        <a:lumMod val="95000"/>
                      </a:schemeClr>
                    </a:solidFill>
                  </a:tcPr>
                </a:tc>
                <a:tc>
                  <a:txBody>
                    <a:bodyPr/>
                    <a:lstStyle/>
                    <a:p>
                      <a:pPr algn="ctr" fontAlgn="t"/>
                      <a:r>
                        <a:rPr lang="en-IE" sz="1050" b="0" i="0" u="none" strike="noStrike">
                          <a:solidFill>
                            <a:srgbClr val="000000"/>
                          </a:solidFill>
                          <a:effectLst/>
                          <a:latin typeface="Calibri "/>
                        </a:rPr>
                        <a:t>7</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1">
                        <a:lumMod val="95000"/>
                      </a:schemeClr>
                    </a:solidFill>
                  </a:tcPr>
                </a:tc>
                <a:tc>
                  <a:txBody>
                    <a:bodyPr/>
                    <a:lstStyle/>
                    <a:p>
                      <a:pPr algn="ctr" fontAlgn="t"/>
                      <a:r>
                        <a:rPr lang="en-IE" sz="1050" b="0" i="0" u="none" strike="noStrike">
                          <a:solidFill>
                            <a:srgbClr val="000000"/>
                          </a:solidFill>
                          <a:effectLst/>
                          <a:latin typeface="Calibri "/>
                        </a:rPr>
                        <a:t>9</a:t>
                      </a:r>
                    </a:p>
                  </a:txBody>
                  <a:tcPr marL="9525" marR="9525" marT="9525" marB="0"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1">
                        <a:lumMod val="95000"/>
                      </a:schemeClr>
                    </a:solidFill>
                  </a:tcPr>
                </a:tc>
                <a:tc>
                  <a:txBody>
                    <a:bodyPr/>
                    <a:lstStyle/>
                    <a:p>
                      <a:pPr algn="ctr" fontAlgn="t"/>
                      <a:r>
                        <a:rPr lang="en-IE" sz="1050" b="0" i="0" u="none" strike="noStrike">
                          <a:solidFill>
                            <a:srgbClr val="000000"/>
                          </a:solidFill>
                          <a:effectLst/>
                          <a:latin typeface="Calibri "/>
                        </a:rPr>
                        <a:t>3</a:t>
                      </a:r>
                    </a:p>
                  </a:txBody>
                  <a:tcPr marL="9525" marR="9525" marT="9525" marB="0" anchor="ctr">
                    <a:lnT w="28575" cap="flat" cmpd="sng" algn="ctr">
                      <a:solidFill>
                        <a:schemeClr val="bg1"/>
                      </a:solidFill>
                      <a:prstDash val="solid"/>
                      <a:round/>
                      <a:headEnd type="none" w="med" len="med"/>
                      <a:tailEnd type="none" w="med" len="med"/>
                    </a:lnT>
                    <a:solidFill>
                      <a:schemeClr val="bg1">
                        <a:lumMod val="95000"/>
                      </a:schemeClr>
                    </a:solidFill>
                  </a:tcPr>
                </a:tc>
                <a:tc>
                  <a:txBody>
                    <a:bodyPr/>
                    <a:lstStyle/>
                    <a:p>
                      <a:pPr algn="ctr" fontAlgn="t"/>
                      <a:r>
                        <a:rPr lang="en-IE" sz="1050" b="0" i="0" u="none" strike="noStrike">
                          <a:solidFill>
                            <a:srgbClr val="000000"/>
                          </a:solidFill>
                          <a:effectLst/>
                          <a:latin typeface="Calibri "/>
                        </a:rPr>
                        <a:t>11</a:t>
                      </a:r>
                    </a:p>
                  </a:txBody>
                  <a:tcPr marL="9525" marR="9525" marT="9525" marB="0" anchor="ctr">
                    <a:lnT w="28575" cap="flat" cmpd="sng" algn="ctr">
                      <a:solidFill>
                        <a:schemeClr val="bg1"/>
                      </a:solidFill>
                      <a:prstDash val="solid"/>
                      <a:round/>
                      <a:headEnd type="none" w="med" len="med"/>
                      <a:tailEnd type="none" w="med" len="med"/>
                    </a:lnT>
                    <a:solidFill>
                      <a:schemeClr val="bg1">
                        <a:lumMod val="95000"/>
                      </a:schemeClr>
                    </a:solidFill>
                  </a:tcPr>
                </a:tc>
                <a:tc>
                  <a:txBody>
                    <a:bodyPr/>
                    <a:lstStyle/>
                    <a:p>
                      <a:pPr algn="ctr" fontAlgn="t"/>
                      <a:r>
                        <a:rPr lang="en-IE" sz="1050" b="0" i="0" u="none" strike="noStrike">
                          <a:solidFill>
                            <a:srgbClr val="000000"/>
                          </a:solidFill>
                          <a:effectLst/>
                          <a:latin typeface="Calibri "/>
                        </a:rPr>
                        <a:t>15</a:t>
                      </a:r>
                    </a:p>
                  </a:txBody>
                  <a:tcPr marL="9525" marR="9525" marT="9525" marB="0" anchor="ctr">
                    <a:lnT w="28575" cap="flat" cmpd="sng" algn="ctr">
                      <a:solidFill>
                        <a:schemeClr val="bg1"/>
                      </a:solidFill>
                      <a:prstDash val="solid"/>
                      <a:round/>
                      <a:headEnd type="none" w="med" len="med"/>
                      <a:tailEnd type="none" w="med" len="med"/>
                    </a:lnT>
                    <a:solidFill>
                      <a:schemeClr val="bg1">
                        <a:lumMod val="95000"/>
                      </a:schemeClr>
                    </a:solidFill>
                  </a:tcPr>
                </a:tc>
                <a:tc>
                  <a:txBody>
                    <a:bodyPr/>
                    <a:lstStyle/>
                    <a:p>
                      <a:pPr algn="ctr" fontAlgn="t"/>
                      <a:r>
                        <a:rPr lang="en-IE" sz="1050" b="0" i="0" u="none" strike="noStrike">
                          <a:solidFill>
                            <a:srgbClr val="000000"/>
                          </a:solidFill>
                          <a:effectLst/>
                          <a:latin typeface="Calibri "/>
                        </a:rPr>
                        <a:t>3</a:t>
                      </a:r>
                    </a:p>
                  </a:txBody>
                  <a:tcPr marL="9525" marR="9525" marT="9525" marB="0" anchor="ctr">
                    <a:lnT w="28575" cap="flat" cmpd="sng" algn="ctr">
                      <a:solidFill>
                        <a:schemeClr val="bg1"/>
                      </a:solidFill>
                      <a:prstDash val="solid"/>
                      <a:round/>
                      <a:headEnd type="none" w="med" len="med"/>
                      <a:tailEnd type="none" w="med" len="med"/>
                    </a:lnT>
                    <a:solidFill>
                      <a:schemeClr val="bg1">
                        <a:lumMod val="95000"/>
                      </a:schemeClr>
                    </a:solidFill>
                  </a:tcPr>
                </a:tc>
                <a:tc>
                  <a:txBody>
                    <a:bodyPr/>
                    <a:lstStyle/>
                    <a:p>
                      <a:pPr algn="ctr" fontAlgn="t"/>
                      <a:r>
                        <a:rPr lang="en-IE" sz="1050" b="0" i="0" u="none" strike="noStrike">
                          <a:solidFill>
                            <a:srgbClr val="000000"/>
                          </a:solidFill>
                          <a:effectLst/>
                          <a:latin typeface="Calibri "/>
                        </a:rPr>
                        <a:t>3</a:t>
                      </a:r>
                    </a:p>
                  </a:txBody>
                  <a:tcPr marL="9525" marR="9525" marT="9525" marB="0" anchor="ctr">
                    <a:lnT w="28575"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 xmlns:a16="http://schemas.microsoft.com/office/drawing/2014/main" val="2989577850"/>
                  </a:ext>
                </a:extLst>
              </a:tr>
              <a:tr h="288000">
                <a:tc>
                  <a:txBody>
                    <a:bodyPr/>
                    <a:lstStyle/>
                    <a:p>
                      <a:pPr algn="l" fontAlgn="t"/>
                      <a:r>
                        <a:rPr lang="en-US" sz="1050" b="0" i="0" u="none" strike="noStrike" dirty="0">
                          <a:solidFill>
                            <a:srgbClr val="000000"/>
                          </a:solidFill>
                          <a:effectLst/>
                          <a:latin typeface="Calibri "/>
                        </a:rPr>
                        <a:t>Visual arts and crafts, for example, painting, sculpting, pottery, wood-turning, </a:t>
                      </a:r>
                      <a:r>
                        <a:rPr lang="en-US" sz="1050" b="0" i="0" u="none" strike="noStrike" dirty="0" err="1">
                          <a:solidFill>
                            <a:srgbClr val="000000"/>
                          </a:solidFill>
                          <a:effectLst/>
                          <a:latin typeface="Calibri "/>
                        </a:rPr>
                        <a:t>jewellery</a:t>
                      </a:r>
                      <a:r>
                        <a:rPr lang="en-US" sz="1050" b="0" i="0" u="none" strike="noStrike" dirty="0">
                          <a:solidFill>
                            <a:srgbClr val="000000"/>
                          </a:solidFill>
                          <a:effectLst/>
                          <a:latin typeface="Calibri "/>
                        </a:rPr>
                        <a:t> making, weaving or textiles</a:t>
                      </a:r>
                    </a:p>
                  </a:txBody>
                  <a:tcPr marL="9525" marR="9525" marT="9525"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050" b="0" i="0" u="none" strike="noStrike" dirty="0">
                          <a:solidFill>
                            <a:srgbClr val="000000"/>
                          </a:solidFill>
                          <a:effectLst/>
                          <a:latin typeface="Calibri "/>
                        </a:rPr>
                        <a:t>6</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050" b="0" i="0" u="none" strike="noStrike" dirty="0">
                          <a:solidFill>
                            <a:srgbClr val="000000"/>
                          </a:solidFill>
                          <a:effectLst/>
                          <a:latin typeface="Calibri "/>
                        </a:rPr>
                        <a:t>8</a:t>
                      </a:r>
                    </a:p>
                  </a:txBody>
                  <a:tcPr marL="9525" marR="9525" marT="9525" marB="0" anchor="ctr">
                    <a:lnL w="28575" cap="flat" cmpd="sng" algn="ctr">
                      <a:solidFill>
                        <a:schemeClr val="bg1"/>
                      </a:solidFill>
                      <a:prstDash val="solid"/>
                      <a:round/>
                      <a:headEnd type="none" w="med" len="med"/>
                      <a:tailEnd type="none" w="med" len="med"/>
                    </a:lnL>
                    <a:solidFill>
                      <a:schemeClr val="bg1">
                        <a:lumMod val="95000"/>
                      </a:schemeClr>
                    </a:solidFill>
                  </a:tcPr>
                </a:tc>
                <a:tc>
                  <a:txBody>
                    <a:bodyPr/>
                    <a:lstStyle/>
                    <a:p>
                      <a:pPr algn="ctr" fontAlgn="t"/>
                      <a:r>
                        <a:rPr lang="en-IE" sz="1050" b="0" i="0" u="none" strike="noStrike">
                          <a:solidFill>
                            <a:srgbClr val="000000"/>
                          </a:solidFill>
                          <a:effectLst/>
                          <a:latin typeface="Calibri "/>
                        </a:rPr>
                        <a:t>1</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Calibri "/>
                        </a:rPr>
                        <a:t>10</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Calibri "/>
                        </a:rPr>
                        <a:t>15</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Calibri "/>
                        </a:rPr>
                        <a:t>4</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Calibri "/>
                        </a:rPr>
                        <a:t>0</a:t>
                      </a:r>
                    </a:p>
                  </a:txBody>
                  <a:tcPr marL="9525" marR="9525" marT="9525" marB="0" anchor="ctr">
                    <a:solidFill>
                      <a:schemeClr val="bg1">
                        <a:lumMod val="95000"/>
                      </a:schemeClr>
                    </a:solidFill>
                  </a:tcPr>
                </a:tc>
                <a:extLst>
                  <a:ext uri="{0D108BD9-81ED-4DB2-BD59-A6C34878D82A}">
                    <a16:rowId xmlns="" xmlns:a16="http://schemas.microsoft.com/office/drawing/2014/main" val="143881183"/>
                  </a:ext>
                </a:extLst>
              </a:tr>
              <a:tr h="288000">
                <a:tc>
                  <a:txBody>
                    <a:bodyPr/>
                    <a:lstStyle/>
                    <a:p>
                      <a:pPr algn="l" fontAlgn="t"/>
                      <a:r>
                        <a:rPr lang="en-US" sz="1050" b="0" i="0" u="none" strike="noStrike" dirty="0">
                          <a:solidFill>
                            <a:srgbClr val="000000"/>
                          </a:solidFill>
                          <a:effectLst/>
                          <a:latin typeface="Calibri "/>
                        </a:rPr>
                        <a:t>Singing or being part of a choir</a:t>
                      </a:r>
                    </a:p>
                  </a:txBody>
                  <a:tcPr marL="9525" marR="9525" marT="9525"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050" b="0" i="0" u="none" strike="noStrike">
                          <a:solidFill>
                            <a:srgbClr val="000000"/>
                          </a:solidFill>
                          <a:effectLst/>
                          <a:latin typeface="Calibri "/>
                        </a:rPr>
                        <a:t>5</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050" b="0" i="0" u="none" strike="noStrike">
                          <a:solidFill>
                            <a:srgbClr val="000000"/>
                          </a:solidFill>
                          <a:effectLst/>
                          <a:latin typeface="Calibri "/>
                        </a:rPr>
                        <a:t>7</a:t>
                      </a:r>
                    </a:p>
                  </a:txBody>
                  <a:tcPr marL="9525" marR="9525" marT="9525" marB="0" anchor="ctr">
                    <a:lnL w="28575" cap="flat" cmpd="sng" algn="ctr">
                      <a:solidFill>
                        <a:schemeClr val="bg1"/>
                      </a:solidFill>
                      <a:prstDash val="solid"/>
                      <a:round/>
                      <a:headEnd type="none" w="med" len="med"/>
                      <a:tailEnd type="none" w="med" len="med"/>
                    </a:lnL>
                    <a:solidFill>
                      <a:schemeClr val="bg1">
                        <a:lumMod val="95000"/>
                      </a:schemeClr>
                    </a:solidFill>
                  </a:tcPr>
                </a:tc>
                <a:tc>
                  <a:txBody>
                    <a:bodyPr/>
                    <a:lstStyle/>
                    <a:p>
                      <a:pPr algn="ctr" fontAlgn="t"/>
                      <a:r>
                        <a:rPr lang="en-IE" sz="1050" b="0" i="0" u="none" strike="noStrike" dirty="0">
                          <a:solidFill>
                            <a:srgbClr val="000000"/>
                          </a:solidFill>
                          <a:effectLst/>
                          <a:latin typeface="Calibri "/>
                        </a:rPr>
                        <a:t>6</a:t>
                      </a:r>
                    </a:p>
                  </a:txBody>
                  <a:tcPr marL="9525" marR="9525" marT="9525" marB="0" anchor="ctr">
                    <a:solidFill>
                      <a:schemeClr val="bg1">
                        <a:lumMod val="95000"/>
                      </a:schemeClr>
                    </a:solidFill>
                  </a:tcPr>
                </a:tc>
                <a:tc>
                  <a:txBody>
                    <a:bodyPr/>
                    <a:lstStyle/>
                    <a:p>
                      <a:pPr algn="ctr" fontAlgn="t"/>
                      <a:r>
                        <a:rPr lang="en-IE" sz="1050" b="0" i="0" u="none" strike="noStrike" dirty="0">
                          <a:solidFill>
                            <a:srgbClr val="000000"/>
                          </a:solidFill>
                          <a:effectLst/>
                          <a:latin typeface="Calibri "/>
                        </a:rPr>
                        <a:t>6</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Calibri "/>
                        </a:rPr>
                        <a:t>9</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Calibri "/>
                        </a:rPr>
                        <a:t>4</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Calibri "/>
                        </a:rPr>
                        <a:t>2</a:t>
                      </a:r>
                    </a:p>
                  </a:txBody>
                  <a:tcPr marL="9525" marR="9525" marT="9525" marB="0" anchor="ctr">
                    <a:solidFill>
                      <a:schemeClr val="bg1">
                        <a:lumMod val="95000"/>
                      </a:schemeClr>
                    </a:solidFill>
                  </a:tcPr>
                </a:tc>
                <a:extLst>
                  <a:ext uri="{0D108BD9-81ED-4DB2-BD59-A6C34878D82A}">
                    <a16:rowId xmlns="" xmlns:a16="http://schemas.microsoft.com/office/drawing/2014/main" val="2354657132"/>
                  </a:ext>
                </a:extLst>
              </a:tr>
              <a:tr h="288000">
                <a:tc>
                  <a:txBody>
                    <a:bodyPr/>
                    <a:lstStyle/>
                    <a:p>
                      <a:pPr algn="l" fontAlgn="t"/>
                      <a:r>
                        <a:rPr lang="en-US" sz="1050" b="0" i="0" u="none" strike="noStrike" dirty="0">
                          <a:solidFill>
                            <a:srgbClr val="000000"/>
                          </a:solidFill>
                          <a:effectLst/>
                          <a:latin typeface="Calibri "/>
                        </a:rPr>
                        <a:t>Dance activity of any kind</a:t>
                      </a:r>
                    </a:p>
                  </a:txBody>
                  <a:tcPr marL="9525" marR="9525" marT="9525"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050" b="0" i="0" u="none" strike="noStrike">
                          <a:solidFill>
                            <a:srgbClr val="000000"/>
                          </a:solidFill>
                          <a:effectLst/>
                          <a:latin typeface="Calibri "/>
                        </a:rPr>
                        <a:t>5</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050" b="0" i="0" u="none" strike="noStrike">
                          <a:solidFill>
                            <a:srgbClr val="000000"/>
                          </a:solidFill>
                          <a:effectLst/>
                          <a:latin typeface="Calibri "/>
                        </a:rPr>
                        <a:t>7</a:t>
                      </a:r>
                    </a:p>
                  </a:txBody>
                  <a:tcPr marL="9525" marR="9525" marT="9525" marB="0" anchor="ctr">
                    <a:lnL w="28575" cap="flat" cmpd="sng" algn="ctr">
                      <a:solidFill>
                        <a:schemeClr val="bg1"/>
                      </a:solidFill>
                      <a:prstDash val="solid"/>
                      <a:round/>
                      <a:headEnd type="none" w="med" len="med"/>
                      <a:tailEnd type="none" w="med" len="med"/>
                    </a:lnL>
                    <a:solidFill>
                      <a:schemeClr val="bg1">
                        <a:lumMod val="95000"/>
                      </a:schemeClr>
                    </a:solidFill>
                  </a:tcPr>
                </a:tc>
                <a:tc>
                  <a:txBody>
                    <a:bodyPr/>
                    <a:lstStyle/>
                    <a:p>
                      <a:pPr algn="ctr" fontAlgn="t"/>
                      <a:r>
                        <a:rPr lang="en-IE" sz="1050" b="0" i="0" u="none" strike="noStrike">
                          <a:solidFill>
                            <a:srgbClr val="000000"/>
                          </a:solidFill>
                          <a:effectLst/>
                          <a:latin typeface="Calibri "/>
                        </a:rPr>
                        <a:t>3</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Calibri "/>
                        </a:rPr>
                        <a:t>8</a:t>
                      </a:r>
                    </a:p>
                  </a:txBody>
                  <a:tcPr marL="9525" marR="9525" marT="9525" marB="0" anchor="ctr">
                    <a:solidFill>
                      <a:schemeClr val="bg1">
                        <a:lumMod val="95000"/>
                      </a:schemeClr>
                    </a:solidFill>
                  </a:tcPr>
                </a:tc>
                <a:tc>
                  <a:txBody>
                    <a:bodyPr/>
                    <a:lstStyle/>
                    <a:p>
                      <a:pPr algn="ctr" fontAlgn="t"/>
                      <a:r>
                        <a:rPr lang="en-IE" sz="1050" b="0" i="0" u="none" strike="noStrike" dirty="0">
                          <a:solidFill>
                            <a:srgbClr val="000000"/>
                          </a:solidFill>
                          <a:effectLst/>
                          <a:latin typeface="Calibri "/>
                        </a:rPr>
                        <a:t>12</a:t>
                      </a:r>
                    </a:p>
                  </a:txBody>
                  <a:tcPr marL="9525" marR="9525" marT="9525" marB="0" anchor="ctr">
                    <a:solidFill>
                      <a:schemeClr val="bg1">
                        <a:lumMod val="95000"/>
                      </a:schemeClr>
                    </a:solidFill>
                  </a:tcPr>
                </a:tc>
                <a:tc>
                  <a:txBody>
                    <a:bodyPr/>
                    <a:lstStyle/>
                    <a:p>
                      <a:pPr algn="ctr" fontAlgn="t"/>
                      <a:r>
                        <a:rPr lang="en-IE" sz="1050" b="0" i="0" u="none" strike="noStrike" dirty="0">
                          <a:solidFill>
                            <a:srgbClr val="000000"/>
                          </a:solidFill>
                          <a:effectLst/>
                          <a:latin typeface="Calibri "/>
                        </a:rPr>
                        <a:t>4</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Calibri "/>
                        </a:rPr>
                        <a:t>1</a:t>
                      </a:r>
                    </a:p>
                  </a:txBody>
                  <a:tcPr marL="9525" marR="9525" marT="9525" marB="0" anchor="ctr">
                    <a:solidFill>
                      <a:schemeClr val="bg1">
                        <a:lumMod val="95000"/>
                      </a:schemeClr>
                    </a:solidFill>
                  </a:tcPr>
                </a:tc>
                <a:extLst>
                  <a:ext uri="{0D108BD9-81ED-4DB2-BD59-A6C34878D82A}">
                    <a16:rowId xmlns="" xmlns:a16="http://schemas.microsoft.com/office/drawing/2014/main" val="973912899"/>
                  </a:ext>
                </a:extLst>
              </a:tr>
              <a:tr h="288000">
                <a:tc>
                  <a:txBody>
                    <a:bodyPr/>
                    <a:lstStyle/>
                    <a:p>
                      <a:pPr algn="l" fontAlgn="t"/>
                      <a:r>
                        <a:rPr lang="en-IE" sz="1050" b="0" i="0" u="none" strike="noStrike" dirty="0">
                          <a:solidFill>
                            <a:srgbClr val="000000"/>
                          </a:solidFill>
                          <a:effectLst/>
                          <a:latin typeface="Calibri "/>
                        </a:rPr>
                        <a:t>Book Club, reading group</a:t>
                      </a:r>
                    </a:p>
                  </a:txBody>
                  <a:tcPr marL="9525" marR="9525" marT="9525"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050" b="0" i="0" u="none" strike="noStrike">
                          <a:solidFill>
                            <a:srgbClr val="000000"/>
                          </a:solidFill>
                          <a:effectLst/>
                          <a:latin typeface="Calibri "/>
                        </a:rPr>
                        <a:t>5</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050" b="0" i="0" u="none" strike="noStrike">
                          <a:solidFill>
                            <a:srgbClr val="000000"/>
                          </a:solidFill>
                          <a:effectLst/>
                          <a:latin typeface="Calibri "/>
                        </a:rPr>
                        <a:t>7</a:t>
                      </a:r>
                    </a:p>
                  </a:txBody>
                  <a:tcPr marL="9525" marR="9525" marT="9525" marB="0" anchor="ctr">
                    <a:lnL w="28575" cap="flat" cmpd="sng" algn="ctr">
                      <a:solidFill>
                        <a:schemeClr val="bg1"/>
                      </a:solidFill>
                      <a:prstDash val="solid"/>
                      <a:round/>
                      <a:headEnd type="none" w="med" len="med"/>
                      <a:tailEnd type="none" w="med" len="med"/>
                    </a:lnL>
                    <a:solidFill>
                      <a:schemeClr val="bg1">
                        <a:lumMod val="95000"/>
                      </a:schemeClr>
                    </a:solidFill>
                  </a:tcPr>
                </a:tc>
                <a:tc>
                  <a:txBody>
                    <a:bodyPr/>
                    <a:lstStyle/>
                    <a:p>
                      <a:pPr algn="ctr" fontAlgn="t"/>
                      <a:r>
                        <a:rPr lang="en-IE" sz="1050" b="0" i="0" u="none" strike="noStrike">
                          <a:solidFill>
                            <a:srgbClr val="000000"/>
                          </a:solidFill>
                          <a:effectLst/>
                          <a:latin typeface="Calibri "/>
                        </a:rPr>
                        <a:t>3</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Calibri "/>
                        </a:rPr>
                        <a:t>7</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Calibri "/>
                        </a:rPr>
                        <a:t>14</a:t>
                      </a:r>
                    </a:p>
                  </a:txBody>
                  <a:tcPr marL="9525" marR="9525" marT="9525" marB="0" anchor="ctr">
                    <a:solidFill>
                      <a:schemeClr val="bg1">
                        <a:lumMod val="95000"/>
                      </a:schemeClr>
                    </a:solidFill>
                  </a:tcPr>
                </a:tc>
                <a:tc>
                  <a:txBody>
                    <a:bodyPr/>
                    <a:lstStyle/>
                    <a:p>
                      <a:pPr algn="ctr" fontAlgn="t"/>
                      <a:r>
                        <a:rPr lang="en-IE" sz="1050" b="0" i="0" u="none" strike="noStrike" dirty="0">
                          <a:solidFill>
                            <a:srgbClr val="000000"/>
                          </a:solidFill>
                          <a:effectLst/>
                          <a:latin typeface="Calibri "/>
                        </a:rPr>
                        <a:t>1</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Calibri "/>
                        </a:rPr>
                        <a:t>0</a:t>
                      </a:r>
                    </a:p>
                  </a:txBody>
                  <a:tcPr marL="9525" marR="9525" marT="9525" marB="0" anchor="ctr">
                    <a:solidFill>
                      <a:schemeClr val="bg1">
                        <a:lumMod val="95000"/>
                      </a:schemeClr>
                    </a:solidFill>
                  </a:tcPr>
                </a:tc>
                <a:extLst>
                  <a:ext uri="{0D108BD9-81ED-4DB2-BD59-A6C34878D82A}">
                    <a16:rowId xmlns="" xmlns:a16="http://schemas.microsoft.com/office/drawing/2014/main" val="4232147125"/>
                  </a:ext>
                </a:extLst>
              </a:tr>
              <a:tr h="288000">
                <a:tc>
                  <a:txBody>
                    <a:bodyPr/>
                    <a:lstStyle/>
                    <a:p>
                      <a:pPr algn="l" fontAlgn="t"/>
                      <a:r>
                        <a:rPr lang="en-US" sz="1050" b="0" i="0" u="none" strike="noStrike" dirty="0">
                          <a:solidFill>
                            <a:srgbClr val="000000"/>
                          </a:solidFill>
                          <a:effectLst/>
                          <a:latin typeface="Calibri "/>
                        </a:rPr>
                        <a:t>Film and video making including photography other than family, holiday or party snaps</a:t>
                      </a:r>
                    </a:p>
                  </a:txBody>
                  <a:tcPr marL="9525" marR="9525" marT="9525"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050" b="0" i="0" u="none" strike="noStrike">
                          <a:solidFill>
                            <a:srgbClr val="000000"/>
                          </a:solidFill>
                          <a:effectLst/>
                          <a:latin typeface="Calibri "/>
                        </a:rPr>
                        <a:t>4</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050" b="0" i="0" u="none" strike="noStrike">
                          <a:solidFill>
                            <a:srgbClr val="000000"/>
                          </a:solidFill>
                          <a:effectLst/>
                          <a:latin typeface="Calibri "/>
                        </a:rPr>
                        <a:t>6</a:t>
                      </a:r>
                    </a:p>
                  </a:txBody>
                  <a:tcPr marL="9525" marR="9525" marT="9525" marB="0" anchor="ctr">
                    <a:lnL w="28575" cap="flat" cmpd="sng" algn="ctr">
                      <a:solidFill>
                        <a:schemeClr val="bg1"/>
                      </a:solidFill>
                      <a:prstDash val="solid"/>
                      <a:round/>
                      <a:headEnd type="none" w="med" len="med"/>
                      <a:tailEnd type="none" w="med" len="med"/>
                    </a:lnL>
                    <a:solidFill>
                      <a:schemeClr val="bg1">
                        <a:lumMod val="95000"/>
                      </a:schemeClr>
                    </a:solidFill>
                  </a:tcPr>
                </a:tc>
                <a:tc>
                  <a:txBody>
                    <a:bodyPr/>
                    <a:lstStyle/>
                    <a:p>
                      <a:pPr algn="ctr" fontAlgn="t"/>
                      <a:r>
                        <a:rPr lang="en-IE" sz="1050" b="0" i="0" u="none" strike="noStrike">
                          <a:solidFill>
                            <a:srgbClr val="000000"/>
                          </a:solidFill>
                          <a:effectLst/>
                          <a:latin typeface="Calibri "/>
                        </a:rPr>
                        <a:t>2</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Calibri "/>
                        </a:rPr>
                        <a:t>7</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Calibri "/>
                        </a:rPr>
                        <a:t>10</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Calibri "/>
                        </a:rPr>
                        <a:t>1</a:t>
                      </a:r>
                    </a:p>
                  </a:txBody>
                  <a:tcPr marL="9525" marR="9525" marT="9525" marB="0" anchor="ctr">
                    <a:solidFill>
                      <a:schemeClr val="bg1">
                        <a:lumMod val="95000"/>
                      </a:schemeClr>
                    </a:solidFill>
                  </a:tcPr>
                </a:tc>
                <a:tc>
                  <a:txBody>
                    <a:bodyPr/>
                    <a:lstStyle/>
                    <a:p>
                      <a:pPr algn="ctr" fontAlgn="t"/>
                      <a:r>
                        <a:rPr lang="en-IE" sz="1050" b="0" i="0" u="none" strike="noStrike" dirty="0">
                          <a:solidFill>
                            <a:srgbClr val="000000"/>
                          </a:solidFill>
                          <a:effectLst/>
                          <a:latin typeface="Calibri "/>
                        </a:rPr>
                        <a:t>-</a:t>
                      </a:r>
                    </a:p>
                  </a:txBody>
                  <a:tcPr marL="9525" marR="9525" marT="9525" marB="0" anchor="ctr">
                    <a:solidFill>
                      <a:schemeClr val="bg1">
                        <a:lumMod val="95000"/>
                      </a:schemeClr>
                    </a:solidFill>
                  </a:tcPr>
                </a:tc>
                <a:extLst>
                  <a:ext uri="{0D108BD9-81ED-4DB2-BD59-A6C34878D82A}">
                    <a16:rowId xmlns="" xmlns:a16="http://schemas.microsoft.com/office/drawing/2014/main" val="1756657752"/>
                  </a:ext>
                </a:extLst>
              </a:tr>
              <a:tr h="288000">
                <a:tc>
                  <a:txBody>
                    <a:bodyPr/>
                    <a:lstStyle/>
                    <a:p>
                      <a:pPr algn="l" fontAlgn="t"/>
                      <a:r>
                        <a:rPr lang="en-US" sz="1050" b="0" i="0" u="none" strike="noStrike">
                          <a:solidFill>
                            <a:srgbClr val="000000"/>
                          </a:solidFill>
                          <a:effectLst/>
                          <a:latin typeface="Calibri "/>
                        </a:rPr>
                        <a:t>Creative writing, for example, poetry or stories</a:t>
                      </a:r>
                    </a:p>
                  </a:txBody>
                  <a:tcPr marL="9525" marR="9525" marT="9525"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050" b="0" i="0" u="none" strike="noStrike">
                          <a:solidFill>
                            <a:srgbClr val="000000"/>
                          </a:solidFill>
                          <a:effectLst/>
                          <a:latin typeface="Calibri "/>
                        </a:rPr>
                        <a:t>4</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050" b="0" i="0" u="none" strike="noStrike">
                          <a:solidFill>
                            <a:srgbClr val="000000"/>
                          </a:solidFill>
                          <a:effectLst/>
                          <a:latin typeface="Calibri "/>
                        </a:rPr>
                        <a:t>5</a:t>
                      </a:r>
                    </a:p>
                  </a:txBody>
                  <a:tcPr marL="9525" marR="9525" marT="9525" marB="0" anchor="ctr">
                    <a:lnL w="28575" cap="flat" cmpd="sng" algn="ctr">
                      <a:solidFill>
                        <a:schemeClr val="bg1"/>
                      </a:solidFill>
                      <a:prstDash val="solid"/>
                      <a:round/>
                      <a:headEnd type="none" w="med" len="med"/>
                      <a:tailEnd type="none" w="med" len="med"/>
                    </a:lnL>
                    <a:solidFill>
                      <a:schemeClr val="bg1">
                        <a:lumMod val="95000"/>
                      </a:schemeClr>
                    </a:solidFill>
                  </a:tcPr>
                </a:tc>
                <a:tc>
                  <a:txBody>
                    <a:bodyPr/>
                    <a:lstStyle/>
                    <a:p>
                      <a:pPr algn="ctr" fontAlgn="t"/>
                      <a:r>
                        <a:rPr lang="en-IE" sz="1050" b="0" i="0" u="none" strike="noStrike">
                          <a:solidFill>
                            <a:srgbClr val="000000"/>
                          </a:solidFill>
                          <a:effectLst/>
                          <a:latin typeface="Calibri "/>
                        </a:rPr>
                        <a:t>3</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Calibri "/>
                        </a:rPr>
                        <a:t>6</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Calibri "/>
                        </a:rPr>
                        <a:t>7</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Calibri "/>
                        </a:rPr>
                        <a:t>1</a:t>
                      </a:r>
                    </a:p>
                  </a:txBody>
                  <a:tcPr marL="9525" marR="9525" marT="9525" marB="0" anchor="ctr">
                    <a:solidFill>
                      <a:schemeClr val="bg1">
                        <a:lumMod val="95000"/>
                      </a:schemeClr>
                    </a:solidFill>
                  </a:tcPr>
                </a:tc>
                <a:tc>
                  <a:txBody>
                    <a:bodyPr/>
                    <a:lstStyle/>
                    <a:p>
                      <a:pPr algn="ctr" fontAlgn="t"/>
                      <a:r>
                        <a:rPr lang="en-IE" sz="1050" b="0" i="0" u="none" strike="noStrike" dirty="0">
                          <a:solidFill>
                            <a:srgbClr val="000000"/>
                          </a:solidFill>
                          <a:effectLst/>
                          <a:latin typeface="Calibri "/>
                        </a:rPr>
                        <a:t>0</a:t>
                      </a:r>
                    </a:p>
                  </a:txBody>
                  <a:tcPr marL="9525" marR="9525" marT="9525" marB="0" anchor="ctr">
                    <a:solidFill>
                      <a:schemeClr val="bg1">
                        <a:lumMod val="95000"/>
                      </a:schemeClr>
                    </a:solidFill>
                  </a:tcPr>
                </a:tc>
                <a:extLst>
                  <a:ext uri="{0D108BD9-81ED-4DB2-BD59-A6C34878D82A}">
                    <a16:rowId xmlns="" xmlns:a16="http://schemas.microsoft.com/office/drawing/2014/main" val="3248396092"/>
                  </a:ext>
                </a:extLst>
              </a:tr>
              <a:tr h="288000">
                <a:tc>
                  <a:txBody>
                    <a:bodyPr/>
                    <a:lstStyle/>
                    <a:p>
                      <a:pPr algn="l" fontAlgn="t"/>
                      <a:r>
                        <a:rPr lang="en-US" sz="1050" b="0" i="0" u="none" strike="noStrike" dirty="0">
                          <a:solidFill>
                            <a:srgbClr val="000000"/>
                          </a:solidFill>
                          <a:effectLst/>
                          <a:latin typeface="Calibri "/>
                        </a:rPr>
                        <a:t>Drama or theatrical activity of any kind</a:t>
                      </a:r>
                    </a:p>
                  </a:txBody>
                  <a:tcPr marL="9525" marR="9525" marT="9525"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050" b="0" i="0" u="none" strike="noStrike">
                          <a:solidFill>
                            <a:srgbClr val="000000"/>
                          </a:solidFill>
                          <a:effectLst/>
                          <a:latin typeface="Calibri "/>
                        </a:rPr>
                        <a:t>3</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050" b="0" i="0" u="none" strike="noStrike">
                          <a:solidFill>
                            <a:srgbClr val="000000"/>
                          </a:solidFill>
                          <a:effectLst/>
                          <a:latin typeface="Calibri "/>
                        </a:rPr>
                        <a:t>5</a:t>
                      </a:r>
                    </a:p>
                  </a:txBody>
                  <a:tcPr marL="9525" marR="9525" marT="9525" marB="0" anchor="ctr">
                    <a:lnL w="28575" cap="flat" cmpd="sng" algn="ctr">
                      <a:solidFill>
                        <a:schemeClr val="bg1"/>
                      </a:solidFill>
                      <a:prstDash val="solid"/>
                      <a:round/>
                      <a:headEnd type="none" w="med" len="med"/>
                      <a:tailEnd type="none" w="med" len="med"/>
                    </a:lnL>
                    <a:solidFill>
                      <a:schemeClr val="bg1">
                        <a:lumMod val="95000"/>
                      </a:schemeClr>
                    </a:solidFill>
                  </a:tcPr>
                </a:tc>
                <a:tc>
                  <a:txBody>
                    <a:bodyPr/>
                    <a:lstStyle/>
                    <a:p>
                      <a:pPr algn="ctr" fontAlgn="t"/>
                      <a:r>
                        <a:rPr lang="en-IE" sz="1050" b="0" i="0" u="none" strike="noStrike">
                          <a:solidFill>
                            <a:srgbClr val="000000"/>
                          </a:solidFill>
                          <a:effectLst/>
                          <a:latin typeface="Calibri "/>
                        </a:rPr>
                        <a:t>4</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Calibri "/>
                        </a:rPr>
                        <a:t>7</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Calibri "/>
                        </a:rPr>
                        <a:t>5</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Calibri "/>
                        </a:rPr>
                        <a:t>1</a:t>
                      </a:r>
                    </a:p>
                  </a:txBody>
                  <a:tcPr marL="9525" marR="9525" marT="9525" marB="0" anchor="ctr">
                    <a:solidFill>
                      <a:schemeClr val="bg1">
                        <a:lumMod val="95000"/>
                      </a:schemeClr>
                    </a:solidFill>
                  </a:tcPr>
                </a:tc>
                <a:tc>
                  <a:txBody>
                    <a:bodyPr/>
                    <a:lstStyle/>
                    <a:p>
                      <a:pPr algn="ctr" fontAlgn="t"/>
                      <a:r>
                        <a:rPr lang="en-IE" sz="1050" b="0" i="0" u="none" strike="noStrike" dirty="0">
                          <a:solidFill>
                            <a:srgbClr val="000000"/>
                          </a:solidFill>
                          <a:effectLst/>
                          <a:latin typeface="Calibri "/>
                        </a:rPr>
                        <a:t>-</a:t>
                      </a:r>
                    </a:p>
                  </a:txBody>
                  <a:tcPr marL="9525" marR="9525" marT="9525" marB="0" anchor="ctr">
                    <a:solidFill>
                      <a:schemeClr val="bg1">
                        <a:lumMod val="95000"/>
                      </a:schemeClr>
                    </a:solidFill>
                  </a:tcPr>
                </a:tc>
                <a:extLst>
                  <a:ext uri="{0D108BD9-81ED-4DB2-BD59-A6C34878D82A}">
                    <a16:rowId xmlns="" xmlns:a16="http://schemas.microsoft.com/office/drawing/2014/main" val="193330759"/>
                  </a:ext>
                </a:extLst>
              </a:tr>
              <a:tr h="288000">
                <a:tc>
                  <a:txBody>
                    <a:bodyPr/>
                    <a:lstStyle/>
                    <a:p>
                      <a:pPr algn="l" fontAlgn="t"/>
                      <a:r>
                        <a:rPr lang="en-US" sz="1050" b="0" i="0" u="none" strike="noStrike" dirty="0">
                          <a:solidFill>
                            <a:srgbClr val="000000"/>
                          </a:solidFill>
                          <a:effectLst/>
                          <a:latin typeface="Calibri "/>
                        </a:rPr>
                        <a:t>Digital arts: creating and making original artwork, animation or games using digital technology</a:t>
                      </a:r>
                    </a:p>
                  </a:txBody>
                  <a:tcPr marL="9525" marR="9525" marT="9525"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050" b="0" i="0" u="none" strike="noStrike">
                          <a:solidFill>
                            <a:srgbClr val="000000"/>
                          </a:solidFill>
                          <a:effectLst/>
                          <a:latin typeface="Calibri "/>
                        </a:rPr>
                        <a:t>3</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050" b="0" i="0" u="none" strike="noStrike">
                          <a:solidFill>
                            <a:srgbClr val="000000"/>
                          </a:solidFill>
                          <a:effectLst/>
                          <a:latin typeface="Calibri "/>
                        </a:rPr>
                        <a:t>5</a:t>
                      </a:r>
                    </a:p>
                  </a:txBody>
                  <a:tcPr marL="9525" marR="9525" marT="9525" marB="0" anchor="ctr">
                    <a:lnL w="28575" cap="flat" cmpd="sng" algn="ctr">
                      <a:solidFill>
                        <a:schemeClr val="bg1"/>
                      </a:solidFill>
                      <a:prstDash val="solid"/>
                      <a:round/>
                      <a:headEnd type="none" w="med" len="med"/>
                      <a:tailEnd type="none" w="med" len="med"/>
                    </a:lnL>
                    <a:solidFill>
                      <a:schemeClr val="bg1">
                        <a:lumMod val="95000"/>
                      </a:schemeClr>
                    </a:solidFill>
                  </a:tcPr>
                </a:tc>
                <a:tc>
                  <a:txBody>
                    <a:bodyPr/>
                    <a:lstStyle/>
                    <a:p>
                      <a:pPr algn="ctr" fontAlgn="t"/>
                      <a:r>
                        <a:rPr lang="en-IE" sz="1050" b="0" i="0" u="none" strike="noStrike">
                          <a:solidFill>
                            <a:srgbClr val="000000"/>
                          </a:solidFill>
                          <a:effectLst/>
                          <a:latin typeface="Calibri "/>
                        </a:rPr>
                        <a:t>1</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Calibri "/>
                        </a:rPr>
                        <a:t>8</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Calibri "/>
                        </a:rPr>
                        <a:t>5</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Calibri "/>
                        </a:rPr>
                        <a:t>0</a:t>
                      </a:r>
                    </a:p>
                  </a:txBody>
                  <a:tcPr marL="9525" marR="9525" marT="9525" marB="0" anchor="ctr">
                    <a:solidFill>
                      <a:schemeClr val="bg1">
                        <a:lumMod val="95000"/>
                      </a:schemeClr>
                    </a:solidFill>
                  </a:tcPr>
                </a:tc>
                <a:tc>
                  <a:txBody>
                    <a:bodyPr/>
                    <a:lstStyle/>
                    <a:p>
                      <a:pPr algn="ctr" fontAlgn="t"/>
                      <a:r>
                        <a:rPr lang="en-IE" sz="1050" b="0" i="0" u="none" strike="noStrike" dirty="0">
                          <a:solidFill>
                            <a:srgbClr val="000000"/>
                          </a:solidFill>
                          <a:effectLst/>
                          <a:latin typeface="Calibri "/>
                        </a:rPr>
                        <a:t>0</a:t>
                      </a:r>
                    </a:p>
                  </a:txBody>
                  <a:tcPr marL="9525" marR="9525" marT="9525" marB="0" anchor="ctr">
                    <a:solidFill>
                      <a:schemeClr val="bg1">
                        <a:lumMod val="95000"/>
                      </a:schemeClr>
                    </a:solidFill>
                  </a:tcPr>
                </a:tc>
                <a:extLst>
                  <a:ext uri="{0D108BD9-81ED-4DB2-BD59-A6C34878D82A}">
                    <a16:rowId xmlns="" xmlns:a16="http://schemas.microsoft.com/office/drawing/2014/main" val="390243546"/>
                  </a:ext>
                </a:extLst>
              </a:tr>
              <a:tr h="288000">
                <a:tc>
                  <a:txBody>
                    <a:bodyPr/>
                    <a:lstStyle/>
                    <a:p>
                      <a:pPr algn="l" fontAlgn="t"/>
                      <a:r>
                        <a:rPr lang="en-IE" sz="1050" b="0" i="0" u="none" strike="noStrike" dirty="0">
                          <a:solidFill>
                            <a:srgbClr val="000000"/>
                          </a:solidFill>
                          <a:effectLst/>
                          <a:latin typeface="Calibri "/>
                        </a:rPr>
                        <a:t>Circus, Street arts, Carnival skills</a:t>
                      </a:r>
                    </a:p>
                  </a:txBody>
                  <a:tcPr marL="9525" marR="9525" marT="9525"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050" b="0" i="0" u="none" strike="noStrike">
                          <a:solidFill>
                            <a:srgbClr val="000000"/>
                          </a:solidFill>
                          <a:effectLst/>
                          <a:latin typeface="Calibri "/>
                        </a:rPr>
                        <a:t>2</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050" b="0" i="0" u="none" strike="noStrike">
                          <a:solidFill>
                            <a:srgbClr val="000000"/>
                          </a:solidFill>
                          <a:effectLst/>
                          <a:latin typeface="Calibri "/>
                        </a:rPr>
                        <a:t>2</a:t>
                      </a:r>
                    </a:p>
                  </a:txBody>
                  <a:tcPr marL="9525" marR="9525" marT="9525" marB="0" anchor="ctr">
                    <a:lnL w="28575" cap="flat" cmpd="sng" algn="ctr">
                      <a:solidFill>
                        <a:schemeClr val="bg1"/>
                      </a:solidFill>
                      <a:prstDash val="solid"/>
                      <a:round/>
                      <a:headEnd type="none" w="med" len="med"/>
                      <a:tailEnd type="none" w="med" len="med"/>
                    </a:lnL>
                    <a:solidFill>
                      <a:schemeClr val="bg1">
                        <a:lumMod val="95000"/>
                      </a:schemeClr>
                    </a:solidFill>
                  </a:tcPr>
                </a:tc>
                <a:tc>
                  <a:txBody>
                    <a:bodyPr/>
                    <a:lstStyle/>
                    <a:p>
                      <a:pPr algn="ctr" fontAlgn="t"/>
                      <a:r>
                        <a:rPr lang="en-IE" sz="1050" b="0" i="0" u="none" strike="noStrike">
                          <a:solidFill>
                            <a:srgbClr val="000000"/>
                          </a:solidFill>
                          <a:effectLst/>
                          <a:latin typeface="Calibri "/>
                        </a:rPr>
                        <a:t>1</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Calibri "/>
                        </a:rPr>
                        <a:t>3</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Calibri "/>
                        </a:rPr>
                        <a:t>2</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Calibri "/>
                        </a:rPr>
                        <a:t>1</a:t>
                      </a:r>
                    </a:p>
                  </a:txBody>
                  <a:tcPr marL="9525" marR="9525" marT="9525" marB="0" anchor="ctr">
                    <a:solidFill>
                      <a:schemeClr val="bg1">
                        <a:lumMod val="95000"/>
                      </a:schemeClr>
                    </a:solidFill>
                  </a:tcPr>
                </a:tc>
                <a:tc>
                  <a:txBody>
                    <a:bodyPr/>
                    <a:lstStyle/>
                    <a:p>
                      <a:pPr algn="ctr" fontAlgn="t"/>
                      <a:r>
                        <a:rPr lang="en-IE" sz="1050" b="0" i="0" u="none" strike="noStrike" dirty="0">
                          <a:solidFill>
                            <a:srgbClr val="000000"/>
                          </a:solidFill>
                          <a:effectLst/>
                          <a:latin typeface="Calibri "/>
                        </a:rPr>
                        <a:t>0</a:t>
                      </a:r>
                    </a:p>
                  </a:txBody>
                  <a:tcPr marL="9525" marR="9525" marT="9525" marB="0" anchor="ctr">
                    <a:solidFill>
                      <a:schemeClr val="bg1">
                        <a:lumMod val="95000"/>
                      </a:schemeClr>
                    </a:solidFill>
                  </a:tcPr>
                </a:tc>
                <a:extLst>
                  <a:ext uri="{0D108BD9-81ED-4DB2-BD59-A6C34878D82A}">
                    <a16:rowId xmlns="" xmlns:a16="http://schemas.microsoft.com/office/drawing/2014/main" val="711192221"/>
                  </a:ext>
                </a:extLst>
              </a:tr>
              <a:tr h="288000">
                <a:tc>
                  <a:txBody>
                    <a:bodyPr/>
                    <a:lstStyle/>
                    <a:p>
                      <a:pPr algn="l" fontAlgn="t"/>
                      <a:r>
                        <a:rPr lang="en-IE" sz="1050" b="0" i="0" u="none" strike="noStrike" dirty="0">
                          <a:solidFill>
                            <a:srgbClr val="000000"/>
                          </a:solidFill>
                          <a:effectLst/>
                          <a:latin typeface="Calibri "/>
                        </a:rPr>
                        <a:t>Other (please specify)</a:t>
                      </a:r>
                    </a:p>
                  </a:txBody>
                  <a:tcPr marL="9525" marR="9525" marT="9525"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050" b="0" i="0" u="none" strike="noStrike">
                          <a:solidFill>
                            <a:srgbClr val="000000"/>
                          </a:solidFill>
                          <a:effectLst/>
                          <a:latin typeface="Calibri "/>
                        </a:rPr>
                        <a:t>2</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050" b="0" i="0" u="none" strike="noStrike">
                          <a:solidFill>
                            <a:srgbClr val="000000"/>
                          </a:solidFill>
                          <a:effectLst/>
                          <a:latin typeface="Calibri "/>
                        </a:rPr>
                        <a:t>2</a:t>
                      </a:r>
                    </a:p>
                  </a:txBody>
                  <a:tcPr marL="9525" marR="9525" marT="9525" marB="0" anchor="ctr">
                    <a:lnL w="28575" cap="flat" cmpd="sng" algn="ctr">
                      <a:solidFill>
                        <a:schemeClr val="bg1"/>
                      </a:solidFill>
                      <a:prstDash val="solid"/>
                      <a:round/>
                      <a:headEnd type="none" w="med" len="med"/>
                      <a:tailEnd type="none" w="med" len="med"/>
                    </a:lnL>
                    <a:solidFill>
                      <a:schemeClr val="bg1">
                        <a:lumMod val="95000"/>
                      </a:schemeClr>
                    </a:solidFill>
                  </a:tcPr>
                </a:tc>
                <a:tc>
                  <a:txBody>
                    <a:bodyPr/>
                    <a:lstStyle/>
                    <a:p>
                      <a:pPr algn="ctr" fontAlgn="t"/>
                      <a:r>
                        <a:rPr lang="en-IE" sz="1050" b="0" i="0" u="none" strike="noStrike">
                          <a:solidFill>
                            <a:srgbClr val="000000"/>
                          </a:solidFill>
                          <a:effectLst/>
                          <a:latin typeface="Calibri "/>
                        </a:rPr>
                        <a:t>2</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Calibri "/>
                        </a:rPr>
                        <a:t>2</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Calibri "/>
                        </a:rPr>
                        <a:t>2</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Calibri "/>
                        </a:rPr>
                        <a:t>1</a:t>
                      </a:r>
                    </a:p>
                  </a:txBody>
                  <a:tcPr marL="9525" marR="9525" marT="9525" marB="0" anchor="ctr">
                    <a:solidFill>
                      <a:schemeClr val="bg1">
                        <a:lumMod val="95000"/>
                      </a:schemeClr>
                    </a:solidFill>
                  </a:tcPr>
                </a:tc>
                <a:tc>
                  <a:txBody>
                    <a:bodyPr/>
                    <a:lstStyle/>
                    <a:p>
                      <a:pPr algn="ctr" fontAlgn="t"/>
                      <a:r>
                        <a:rPr lang="en-IE" sz="1050" b="0" i="0" u="none" strike="noStrike" dirty="0">
                          <a:solidFill>
                            <a:srgbClr val="000000"/>
                          </a:solidFill>
                          <a:effectLst/>
                          <a:latin typeface="Calibri "/>
                        </a:rPr>
                        <a:t>3</a:t>
                      </a:r>
                    </a:p>
                  </a:txBody>
                  <a:tcPr marL="9525" marR="9525" marT="9525" marB="0" anchor="ctr">
                    <a:solidFill>
                      <a:schemeClr val="bg1">
                        <a:lumMod val="95000"/>
                      </a:schemeClr>
                    </a:solidFill>
                  </a:tcPr>
                </a:tc>
                <a:extLst>
                  <a:ext uri="{0D108BD9-81ED-4DB2-BD59-A6C34878D82A}">
                    <a16:rowId xmlns="" xmlns:a16="http://schemas.microsoft.com/office/drawing/2014/main" val="486946895"/>
                  </a:ext>
                </a:extLst>
              </a:tr>
              <a:tr h="288000">
                <a:tc>
                  <a:txBody>
                    <a:bodyPr/>
                    <a:lstStyle/>
                    <a:p>
                      <a:pPr algn="l" fontAlgn="t"/>
                      <a:r>
                        <a:rPr lang="en-IE" sz="1050" b="1" i="0" u="none" strike="noStrike" dirty="0">
                          <a:solidFill>
                            <a:srgbClr val="000000"/>
                          </a:solidFill>
                          <a:effectLst/>
                          <a:latin typeface="Calibri "/>
                        </a:rPr>
                        <a:t>Any</a:t>
                      </a:r>
                    </a:p>
                  </a:txBody>
                  <a:tcPr marL="9525" marR="9525" marT="9525"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050" b="1" i="0" u="none" strike="noStrike" dirty="0">
                          <a:solidFill>
                            <a:srgbClr val="000000"/>
                          </a:solidFill>
                          <a:effectLst/>
                          <a:latin typeface="Calibri "/>
                        </a:rPr>
                        <a:t>25</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050" b="1" i="0" u="none" strike="noStrike" dirty="0">
                          <a:solidFill>
                            <a:srgbClr val="000000"/>
                          </a:solidFill>
                          <a:effectLst/>
                          <a:latin typeface="Calibri "/>
                        </a:rPr>
                        <a:t>34</a:t>
                      </a:r>
                    </a:p>
                  </a:txBody>
                  <a:tcPr marL="9525" marR="9525" marT="9525" marB="0" anchor="ctr">
                    <a:lnL w="28575" cap="flat" cmpd="sng" algn="ctr">
                      <a:solidFill>
                        <a:schemeClr val="bg1"/>
                      </a:solidFill>
                      <a:prstDash val="solid"/>
                      <a:round/>
                      <a:headEnd type="none" w="med" len="med"/>
                      <a:tailEnd type="none" w="med" len="med"/>
                    </a:lnL>
                    <a:solidFill>
                      <a:schemeClr val="bg1">
                        <a:lumMod val="95000"/>
                      </a:schemeClr>
                    </a:solidFill>
                  </a:tcPr>
                </a:tc>
                <a:tc>
                  <a:txBody>
                    <a:bodyPr/>
                    <a:lstStyle/>
                    <a:p>
                      <a:pPr algn="ctr" fontAlgn="t"/>
                      <a:r>
                        <a:rPr lang="en-IE" sz="1050" b="1" i="0" u="none" strike="noStrike" dirty="0">
                          <a:solidFill>
                            <a:srgbClr val="000000"/>
                          </a:solidFill>
                          <a:effectLst/>
                          <a:latin typeface="Calibri "/>
                        </a:rPr>
                        <a:t>20</a:t>
                      </a:r>
                    </a:p>
                  </a:txBody>
                  <a:tcPr marL="9525" marR="9525" marT="9525" marB="0" anchor="ctr">
                    <a:solidFill>
                      <a:schemeClr val="bg1">
                        <a:lumMod val="95000"/>
                      </a:schemeClr>
                    </a:solidFill>
                  </a:tcPr>
                </a:tc>
                <a:tc>
                  <a:txBody>
                    <a:bodyPr/>
                    <a:lstStyle/>
                    <a:p>
                      <a:pPr algn="ctr" fontAlgn="t"/>
                      <a:r>
                        <a:rPr lang="en-IE" sz="1050" b="1" i="0" u="none" strike="noStrike" dirty="0">
                          <a:solidFill>
                            <a:srgbClr val="000000"/>
                          </a:solidFill>
                          <a:effectLst/>
                          <a:latin typeface="Calibri "/>
                        </a:rPr>
                        <a:t>40</a:t>
                      </a:r>
                    </a:p>
                  </a:txBody>
                  <a:tcPr marL="9525" marR="9525" marT="9525" marB="0" anchor="ctr">
                    <a:solidFill>
                      <a:schemeClr val="accent1">
                        <a:lumMod val="60000"/>
                        <a:lumOff val="40000"/>
                      </a:schemeClr>
                    </a:solidFill>
                  </a:tcPr>
                </a:tc>
                <a:tc>
                  <a:txBody>
                    <a:bodyPr/>
                    <a:lstStyle/>
                    <a:p>
                      <a:pPr algn="ctr" fontAlgn="t"/>
                      <a:r>
                        <a:rPr lang="en-IE" sz="1050" b="1" i="0" u="none" strike="noStrike" dirty="0">
                          <a:solidFill>
                            <a:srgbClr val="000000"/>
                          </a:solidFill>
                          <a:effectLst/>
                          <a:latin typeface="Calibri "/>
                        </a:rPr>
                        <a:t>46</a:t>
                      </a:r>
                    </a:p>
                  </a:txBody>
                  <a:tcPr marL="9525" marR="9525" marT="9525" marB="0" anchor="ctr">
                    <a:solidFill>
                      <a:schemeClr val="accent1">
                        <a:lumMod val="60000"/>
                        <a:lumOff val="40000"/>
                      </a:schemeClr>
                    </a:solidFill>
                  </a:tcPr>
                </a:tc>
                <a:tc>
                  <a:txBody>
                    <a:bodyPr/>
                    <a:lstStyle/>
                    <a:p>
                      <a:pPr algn="ctr" fontAlgn="t"/>
                      <a:r>
                        <a:rPr lang="en-IE" sz="1050" b="1" i="0" u="none" strike="noStrike" dirty="0">
                          <a:solidFill>
                            <a:srgbClr val="000000"/>
                          </a:solidFill>
                          <a:effectLst/>
                          <a:latin typeface="Calibri "/>
                        </a:rPr>
                        <a:t>12</a:t>
                      </a:r>
                    </a:p>
                  </a:txBody>
                  <a:tcPr marL="9525" marR="9525" marT="9525" marB="0" anchor="ctr">
                    <a:solidFill>
                      <a:schemeClr val="bg1">
                        <a:lumMod val="95000"/>
                      </a:schemeClr>
                    </a:solidFill>
                  </a:tcPr>
                </a:tc>
                <a:tc>
                  <a:txBody>
                    <a:bodyPr/>
                    <a:lstStyle/>
                    <a:p>
                      <a:pPr algn="ctr" fontAlgn="t"/>
                      <a:r>
                        <a:rPr lang="en-IE" sz="1050" b="1" i="0" u="none" strike="noStrike" dirty="0">
                          <a:solidFill>
                            <a:srgbClr val="000000"/>
                          </a:solidFill>
                          <a:effectLst/>
                          <a:latin typeface="Calibri "/>
                        </a:rPr>
                        <a:t>8</a:t>
                      </a:r>
                    </a:p>
                  </a:txBody>
                  <a:tcPr marL="9525" marR="9525" marT="9525" marB="0" anchor="ctr">
                    <a:solidFill>
                      <a:schemeClr val="bg1">
                        <a:lumMod val="95000"/>
                      </a:schemeClr>
                    </a:solidFill>
                  </a:tcPr>
                </a:tc>
                <a:extLst>
                  <a:ext uri="{0D108BD9-81ED-4DB2-BD59-A6C34878D82A}">
                    <a16:rowId xmlns="" xmlns:a16="http://schemas.microsoft.com/office/drawing/2014/main" val="3625854153"/>
                  </a:ext>
                </a:extLst>
              </a:tr>
            </a:tbl>
          </a:graphicData>
        </a:graphic>
      </p:graphicFrame>
      <p:sp>
        <p:nvSpPr>
          <p:cNvPr id="8" name="Parallelogram 7">
            <a:extLst>
              <a:ext uri="{FF2B5EF4-FFF2-40B4-BE49-F238E27FC236}">
                <a16:creationId xmlns="" xmlns:a16="http://schemas.microsoft.com/office/drawing/2014/main" id="{D38DC45D-8D02-4D33-B3F4-1A7895334A7B}"/>
              </a:ext>
            </a:extLst>
          </p:cNvPr>
          <p:cNvSpPr/>
          <p:nvPr/>
        </p:nvSpPr>
        <p:spPr>
          <a:xfrm>
            <a:off x="870520" y="5884900"/>
            <a:ext cx="7776863" cy="533778"/>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prstClr val="white"/>
                </a:solidFill>
              </a:rPr>
              <a:t>Participation rises to 34% among arts attendees, peaking at 46% of ‘Aficionados’.</a:t>
            </a:r>
          </a:p>
        </p:txBody>
      </p:sp>
    </p:spTree>
    <p:extLst>
      <p:ext uri="{BB962C8B-B14F-4D97-AF65-F5344CB8AC3E}">
        <p14:creationId xmlns:p14="http://schemas.microsoft.com/office/powerpoint/2010/main" val="87417660"/>
      </p:ext>
    </p:extLst>
  </p:cSld>
  <p:clrMapOvr>
    <a:masterClrMapping/>
  </p:clrMapOvr>
  <p:transition spd="slow">
    <p:wipe dir="r"/>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74F03B39-33EB-4778-B17E-64A8C50667E1}"/>
              </a:ext>
            </a:extLst>
          </p:cNvPr>
          <p:cNvSpPr>
            <a:spLocks noGrp="1"/>
          </p:cNvSpPr>
          <p:nvPr>
            <p:ph type="body" sz="quarter" idx="49"/>
          </p:nvPr>
        </p:nvSpPr>
        <p:spPr>
          <a:xfrm>
            <a:off x="232011" y="603123"/>
            <a:ext cx="5548676" cy="323941"/>
          </a:xfrm>
        </p:spPr>
        <p:txBody>
          <a:bodyPr/>
          <a:lstStyle/>
          <a:p>
            <a:r>
              <a:rPr lang="en-IE" dirty="0">
                <a:solidFill>
                  <a:prstClr val="white">
                    <a:lumMod val="50000"/>
                  </a:prstClr>
                </a:solidFill>
              </a:rPr>
              <a:t>Base : Arts Participants n -329</a:t>
            </a:r>
            <a:endParaRPr lang="en-IE" dirty="0"/>
          </a:p>
        </p:txBody>
      </p:sp>
      <p:sp>
        <p:nvSpPr>
          <p:cNvPr id="2" name="Title 1">
            <a:extLst>
              <a:ext uri="{FF2B5EF4-FFF2-40B4-BE49-F238E27FC236}">
                <a16:creationId xmlns="" xmlns:a16="http://schemas.microsoft.com/office/drawing/2014/main" id="{73A4E6A3-C6F9-422C-ABBA-3A21C7FF6CF8}"/>
              </a:ext>
            </a:extLst>
          </p:cNvPr>
          <p:cNvSpPr>
            <a:spLocks noGrp="1"/>
          </p:cNvSpPr>
          <p:nvPr>
            <p:ph type="title"/>
          </p:nvPr>
        </p:nvSpPr>
        <p:spPr>
          <a:xfrm>
            <a:off x="232011" y="190952"/>
            <a:ext cx="7952663" cy="370620"/>
          </a:xfrm>
        </p:spPr>
        <p:txBody>
          <a:bodyPr>
            <a:normAutofit fontScale="90000"/>
          </a:bodyPr>
          <a:lstStyle/>
          <a:p>
            <a:r>
              <a:rPr lang="en-IE" dirty="0"/>
              <a:t>Reasons for Participation in the Arts</a:t>
            </a:r>
          </a:p>
        </p:txBody>
      </p:sp>
      <p:sp>
        <p:nvSpPr>
          <p:cNvPr id="5" name="Text Placeholder 4">
            <a:extLst>
              <a:ext uri="{FF2B5EF4-FFF2-40B4-BE49-F238E27FC236}">
                <a16:creationId xmlns="" xmlns:a16="http://schemas.microsoft.com/office/drawing/2014/main" id="{9B7634D4-9552-49C0-8C07-02D9D9F8F905}"/>
              </a:ext>
            </a:extLst>
          </p:cNvPr>
          <p:cNvSpPr>
            <a:spLocks noGrp="1"/>
          </p:cNvSpPr>
          <p:nvPr>
            <p:ph type="body" sz="quarter" idx="60"/>
          </p:nvPr>
        </p:nvSpPr>
        <p:spPr/>
        <p:txBody>
          <a:bodyPr/>
          <a:lstStyle/>
          <a:p>
            <a:pPr fontAlgn="t"/>
            <a:r>
              <a:rPr lang="en-IE" i="0" dirty="0"/>
              <a:t>Q.18b What were your reasons for taking part in …….?</a:t>
            </a:r>
          </a:p>
          <a:p>
            <a:endParaRPr lang="en-IE" dirty="0"/>
          </a:p>
        </p:txBody>
      </p:sp>
      <p:graphicFrame>
        <p:nvGraphicFramePr>
          <p:cNvPr id="9" name="Chart 8">
            <a:extLst>
              <a:ext uri="{FF2B5EF4-FFF2-40B4-BE49-F238E27FC236}">
                <a16:creationId xmlns="" xmlns:a16="http://schemas.microsoft.com/office/drawing/2014/main" id="{7E2B1FDB-73A1-479E-BEF6-7AD8CDE7D779}"/>
              </a:ext>
            </a:extLst>
          </p:cNvPr>
          <p:cNvGraphicFramePr/>
          <p:nvPr/>
        </p:nvGraphicFramePr>
        <p:xfrm>
          <a:off x="-633333" y="1311754"/>
          <a:ext cx="9402757" cy="460519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 xmlns:a16="http://schemas.microsoft.com/office/drawing/2014/main" id="{DA231EE3-68CE-4E35-A966-002CA430036F}"/>
              </a:ext>
            </a:extLst>
          </p:cNvPr>
          <p:cNvSpPr txBox="1"/>
          <p:nvPr/>
        </p:nvSpPr>
        <p:spPr>
          <a:xfrm>
            <a:off x="5882382" y="1210650"/>
            <a:ext cx="2611877" cy="307777"/>
          </a:xfrm>
          <a:prstGeom prst="rect">
            <a:avLst/>
          </a:prstGeom>
          <a:noFill/>
        </p:spPr>
        <p:txBody>
          <a:bodyPr wrap="square" rtlCol="0">
            <a:spAutoFit/>
          </a:bodyPr>
          <a:lstStyle/>
          <a:p>
            <a:pPr algn="ctr" defTabSz="450578" eaLnBrk="1" hangingPunct="1">
              <a:defRPr/>
            </a:pPr>
            <a:r>
              <a:rPr lang="en-IE" sz="1400" b="1" dirty="0">
                <a:solidFill>
                  <a:prstClr val="black"/>
                </a:solidFill>
                <a:latin typeface="Calibri "/>
                <a:cs typeface="Arial" charset="0"/>
              </a:rPr>
              <a:t>%</a:t>
            </a:r>
          </a:p>
        </p:txBody>
      </p:sp>
      <p:graphicFrame>
        <p:nvGraphicFramePr>
          <p:cNvPr id="6" name="Table 5">
            <a:extLst>
              <a:ext uri="{FF2B5EF4-FFF2-40B4-BE49-F238E27FC236}">
                <a16:creationId xmlns="" xmlns:a16="http://schemas.microsoft.com/office/drawing/2014/main" id="{69DFC7E6-96FB-4EB3-A017-23ECB6A96849}"/>
              </a:ext>
            </a:extLst>
          </p:cNvPr>
          <p:cNvGraphicFramePr>
            <a:graphicFrameLocks noGrp="1"/>
          </p:cNvGraphicFramePr>
          <p:nvPr/>
        </p:nvGraphicFramePr>
        <p:xfrm>
          <a:off x="7592268" y="990273"/>
          <a:ext cx="673100" cy="4671586"/>
        </p:xfrm>
        <a:graphic>
          <a:graphicData uri="http://schemas.openxmlformats.org/drawingml/2006/table">
            <a:tbl>
              <a:tblPr>
                <a:tableStyleId>{5C22544A-7EE6-4342-B048-85BDC9FD1C3A}</a:tableStyleId>
              </a:tblPr>
              <a:tblGrid>
                <a:gridCol w="673100">
                  <a:extLst>
                    <a:ext uri="{9D8B030D-6E8A-4147-A177-3AD203B41FA5}">
                      <a16:colId xmlns="" xmlns:a16="http://schemas.microsoft.com/office/drawing/2014/main" val="1624142230"/>
                    </a:ext>
                  </a:extLst>
                </a:gridCol>
              </a:tblGrid>
              <a:tr h="445434">
                <a:tc>
                  <a:txBody>
                    <a:bodyPr/>
                    <a:lstStyle/>
                    <a:p>
                      <a:pPr algn="ctr" fontAlgn="b"/>
                      <a:r>
                        <a:rPr lang="en-IE" sz="1200" b="1" i="0" u="none" strike="noStrike" kern="1200" dirty="0">
                          <a:solidFill>
                            <a:srgbClr val="54C0E8"/>
                          </a:solidFill>
                          <a:effectLst/>
                          <a:latin typeface="+mn-lt"/>
                          <a:ea typeface="+mn-ea"/>
                          <a:cs typeface="+mn-cs"/>
                        </a:rPr>
                        <a:t>2018</a:t>
                      </a:r>
                    </a:p>
                    <a:p>
                      <a:pPr algn="ctr" fontAlgn="b"/>
                      <a:r>
                        <a:rPr lang="en-IE" sz="1200" b="1" i="0" u="none" strike="noStrike" kern="1200" dirty="0">
                          <a:solidFill>
                            <a:srgbClr val="54C0E8"/>
                          </a:solidFill>
                          <a:effectLst/>
                          <a:latin typeface="+mn-lt"/>
                          <a:ea typeface="+mn-ea"/>
                          <a:cs typeface="+mn-cs"/>
                        </a:rPr>
                        <a:t>%</a:t>
                      </a:r>
                    </a:p>
                  </a:txBody>
                  <a:tcPr marL="9525" marR="9525" marT="9525" marB="0" anchor="ctr">
                    <a:lnB w="12700" cmpd="sng">
                      <a:noFill/>
                    </a:lnB>
                    <a:noFill/>
                  </a:tcPr>
                </a:tc>
                <a:extLst>
                  <a:ext uri="{0D108BD9-81ED-4DB2-BD59-A6C34878D82A}">
                    <a16:rowId xmlns="" xmlns:a16="http://schemas.microsoft.com/office/drawing/2014/main" val="364531361"/>
                  </a:ext>
                </a:extLst>
              </a:tr>
              <a:tr h="445434">
                <a:tc>
                  <a:txBody>
                    <a:bodyPr/>
                    <a:lstStyle/>
                    <a:p>
                      <a:pPr algn="ctr" fontAlgn="t"/>
                      <a:r>
                        <a:rPr lang="en-IE" sz="1200" b="1" i="0" u="none" strike="noStrike" kern="1200" dirty="0">
                          <a:solidFill>
                            <a:srgbClr val="54C0E8"/>
                          </a:solidFill>
                          <a:effectLst/>
                          <a:latin typeface="+mn-lt"/>
                          <a:ea typeface="+mn-ea"/>
                          <a:cs typeface="+mn-cs"/>
                        </a:rPr>
                        <a:t>62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696544411"/>
                  </a:ext>
                </a:extLst>
              </a:tr>
              <a:tr h="445434">
                <a:tc>
                  <a:txBody>
                    <a:bodyPr/>
                    <a:lstStyle/>
                    <a:p>
                      <a:pPr algn="ctr" fontAlgn="t"/>
                      <a:r>
                        <a:rPr lang="en-IE" sz="1200" b="1" i="0" u="none" strike="noStrike" kern="1200" dirty="0">
                          <a:solidFill>
                            <a:srgbClr val="54C0E8"/>
                          </a:solidFill>
                          <a:effectLst/>
                          <a:latin typeface="+mn-lt"/>
                          <a:ea typeface="+mn-ea"/>
                          <a:cs typeface="+mn-cs"/>
                        </a:rPr>
                        <a:t>36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833949189"/>
                  </a:ext>
                </a:extLst>
              </a:tr>
              <a:tr h="445434">
                <a:tc>
                  <a:txBody>
                    <a:bodyPr/>
                    <a:lstStyle/>
                    <a:p>
                      <a:pPr algn="ctr" fontAlgn="t"/>
                      <a:r>
                        <a:rPr lang="en-IE" sz="1200" b="1" i="0" u="none" strike="noStrike" kern="1200" dirty="0">
                          <a:solidFill>
                            <a:srgbClr val="54C0E8"/>
                          </a:solidFill>
                          <a:effectLst/>
                          <a:latin typeface="+mn-lt"/>
                          <a:ea typeface="+mn-ea"/>
                          <a:cs typeface="+mn-cs"/>
                        </a:rPr>
                        <a:t>28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4144919398"/>
                  </a:ext>
                </a:extLst>
              </a:tr>
              <a:tr h="445434">
                <a:tc>
                  <a:txBody>
                    <a:bodyPr/>
                    <a:lstStyle/>
                    <a:p>
                      <a:pPr algn="ctr" fontAlgn="t"/>
                      <a:r>
                        <a:rPr lang="en-IE" sz="1200" b="1" i="0" u="none" strike="noStrike" kern="1200" dirty="0">
                          <a:solidFill>
                            <a:srgbClr val="54C0E8"/>
                          </a:solidFill>
                          <a:effectLst/>
                          <a:latin typeface="+mn-lt"/>
                          <a:ea typeface="+mn-ea"/>
                          <a:cs typeface="+mn-cs"/>
                        </a:rPr>
                        <a:t>28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187561949"/>
                  </a:ext>
                </a:extLst>
              </a:tr>
              <a:tr h="427581">
                <a:tc>
                  <a:txBody>
                    <a:bodyPr/>
                    <a:lstStyle/>
                    <a:p>
                      <a:pPr algn="ctr" fontAlgn="t"/>
                      <a:r>
                        <a:rPr lang="en-IE" sz="1200" b="1" i="0" u="none" strike="noStrike" kern="1200" dirty="0">
                          <a:solidFill>
                            <a:srgbClr val="54C0E8"/>
                          </a:solidFill>
                          <a:effectLst/>
                          <a:latin typeface="+mn-lt"/>
                          <a:ea typeface="+mn-ea"/>
                          <a:cs typeface="+mn-cs"/>
                        </a:rPr>
                        <a:t>32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80343393"/>
                  </a:ext>
                </a:extLst>
              </a:tr>
              <a:tr h="445434">
                <a:tc>
                  <a:txBody>
                    <a:bodyPr/>
                    <a:lstStyle/>
                    <a:p>
                      <a:pPr algn="ctr" fontAlgn="t"/>
                      <a:r>
                        <a:rPr lang="en-IE" sz="1200" b="1" i="0" u="none" strike="noStrike" kern="1200" dirty="0">
                          <a:solidFill>
                            <a:srgbClr val="54C0E8"/>
                          </a:solidFill>
                          <a:effectLst/>
                          <a:latin typeface="+mn-lt"/>
                          <a:ea typeface="+mn-ea"/>
                          <a:cs typeface="+mn-cs"/>
                        </a:rPr>
                        <a:t>30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4284798323"/>
                  </a:ext>
                </a:extLst>
              </a:tr>
              <a:tr h="418662">
                <a:tc>
                  <a:txBody>
                    <a:bodyPr/>
                    <a:lstStyle/>
                    <a:p>
                      <a:pPr algn="ctr" fontAlgn="t"/>
                      <a:r>
                        <a:rPr lang="en-IE" sz="1200" b="1" i="0" u="none" strike="noStrike" kern="1200" dirty="0">
                          <a:solidFill>
                            <a:srgbClr val="54C0E8"/>
                          </a:solidFill>
                          <a:effectLst/>
                          <a:latin typeface="+mn-lt"/>
                          <a:ea typeface="+mn-ea"/>
                          <a:cs typeface="+mn-cs"/>
                        </a:rPr>
                        <a:t>24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119602762"/>
                  </a:ext>
                </a:extLst>
              </a:tr>
              <a:tr h="405276">
                <a:tc>
                  <a:txBody>
                    <a:bodyPr/>
                    <a:lstStyle/>
                    <a:p>
                      <a:pPr algn="ctr" fontAlgn="t"/>
                      <a:r>
                        <a:rPr lang="en-IE" sz="1200" b="1" i="0" u="none" strike="noStrike" kern="1200" dirty="0">
                          <a:solidFill>
                            <a:srgbClr val="54C0E8"/>
                          </a:solidFill>
                          <a:effectLst/>
                          <a:latin typeface="+mn-lt"/>
                          <a:ea typeface="+mn-ea"/>
                          <a:cs typeface="+mn-cs"/>
                        </a:rPr>
                        <a:t>22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273693249"/>
                  </a:ext>
                </a:extLst>
              </a:tr>
              <a:tr h="530828">
                <a:tc>
                  <a:txBody>
                    <a:bodyPr/>
                    <a:lstStyle/>
                    <a:p>
                      <a:pPr algn="ctr" fontAlgn="t"/>
                      <a:r>
                        <a:rPr lang="en-IE" sz="1200" b="1" i="0" u="none" strike="noStrike" kern="1200" dirty="0">
                          <a:solidFill>
                            <a:srgbClr val="54C0E8"/>
                          </a:solidFill>
                          <a:effectLst/>
                          <a:latin typeface="+mn-lt"/>
                          <a:ea typeface="+mn-ea"/>
                          <a:cs typeface="+mn-cs"/>
                        </a:rPr>
                        <a:t>19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597335506"/>
                  </a:ext>
                </a:extLst>
              </a:tr>
              <a:tr h="216635">
                <a:tc>
                  <a:txBody>
                    <a:bodyPr/>
                    <a:lstStyle/>
                    <a:p>
                      <a:pPr algn="ctr" fontAlgn="t"/>
                      <a:r>
                        <a:rPr lang="en-IE" sz="1200" b="1" i="0" u="none" strike="noStrike" kern="1200" dirty="0">
                          <a:solidFill>
                            <a:srgbClr val="54C0E8"/>
                          </a:solidFill>
                          <a:effectLst/>
                          <a:latin typeface="+mn-lt"/>
                          <a:ea typeface="+mn-ea"/>
                          <a:cs typeface="+mn-cs"/>
                        </a:rPr>
                        <a:t>10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207774890"/>
                  </a:ext>
                </a:extLst>
              </a:tr>
            </a:tbl>
          </a:graphicData>
        </a:graphic>
      </p:graphicFrame>
      <p:graphicFrame>
        <p:nvGraphicFramePr>
          <p:cNvPr id="7" name="Table 6">
            <a:extLst>
              <a:ext uri="{FF2B5EF4-FFF2-40B4-BE49-F238E27FC236}">
                <a16:creationId xmlns="" xmlns:a16="http://schemas.microsoft.com/office/drawing/2014/main" id="{4D1E9581-0A5A-4A14-BA69-E7A8D5F3FFD8}"/>
              </a:ext>
            </a:extLst>
          </p:cNvPr>
          <p:cNvGraphicFramePr>
            <a:graphicFrameLocks noGrp="1"/>
          </p:cNvGraphicFramePr>
          <p:nvPr/>
        </p:nvGraphicFramePr>
        <p:xfrm>
          <a:off x="1764928" y="1454691"/>
          <a:ext cx="2540000" cy="4291213"/>
        </p:xfrm>
        <a:graphic>
          <a:graphicData uri="http://schemas.openxmlformats.org/drawingml/2006/table">
            <a:tbl>
              <a:tblPr>
                <a:tableStyleId>{5C22544A-7EE6-4342-B048-85BDC9FD1C3A}</a:tableStyleId>
              </a:tblPr>
              <a:tblGrid>
                <a:gridCol w="2540000">
                  <a:extLst>
                    <a:ext uri="{9D8B030D-6E8A-4147-A177-3AD203B41FA5}">
                      <a16:colId xmlns="" xmlns:a16="http://schemas.microsoft.com/office/drawing/2014/main" val="211939246"/>
                    </a:ext>
                  </a:extLst>
                </a:gridCol>
              </a:tblGrid>
              <a:tr h="462141">
                <a:tc>
                  <a:txBody>
                    <a:bodyPr/>
                    <a:lstStyle/>
                    <a:p>
                      <a:pPr algn="r" fontAlgn="t"/>
                      <a:r>
                        <a:rPr lang="en-IE" sz="1200" u="none" strike="noStrike" dirty="0">
                          <a:effectLst/>
                        </a:rPr>
                        <a:t>Enjoyment\pleasure </a:t>
                      </a:r>
                      <a:endParaRPr lang="en-IE" sz="1200" b="0" i="0" u="none" strike="noStrike" dirty="0">
                        <a:solidFill>
                          <a:srgbClr val="000000"/>
                        </a:solidFill>
                        <a:effectLst/>
                        <a:latin typeface="Tahoma" panose="020B0604030504040204" pitchFamily="34" charset="0"/>
                      </a:endParaRPr>
                    </a:p>
                  </a:txBody>
                  <a:tcPr marL="9525" marR="9525" marT="9525" marB="0" anchor="ctr">
                    <a:noFill/>
                  </a:tcPr>
                </a:tc>
                <a:extLst>
                  <a:ext uri="{0D108BD9-81ED-4DB2-BD59-A6C34878D82A}">
                    <a16:rowId xmlns="" xmlns:a16="http://schemas.microsoft.com/office/drawing/2014/main" val="2428760870"/>
                  </a:ext>
                </a:extLst>
              </a:tr>
              <a:tr h="360040">
                <a:tc>
                  <a:txBody>
                    <a:bodyPr/>
                    <a:lstStyle/>
                    <a:p>
                      <a:pPr algn="r" fontAlgn="t"/>
                      <a:r>
                        <a:rPr lang="en-IE" sz="1200" u="none" strike="noStrike" dirty="0">
                          <a:effectLst/>
                        </a:rPr>
                        <a:t>To learn new skills </a:t>
                      </a:r>
                      <a:endParaRPr lang="en-IE" sz="1200" b="0" i="0" u="none" strike="noStrike" dirty="0">
                        <a:solidFill>
                          <a:srgbClr val="000000"/>
                        </a:solidFill>
                        <a:effectLst/>
                        <a:latin typeface="Tahoma" panose="020B0604030504040204" pitchFamily="34" charset="0"/>
                      </a:endParaRPr>
                    </a:p>
                  </a:txBody>
                  <a:tcPr marL="9525" marR="9525" marT="9525" marB="0" anchor="ctr">
                    <a:noFill/>
                  </a:tcPr>
                </a:tc>
                <a:extLst>
                  <a:ext uri="{0D108BD9-81ED-4DB2-BD59-A6C34878D82A}">
                    <a16:rowId xmlns="" xmlns:a16="http://schemas.microsoft.com/office/drawing/2014/main" val="4029500092"/>
                  </a:ext>
                </a:extLst>
              </a:tr>
              <a:tr h="491408">
                <a:tc>
                  <a:txBody>
                    <a:bodyPr/>
                    <a:lstStyle/>
                    <a:p>
                      <a:pPr algn="r" fontAlgn="t"/>
                      <a:r>
                        <a:rPr lang="en-US" sz="1200" u="none" strike="noStrike">
                          <a:effectLst/>
                        </a:rPr>
                        <a:t>Improves my quality of life\well-being </a:t>
                      </a:r>
                      <a:endParaRPr lang="en-US" sz="1200" b="0" i="0" u="none" strike="noStrike">
                        <a:solidFill>
                          <a:srgbClr val="000000"/>
                        </a:solidFill>
                        <a:effectLst/>
                        <a:latin typeface="Tahoma" panose="020B0604030504040204" pitchFamily="34" charset="0"/>
                      </a:endParaRPr>
                    </a:p>
                  </a:txBody>
                  <a:tcPr marL="9525" marR="9525" marT="9525" marB="0" anchor="ctr">
                    <a:noFill/>
                  </a:tcPr>
                </a:tc>
                <a:extLst>
                  <a:ext uri="{0D108BD9-81ED-4DB2-BD59-A6C34878D82A}">
                    <a16:rowId xmlns="" xmlns:a16="http://schemas.microsoft.com/office/drawing/2014/main" val="1733776024"/>
                  </a:ext>
                </a:extLst>
              </a:tr>
              <a:tr h="444696">
                <a:tc>
                  <a:txBody>
                    <a:bodyPr/>
                    <a:lstStyle/>
                    <a:p>
                      <a:pPr algn="r" fontAlgn="t"/>
                      <a:r>
                        <a:rPr lang="en-IE" sz="1200" u="none" strike="noStrike">
                          <a:effectLst/>
                        </a:rPr>
                        <a:t>Improves my confidence </a:t>
                      </a:r>
                      <a:endParaRPr lang="en-IE" sz="1200" b="0" i="0" u="none" strike="noStrike">
                        <a:solidFill>
                          <a:srgbClr val="000000"/>
                        </a:solidFill>
                        <a:effectLst/>
                        <a:latin typeface="Tahoma" panose="020B0604030504040204" pitchFamily="34" charset="0"/>
                      </a:endParaRPr>
                    </a:p>
                  </a:txBody>
                  <a:tcPr marL="9525" marR="9525" marT="9525" marB="0" anchor="ctr">
                    <a:noFill/>
                  </a:tcPr>
                </a:tc>
                <a:extLst>
                  <a:ext uri="{0D108BD9-81ED-4DB2-BD59-A6C34878D82A}">
                    <a16:rowId xmlns="" xmlns:a16="http://schemas.microsoft.com/office/drawing/2014/main" val="1688084877"/>
                  </a:ext>
                </a:extLst>
              </a:tr>
              <a:tr h="432048">
                <a:tc>
                  <a:txBody>
                    <a:bodyPr/>
                    <a:lstStyle/>
                    <a:p>
                      <a:pPr algn="r" fontAlgn="t"/>
                      <a:r>
                        <a:rPr lang="en-IE" sz="1200" u="none" strike="noStrike" dirty="0">
                          <a:effectLst/>
                        </a:rPr>
                        <a:t>Friends take part </a:t>
                      </a:r>
                      <a:endParaRPr lang="en-IE" sz="1200" b="0" i="0" u="none" strike="noStrike" dirty="0">
                        <a:solidFill>
                          <a:srgbClr val="000000"/>
                        </a:solidFill>
                        <a:effectLst/>
                        <a:latin typeface="Tahoma" panose="020B0604030504040204" pitchFamily="34" charset="0"/>
                      </a:endParaRPr>
                    </a:p>
                  </a:txBody>
                  <a:tcPr marL="9525" marR="9525" marT="9525" marB="0" anchor="ctr">
                    <a:noFill/>
                  </a:tcPr>
                </a:tc>
                <a:extLst>
                  <a:ext uri="{0D108BD9-81ED-4DB2-BD59-A6C34878D82A}">
                    <a16:rowId xmlns="" xmlns:a16="http://schemas.microsoft.com/office/drawing/2014/main" val="983069740"/>
                  </a:ext>
                </a:extLst>
              </a:tr>
              <a:tr h="372688">
                <a:tc>
                  <a:txBody>
                    <a:bodyPr/>
                    <a:lstStyle/>
                    <a:p>
                      <a:pPr algn="r" fontAlgn="t"/>
                      <a:r>
                        <a:rPr lang="en-US" sz="1200" u="none" strike="noStrike">
                          <a:effectLst/>
                        </a:rPr>
                        <a:t>Gets me out of the house </a:t>
                      </a:r>
                      <a:endParaRPr lang="en-US" sz="1200" b="0" i="0" u="none" strike="noStrike">
                        <a:solidFill>
                          <a:srgbClr val="000000"/>
                        </a:solidFill>
                        <a:effectLst/>
                        <a:latin typeface="Tahoma" panose="020B0604030504040204" pitchFamily="34" charset="0"/>
                      </a:endParaRPr>
                    </a:p>
                  </a:txBody>
                  <a:tcPr marL="9525" marR="9525" marT="9525" marB="0" anchor="ctr">
                    <a:noFill/>
                  </a:tcPr>
                </a:tc>
                <a:extLst>
                  <a:ext uri="{0D108BD9-81ED-4DB2-BD59-A6C34878D82A}">
                    <a16:rowId xmlns="" xmlns:a16="http://schemas.microsoft.com/office/drawing/2014/main" val="3694751250"/>
                  </a:ext>
                </a:extLst>
              </a:tr>
              <a:tr h="372688">
                <a:tc>
                  <a:txBody>
                    <a:bodyPr/>
                    <a:lstStyle/>
                    <a:p>
                      <a:pPr algn="r" fontAlgn="t"/>
                      <a:r>
                        <a:rPr lang="en-US" sz="1200" u="none" strike="noStrike">
                          <a:effectLst/>
                        </a:rPr>
                        <a:t>Helps me to feel part of a community </a:t>
                      </a:r>
                      <a:endParaRPr lang="en-US" sz="1200" b="0" i="0" u="none" strike="noStrike">
                        <a:solidFill>
                          <a:srgbClr val="000000"/>
                        </a:solidFill>
                        <a:effectLst/>
                        <a:latin typeface="Tahoma" panose="020B0604030504040204" pitchFamily="34" charset="0"/>
                      </a:endParaRPr>
                    </a:p>
                  </a:txBody>
                  <a:tcPr marL="9525" marR="9525" marT="9525" marB="0" anchor="ctr">
                    <a:noFill/>
                  </a:tcPr>
                </a:tc>
                <a:extLst>
                  <a:ext uri="{0D108BD9-81ED-4DB2-BD59-A6C34878D82A}">
                    <a16:rowId xmlns="" xmlns:a16="http://schemas.microsoft.com/office/drawing/2014/main" val="1899447544"/>
                  </a:ext>
                </a:extLst>
              </a:tr>
              <a:tr h="478760">
                <a:tc>
                  <a:txBody>
                    <a:bodyPr/>
                    <a:lstStyle/>
                    <a:p>
                      <a:pPr algn="r" fontAlgn="t"/>
                      <a:r>
                        <a:rPr lang="en-US" sz="1200" u="none" strike="noStrike">
                          <a:effectLst/>
                        </a:rPr>
                        <a:t>Develops my creativity and self-expression </a:t>
                      </a:r>
                      <a:endParaRPr lang="en-US" sz="1200" b="0" i="0" u="none" strike="noStrike">
                        <a:solidFill>
                          <a:srgbClr val="000000"/>
                        </a:solidFill>
                        <a:effectLst/>
                        <a:latin typeface="Tahoma" panose="020B0604030504040204" pitchFamily="34" charset="0"/>
                      </a:endParaRPr>
                    </a:p>
                  </a:txBody>
                  <a:tcPr marL="9525" marR="9525" marT="9525" marB="0" anchor="ctr">
                    <a:noFill/>
                  </a:tcPr>
                </a:tc>
                <a:extLst>
                  <a:ext uri="{0D108BD9-81ED-4DB2-BD59-A6C34878D82A}">
                    <a16:rowId xmlns="" xmlns:a16="http://schemas.microsoft.com/office/drawing/2014/main" val="1506443531"/>
                  </a:ext>
                </a:extLst>
              </a:tr>
              <a:tr h="504056">
                <a:tc>
                  <a:txBody>
                    <a:bodyPr/>
                    <a:lstStyle/>
                    <a:p>
                      <a:pPr algn="r" fontAlgn="t"/>
                      <a:r>
                        <a:rPr lang="en-US" sz="1200" u="none" strike="noStrike">
                          <a:effectLst/>
                        </a:rPr>
                        <a:t>Participating in arts activities is a boost to my health </a:t>
                      </a:r>
                      <a:endParaRPr lang="en-US" sz="1200" b="0" i="0" u="none" strike="noStrike">
                        <a:solidFill>
                          <a:srgbClr val="000000"/>
                        </a:solidFill>
                        <a:effectLst/>
                        <a:latin typeface="Tahoma" panose="020B0604030504040204" pitchFamily="34" charset="0"/>
                      </a:endParaRPr>
                    </a:p>
                  </a:txBody>
                  <a:tcPr marL="9525" marR="9525" marT="9525" marB="0" anchor="ctr">
                    <a:noFill/>
                  </a:tcPr>
                </a:tc>
                <a:extLst>
                  <a:ext uri="{0D108BD9-81ED-4DB2-BD59-A6C34878D82A}">
                    <a16:rowId xmlns="" xmlns:a16="http://schemas.microsoft.com/office/drawing/2014/main" val="3555858400"/>
                  </a:ext>
                </a:extLst>
              </a:tr>
              <a:tr h="372688">
                <a:tc>
                  <a:txBody>
                    <a:bodyPr/>
                    <a:lstStyle/>
                    <a:p>
                      <a:pPr algn="r" fontAlgn="t"/>
                      <a:r>
                        <a:rPr lang="en-IE" sz="1200" u="none" strike="noStrike" dirty="0">
                          <a:effectLst/>
                        </a:rPr>
                        <a:t>Other</a:t>
                      </a:r>
                      <a:endParaRPr lang="en-IE" sz="1200" b="0" i="0" u="none" strike="noStrike" dirty="0">
                        <a:solidFill>
                          <a:srgbClr val="000000"/>
                        </a:solidFill>
                        <a:effectLst/>
                        <a:latin typeface="Tahoma" panose="020B0604030504040204" pitchFamily="34" charset="0"/>
                      </a:endParaRPr>
                    </a:p>
                  </a:txBody>
                  <a:tcPr marL="9525" marR="9525" marT="9525" marB="0" anchor="ctr">
                    <a:noFill/>
                  </a:tcPr>
                </a:tc>
                <a:extLst>
                  <a:ext uri="{0D108BD9-81ED-4DB2-BD59-A6C34878D82A}">
                    <a16:rowId xmlns="" xmlns:a16="http://schemas.microsoft.com/office/drawing/2014/main" val="483073443"/>
                  </a:ext>
                </a:extLst>
              </a:tr>
            </a:tbl>
          </a:graphicData>
        </a:graphic>
      </p:graphicFrame>
    </p:spTree>
    <p:extLst>
      <p:ext uri="{BB962C8B-B14F-4D97-AF65-F5344CB8AC3E}">
        <p14:creationId xmlns:p14="http://schemas.microsoft.com/office/powerpoint/2010/main" val="2436463891"/>
      </p:ext>
    </p:extLst>
  </p:cSld>
  <p:clrMapOvr>
    <a:masterClrMapping/>
  </p:clrMapOvr>
  <p:transition spd="slow">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E58650F2-38C5-45E6-96C4-5C5955C6E5F6}"/>
              </a:ext>
            </a:extLst>
          </p:cNvPr>
          <p:cNvSpPr>
            <a:spLocks noGrp="1"/>
          </p:cNvSpPr>
          <p:nvPr>
            <p:ph type="body" sz="quarter" idx="49"/>
          </p:nvPr>
        </p:nvSpPr>
        <p:spPr>
          <a:xfrm>
            <a:off x="288393" y="529511"/>
            <a:ext cx="5548676" cy="323941"/>
          </a:xfrm>
        </p:spPr>
        <p:txBody>
          <a:bodyPr/>
          <a:lstStyle/>
          <a:p>
            <a:r>
              <a:rPr lang="en-IE" dirty="0">
                <a:solidFill>
                  <a:prstClr val="white">
                    <a:lumMod val="50000"/>
                  </a:prstClr>
                </a:solidFill>
              </a:rPr>
              <a:t>Base : All adults aged 16+ n-1,303</a:t>
            </a:r>
            <a:endParaRPr lang="en-IE" dirty="0"/>
          </a:p>
        </p:txBody>
      </p:sp>
      <p:sp>
        <p:nvSpPr>
          <p:cNvPr id="2" name="Title 1">
            <a:extLst>
              <a:ext uri="{FF2B5EF4-FFF2-40B4-BE49-F238E27FC236}">
                <a16:creationId xmlns="" xmlns:a16="http://schemas.microsoft.com/office/drawing/2014/main" id="{73A4E6A3-C6F9-422C-ABBA-3A21C7FF6CF8}"/>
              </a:ext>
            </a:extLst>
          </p:cNvPr>
          <p:cNvSpPr>
            <a:spLocks noGrp="1"/>
          </p:cNvSpPr>
          <p:nvPr>
            <p:ph type="title"/>
          </p:nvPr>
        </p:nvSpPr>
        <p:spPr>
          <a:xfrm>
            <a:off x="288393" y="117340"/>
            <a:ext cx="7952663" cy="370620"/>
          </a:xfrm>
        </p:spPr>
        <p:txBody>
          <a:bodyPr>
            <a:normAutofit fontScale="90000"/>
          </a:bodyPr>
          <a:lstStyle/>
          <a:p>
            <a:r>
              <a:rPr lang="en-IE" dirty="0"/>
              <a:t>‘Happy with’ Level of Participation in the Arts</a:t>
            </a:r>
          </a:p>
        </p:txBody>
      </p:sp>
      <p:sp>
        <p:nvSpPr>
          <p:cNvPr id="6" name="Text Placeholder 5">
            <a:extLst>
              <a:ext uri="{FF2B5EF4-FFF2-40B4-BE49-F238E27FC236}">
                <a16:creationId xmlns="" xmlns:a16="http://schemas.microsoft.com/office/drawing/2014/main" id="{09FB73E1-8E28-4137-A784-59F37C3E8BE9}"/>
              </a:ext>
            </a:extLst>
          </p:cNvPr>
          <p:cNvSpPr>
            <a:spLocks noGrp="1"/>
          </p:cNvSpPr>
          <p:nvPr>
            <p:ph type="body" sz="quarter" idx="60"/>
          </p:nvPr>
        </p:nvSpPr>
        <p:spPr/>
        <p:txBody>
          <a:bodyPr/>
          <a:lstStyle/>
          <a:p>
            <a:pPr fontAlgn="t"/>
            <a:r>
              <a:rPr lang="en-IE" i="0" dirty="0"/>
              <a:t>Q.17a Overall, how happy or not are you with how often you take part in these type of arts activities in your leisure time?</a:t>
            </a:r>
          </a:p>
          <a:p>
            <a:endParaRPr lang="en-IE" dirty="0"/>
          </a:p>
        </p:txBody>
      </p:sp>
      <p:sp>
        <p:nvSpPr>
          <p:cNvPr id="10" name="TextBox 9">
            <a:extLst>
              <a:ext uri="{FF2B5EF4-FFF2-40B4-BE49-F238E27FC236}">
                <a16:creationId xmlns="" xmlns:a16="http://schemas.microsoft.com/office/drawing/2014/main" id="{DA231EE3-68CE-4E35-A966-002CA430036F}"/>
              </a:ext>
            </a:extLst>
          </p:cNvPr>
          <p:cNvSpPr txBox="1"/>
          <p:nvPr/>
        </p:nvSpPr>
        <p:spPr>
          <a:xfrm>
            <a:off x="5605969" y="1140732"/>
            <a:ext cx="2611877" cy="461665"/>
          </a:xfrm>
          <a:prstGeom prst="rect">
            <a:avLst/>
          </a:prstGeom>
          <a:noFill/>
        </p:spPr>
        <p:txBody>
          <a:bodyPr wrap="square" rtlCol="0">
            <a:spAutoFit/>
          </a:bodyPr>
          <a:lstStyle/>
          <a:p>
            <a:pPr algn="ctr" defTabSz="450578" eaLnBrk="1" hangingPunct="1">
              <a:defRPr/>
            </a:pPr>
            <a:r>
              <a:rPr lang="en-IE" sz="1200" b="1" dirty="0">
                <a:solidFill>
                  <a:schemeClr val="bg1">
                    <a:lumMod val="50000"/>
                  </a:schemeClr>
                </a:solidFill>
                <a:latin typeface="Calibri "/>
                <a:cs typeface="Arial" charset="0"/>
              </a:rPr>
              <a:t>Arts Participants</a:t>
            </a:r>
          </a:p>
          <a:p>
            <a:pPr algn="ctr" defTabSz="450578" eaLnBrk="1" hangingPunct="1">
              <a:defRPr/>
            </a:pPr>
            <a:r>
              <a:rPr lang="en-IE" sz="1200" b="1" dirty="0">
                <a:solidFill>
                  <a:schemeClr val="bg1">
                    <a:lumMod val="50000"/>
                  </a:schemeClr>
                </a:solidFill>
                <a:latin typeface="Calibri "/>
                <a:cs typeface="Arial" charset="0"/>
              </a:rPr>
              <a:t>%</a:t>
            </a:r>
          </a:p>
        </p:txBody>
      </p:sp>
      <p:graphicFrame>
        <p:nvGraphicFramePr>
          <p:cNvPr id="7" name="Table 6">
            <a:extLst>
              <a:ext uri="{FF2B5EF4-FFF2-40B4-BE49-F238E27FC236}">
                <a16:creationId xmlns="" xmlns:a16="http://schemas.microsoft.com/office/drawing/2014/main" id="{16261EE9-F9D0-43B5-BCCD-1CBA546A9A06}"/>
              </a:ext>
            </a:extLst>
          </p:cNvPr>
          <p:cNvGraphicFramePr>
            <a:graphicFrameLocks noGrp="1"/>
          </p:cNvGraphicFramePr>
          <p:nvPr>
            <p:custDataLst>
              <p:tags r:id="rId1"/>
            </p:custDataLst>
          </p:nvPr>
        </p:nvGraphicFramePr>
        <p:xfrm>
          <a:off x="3919038" y="2760476"/>
          <a:ext cx="2489171" cy="3064376"/>
        </p:xfrm>
        <a:graphic>
          <a:graphicData uri="http://schemas.openxmlformats.org/drawingml/2006/table">
            <a:tbl>
              <a:tblPr firstRow="1" bandRow="1">
                <a:tableStyleId>{5C22544A-7EE6-4342-B048-85BDC9FD1C3A}</a:tableStyleId>
              </a:tblPr>
              <a:tblGrid>
                <a:gridCol w="2489171">
                  <a:extLst>
                    <a:ext uri="{9D8B030D-6E8A-4147-A177-3AD203B41FA5}">
                      <a16:colId xmlns="" xmlns:a16="http://schemas.microsoft.com/office/drawing/2014/main" val="2730509433"/>
                    </a:ext>
                  </a:extLst>
                </a:gridCol>
              </a:tblGrid>
              <a:tr h="812540">
                <a:tc>
                  <a:txBody>
                    <a:bodyPr/>
                    <a:lstStyle/>
                    <a:p>
                      <a:pPr algn="r" fontAlgn="t"/>
                      <a:r>
                        <a:rPr lang="en-IE" sz="1000" u="none" strike="noStrike" dirty="0">
                          <a:solidFill>
                            <a:schemeClr val="bg1">
                              <a:lumMod val="50000"/>
                            </a:schemeClr>
                          </a:solidFill>
                          <a:effectLst/>
                        </a:rPr>
                        <a:t>Very Happy</a:t>
                      </a:r>
                      <a:endParaRPr lang="en-IE" sz="1000" b="0" i="0" u="none" strike="noStrike" dirty="0">
                        <a:solidFill>
                          <a:schemeClr val="bg1">
                            <a:lumMod val="50000"/>
                          </a:schemeClr>
                        </a:solidFill>
                        <a:effectLst/>
                        <a:latin typeface="Tahoma" panose="020B0604030504040204" pitchFamily="34" charset="0"/>
                      </a:endParaRPr>
                    </a:p>
                  </a:txBody>
                  <a:tcPr marL="8637" marR="8637" marT="8637"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972255">
                <a:tc>
                  <a:txBody>
                    <a:bodyPr/>
                    <a:lstStyle/>
                    <a:p>
                      <a:pPr algn="r" fontAlgn="t"/>
                      <a:endParaRPr lang="en-IE" sz="1000" u="none" strike="noStrike" dirty="0">
                        <a:solidFill>
                          <a:schemeClr val="bg1">
                            <a:lumMod val="50000"/>
                          </a:schemeClr>
                        </a:solidFill>
                        <a:effectLst/>
                      </a:endParaRPr>
                    </a:p>
                    <a:p>
                      <a:pPr algn="r" fontAlgn="t"/>
                      <a:endParaRPr lang="en-IE" sz="1000" u="none" strike="noStrike" dirty="0">
                        <a:solidFill>
                          <a:schemeClr val="bg1">
                            <a:lumMod val="50000"/>
                          </a:schemeClr>
                        </a:solidFill>
                        <a:effectLst/>
                      </a:endParaRPr>
                    </a:p>
                    <a:p>
                      <a:pPr algn="r" fontAlgn="t"/>
                      <a:endParaRPr lang="en-IE" sz="1000" u="none" strike="noStrike" dirty="0">
                        <a:solidFill>
                          <a:schemeClr val="bg1">
                            <a:lumMod val="50000"/>
                          </a:schemeClr>
                        </a:solidFill>
                        <a:effectLst/>
                      </a:endParaRPr>
                    </a:p>
                    <a:p>
                      <a:pPr algn="r" fontAlgn="t"/>
                      <a:endParaRPr lang="en-IE" sz="1000" u="none" strike="noStrike" dirty="0">
                        <a:solidFill>
                          <a:schemeClr val="bg1">
                            <a:lumMod val="50000"/>
                          </a:schemeClr>
                        </a:solidFill>
                        <a:effectLst/>
                      </a:endParaRPr>
                    </a:p>
                    <a:p>
                      <a:pPr algn="r" fontAlgn="t"/>
                      <a:endParaRPr lang="en-IE" sz="1000" u="none" strike="noStrike" dirty="0">
                        <a:solidFill>
                          <a:schemeClr val="bg1">
                            <a:lumMod val="50000"/>
                          </a:schemeClr>
                        </a:solidFill>
                        <a:effectLst/>
                      </a:endParaRPr>
                    </a:p>
                    <a:p>
                      <a:pPr algn="r" fontAlgn="t"/>
                      <a:endParaRPr lang="en-IE" sz="1000" u="none" strike="noStrike" dirty="0">
                        <a:solidFill>
                          <a:schemeClr val="bg1">
                            <a:lumMod val="50000"/>
                          </a:schemeClr>
                        </a:solidFill>
                        <a:effectLst/>
                      </a:endParaRPr>
                    </a:p>
                    <a:p>
                      <a:pPr algn="r" fontAlgn="t"/>
                      <a:r>
                        <a:rPr lang="en-IE" sz="1000" u="none" strike="noStrike" dirty="0">
                          <a:solidFill>
                            <a:schemeClr val="bg1">
                              <a:lumMod val="50000"/>
                            </a:schemeClr>
                          </a:solidFill>
                          <a:effectLst/>
                        </a:rPr>
                        <a:t>Fairly Happy</a:t>
                      </a:r>
                      <a:endParaRPr lang="en-IE" sz="1000" b="0" i="0" u="none" strike="noStrike" dirty="0">
                        <a:solidFill>
                          <a:schemeClr val="bg1">
                            <a:lumMod val="50000"/>
                          </a:schemeClr>
                        </a:solidFill>
                        <a:effectLst/>
                        <a:latin typeface="Tahoma" panose="020B0604030504040204" pitchFamily="34" charset="0"/>
                      </a:endParaRPr>
                    </a:p>
                  </a:txBody>
                  <a:tcPr marL="8637" marR="8637" marT="8637"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768718">
                <a:tc>
                  <a:txBody>
                    <a:bodyPr/>
                    <a:lstStyle/>
                    <a:p>
                      <a:pPr algn="r" fontAlgn="t"/>
                      <a:endParaRPr lang="en-IE" sz="1000" u="none" strike="noStrike" dirty="0">
                        <a:solidFill>
                          <a:schemeClr val="bg1">
                            <a:lumMod val="50000"/>
                          </a:schemeClr>
                        </a:solidFill>
                        <a:effectLst/>
                      </a:endParaRPr>
                    </a:p>
                    <a:p>
                      <a:pPr algn="r" fontAlgn="t"/>
                      <a:endParaRPr lang="en-IE" sz="1000" u="none" strike="noStrike" dirty="0">
                        <a:solidFill>
                          <a:schemeClr val="bg1">
                            <a:lumMod val="50000"/>
                          </a:schemeClr>
                        </a:solidFill>
                        <a:effectLst/>
                      </a:endParaRPr>
                    </a:p>
                    <a:p>
                      <a:pPr algn="r" fontAlgn="t"/>
                      <a:endParaRPr lang="en-IE" sz="1000" u="none" strike="noStrike" dirty="0">
                        <a:solidFill>
                          <a:schemeClr val="bg1">
                            <a:lumMod val="50000"/>
                          </a:schemeClr>
                        </a:solidFill>
                        <a:effectLst/>
                      </a:endParaRPr>
                    </a:p>
                    <a:p>
                      <a:pPr algn="r" fontAlgn="t"/>
                      <a:endParaRPr lang="en-IE" sz="1000" u="none" strike="noStrike" dirty="0">
                        <a:solidFill>
                          <a:schemeClr val="bg1">
                            <a:lumMod val="50000"/>
                          </a:schemeClr>
                        </a:solidFill>
                        <a:effectLst/>
                      </a:endParaRPr>
                    </a:p>
                    <a:p>
                      <a:pPr algn="r" fontAlgn="t"/>
                      <a:r>
                        <a:rPr lang="en-IE" sz="1000" u="none" strike="noStrike" dirty="0">
                          <a:solidFill>
                            <a:schemeClr val="bg1">
                              <a:lumMod val="50000"/>
                            </a:schemeClr>
                          </a:solidFill>
                          <a:effectLst/>
                        </a:rPr>
                        <a:t>Neither Happy nor unhappy</a:t>
                      </a:r>
                      <a:endParaRPr lang="en-IE" sz="1000" b="0" i="0" u="none" strike="noStrike" dirty="0">
                        <a:solidFill>
                          <a:schemeClr val="bg1">
                            <a:lumMod val="50000"/>
                          </a:schemeClr>
                        </a:solidFill>
                        <a:effectLst/>
                        <a:latin typeface="Tahoma" panose="020B0604030504040204" pitchFamily="34" charset="0"/>
                      </a:endParaRPr>
                    </a:p>
                  </a:txBody>
                  <a:tcPr marL="8637" marR="8637" marT="8637"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160653">
                <a:tc>
                  <a:txBody>
                    <a:bodyPr/>
                    <a:lstStyle/>
                    <a:p>
                      <a:pPr algn="r" fontAlgn="t"/>
                      <a:r>
                        <a:rPr lang="en-IE" sz="1000" u="none" strike="noStrike" dirty="0">
                          <a:solidFill>
                            <a:schemeClr val="bg1">
                              <a:lumMod val="50000"/>
                            </a:schemeClr>
                          </a:solidFill>
                          <a:effectLst/>
                        </a:rPr>
                        <a:t>Not Very Happy</a:t>
                      </a:r>
                      <a:endParaRPr lang="en-IE" sz="1000" b="0" i="0" u="none" strike="noStrike" dirty="0">
                        <a:solidFill>
                          <a:schemeClr val="bg1">
                            <a:lumMod val="50000"/>
                          </a:schemeClr>
                        </a:solidFill>
                        <a:effectLst/>
                        <a:latin typeface="Tahoma" panose="020B0604030504040204" pitchFamily="34" charset="0"/>
                      </a:endParaRPr>
                    </a:p>
                  </a:txBody>
                  <a:tcPr marL="8637" marR="8637" marT="8637"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244725">
                <a:tc>
                  <a:txBody>
                    <a:bodyPr/>
                    <a:lstStyle/>
                    <a:p>
                      <a:pPr algn="r" fontAlgn="t"/>
                      <a:r>
                        <a:rPr lang="en-IE" sz="1000" u="none" strike="noStrike" dirty="0">
                          <a:solidFill>
                            <a:schemeClr val="bg1">
                              <a:lumMod val="50000"/>
                            </a:schemeClr>
                          </a:solidFill>
                          <a:effectLst/>
                        </a:rPr>
                        <a:t>Not Happy at all</a:t>
                      </a:r>
                      <a:endParaRPr lang="en-IE" sz="1000" b="0" i="0" u="none" strike="noStrike" dirty="0">
                        <a:solidFill>
                          <a:schemeClr val="bg1">
                            <a:lumMod val="50000"/>
                          </a:schemeClr>
                        </a:solidFill>
                        <a:effectLst/>
                        <a:latin typeface="Tahoma" panose="020B0604030504040204" pitchFamily="34" charset="0"/>
                      </a:endParaRPr>
                    </a:p>
                  </a:txBody>
                  <a:tcPr marL="8637" marR="8637" marT="8637"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bl>
          </a:graphicData>
        </a:graphic>
      </p:graphicFrame>
      <p:graphicFrame>
        <p:nvGraphicFramePr>
          <p:cNvPr id="8" name="Chart 7">
            <a:extLst>
              <a:ext uri="{FF2B5EF4-FFF2-40B4-BE49-F238E27FC236}">
                <a16:creationId xmlns="" xmlns:a16="http://schemas.microsoft.com/office/drawing/2014/main" id="{21B44795-7344-4A21-B2D2-225C01482815}"/>
              </a:ext>
            </a:extLst>
          </p:cNvPr>
          <p:cNvGraphicFramePr/>
          <p:nvPr>
            <p:custDataLst>
              <p:tags r:id="rId2"/>
            </p:custDataLst>
          </p:nvPr>
        </p:nvGraphicFramePr>
        <p:xfrm>
          <a:off x="5942955" y="1629462"/>
          <a:ext cx="3526321" cy="4300904"/>
        </p:xfrm>
        <a:graphic>
          <a:graphicData uri="http://schemas.openxmlformats.org/drawingml/2006/chart">
            <c:chart xmlns:c="http://schemas.openxmlformats.org/drawingml/2006/chart" xmlns:r="http://schemas.openxmlformats.org/officeDocument/2006/relationships" r:id="rId6"/>
          </a:graphicData>
        </a:graphic>
      </p:graphicFrame>
      <p:sp>
        <p:nvSpPr>
          <p:cNvPr id="11" name="TextBox 10">
            <a:extLst>
              <a:ext uri="{FF2B5EF4-FFF2-40B4-BE49-F238E27FC236}">
                <a16:creationId xmlns="" xmlns:a16="http://schemas.microsoft.com/office/drawing/2014/main" id="{3D0F45A4-5BEF-4834-8B2A-B2B325B07009}"/>
              </a:ext>
            </a:extLst>
          </p:cNvPr>
          <p:cNvSpPr txBox="1"/>
          <p:nvPr/>
        </p:nvSpPr>
        <p:spPr>
          <a:xfrm>
            <a:off x="7286095" y="1140732"/>
            <a:ext cx="2611877" cy="461665"/>
          </a:xfrm>
          <a:prstGeom prst="rect">
            <a:avLst/>
          </a:prstGeom>
          <a:noFill/>
        </p:spPr>
        <p:txBody>
          <a:bodyPr wrap="square" rtlCol="0">
            <a:spAutoFit/>
          </a:bodyPr>
          <a:lstStyle/>
          <a:p>
            <a:pPr algn="ctr" defTabSz="450578" eaLnBrk="1" hangingPunct="1">
              <a:defRPr/>
            </a:pPr>
            <a:r>
              <a:rPr lang="en-IE" sz="1200" b="1" dirty="0">
                <a:solidFill>
                  <a:schemeClr val="bg1">
                    <a:lumMod val="50000"/>
                  </a:schemeClr>
                </a:solidFill>
                <a:latin typeface="Calibri "/>
                <a:cs typeface="Arial" charset="0"/>
              </a:rPr>
              <a:t>Non Participants</a:t>
            </a:r>
          </a:p>
          <a:p>
            <a:pPr algn="ctr" defTabSz="450578" eaLnBrk="1" hangingPunct="1">
              <a:defRPr/>
            </a:pPr>
            <a:r>
              <a:rPr lang="en-IE" sz="1200" b="1" dirty="0">
                <a:solidFill>
                  <a:schemeClr val="bg1">
                    <a:lumMod val="50000"/>
                  </a:schemeClr>
                </a:solidFill>
                <a:latin typeface="Calibri "/>
                <a:cs typeface="Arial" charset="0"/>
              </a:rPr>
              <a:t>%</a:t>
            </a:r>
          </a:p>
        </p:txBody>
      </p:sp>
      <p:sp>
        <p:nvSpPr>
          <p:cNvPr id="13" name="Parallelogram 12">
            <a:extLst>
              <a:ext uri="{FF2B5EF4-FFF2-40B4-BE49-F238E27FC236}">
                <a16:creationId xmlns="" xmlns:a16="http://schemas.microsoft.com/office/drawing/2014/main" id="{A0B88C5F-6035-446A-A86E-F3CB86459CE8}"/>
              </a:ext>
            </a:extLst>
          </p:cNvPr>
          <p:cNvSpPr/>
          <p:nvPr/>
        </p:nvSpPr>
        <p:spPr>
          <a:xfrm>
            <a:off x="1028565" y="5804842"/>
            <a:ext cx="7848871" cy="533778"/>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prstClr val="white"/>
                </a:solidFill>
              </a:rPr>
              <a:t>There are only minor levels of dissatisfaction among non – participants.</a:t>
            </a:r>
          </a:p>
        </p:txBody>
      </p:sp>
      <p:sp>
        <p:nvSpPr>
          <p:cNvPr id="14" name="TextBox 13">
            <a:extLst>
              <a:ext uri="{FF2B5EF4-FFF2-40B4-BE49-F238E27FC236}">
                <a16:creationId xmlns="" xmlns:a16="http://schemas.microsoft.com/office/drawing/2014/main" id="{A6CA3391-EB29-4937-A3A2-22FED01BFD84}"/>
              </a:ext>
            </a:extLst>
          </p:cNvPr>
          <p:cNvSpPr txBox="1"/>
          <p:nvPr/>
        </p:nvSpPr>
        <p:spPr>
          <a:xfrm>
            <a:off x="7473280" y="775240"/>
            <a:ext cx="1368152" cy="338554"/>
          </a:xfrm>
          <a:prstGeom prst="rect">
            <a:avLst/>
          </a:prstGeom>
          <a:noFill/>
        </p:spPr>
        <p:txBody>
          <a:bodyPr wrap="square" rtlCol="0">
            <a:spAutoFit/>
          </a:bodyPr>
          <a:lstStyle/>
          <a:p>
            <a:r>
              <a:rPr lang="en-IE" sz="1600" b="1" dirty="0">
                <a:solidFill>
                  <a:schemeClr val="bg1">
                    <a:lumMod val="50000"/>
                  </a:schemeClr>
                </a:solidFill>
                <a:latin typeface="Calibri "/>
                <a:cs typeface="Arial" charset="0"/>
              </a:rPr>
              <a:t>2018</a:t>
            </a:r>
          </a:p>
        </p:txBody>
      </p:sp>
      <p:graphicFrame>
        <p:nvGraphicFramePr>
          <p:cNvPr id="15" name="Chart 14">
            <a:extLst>
              <a:ext uri="{FF2B5EF4-FFF2-40B4-BE49-F238E27FC236}">
                <a16:creationId xmlns="" xmlns:a16="http://schemas.microsoft.com/office/drawing/2014/main" id="{A51B8C37-4274-418D-8322-85FEF2C35779}"/>
              </a:ext>
            </a:extLst>
          </p:cNvPr>
          <p:cNvGraphicFramePr/>
          <p:nvPr>
            <p:custDataLst>
              <p:tags r:id="rId3"/>
            </p:custDataLst>
          </p:nvPr>
        </p:nvGraphicFramePr>
        <p:xfrm>
          <a:off x="1239585" y="1629462"/>
          <a:ext cx="3526321" cy="430090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8" name="Table 18">
            <a:extLst>
              <a:ext uri="{FF2B5EF4-FFF2-40B4-BE49-F238E27FC236}">
                <a16:creationId xmlns="" xmlns:a16="http://schemas.microsoft.com/office/drawing/2014/main" id="{C2611F2A-C039-4BF7-840A-372CEB5BAE09}"/>
              </a:ext>
            </a:extLst>
          </p:cNvPr>
          <p:cNvGraphicFramePr>
            <a:graphicFrameLocks noGrp="1"/>
          </p:cNvGraphicFramePr>
          <p:nvPr/>
        </p:nvGraphicFramePr>
        <p:xfrm>
          <a:off x="1464232" y="980728"/>
          <a:ext cx="3416760" cy="644778"/>
        </p:xfrm>
        <a:graphic>
          <a:graphicData uri="http://schemas.openxmlformats.org/drawingml/2006/table">
            <a:tbl>
              <a:tblPr firstRow="1" bandRow="1">
                <a:tableStyleId>{5C22544A-7EE6-4342-B048-85BDC9FD1C3A}</a:tableStyleId>
              </a:tblPr>
              <a:tblGrid>
                <a:gridCol w="1492356">
                  <a:extLst>
                    <a:ext uri="{9D8B030D-6E8A-4147-A177-3AD203B41FA5}">
                      <a16:colId xmlns="" xmlns:a16="http://schemas.microsoft.com/office/drawing/2014/main" val="3571666509"/>
                    </a:ext>
                  </a:extLst>
                </a:gridCol>
                <a:gridCol w="1924404">
                  <a:extLst>
                    <a:ext uri="{9D8B030D-6E8A-4147-A177-3AD203B41FA5}">
                      <a16:colId xmlns="" xmlns:a16="http://schemas.microsoft.com/office/drawing/2014/main" val="991659623"/>
                    </a:ext>
                  </a:extLst>
                </a:gridCol>
              </a:tblGrid>
              <a:tr h="187578">
                <a:tc>
                  <a:txBody>
                    <a:bodyPr/>
                    <a:lstStyle/>
                    <a:p>
                      <a:pPr marL="0" marR="0" lvl="0" indent="0" algn="ctr" defTabSz="450578" rtl="0" eaLnBrk="1" fontAlgn="base" latinLnBrk="0" hangingPunct="1">
                        <a:lnSpc>
                          <a:spcPct val="100000"/>
                        </a:lnSpc>
                        <a:spcBef>
                          <a:spcPct val="0"/>
                        </a:spcBef>
                        <a:spcAft>
                          <a:spcPct val="0"/>
                        </a:spcAft>
                        <a:buClrTx/>
                        <a:buSzTx/>
                        <a:buFontTx/>
                        <a:buNone/>
                        <a:tabLst/>
                        <a:defRPr/>
                      </a:pPr>
                      <a:endParaRPr lang="en-IE" sz="1100" b="1" i="0" u="none" strike="noStrike" dirty="0">
                        <a:solidFill>
                          <a:schemeClr val="bg1">
                            <a:lumMod val="50000"/>
                          </a:schemeClr>
                        </a:solidFill>
                        <a:effectLst/>
                        <a:latin typeface="+mn-lt"/>
                      </a:endParaRPr>
                    </a:p>
                  </a:txBody>
                  <a:tcPr marL="9525" marR="9525" marT="9525" marB="0" anchor="ctr">
                    <a:noFill/>
                  </a:tcPr>
                </a:tc>
                <a:tc>
                  <a:txBody>
                    <a:bodyPr/>
                    <a:lstStyle/>
                    <a:p>
                      <a:pPr marL="0" marR="0" lvl="0" indent="0" algn="ctr" defTabSz="450578" rtl="0" eaLnBrk="1" fontAlgn="base" latinLnBrk="0" hangingPunct="1">
                        <a:lnSpc>
                          <a:spcPct val="100000"/>
                        </a:lnSpc>
                        <a:spcBef>
                          <a:spcPct val="0"/>
                        </a:spcBef>
                        <a:spcAft>
                          <a:spcPct val="0"/>
                        </a:spcAft>
                        <a:buClrTx/>
                        <a:buSzTx/>
                        <a:buFontTx/>
                        <a:buNone/>
                        <a:tabLst/>
                        <a:defRPr/>
                      </a:pPr>
                      <a:endParaRPr lang="en-IE" sz="1100" b="1" i="0" u="none" strike="noStrike" dirty="0">
                        <a:solidFill>
                          <a:schemeClr val="bg1">
                            <a:lumMod val="50000"/>
                          </a:schemeClr>
                        </a:solidFill>
                        <a:effectLst/>
                        <a:latin typeface="+mn-lt"/>
                      </a:endParaRPr>
                    </a:p>
                  </a:txBody>
                  <a:tcPr marL="9525" marR="9525" marT="9525" marB="0" anchor="ctr">
                    <a:noFill/>
                  </a:tcPr>
                </a:tc>
                <a:extLst>
                  <a:ext uri="{0D108BD9-81ED-4DB2-BD59-A6C34878D82A}">
                    <a16:rowId xmlns="" xmlns:a16="http://schemas.microsoft.com/office/drawing/2014/main" val="285433687"/>
                  </a:ext>
                </a:extLst>
              </a:tr>
              <a:tr h="0">
                <a:tc>
                  <a:txBody>
                    <a:bodyPr/>
                    <a:lstStyle/>
                    <a:p>
                      <a:pPr marL="0" marR="0" lvl="0" indent="0" algn="ctr" defTabSz="450578" rtl="0" eaLnBrk="1" fontAlgn="base" latinLnBrk="0" hangingPunct="1">
                        <a:lnSpc>
                          <a:spcPct val="100000"/>
                        </a:lnSpc>
                        <a:spcBef>
                          <a:spcPct val="0"/>
                        </a:spcBef>
                        <a:spcAft>
                          <a:spcPct val="0"/>
                        </a:spcAft>
                        <a:buClrTx/>
                        <a:buSzTx/>
                        <a:buFontTx/>
                        <a:buNone/>
                        <a:tabLst/>
                        <a:defRPr/>
                      </a:pPr>
                      <a:r>
                        <a:rPr kumimoji="0" lang="en-IE" sz="1200" b="1" i="0" u="none" strike="noStrike" kern="1200" cap="none" spc="0" normalizeH="0" baseline="0" noProof="0" dirty="0">
                          <a:ln>
                            <a:noFill/>
                          </a:ln>
                          <a:solidFill>
                            <a:prstClr val="white">
                              <a:lumMod val="50000"/>
                            </a:prstClr>
                          </a:solidFill>
                          <a:effectLst/>
                          <a:uLnTx/>
                          <a:uFillTx/>
                          <a:latin typeface="Calibri "/>
                          <a:ea typeface="+mn-ea"/>
                          <a:cs typeface="Arial" charset="0"/>
                        </a:rPr>
                        <a:t>Arts Participants</a:t>
                      </a:r>
                    </a:p>
                    <a:p>
                      <a:pPr marL="0" marR="0" lvl="0" indent="0" algn="ctr" defTabSz="450578" rtl="0" eaLnBrk="1" fontAlgn="base" latinLnBrk="0" hangingPunct="1">
                        <a:lnSpc>
                          <a:spcPct val="100000"/>
                        </a:lnSpc>
                        <a:spcBef>
                          <a:spcPct val="0"/>
                        </a:spcBef>
                        <a:spcAft>
                          <a:spcPct val="0"/>
                        </a:spcAft>
                        <a:buClrTx/>
                        <a:buSzTx/>
                        <a:buFontTx/>
                        <a:buNone/>
                        <a:tabLst/>
                        <a:defRPr/>
                      </a:pPr>
                      <a:r>
                        <a:rPr kumimoji="0" lang="en-IE" sz="1200" b="1" i="0" u="none" strike="noStrike" kern="1200" cap="none" spc="0" normalizeH="0" baseline="0" noProof="0" dirty="0">
                          <a:ln>
                            <a:noFill/>
                          </a:ln>
                          <a:solidFill>
                            <a:prstClr val="white">
                              <a:lumMod val="50000"/>
                            </a:prstClr>
                          </a:solidFill>
                          <a:effectLst/>
                          <a:uLnTx/>
                          <a:uFillTx/>
                          <a:latin typeface="Calibri "/>
                          <a:ea typeface="+mn-ea"/>
                          <a:cs typeface="Arial" charset="0"/>
                        </a:rPr>
                        <a:t>%</a:t>
                      </a:r>
                      <a:endParaRPr lang="en-IE" sz="1000" b="0" i="1" dirty="0">
                        <a:solidFill>
                          <a:schemeClr val="bg1">
                            <a:lumMod val="50000"/>
                          </a:schemeClr>
                        </a:solidFill>
                      </a:endParaRPr>
                    </a:p>
                  </a:txBody>
                  <a:tcPr anchor="ctr">
                    <a:noFill/>
                  </a:tcPr>
                </a:tc>
                <a:tc>
                  <a:txBody>
                    <a:bodyPr/>
                    <a:lstStyle/>
                    <a:p>
                      <a:pPr marL="0" marR="0" lvl="0" indent="0" algn="ctr" defTabSz="450578" rtl="0" eaLnBrk="1" fontAlgn="base" latinLnBrk="0" hangingPunct="1">
                        <a:lnSpc>
                          <a:spcPct val="100000"/>
                        </a:lnSpc>
                        <a:spcBef>
                          <a:spcPct val="0"/>
                        </a:spcBef>
                        <a:spcAft>
                          <a:spcPct val="0"/>
                        </a:spcAft>
                        <a:buClrTx/>
                        <a:buSzTx/>
                        <a:buFontTx/>
                        <a:buNone/>
                        <a:tabLst/>
                        <a:defRPr/>
                      </a:pPr>
                      <a:r>
                        <a:rPr kumimoji="0" lang="en-IE" sz="1200" b="1" i="0" u="none" strike="noStrike" kern="1200" cap="none" spc="0" normalizeH="0" baseline="0" noProof="0" dirty="0">
                          <a:ln>
                            <a:noFill/>
                          </a:ln>
                          <a:solidFill>
                            <a:prstClr val="white">
                              <a:lumMod val="50000"/>
                            </a:prstClr>
                          </a:solidFill>
                          <a:effectLst/>
                          <a:uLnTx/>
                          <a:uFillTx/>
                          <a:latin typeface="Calibri "/>
                          <a:ea typeface="+mn-ea"/>
                          <a:cs typeface="Arial" charset="0"/>
                        </a:rPr>
                        <a:t>Non Participants</a:t>
                      </a:r>
                    </a:p>
                    <a:p>
                      <a:pPr marL="0" marR="0" lvl="0" indent="0" algn="ctr" defTabSz="450578" rtl="0" eaLnBrk="1" fontAlgn="base" latinLnBrk="0" hangingPunct="1">
                        <a:lnSpc>
                          <a:spcPct val="100000"/>
                        </a:lnSpc>
                        <a:spcBef>
                          <a:spcPct val="0"/>
                        </a:spcBef>
                        <a:spcAft>
                          <a:spcPct val="0"/>
                        </a:spcAft>
                        <a:buClrTx/>
                        <a:buSzTx/>
                        <a:buFontTx/>
                        <a:buNone/>
                        <a:tabLst/>
                        <a:defRPr/>
                      </a:pPr>
                      <a:r>
                        <a:rPr kumimoji="0" lang="en-IE" sz="1200" b="1" i="0" u="none" strike="noStrike" kern="1200" cap="none" spc="0" normalizeH="0" baseline="0" noProof="0" dirty="0">
                          <a:ln>
                            <a:noFill/>
                          </a:ln>
                          <a:solidFill>
                            <a:prstClr val="white">
                              <a:lumMod val="50000"/>
                            </a:prstClr>
                          </a:solidFill>
                          <a:effectLst/>
                          <a:uLnTx/>
                          <a:uFillTx/>
                          <a:latin typeface="Calibri "/>
                          <a:ea typeface="+mn-ea"/>
                          <a:cs typeface="Arial" charset="0"/>
                        </a:rPr>
                        <a:t>%</a:t>
                      </a:r>
                      <a:endParaRPr lang="en-IE" sz="1000" b="0" i="1" dirty="0">
                        <a:solidFill>
                          <a:schemeClr val="bg1">
                            <a:lumMod val="50000"/>
                          </a:schemeClr>
                        </a:solidFill>
                      </a:endParaRPr>
                    </a:p>
                  </a:txBody>
                  <a:tcPr anchor="ctr">
                    <a:noFill/>
                  </a:tcPr>
                </a:tc>
                <a:extLst>
                  <a:ext uri="{0D108BD9-81ED-4DB2-BD59-A6C34878D82A}">
                    <a16:rowId xmlns="" xmlns:a16="http://schemas.microsoft.com/office/drawing/2014/main" val="859810637"/>
                  </a:ext>
                </a:extLst>
              </a:tr>
            </a:tbl>
          </a:graphicData>
        </a:graphic>
      </p:graphicFrame>
      <p:sp>
        <p:nvSpPr>
          <p:cNvPr id="20" name="TextBox 19">
            <a:extLst>
              <a:ext uri="{FF2B5EF4-FFF2-40B4-BE49-F238E27FC236}">
                <a16:creationId xmlns="" xmlns:a16="http://schemas.microsoft.com/office/drawing/2014/main" id="{D0E039A1-E978-4467-AF99-05F7916AAD06}"/>
              </a:ext>
            </a:extLst>
          </p:cNvPr>
          <p:cNvSpPr txBox="1"/>
          <p:nvPr/>
        </p:nvSpPr>
        <p:spPr>
          <a:xfrm>
            <a:off x="2661340" y="737895"/>
            <a:ext cx="1368152" cy="338554"/>
          </a:xfrm>
          <a:prstGeom prst="rect">
            <a:avLst/>
          </a:prstGeom>
          <a:noFill/>
        </p:spPr>
        <p:txBody>
          <a:bodyPr wrap="square" rtlCol="0">
            <a:spAutoFit/>
          </a:bodyPr>
          <a:lstStyle/>
          <a:p>
            <a:r>
              <a:rPr lang="en-IE" sz="1600" b="1" dirty="0">
                <a:solidFill>
                  <a:schemeClr val="bg1">
                    <a:lumMod val="50000"/>
                  </a:schemeClr>
                </a:solidFill>
                <a:latin typeface="Calibri "/>
                <a:cs typeface="Arial" charset="0"/>
              </a:rPr>
              <a:t>2019</a:t>
            </a:r>
          </a:p>
        </p:txBody>
      </p:sp>
      <p:graphicFrame>
        <p:nvGraphicFramePr>
          <p:cNvPr id="21" name="Table 20">
            <a:extLst>
              <a:ext uri="{FF2B5EF4-FFF2-40B4-BE49-F238E27FC236}">
                <a16:creationId xmlns="" xmlns:a16="http://schemas.microsoft.com/office/drawing/2014/main" id="{C4D8732E-AC4C-4CEC-8714-AC4A4129BFCD}"/>
              </a:ext>
            </a:extLst>
          </p:cNvPr>
          <p:cNvGraphicFramePr>
            <a:graphicFrameLocks noGrp="1"/>
          </p:cNvGraphicFramePr>
          <p:nvPr>
            <p:custDataLst>
              <p:tags r:id="rId4"/>
            </p:custDataLst>
          </p:nvPr>
        </p:nvGraphicFramePr>
        <p:xfrm>
          <a:off x="-956193" y="2635834"/>
          <a:ext cx="2489171" cy="3189018"/>
        </p:xfrm>
        <a:graphic>
          <a:graphicData uri="http://schemas.openxmlformats.org/drawingml/2006/table">
            <a:tbl>
              <a:tblPr firstRow="1" bandRow="1">
                <a:tableStyleId>{5C22544A-7EE6-4342-B048-85BDC9FD1C3A}</a:tableStyleId>
              </a:tblPr>
              <a:tblGrid>
                <a:gridCol w="2489171">
                  <a:extLst>
                    <a:ext uri="{9D8B030D-6E8A-4147-A177-3AD203B41FA5}">
                      <a16:colId xmlns="" xmlns:a16="http://schemas.microsoft.com/office/drawing/2014/main" val="2730509433"/>
                    </a:ext>
                  </a:extLst>
                </a:gridCol>
              </a:tblGrid>
              <a:tr h="937182">
                <a:tc>
                  <a:txBody>
                    <a:bodyPr/>
                    <a:lstStyle/>
                    <a:p>
                      <a:pPr algn="r" fontAlgn="t"/>
                      <a:r>
                        <a:rPr lang="en-IE" sz="1000" u="none" strike="noStrike" dirty="0">
                          <a:solidFill>
                            <a:schemeClr val="bg1">
                              <a:lumMod val="50000"/>
                            </a:schemeClr>
                          </a:solidFill>
                          <a:effectLst/>
                        </a:rPr>
                        <a:t>Very Happy</a:t>
                      </a:r>
                      <a:endParaRPr lang="en-IE" sz="1000" b="0" i="0" u="none" strike="noStrike" dirty="0">
                        <a:solidFill>
                          <a:schemeClr val="bg1">
                            <a:lumMod val="50000"/>
                          </a:schemeClr>
                        </a:solidFill>
                        <a:effectLst/>
                        <a:latin typeface="Tahoma" panose="020B0604030504040204" pitchFamily="34" charset="0"/>
                      </a:endParaRPr>
                    </a:p>
                  </a:txBody>
                  <a:tcPr marL="8637" marR="8637" marT="8637"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972255">
                <a:tc>
                  <a:txBody>
                    <a:bodyPr/>
                    <a:lstStyle/>
                    <a:p>
                      <a:pPr algn="r" fontAlgn="t"/>
                      <a:endParaRPr lang="en-IE" sz="1000" u="none" strike="noStrike" dirty="0">
                        <a:solidFill>
                          <a:schemeClr val="bg1">
                            <a:lumMod val="50000"/>
                          </a:schemeClr>
                        </a:solidFill>
                        <a:effectLst/>
                      </a:endParaRPr>
                    </a:p>
                    <a:p>
                      <a:pPr algn="r" fontAlgn="t"/>
                      <a:endParaRPr lang="en-IE" sz="1000" u="none" strike="noStrike" dirty="0">
                        <a:solidFill>
                          <a:schemeClr val="bg1">
                            <a:lumMod val="50000"/>
                          </a:schemeClr>
                        </a:solidFill>
                        <a:effectLst/>
                      </a:endParaRPr>
                    </a:p>
                    <a:p>
                      <a:pPr algn="r" fontAlgn="t"/>
                      <a:endParaRPr lang="en-IE" sz="1000" u="none" strike="noStrike" dirty="0">
                        <a:solidFill>
                          <a:schemeClr val="bg1">
                            <a:lumMod val="50000"/>
                          </a:schemeClr>
                        </a:solidFill>
                        <a:effectLst/>
                      </a:endParaRPr>
                    </a:p>
                    <a:p>
                      <a:pPr algn="r" fontAlgn="t"/>
                      <a:endParaRPr lang="en-IE" sz="1000" u="none" strike="noStrike" dirty="0">
                        <a:solidFill>
                          <a:schemeClr val="bg1">
                            <a:lumMod val="50000"/>
                          </a:schemeClr>
                        </a:solidFill>
                        <a:effectLst/>
                      </a:endParaRPr>
                    </a:p>
                    <a:p>
                      <a:pPr algn="r" fontAlgn="t"/>
                      <a:endParaRPr lang="en-IE" sz="1000" u="none" strike="noStrike" dirty="0">
                        <a:solidFill>
                          <a:schemeClr val="bg1">
                            <a:lumMod val="50000"/>
                          </a:schemeClr>
                        </a:solidFill>
                        <a:effectLst/>
                      </a:endParaRPr>
                    </a:p>
                    <a:p>
                      <a:pPr algn="r" fontAlgn="t"/>
                      <a:endParaRPr lang="en-IE" sz="1000" u="none" strike="noStrike" dirty="0">
                        <a:solidFill>
                          <a:schemeClr val="bg1">
                            <a:lumMod val="50000"/>
                          </a:schemeClr>
                        </a:solidFill>
                        <a:effectLst/>
                      </a:endParaRPr>
                    </a:p>
                    <a:p>
                      <a:pPr algn="r" fontAlgn="t"/>
                      <a:r>
                        <a:rPr lang="en-IE" sz="1000" u="none" strike="noStrike" dirty="0">
                          <a:solidFill>
                            <a:schemeClr val="bg1">
                              <a:lumMod val="50000"/>
                            </a:schemeClr>
                          </a:solidFill>
                          <a:effectLst/>
                        </a:rPr>
                        <a:t>Fairly Happy</a:t>
                      </a:r>
                      <a:endParaRPr lang="en-IE" sz="1000" b="0" i="0" u="none" strike="noStrike" dirty="0">
                        <a:solidFill>
                          <a:schemeClr val="bg1">
                            <a:lumMod val="50000"/>
                          </a:schemeClr>
                        </a:solidFill>
                        <a:effectLst/>
                        <a:latin typeface="Tahoma" panose="020B0604030504040204" pitchFamily="34" charset="0"/>
                      </a:endParaRPr>
                    </a:p>
                  </a:txBody>
                  <a:tcPr marL="8637" marR="8637" marT="8637"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768718">
                <a:tc>
                  <a:txBody>
                    <a:bodyPr/>
                    <a:lstStyle/>
                    <a:p>
                      <a:pPr algn="r" fontAlgn="t"/>
                      <a:endParaRPr lang="en-IE" sz="1000" u="none" strike="noStrike" dirty="0">
                        <a:solidFill>
                          <a:schemeClr val="bg1">
                            <a:lumMod val="50000"/>
                          </a:schemeClr>
                        </a:solidFill>
                        <a:effectLst/>
                      </a:endParaRPr>
                    </a:p>
                    <a:p>
                      <a:pPr algn="r" fontAlgn="t"/>
                      <a:endParaRPr lang="en-IE" sz="1000" u="none" strike="noStrike" dirty="0">
                        <a:solidFill>
                          <a:schemeClr val="bg1">
                            <a:lumMod val="50000"/>
                          </a:schemeClr>
                        </a:solidFill>
                        <a:effectLst/>
                      </a:endParaRPr>
                    </a:p>
                    <a:p>
                      <a:pPr algn="r" fontAlgn="t"/>
                      <a:endParaRPr lang="en-IE" sz="1000" u="none" strike="noStrike" dirty="0">
                        <a:solidFill>
                          <a:schemeClr val="bg1">
                            <a:lumMod val="50000"/>
                          </a:schemeClr>
                        </a:solidFill>
                        <a:effectLst/>
                      </a:endParaRPr>
                    </a:p>
                    <a:p>
                      <a:pPr algn="r" fontAlgn="t"/>
                      <a:endParaRPr lang="en-IE" sz="1000" u="none" strike="noStrike" dirty="0">
                        <a:solidFill>
                          <a:schemeClr val="bg1">
                            <a:lumMod val="50000"/>
                          </a:schemeClr>
                        </a:solidFill>
                        <a:effectLst/>
                      </a:endParaRPr>
                    </a:p>
                    <a:p>
                      <a:pPr algn="r" fontAlgn="t"/>
                      <a:r>
                        <a:rPr lang="en-IE" sz="1000" u="none" strike="noStrike" dirty="0">
                          <a:solidFill>
                            <a:schemeClr val="bg1">
                              <a:lumMod val="50000"/>
                            </a:schemeClr>
                          </a:solidFill>
                          <a:effectLst/>
                        </a:rPr>
                        <a:t>Neither Happy nor unhappy</a:t>
                      </a:r>
                      <a:endParaRPr lang="en-IE" sz="1000" b="0" i="0" u="none" strike="noStrike" dirty="0">
                        <a:solidFill>
                          <a:schemeClr val="bg1">
                            <a:lumMod val="50000"/>
                          </a:schemeClr>
                        </a:solidFill>
                        <a:effectLst/>
                        <a:latin typeface="Tahoma" panose="020B0604030504040204" pitchFamily="34" charset="0"/>
                      </a:endParaRPr>
                    </a:p>
                  </a:txBody>
                  <a:tcPr marL="8637" marR="8637" marT="8637"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160653">
                <a:tc>
                  <a:txBody>
                    <a:bodyPr/>
                    <a:lstStyle/>
                    <a:p>
                      <a:pPr algn="r" fontAlgn="t"/>
                      <a:r>
                        <a:rPr lang="en-IE" sz="1000" u="none" strike="noStrike" dirty="0">
                          <a:solidFill>
                            <a:schemeClr val="bg1">
                              <a:lumMod val="50000"/>
                            </a:schemeClr>
                          </a:solidFill>
                          <a:effectLst/>
                        </a:rPr>
                        <a:t>Not Very Happy</a:t>
                      </a:r>
                      <a:endParaRPr lang="en-IE" sz="1000" b="0" i="0" u="none" strike="noStrike" dirty="0">
                        <a:solidFill>
                          <a:schemeClr val="bg1">
                            <a:lumMod val="50000"/>
                          </a:schemeClr>
                        </a:solidFill>
                        <a:effectLst/>
                        <a:latin typeface="Tahoma" panose="020B0604030504040204" pitchFamily="34" charset="0"/>
                      </a:endParaRPr>
                    </a:p>
                  </a:txBody>
                  <a:tcPr marL="8637" marR="8637" marT="8637"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244725">
                <a:tc>
                  <a:txBody>
                    <a:bodyPr/>
                    <a:lstStyle/>
                    <a:p>
                      <a:pPr algn="r" fontAlgn="t"/>
                      <a:r>
                        <a:rPr lang="en-IE" sz="1000" u="none" strike="noStrike" dirty="0">
                          <a:solidFill>
                            <a:schemeClr val="bg1">
                              <a:lumMod val="50000"/>
                            </a:schemeClr>
                          </a:solidFill>
                          <a:effectLst/>
                        </a:rPr>
                        <a:t>Not Happy at all</a:t>
                      </a:r>
                      <a:endParaRPr lang="en-IE" sz="1000" b="0" i="0" u="none" strike="noStrike" dirty="0">
                        <a:solidFill>
                          <a:schemeClr val="bg1">
                            <a:lumMod val="50000"/>
                          </a:schemeClr>
                        </a:solidFill>
                        <a:effectLst/>
                        <a:latin typeface="Tahoma" panose="020B0604030504040204" pitchFamily="34" charset="0"/>
                      </a:endParaRPr>
                    </a:p>
                  </a:txBody>
                  <a:tcPr marL="8637" marR="8637" marT="8637"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732568721"/>
      </p:ext>
    </p:extLst>
  </p:cSld>
  <p:clrMapOvr>
    <a:masterClrMapping/>
  </p:clrMapOvr>
  <p:transition spd="slow">
    <p:wipe dir="r"/>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A466BD37-CDC6-4E3D-8301-E7AF0189FB70}"/>
              </a:ext>
            </a:extLst>
          </p:cNvPr>
          <p:cNvSpPr>
            <a:spLocks noGrp="1"/>
          </p:cNvSpPr>
          <p:nvPr>
            <p:ph type="body" sz="quarter" idx="49"/>
          </p:nvPr>
        </p:nvSpPr>
        <p:spPr>
          <a:xfrm>
            <a:off x="232011" y="588776"/>
            <a:ext cx="5548676" cy="323941"/>
          </a:xfrm>
        </p:spPr>
        <p:txBody>
          <a:bodyPr/>
          <a:lstStyle/>
          <a:p>
            <a:r>
              <a:rPr lang="en-IE" dirty="0">
                <a:solidFill>
                  <a:prstClr val="white">
                    <a:lumMod val="50000"/>
                  </a:prstClr>
                </a:solidFill>
              </a:rPr>
              <a:t>Base : Non Participants/Unhappy with level of Participation n – 1,001</a:t>
            </a:r>
            <a:endParaRPr lang="en-IE" dirty="0"/>
          </a:p>
        </p:txBody>
      </p:sp>
      <p:sp>
        <p:nvSpPr>
          <p:cNvPr id="2" name="Title 1">
            <a:extLst>
              <a:ext uri="{FF2B5EF4-FFF2-40B4-BE49-F238E27FC236}">
                <a16:creationId xmlns="" xmlns:a16="http://schemas.microsoft.com/office/drawing/2014/main" id="{73A4E6A3-C6F9-422C-ABBA-3A21C7FF6CF8}"/>
              </a:ext>
            </a:extLst>
          </p:cNvPr>
          <p:cNvSpPr>
            <a:spLocks noGrp="1"/>
          </p:cNvSpPr>
          <p:nvPr>
            <p:ph type="title"/>
          </p:nvPr>
        </p:nvSpPr>
        <p:spPr>
          <a:xfrm>
            <a:off x="232011" y="176605"/>
            <a:ext cx="7952663" cy="370620"/>
          </a:xfrm>
        </p:spPr>
        <p:txBody>
          <a:bodyPr>
            <a:normAutofit fontScale="90000"/>
          </a:bodyPr>
          <a:lstStyle/>
          <a:p>
            <a:r>
              <a:rPr lang="en-IE" dirty="0"/>
              <a:t>Reasons for Not Participating More in the Arts</a:t>
            </a:r>
          </a:p>
        </p:txBody>
      </p:sp>
      <p:sp>
        <p:nvSpPr>
          <p:cNvPr id="5" name="Text Placeholder 4">
            <a:extLst>
              <a:ext uri="{FF2B5EF4-FFF2-40B4-BE49-F238E27FC236}">
                <a16:creationId xmlns="" xmlns:a16="http://schemas.microsoft.com/office/drawing/2014/main" id="{135B5B1C-C072-4E24-89C9-DE281DDF9E71}"/>
              </a:ext>
            </a:extLst>
          </p:cNvPr>
          <p:cNvSpPr>
            <a:spLocks noGrp="1"/>
          </p:cNvSpPr>
          <p:nvPr>
            <p:ph type="body" sz="quarter" idx="60"/>
          </p:nvPr>
        </p:nvSpPr>
        <p:spPr/>
        <p:txBody>
          <a:bodyPr/>
          <a:lstStyle/>
          <a:p>
            <a:pPr fontAlgn="t"/>
            <a:r>
              <a:rPr lang="en-IE" i="0" dirty="0"/>
              <a:t>Q.17b Reasons for you not participating in arts activities as much as you would like to?</a:t>
            </a:r>
          </a:p>
          <a:p>
            <a:endParaRPr lang="en-IE" dirty="0"/>
          </a:p>
        </p:txBody>
      </p:sp>
      <p:sp>
        <p:nvSpPr>
          <p:cNvPr id="10" name="TextBox 9">
            <a:extLst>
              <a:ext uri="{FF2B5EF4-FFF2-40B4-BE49-F238E27FC236}">
                <a16:creationId xmlns="" xmlns:a16="http://schemas.microsoft.com/office/drawing/2014/main" id="{DA231EE3-68CE-4E35-A966-002CA430036F}"/>
              </a:ext>
            </a:extLst>
          </p:cNvPr>
          <p:cNvSpPr txBox="1"/>
          <p:nvPr/>
        </p:nvSpPr>
        <p:spPr>
          <a:xfrm>
            <a:off x="5790573" y="1446751"/>
            <a:ext cx="2611877" cy="261610"/>
          </a:xfrm>
          <a:prstGeom prst="rect">
            <a:avLst/>
          </a:prstGeom>
          <a:noFill/>
        </p:spPr>
        <p:txBody>
          <a:bodyPr wrap="square" rtlCol="0">
            <a:spAutoFit/>
          </a:bodyPr>
          <a:lstStyle/>
          <a:p>
            <a:pPr algn="ctr" defTabSz="450578" eaLnBrk="1" hangingPunct="1">
              <a:defRPr/>
            </a:pPr>
            <a:r>
              <a:rPr lang="en-IE" sz="1100" b="1" dirty="0">
                <a:solidFill>
                  <a:prstClr val="black"/>
                </a:solidFill>
                <a:latin typeface="+mn-lt"/>
                <a:cs typeface="Arial" charset="0"/>
              </a:rPr>
              <a:t>%</a:t>
            </a:r>
          </a:p>
        </p:txBody>
      </p:sp>
      <p:graphicFrame>
        <p:nvGraphicFramePr>
          <p:cNvPr id="9" name="Chart 8">
            <a:extLst>
              <a:ext uri="{FF2B5EF4-FFF2-40B4-BE49-F238E27FC236}">
                <a16:creationId xmlns="" xmlns:a16="http://schemas.microsoft.com/office/drawing/2014/main" id="{7E2B1FDB-73A1-479E-BEF6-7AD8CDE7D779}"/>
              </a:ext>
            </a:extLst>
          </p:cNvPr>
          <p:cNvGraphicFramePr/>
          <p:nvPr/>
        </p:nvGraphicFramePr>
        <p:xfrm>
          <a:off x="-519608" y="1585636"/>
          <a:ext cx="10020255" cy="46051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le 5">
            <a:extLst>
              <a:ext uri="{FF2B5EF4-FFF2-40B4-BE49-F238E27FC236}">
                <a16:creationId xmlns="" xmlns:a16="http://schemas.microsoft.com/office/drawing/2014/main" id="{00D65784-D476-4593-BD81-9585A9A82235}"/>
              </a:ext>
            </a:extLst>
          </p:cNvPr>
          <p:cNvGraphicFramePr>
            <a:graphicFrameLocks noGrp="1"/>
          </p:cNvGraphicFramePr>
          <p:nvPr/>
        </p:nvGraphicFramePr>
        <p:xfrm>
          <a:off x="7598246" y="956860"/>
          <a:ext cx="589931" cy="5036408"/>
        </p:xfrm>
        <a:graphic>
          <a:graphicData uri="http://schemas.openxmlformats.org/drawingml/2006/table">
            <a:tbl>
              <a:tblPr>
                <a:tableStyleId>{5C22544A-7EE6-4342-B048-85BDC9FD1C3A}</a:tableStyleId>
              </a:tblPr>
              <a:tblGrid>
                <a:gridCol w="589931">
                  <a:extLst>
                    <a:ext uri="{9D8B030D-6E8A-4147-A177-3AD203B41FA5}">
                      <a16:colId xmlns="" xmlns:a16="http://schemas.microsoft.com/office/drawing/2014/main" val="644364944"/>
                    </a:ext>
                  </a:extLst>
                </a:gridCol>
              </a:tblGrid>
              <a:tr h="387416">
                <a:tc>
                  <a:txBody>
                    <a:bodyPr/>
                    <a:lstStyle/>
                    <a:p>
                      <a:pPr algn="ctr" fontAlgn="t"/>
                      <a:r>
                        <a:rPr lang="en-IE" sz="1200" b="1" i="0" u="none" strike="noStrike" dirty="0">
                          <a:solidFill>
                            <a:srgbClr val="54C0E8"/>
                          </a:solidFill>
                          <a:effectLst/>
                          <a:latin typeface="+mn-lt"/>
                        </a:rPr>
                        <a:t>2018</a:t>
                      </a:r>
                    </a:p>
                  </a:txBody>
                  <a:tcPr marL="9525" marR="9525" marT="9525" marB="0" anchor="ctr">
                    <a:noFill/>
                  </a:tcPr>
                </a:tc>
                <a:extLst>
                  <a:ext uri="{0D108BD9-81ED-4DB2-BD59-A6C34878D82A}">
                    <a16:rowId xmlns="" xmlns:a16="http://schemas.microsoft.com/office/drawing/2014/main" val="3543469446"/>
                  </a:ext>
                </a:extLst>
              </a:tr>
              <a:tr h="387416">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1200" b="1" i="0" u="none" strike="noStrike" kern="1200" noProof="0" dirty="0">
                          <a:solidFill>
                            <a:srgbClr val="54C0E8"/>
                          </a:solidFill>
                          <a:effectLst/>
                          <a:latin typeface="+mn-lt"/>
                          <a:ea typeface="+mn-ea"/>
                          <a:cs typeface="+mn-cs"/>
                        </a:rPr>
                        <a:t>%</a:t>
                      </a:r>
                    </a:p>
                  </a:txBody>
                  <a:tcPr marL="9525" marR="9525" marT="9525" marB="0" anchor="ctr">
                    <a:lnB w="12700" cmpd="sng">
                      <a:noFill/>
                    </a:lnB>
                    <a:noFill/>
                  </a:tcPr>
                </a:tc>
                <a:extLst>
                  <a:ext uri="{0D108BD9-81ED-4DB2-BD59-A6C34878D82A}">
                    <a16:rowId xmlns="" xmlns:a16="http://schemas.microsoft.com/office/drawing/2014/main" val="3539004018"/>
                  </a:ext>
                </a:extLst>
              </a:tr>
              <a:tr h="387416">
                <a:tc>
                  <a:txBody>
                    <a:bodyPr/>
                    <a:lstStyle/>
                    <a:p>
                      <a:pPr algn="ctr" fontAlgn="t"/>
                      <a:r>
                        <a:rPr lang="en-IE" sz="1200" b="1" i="0" u="none" strike="noStrike" kern="1200" dirty="0">
                          <a:solidFill>
                            <a:srgbClr val="54C0E8"/>
                          </a:solidFill>
                          <a:effectLst/>
                          <a:latin typeface="+mn-lt"/>
                          <a:ea typeface="+mn-ea"/>
                          <a:cs typeface="+mn-cs"/>
                        </a:rPr>
                        <a:t>46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5809009"/>
                  </a:ext>
                </a:extLst>
              </a:tr>
              <a:tr h="387416">
                <a:tc>
                  <a:txBody>
                    <a:bodyPr/>
                    <a:lstStyle/>
                    <a:p>
                      <a:pPr algn="ctr" fontAlgn="t"/>
                      <a:r>
                        <a:rPr lang="en-IE" sz="1200" b="1" i="0" u="none" strike="noStrike" kern="1200" dirty="0">
                          <a:solidFill>
                            <a:srgbClr val="54C0E8"/>
                          </a:solidFill>
                          <a:effectLst/>
                          <a:latin typeface="+mn-lt"/>
                          <a:ea typeface="+mn-ea"/>
                          <a:cs typeface="+mn-cs"/>
                        </a:rPr>
                        <a:t>31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686931803"/>
                  </a:ext>
                </a:extLst>
              </a:tr>
              <a:tr h="387416">
                <a:tc>
                  <a:txBody>
                    <a:bodyPr/>
                    <a:lstStyle/>
                    <a:p>
                      <a:pPr algn="ctr" fontAlgn="t"/>
                      <a:r>
                        <a:rPr lang="en-IE" sz="1200" b="1" i="0" u="none" strike="noStrike" kern="1200" dirty="0">
                          <a:solidFill>
                            <a:srgbClr val="54C0E8"/>
                          </a:solidFill>
                          <a:effectLst/>
                          <a:latin typeface="+mn-lt"/>
                          <a:ea typeface="+mn-ea"/>
                          <a:cs typeface="+mn-cs"/>
                        </a:rPr>
                        <a:t>22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710590371"/>
                  </a:ext>
                </a:extLst>
              </a:tr>
              <a:tr h="387416">
                <a:tc>
                  <a:txBody>
                    <a:bodyPr/>
                    <a:lstStyle/>
                    <a:p>
                      <a:pPr algn="ctr" fontAlgn="t"/>
                      <a:r>
                        <a:rPr lang="en-IE" sz="1200" b="1" i="0" u="none" strike="noStrike" kern="1200" dirty="0">
                          <a:solidFill>
                            <a:srgbClr val="54C0E8"/>
                          </a:solidFill>
                          <a:effectLst/>
                          <a:latin typeface="+mn-lt"/>
                          <a:ea typeface="+mn-ea"/>
                          <a:cs typeface="+mn-cs"/>
                        </a:rPr>
                        <a:t>13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130155860"/>
                  </a:ext>
                </a:extLst>
              </a:tr>
              <a:tr h="387416">
                <a:tc>
                  <a:txBody>
                    <a:bodyPr/>
                    <a:lstStyle/>
                    <a:p>
                      <a:pPr algn="ctr" fontAlgn="t"/>
                      <a:r>
                        <a:rPr lang="en-IE" sz="1200" b="1" i="0" u="none" strike="noStrike" kern="1200" dirty="0">
                          <a:solidFill>
                            <a:srgbClr val="54C0E8"/>
                          </a:solidFill>
                          <a:effectLst/>
                          <a:latin typeface="+mn-lt"/>
                          <a:ea typeface="+mn-ea"/>
                          <a:cs typeface="+mn-cs"/>
                        </a:rPr>
                        <a:t>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934220886"/>
                  </a:ext>
                </a:extLst>
              </a:tr>
              <a:tr h="387416">
                <a:tc>
                  <a:txBody>
                    <a:bodyPr/>
                    <a:lstStyle/>
                    <a:p>
                      <a:pPr algn="ctr" fontAlgn="t"/>
                      <a:r>
                        <a:rPr lang="en-IE" sz="1200" b="1" i="0" u="none" strike="noStrike" kern="1200" dirty="0">
                          <a:solidFill>
                            <a:srgbClr val="54C0E8"/>
                          </a:solidFill>
                          <a:effectLst/>
                          <a:latin typeface="+mn-lt"/>
                          <a:ea typeface="+mn-ea"/>
                          <a:cs typeface="+mn-cs"/>
                        </a:rPr>
                        <a:t>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898780560"/>
                  </a:ext>
                </a:extLst>
              </a:tr>
              <a:tr h="387416">
                <a:tc>
                  <a:txBody>
                    <a:bodyPr/>
                    <a:lstStyle/>
                    <a:p>
                      <a:pPr algn="ctr" fontAlgn="t"/>
                      <a:r>
                        <a:rPr lang="en-IE" sz="1200" b="1" i="0" u="none" strike="noStrike" kern="1200" dirty="0">
                          <a:solidFill>
                            <a:srgbClr val="54C0E8"/>
                          </a:solidFill>
                          <a:effectLst/>
                          <a:latin typeface="+mn-lt"/>
                          <a:ea typeface="+mn-ea"/>
                          <a:cs typeface="+mn-cs"/>
                        </a:rPr>
                        <a:t>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746133828"/>
                  </a:ext>
                </a:extLst>
              </a:tr>
              <a:tr h="387416">
                <a:tc>
                  <a:txBody>
                    <a:bodyPr/>
                    <a:lstStyle/>
                    <a:p>
                      <a:pPr algn="ctr" fontAlgn="t"/>
                      <a:r>
                        <a:rPr lang="en-IE" sz="1200" b="1" i="0" u="none" strike="noStrike" kern="1200" dirty="0">
                          <a:solidFill>
                            <a:srgbClr val="54C0E8"/>
                          </a:solidFill>
                          <a:effectLst/>
                          <a:latin typeface="+mn-lt"/>
                          <a:ea typeface="+mn-ea"/>
                          <a:cs typeface="+mn-cs"/>
                        </a:rPr>
                        <a:t>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903288762"/>
                  </a:ext>
                </a:extLst>
              </a:tr>
              <a:tr h="387416">
                <a:tc>
                  <a:txBody>
                    <a:bodyPr/>
                    <a:lstStyle/>
                    <a:p>
                      <a:pPr algn="ctr" fontAlgn="t"/>
                      <a:r>
                        <a:rPr lang="en-IE" sz="1200" b="1" i="0" u="none" strike="noStrike" kern="1200" dirty="0">
                          <a:solidFill>
                            <a:srgbClr val="54C0E8"/>
                          </a:solidFill>
                          <a:effectLst/>
                          <a:latin typeface="+mn-lt"/>
                          <a:ea typeface="+mn-ea"/>
                          <a:cs typeface="+mn-cs"/>
                        </a:rPr>
                        <a:t>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658389821"/>
                  </a:ext>
                </a:extLst>
              </a:tr>
              <a:tr h="387416">
                <a:tc>
                  <a:txBody>
                    <a:bodyPr/>
                    <a:lstStyle/>
                    <a:p>
                      <a:pPr algn="ctr" fontAlgn="t"/>
                      <a:r>
                        <a:rPr lang="en-IE" sz="1200" b="1" i="0" u="none" strike="noStrike" kern="1200" dirty="0">
                          <a:solidFill>
                            <a:srgbClr val="54C0E8"/>
                          </a:solidFill>
                          <a:effectLst/>
                          <a:latin typeface="+mn-lt"/>
                          <a:ea typeface="+mn-ea"/>
                          <a:cs typeface="+mn-cs"/>
                        </a:rPr>
                        <a:t>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657249770"/>
                  </a:ext>
                </a:extLst>
              </a:tr>
              <a:tr h="387416">
                <a:tc>
                  <a:txBody>
                    <a:bodyPr/>
                    <a:lstStyle/>
                    <a:p>
                      <a:pPr algn="ctr" fontAlgn="t"/>
                      <a:r>
                        <a:rPr lang="en-IE" sz="1200" b="1" i="0" u="none" strike="noStrike" kern="1200" dirty="0">
                          <a:solidFill>
                            <a:srgbClr val="54C0E8"/>
                          </a:solidFill>
                          <a:effectLst/>
                          <a:latin typeface="+mn-lt"/>
                          <a:ea typeface="+mn-ea"/>
                          <a:cs typeface="+mn-cs"/>
                        </a:rPr>
                        <a:t>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895111770"/>
                  </a:ext>
                </a:extLst>
              </a:tr>
            </a:tbl>
          </a:graphicData>
        </a:graphic>
      </p:graphicFrame>
      <p:graphicFrame>
        <p:nvGraphicFramePr>
          <p:cNvPr id="7" name="Table 6">
            <a:extLst>
              <a:ext uri="{FF2B5EF4-FFF2-40B4-BE49-F238E27FC236}">
                <a16:creationId xmlns="" xmlns:a16="http://schemas.microsoft.com/office/drawing/2014/main" id="{3CCF2521-81C6-49B6-AC91-C6F0655714D8}"/>
              </a:ext>
            </a:extLst>
          </p:cNvPr>
          <p:cNvGraphicFramePr>
            <a:graphicFrameLocks noGrp="1"/>
          </p:cNvGraphicFramePr>
          <p:nvPr/>
        </p:nvGraphicFramePr>
        <p:xfrm>
          <a:off x="416496" y="1844824"/>
          <a:ext cx="4563852" cy="4217394"/>
        </p:xfrm>
        <a:graphic>
          <a:graphicData uri="http://schemas.openxmlformats.org/drawingml/2006/table">
            <a:tbl>
              <a:tblPr>
                <a:tableStyleId>{5C22544A-7EE6-4342-B048-85BDC9FD1C3A}</a:tableStyleId>
              </a:tblPr>
              <a:tblGrid>
                <a:gridCol w="4563852">
                  <a:extLst>
                    <a:ext uri="{9D8B030D-6E8A-4147-A177-3AD203B41FA5}">
                      <a16:colId xmlns="" xmlns:a16="http://schemas.microsoft.com/office/drawing/2014/main" val="2682052536"/>
                    </a:ext>
                  </a:extLst>
                </a:gridCol>
              </a:tblGrid>
              <a:tr h="378863">
                <a:tc>
                  <a:txBody>
                    <a:bodyPr/>
                    <a:lstStyle/>
                    <a:p>
                      <a:pPr algn="r" fontAlgn="t"/>
                      <a:r>
                        <a:rPr lang="en-US" sz="1200" u="none" strike="noStrike" dirty="0">
                          <a:effectLst/>
                        </a:rPr>
                        <a:t>It’s difficult to find the time </a:t>
                      </a:r>
                      <a:endParaRPr lang="en-US" sz="12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598291478"/>
                  </a:ext>
                </a:extLst>
              </a:tr>
              <a:tr h="378863">
                <a:tc>
                  <a:txBody>
                    <a:bodyPr/>
                    <a:lstStyle/>
                    <a:p>
                      <a:pPr algn="r" fontAlgn="t"/>
                      <a:r>
                        <a:rPr lang="en-IE" sz="1200" u="none" strike="noStrike">
                          <a:effectLst/>
                        </a:rPr>
                        <a:t>I’m not really interested </a:t>
                      </a:r>
                      <a:endParaRPr lang="en-IE" sz="1200" b="0" i="0" u="none" strike="noStrike">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934281511"/>
                  </a:ext>
                </a:extLst>
              </a:tr>
              <a:tr h="378863">
                <a:tc>
                  <a:txBody>
                    <a:bodyPr/>
                    <a:lstStyle/>
                    <a:p>
                      <a:pPr algn="r" fontAlgn="t"/>
                      <a:r>
                        <a:rPr lang="en-IE" sz="1200" u="none" strike="noStrike">
                          <a:effectLst/>
                        </a:rPr>
                        <a:t>It costs too much </a:t>
                      </a:r>
                      <a:endParaRPr lang="en-IE" sz="1200" b="0" i="0" u="none" strike="noStrike">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2500113535"/>
                  </a:ext>
                </a:extLst>
              </a:tr>
              <a:tr h="378863">
                <a:tc>
                  <a:txBody>
                    <a:bodyPr/>
                    <a:lstStyle/>
                    <a:p>
                      <a:pPr algn="r" fontAlgn="t"/>
                      <a:r>
                        <a:rPr lang="en-US" sz="1200" u="none" strike="noStrike">
                          <a:effectLst/>
                        </a:rPr>
                        <a:t>Limited choice or poor quality of this type of activity where I live</a:t>
                      </a:r>
                      <a:endParaRPr lang="en-US" sz="1200" b="0" i="0" u="none" strike="noStrike">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1467735438"/>
                  </a:ext>
                </a:extLst>
              </a:tr>
              <a:tr h="428764">
                <a:tc>
                  <a:txBody>
                    <a:bodyPr/>
                    <a:lstStyle/>
                    <a:p>
                      <a:pPr algn="r" fontAlgn="t"/>
                      <a:r>
                        <a:rPr lang="en-US" sz="1200" u="none" strike="noStrike">
                          <a:effectLst/>
                        </a:rPr>
                        <a:t>I might feel uncomfortable or out of place </a:t>
                      </a:r>
                      <a:endParaRPr lang="en-US" sz="1200" b="0" i="0" u="none" strike="noStrike">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443359232"/>
                  </a:ext>
                </a:extLst>
              </a:tr>
              <a:tr h="378863">
                <a:tc>
                  <a:txBody>
                    <a:bodyPr/>
                    <a:lstStyle/>
                    <a:p>
                      <a:pPr algn="r" fontAlgn="t"/>
                      <a:r>
                        <a:rPr lang="en-US" sz="1200" u="none" strike="noStrike">
                          <a:effectLst/>
                        </a:rPr>
                        <a:t>My art would not be good enough </a:t>
                      </a:r>
                      <a:endParaRPr lang="en-US" sz="1200" b="0" i="0" u="none" strike="noStrike">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2340311452"/>
                  </a:ext>
                </a:extLst>
              </a:tr>
              <a:tr h="378863">
                <a:tc>
                  <a:txBody>
                    <a:bodyPr/>
                    <a:lstStyle/>
                    <a:p>
                      <a:pPr algn="r" fontAlgn="t"/>
                      <a:r>
                        <a:rPr lang="en-US" sz="1200" u="none" strike="noStrike">
                          <a:effectLst/>
                        </a:rPr>
                        <a:t>There is not enough information on what is available </a:t>
                      </a:r>
                      <a:endParaRPr lang="en-US" sz="1200" b="0" i="0" u="none" strike="noStrike">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2542882967"/>
                  </a:ext>
                </a:extLst>
              </a:tr>
              <a:tr h="378863">
                <a:tc>
                  <a:txBody>
                    <a:bodyPr/>
                    <a:lstStyle/>
                    <a:p>
                      <a:pPr algn="r" fontAlgn="t"/>
                      <a:r>
                        <a:rPr lang="en-US" sz="1200" u="none" strike="noStrike">
                          <a:effectLst/>
                        </a:rPr>
                        <a:t>It is hard to learn the necessary skills</a:t>
                      </a:r>
                      <a:endParaRPr lang="en-US" sz="1200" b="0" i="0" u="none" strike="noStrike">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2741517794"/>
                  </a:ext>
                </a:extLst>
              </a:tr>
              <a:tr h="378863">
                <a:tc>
                  <a:txBody>
                    <a:bodyPr/>
                    <a:lstStyle/>
                    <a:p>
                      <a:pPr algn="r" fontAlgn="t"/>
                      <a:r>
                        <a:rPr lang="en-US" sz="1200" u="none" strike="noStrike">
                          <a:effectLst/>
                        </a:rPr>
                        <a:t>I have a health issue/ disability</a:t>
                      </a:r>
                      <a:endParaRPr lang="en-US" sz="1200" b="0" i="0" u="none" strike="noStrike">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2918119111"/>
                  </a:ext>
                </a:extLst>
              </a:tr>
              <a:tr h="378863">
                <a:tc>
                  <a:txBody>
                    <a:bodyPr/>
                    <a:lstStyle/>
                    <a:p>
                      <a:pPr algn="r" fontAlgn="t"/>
                      <a:r>
                        <a:rPr lang="en-US" sz="1200" u="none" strike="noStrike">
                          <a:effectLst/>
                        </a:rPr>
                        <a:t>It would be hard to get to (e.g. poor transport or remote locations) </a:t>
                      </a:r>
                      <a:endParaRPr lang="en-US" sz="1200" b="0" i="0" u="none" strike="noStrike">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329884349"/>
                  </a:ext>
                </a:extLst>
              </a:tr>
              <a:tr h="378863">
                <a:tc>
                  <a:txBody>
                    <a:bodyPr/>
                    <a:lstStyle/>
                    <a:p>
                      <a:pPr algn="r" fontAlgn="t"/>
                      <a:r>
                        <a:rPr lang="en-IE" sz="1200" u="none" strike="noStrike" dirty="0">
                          <a:effectLst/>
                        </a:rPr>
                        <a:t>Other</a:t>
                      </a:r>
                      <a:endParaRPr lang="en-IE" sz="12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1334193359"/>
                  </a:ext>
                </a:extLst>
              </a:tr>
            </a:tbl>
          </a:graphicData>
        </a:graphic>
      </p:graphicFrame>
    </p:spTree>
    <p:extLst>
      <p:ext uri="{BB962C8B-B14F-4D97-AF65-F5344CB8AC3E}">
        <p14:creationId xmlns:p14="http://schemas.microsoft.com/office/powerpoint/2010/main" val="3558434844"/>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ree woman standing on stage on black background">
            <a:extLst>
              <a:ext uri="{FF2B5EF4-FFF2-40B4-BE49-F238E27FC236}">
                <a16:creationId xmlns="" xmlns:a16="http://schemas.microsoft.com/office/drawing/2014/main" id="{4BFC1691-4936-4F64-99D3-E0D3FAC85E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526" t="13432" r="3655" b="4446"/>
          <a:stretch/>
        </p:blipFill>
        <p:spPr bwMode="auto">
          <a:xfrm>
            <a:off x="-87531" y="0"/>
            <a:ext cx="999356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81546" y="347453"/>
            <a:ext cx="9624483" cy="466947"/>
          </a:xfrm>
        </p:spPr>
        <p:txBody>
          <a:bodyPr/>
          <a:lstStyle/>
          <a:p>
            <a:r>
              <a:rPr lang="en-GB" dirty="0"/>
              <a:t>Information Coverage</a:t>
            </a:r>
          </a:p>
        </p:txBody>
      </p:sp>
      <p:sp>
        <p:nvSpPr>
          <p:cNvPr id="3" name="Content Placeholder 2"/>
          <p:cNvSpPr>
            <a:spLocks noGrp="1"/>
          </p:cNvSpPr>
          <p:nvPr>
            <p:ph idx="1"/>
          </p:nvPr>
        </p:nvSpPr>
        <p:spPr>
          <a:xfrm>
            <a:off x="5313040" y="1647875"/>
            <a:ext cx="4893628" cy="3134252"/>
          </a:xfrm>
        </p:spPr>
        <p:txBody>
          <a:bodyPr/>
          <a:lstStyle/>
          <a:p>
            <a:pPr marL="361950" indent="-361950">
              <a:buFont typeface="+mj-lt"/>
              <a:buAutoNum type="arabicPeriod"/>
            </a:pPr>
            <a:r>
              <a:rPr lang="en-US" sz="2000" dirty="0">
                <a:solidFill>
                  <a:schemeClr val="bg1"/>
                </a:solidFill>
              </a:rPr>
              <a:t>Arts attendance past 12 months</a:t>
            </a:r>
          </a:p>
          <a:p>
            <a:pPr marL="361950" indent="-361950">
              <a:buFont typeface="+mj-lt"/>
              <a:buAutoNum type="arabicPeriod"/>
            </a:pPr>
            <a:r>
              <a:rPr lang="en-US" sz="2000" dirty="0">
                <a:solidFill>
                  <a:schemeClr val="bg1"/>
                </a:solidFill>
              </a:rPr>
              <a:t>Arts Attendance Segmentation</a:t>
            </a:r>
          </a:p>
          <a:p>
            <a:pPr marL="361950" indent="-361950">
              <a:buFont typeface="+mj-lt"/>
              <a:buAutoNum type="arabicPeriod"/>
            </a:pPr>
            <a:r>
              <a:rPr lang="en-US" sz="2000" dirty="0">
                <a:solidFill>
                  <a:schemeClr val="bg1"/>
                </a:solidFill>
              </a:rPr>
              <a:t>Satisfaction levels with Arts attendance</a:t>
            </a:r>
          </a:p>
          <a:p>
            <a:pPr marL="361950" indent="-361950">
              <a:buFont typeface="+mj-lt"/>
              <a:buAutoNum type="arabicPeriod"/>
            </a:pPr>
            <a:r>
              <a:rPr lang="en-US" sz="2000" dirty="0">
                <a:solidFill>
                  <a:schemeClr val="bg1"/>
                </a:solidFill>
              </a:rPr>
              <a:t>Arts and culture festivals</a:t>
            </a:r>
          </a:p>
          <a:p>
            <a:pPr marL="361950" indent="-361950">
              <a:buFont typeface="+mj-lt"/>
              <a:buAutoNum type="arabicPeriod"/>
            </a:pPr>
            <a:r>
              <a:rPr lang="en-US" sz="2000" dirty="0">
                <a:solidFill>
                  <a:schemeClr val="bg1"/>
                </a:solidFill>
              </a:rPr>
              <a:t>Participating in the Arts</a:t>
            </a:r>
          </a:p>
          <a:p>
            <a:pPr marL="361950" indent="-361950">
              <a:buFont typeface="+mj-lt"/>
              <a:buAutoNum type="arabicPeriod"/>
            </a:pPr>
            <a:r>
              <a:rPr lang="en-US" sz="2000" dirty="0">
                <a:solidFill>
                  <a:schemeClr val="bg1"/>
                </a:solidFill>
              </a:rPr>
              <a:t>Getting Information about Arts Events and Activities</a:t>
            </a:r>
          </a:p>
          <a:p>
            <a:pPr marL="361950" indent="-361950">
              <a:buFont typeface="+mj-lt"/>
              <a:buAutoNum type="arabicPeriod"/>
            </a:pPr>
            <a:r>
              <a:rPr lang="en-US" sz="2000" dirty="0">
                <a:solidFill>
                  <a:schemeClr val="bg1"/>
                </a:solidFill>
              </a:rPr>
              <a:t>Arts Engagement at Home</a:t>
            </a:r>
          </a:p>
          <a:p>
            <a:pPr marL="361950" indent="-361950">
              <a:buFont typeface="+mj-lt"/>
              <a:buAutoNum type="arabicPeriod"/>
            </a:pPr>
            <a:r>
              <a:rPr lang="en-US" sz="2000" dirty="0">
                <a:solidFill>
                  <a:schemeClr val="bg1"/>
                </a:solidFill>
              </a:rPr>
              <a:t>Attitudes towards the Arts</a:t>
            </a:r>
          </a:p>
          <a:p>
            <a:pPr marL="361950" indent="-361950">
              <a:buFont typeface="+mj-lt"/>
              <a:buAutoNum type="arabicPeriod"/>
            </a:pPr>
            <a:r>
              <a:rPr lang="en-US" sz="2000" dirty="0">
                <a:solidFill>
                  <a:schemeClr val="bg1"/>
                </a:solidFill>
              </a:rPr>
              <a:t>Summary &amp; Conclusions</a:t>
            </a:r>
          </a:p>
          <a:p>
            <a:pPr marL="361950" indent="-361950">
              <a:buFont typeface="+mj-lt"/>
              <a:buAutoNum type="arabicPeriod"/>
            </a:pPr>
            <a:endParaRPr lang="en-IE" sz="2000" dirty="0">
              <a:solidFill>
                <a:schemeClr val="bg1"/>
              </a:solidFill>
            </a:endParaRPr>
          </a:p>
        </p:txBody>
      </p:sp>
      <p:sp>
        <p:nvSpPr>
          <p:cNvPr id="5" name="Retângulo 14">
            <a:extLst>
              <a:ext uri="{FF2B5EF4-FFF2-40B4-BE49-F238E27FC236}">
                <a16:creationId xmlns="" xmlns:a16="http://schemas.microsoft.com/office/drawing/2014/main" id="{A870866E-BB36-4AF0-9A29-957C99C3B317}"/>
              </a:ext>
            </a:extLst>
          </p:cNvPr>
          <p:cNvSpPr/>
          <p:nvPr/>
        </p:nvSpPr>
        <p:spPr>
          <a:xfrm>
            <a:off x="6177136" y="6650890"/>
            <a:ext cx="3677314" cy="215444"/>
          </a:xfrm>
          <a:prstGeom prst="rect">
            <a:avLst/>
          </a:prstGeom>
        </p:spPr>
        <p:txBody>
          <a:bodyPr wrap="square">
            <a:spAutoFit/>
          </a:bodyPr>
          <a:lstStyle/>
          <a:p>
            <a:pPr algn="r"/>
            <a:r>
              <a:rPr lang="en-IE" sz="800" dirty="0">
                <a:solidFill>
                  <a:schemeClr val="bg1"/>
                </a:solidFill>
              </a:rPr>
              <a:t>J.9832| The Arts Council | Arts Insight 2019 |  Nov 2019</a:t>
            </a:r>
          </a:p>
        </p:txBody>
      </p:sp>
    </p:spTree>
    <p:extLst>
      <p:ext uri="{BB962C8B-B14F-4D97-AF65-F5344CB8AC3E}">
        <p14:creationId xmlns:p14="http://schemas.microsoft.com/office/powerpoint/2010/main" val="2039427563"/>
      </p:ext>
    </p:extLst>
  </p:cSld>
  <p:clrMapOvr>
    <a:masterClrMapping/>
  </p:clrMapOvr>
  <p:transition spd="slow">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E781448E-1E49-4647-9553-0B89DC55D1A4}"/>
              </a:ext>
            </a:extLst>
          </p:cNvPr>
          <p:cNvSpPr>
            <a:spLocks noGrp="1"/>
          </p:cNvSpPr>
          <p:nvPr>
            <p:ph type="body" sz="quarter" idx="49"/>
          </p:nvPr>
        </p:nvSpPr>
        <p:spPr/>
        <p:txBody>
          <a:bodyPr/>
          <a:lstStyle/>
          <a:p>
            <a:r>
              <a:rPr lang="en-IE" dirty="0">
                <a:solidFill>
                  <a:prstClr val="white">
                    <a:lumMod val="50000"/>
                  </a:prstClr>
                </a:solidFill>
              </a:rPr>
              <a:t>Base : All adults aged 16+ n - 1303</a:t>
            </a:r>
            <a:endParaRPr lang="en-IE" dirty="0"/>
          </a:p>
        </p:txBody>
      </p:sp>
      <p:sp>
        <p:nvSpPr>
          <p:cNvPr id="2" name="Title 1">
            <a:extLst>
              <a:ext uri="{FF2B5EF4-FFF2-40B4-BE49-F238E27FC236}">
                <a16:creationId xmlns="" xmlns:a16="http://schemas.microsoft.com/office/drawing/2014/main" id="{73A4E6A3-C6F9-422C-ABBA-3A21C7FF6CF8}"/>
              </a:ext>
            </a:extLst>
          </p:cNvPr>
          <p:cNvSpPr>
            <a:spLocks noGrp="1"/>
          </p:cNvSpPr>
          <p:nvPr>
            <p:ph type="title"/>
          </p:nvPr>
        </p:nvSpPr>
        <p:spPr/>
        <p:txBody>
          <a:bodyPr>
            <a:noAutofit/>
          </a:bodyPr>
          <a:lstStyle/>
          <a:p>
            <a:r>
              <a:rPr lang="en-IE" dirty="0"/>
              <a:t>Arts Activities would like to be more involved with</a:t>
            </a:r>
          </a:p>
        </p:txBody>
      </p:sp>
      <p:sp>
        <p:nvSpPr>
          <p:cNvPr id="6" name="Text Placeholder 5">
            <a:extLst>
              <a:ext uri="{FF2B5EF4-FFF2-40B4-BE49-F238E27FC236}">
                <a16:creationId xmlns="" xmlns:a16="http://schemas.microsoft.com/office/drawing/2014/main" id="{4977A97B-706B-47A7-9E18-45297E36DC73}"/>
              </a:ext>
            </a:extLst>
          </p:cNvPr>
          <p:cNvSpPr>
            <a:spLocks noGrp="1"/>
          </p:cNvSpPr>
          <p:nvPr>
            <p:ph type="body" sz="quarter" idx="60"/>
          </p:nvPr>
        </p:nvSpPr>
        <p:spPr>
          <a:xfrm>
            <a:off x="574934" y="6538920"/>
            <a:ext cx="7042362" cy="285204"/>
          </a:xfrm>
        </p:spPr>
        <p:txBody>
          <a:bodyPr/>
          <a:lstStyle/>
          <a:p>
            <a:pPr fontAlgn="t"/>
            <a:r>
              <a:rPr lang="en-IE" i="0" dirty="0"/>
              <a:t>Q.18a Which of these do you really wish you could be more involved with/ do more often?</a:t>
            </a:r>
          </a:p>
          <a:p>
            <a:endParaRPr lang="en-IE" dirty="0"/>
          </a:p>
        </p:txBody>
      </p:sp>
      <p:graphicFrame>
        <p:nvGraphicFramePr>
          <p:cNvPr id="9" name="Chart 8">
            <a:extLst>
              <a:ext uri="{FF2B5EF4-FFF2-40B4-BE49-F238E27FC236}">
                <a16:creationId xmlns="" xmlns:a16="http://schemas.microsoft.com/office/drawing/2014/main" id="{7E2B1FDB-73A1-479E-BEF6-7AD8CDE7D779}"/>
              </a:ext>
            </a:extLst>
          </p:cNvPr>
          <p:cNvGraphicFramePr/>
          <p:nvPr/>
        </p:nvGraphicFramePr>
        <p:xfrm>
          <a:off x="1681726" y="1268949"/>
          <a:ext cx="7807778" cy="460519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 xmlns:a16="http://schemas.microsoft.com/office/drawing/2014/main" id="{DA231EE3-68CE-4E35-A966-002CA430036F}"/>
              </a:ext>
            </a:extLst>
          </p:cNvPr>
          <p:cNvSpPr txBox="1"/>
          <p:nvPr/>
        </p:nvSpPr>
        <p:spPr>
          <a:xfrm>
            <a:off x="4026271" y="935425"/>
            <a:ext cx="2611877" cy="287771"/>
          </a:xfrm>
          <a:prstGeom prst="rect">
            <a:avLst/>
          </a:prstGeom>
          <a:noFill/>
        </p:spPr>
        <p:txBody>
          <a:bodyPr wrap="square" rtlCol="0">
            <a:spAutoFit/>
          </a:bodyPr>
          <a:lstStyle/>
          <a:p>
            <a:pPr algn="ctr" defTabSz="450578" eaLnBrk="1" hangingPunct="1">
              <a:defRPr/>
            </a:pPr>
            <a:r>
              <a:rPr lang="en-IE" sz="1270" dirty="0">
                <a:solidFill>
                  <a:prstClr val="black"/>
                </a:solidFill>
                <a:latin typeface="Calibri "/>
                <a:cs typeface="Arial" charset="0"/>
              </a:rPr>
              <a:t>%</a:t>
            </a:r>
          </a:p>
        </p:txBody>
      </p:sp>
      <p:graphicFrame>
        <p:nvGraphicFramePr>
          <p:cNvPr id="3" name="Table 2">
            <a:extLst>
              <a:ext uri="{FF2B5EF4-FFF2-40B4-BE49-F238E27FC236}">
                <a16:creationId xmlns="" xmlns:a16="http://schemas.microsoft.com/office/drawing/2014/main" id="{E4A70DED-7F1C-4312-AAFF-3868E7FD5D9E}"/>
              </a:ext>
            </a:extLst>
          </p:cNvPr>
          <p:cNvGraphicFramePr>
            <a:graphicFrameLocks noGrp="1"/>
          </p:cNvGraphicFramePr>
          <p:nvPr/>
        </p:nvGraphicFramePr>
        <p:xfrm>
          <a:off x="7419900" y="629091"/>
          <a:ext cx="1944216" cy="5245047"/>
        </p:xfrm>
        <a:graphic>
          <a:graphicData uri="http://schemas.openxmlformats.org/drawingml/2006/table">
            <a:tbl>
              <a:tblPr bandRow="1">
                <a:tableStyleId>{5202B0CA-FC54-4496-8BCA-5EF66A818D29}</a:tableStyleId>
              </a:tblPr>
              <a:tblGrid>
                <a:gridCol w="648072">
                  <a:extLst>
                    <a:ext uri="{9D8B030D-6E8A-4147-A177-3AD203B41FA5}">
                      <a16:colId xmlns="" xmlns:a16="http://schemas.microsoft.com/office/drawing/2014/main" val="1143746190"/>
                    </a:ext>
                  </a:extLst>
                </a:gridCol>
                <a:gridCol w="648072">
                  <a:extLst>
                    <a:ext uri="{9D8B030D-6E8A-4147-A177-3AD203B41FA5}">
                      <a16:colId xmlns="" xmlns:a16="http://schemas.microsoft.com/office/drawing/2014/main" val="834666545"/>
                    </a:ext>
                  </a:extLst>
                </a:gridCol>
                <a:gridCol w="648072">
                  <a:extLst>
                    <a:ext uri="{9D8B030D-6E8A-4147-A177-3AD203B41FA5}">
                      <a16:colId xmlns="" xmlns:a16="http://schemas.microsoft.com/office/drawing/2014/main" val="626400336"/>
                    </a:ext>
                  </a:extLst>
                </a:gridCol>
              </a:tblGrid>
              <a:tr h="590936">
                <a:tc>
                  <a:txBody>
                    <a:bodyPr/>
                    <a:lstStyle/>
                    <a:p>
                      <a:pPr algn="ctr" fontAlgn="t"/>
                      <a:r>
                        <a:rPr lang="en-IE" sz="900" b="1" i="0" u="none" strike="noStrike" kern="1200" dirty="0">
                          <a:solidFill>
                            <a:schemeClr val="tx1"/>
                          </a:solidFill>
                          <a:effectLst/>
                          <a:latin typeface="Calibri "/>
                          <a:ea typeface="+mn-ea"/>
                          <a:cs typeface="+mn-cs"/>
                        </a:rPr>
                        <a:t>Participants</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FED402"/>
                    </a:solidFill>
                  </a:tcPr>
                </a:tc>
                <a:tc>
                  <a:txBody>
                    <a:bodyPr/>
                    <a:lstStyle/>
                    <a:p>
                      <a:pPr algn="ctr" fontAlgn="t"/>
                      <a:r>
                        <a:rPr lang="en-IE" sz="900" b="1" i="0" u="none" strike="noStrike" kern="1200" dirty="0">
                          <a:solidFill>
                            <a:schemeClr val="tx1"/>
                          </a:solidFill>
                          <a:effectLst/>
                          <a:latin typeface="Calibri "/>
                          <a:ea typeface="+mn-ea"/>
                          <a:cs typeface="+mn-cs"/>
                        </a:rPr>
                        <a:t>Non-Participants</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FED402"/>
                    </a:solidFill>
                  </a:tcPr>
                </a:tc>
                <a:tc>
                  <a:txBody>
                    <a:bodyPr/>
                    <a:lstStyle/>
                    <a:p>
                      <a:pPr algn="ctr" fontAlgn="t"/>
                      <a:r>
                        <a:rPr lang="en-IE" sz="1200" b="1" i="0" u="none" strike="noStrike" kern="1200" dirty="0">
                          <a:solidFill>
                            <a:srgbClr val="54C0E8"/>
                          </a:solidFill>
                          <a:effectLst/>
                          <a:latin typeface="Calibri "/>
                          <a:ea typeface="+mn-ea"/>
                          <a:cs typeface="+mn-cs"/>
                        </a:rPr>
                        <a:t>2018</a:t>
                      </a:r>
                    </a:p>
                  </a:txBody>
                  <a:tcPr marL="7927" marR="7927" marT="792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FED402"/>
                    </a:solidFill>
                  </a:tcPr>
                </a:tc>
                <a:extLst>
                  <a:ext uri="{0D108BD9-81ED-4DB2-BD59-A6C34878D82A}">
                    <a16:rowId xmlns="" xmlns:a16="http://schemas.microsoft.com/office/drawing/2014/main" val="2437061443"/>
                  </a:ext>
                </a:extLst>
              </a:tr>
              <a:tr h="204667">
                <a:tc>
                  <a:txBody>
                    <a:bodyPr/>
                    <a:lstStyle/>
                    <a:p>
                      <a:pPr algn="ctr" fontAlgn="t"/>
                      <a:r>
                        <a:rPr lang="en-IE" sz="1050" b="1" i="1" u="none" strike="noStrike" dirty="0">
                          <a:solidFill>
                            <a:schemeClr val="bg1"/>
                          </a:solidFill>
                          <a:effectLst/>
                        </a:rPr>
                        <a:t>%</a:t>
                      </a:r>
                      <a:endParaRPr lang="en-IE" sz="1050" b="1" i="1" u="none" strike="noStrike" dirty="0">
                        <a:solidFill>
                          <a:schemeClr val="bg1"/>
                        </a:solidFill>
                        <a:effectLst/>
                        <a:latin typeface="Tahoma" panose="020B0604030504040204" pitchFamily="34" charset="0"/>
                      </a:endParaRPr>
                    </a:p>
                  </a:txBody>
                  <a:tcPr marL="7927" marR="7927" marT="7927"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fontAlgn="t"/>
                      <a:r>
                        <a:rPr lang="en-IE" sz="1050" b="1" i="1" u="none" strike="noStrike" dirty="0">
                          <a:solidFill>
                            <a:schemeClr val="bg1"/>
                          </a:solidFill>
                          <a:effectLst/>
                        </a:rPr>
                        <a:t>%</a:t>
                      </a:r>
                      <a:endParaRPr lang="en-IE" sz="1050" b="1" i="1" u="none" strike="noStrike" dirty="0">
                        <a:solidFill>
                          <a:schemeClr val="bg1"/>
                        </a:solidFill>
                        <a:effectLst/>
                        <a:latin typeface="Tahoma" panose="020B0604030504040204" pitchFamily="34" charset="0"/>
                      </a:endParaRPr>
                    </a:p>
                  </a:txBody>
                  <a:tcPr marL="7927" marR="7927" marT="7927"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fontAlgn="t"/>
                      <a:r>
                        <a:rPr lang="en-IE" sz="1050" b="1" i="1" u="none" strike="noStrike" dirty="0">
                          <a:solidFill>
                            <a:srgbClr val="54C0E8"/>
                          </a:solidFill>
                          <a:effectLst/>
                        </a:rPr>
                        <a:t>%</a:t>
                      </a:r>
                      <a:endParaRPr lang="en-IE" sz="1050" b="1" i="1" u="none" strike="noStrike" dirty="0">
                        <a:solidFill>
                          <a:srgbClr val="54C0E8"/>
                        </a:solidFill>
                        <a:effectLst/>
                        <a:latin typeface="Tahoma" panose="020B0604030504040204" pitchFamily="34" charset="0"/>
                      </a:endParaRPr>
                    </a:p>
                  </a:txBody>
                  <a:tcPr marL="7927" marR="7927" marT="7927"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 xmlns:a16="http://schemas.microsoft.com/office/drawing/2014/main" val="2470144830"/>
                  </a:ext>
                </a:extLst>
              </a:tr>
              <a:tr h="370787">
                <a:tc>
                  <a:txBody>
                    <a:bodyPr/>
                    <a:lstStyle/>
                    <a:p>
                      <a:pPr algn="ctr" fontAlgn="t"/>
                      <a:r>
                        <a:rPr lang="en-IE" sz="1050" b="0" i="0" u="none" strike="noStrike" dirty="0">
                          <a:solidFill>
                            <a:srgbClr val="000000"/>
                          </a:solidFill>
                          <a:effectLst/>
                          <a:latin typeface="+mn-lt"/>
                        </a:rPr>
                        <a:t>23</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1">
                        <a:lumMod val="95000"/>
                      </a:schemeClr>
                    </a:solidFill>
                  </a:tcPr>
                </a:tc>
                <a:tc>
                  <a:txBody>
                    <a:bodyPr/>
                    <a:lstStyle/>
                    <a:p>
                      <a:pPr algn="ctr" fontAlgn="t"/>
                      <a:r>
                        <a:rPr lang="en-IE" sz="1050" b="0" i="0" u="none" strike="noStrike">
                          <a:solidFill>
                            <a:srgbClr val="000000"/>
                          </a:solidFill>
                          <a:effectLst/>
                          <a:latin typeface="+mn-lt"/>
                        </a:rPr>
                        <a:t>9</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1">
                        <a:lumMod val="95000"/>
                      </a:schemeClr>
                    </a:solidFill>
                  </a:tcPr>
                </a:tc>
                <a:tc>
                  <a:txBody>
                    <a:bodyPr/>
                    <a:lstStyle/>
                    <a:p>
                      <a:pPr algn="ctr" fontAlgn="t"/>
                      <a:r>
                        <a:rPr lang="en-IE" sz="1050" b="1" i="0" u="none" strike="noStrike" dirty="0">
                          <a:solidFill>
                            <a:srgbClr val="54C0E8"/>
                          </a:solidFill>
                          <a:effectLst/>
                          <a:latin typeface="+mn-lt"/>
                        </a:rPr>
                        <a:t>15</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 xmlns:a16="http://schemas.microsoft.com/office/drawing/2014/main" val="3302491093"/>
                  </a:ext>
                </a:extLst>
              </a:tr>
              <a:tr h="370787">
                <a:tc>
                  <a:txBody>
                    <a:bodyPr/>
                    <a:lstStyle/>
                    <a:p>
                      <a:pPr algn="ctr" fontAlgn="t"/>
                      <a:r>
                        <a:rPr lang="en-IE" sz="1050" b="0" i="0" u="none" strike="noStrike" dirty="0">
                          <a:solidFill>
                            <a:srgbClr val="000000"/>
                          </a:solidFill>
                          <a:effectLst/>
                          <a:latin typeface="+mn-lt"/>
                        </a:rPr>
                        <a:t>29</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050" b="0" i="0" u="none" strike="noStrike" dirty="0">
                          <a:solidFill>
                            <a:srgbClr val="000000"/>
                          </a:solidFill>
                          <a:effectLst/>
                          <a:latin typeface="+mn-lt"/>
                        </a:rPr>
                        <a:t>7</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050" b="1" i="0" u="none" strike="noStrike" dirty="0">
                          <a:solidFill>
                            <a:srgbClr val="54C0E8"/>
                          </a:solidFill>
                          <a:effectLst/>
                          <a:latin typeface="+mn-lt"/>
                        </a:rPr>
                        <a:t>13</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extLst>
                  <a:ext uri="{0D108BD9-81ED-4DB2-BD59-A6C34878D82A}">
                    <a16:rowId xmlns="" xmlns:a16="http://schemas.microsoft.com/office/drawing/2014/main" val="245528266"/>
                  </a:ext>
                </a:extLst>
              </a:tr>
              <a:tr h="370787">
                <a:tc>
                  <a:txBody>
                    <a:bodyPr/>
                    <a:lstStyle/>
                    <a:p>
                      <a:pPr algn="ctr" fontAlgn="t"/>
                      <a:r>
                        <a:rPr lang="en-IE" sz="1050" b="0" i="0" u="none" strike="noStrike">
                          <a:solidFill>
                            <a:srgbClr val="000000"/>
                          </a:solidFill>
                          <a:effectLst/>
                          <a:latin typeface="+mn-lt"/>
                        </a:rPr>
                        <a:t>20</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050" b="0" i="0" u="none" strike="noStrike">
                          <a:solidFill>
                            <a:srgbClr val="000000"/>
                          </a:solidFill>
                          <a:effectLst/>
                          <a:latin typeface="+mn-lt"/>
                        </a:rPr>
                        <a:t>5</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050" b="1" i="0" u="none" strike="noStrike" dirty="0">
                          <a:solidFill>
                            <a:srgbClr val="54C0E8"/>
                          </a:solidFill>
                          <a:effectLst/>
                          <a:latin typeface="+mn-lt"/>
                        </a:rPr>
                        <a:t>10</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extLst>
                  <a:ext uri="{0D108BD9-81ED-4DB2-BD59-A6C34878D82A}">
                    <a16:rowId xmlns="" xmlns:a16="http://schemas.microsoft.com/office/drawing/2014/main" val="1767179011"/>
                  </a:ext>
                </a:extLst>
              </a:tr>
              <a:tr h="370787">
                <a:tc>
                  <a:txBody>
                    <a:bodyPr/>
                    <a:lstStyle/>
                    <a:p>
                      <a:pPr algn="ctr" fontAlgn="t"/>
                      <a:r>
                        <a:rPr lang="en-IE" sz="1050" b="0" i="0" u="none" strike="noStrike">
                          <a:solidFill>
                            <a:srgbClr val="000000"/>
                          </a:solidFill>
                          <a:effectLst/>
                          <a:latin typeface="+mn-lt"/>
                        </a:rPr>
                        <a:t>14</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050" b="0" i="0" u="none" strike="noStrike">
                          <a:solidFill>
                            <a:srgbClr val="000000"/>
                          </a:solidFill>
                          <a:effectLst/>
                          <a:latin typeface="+mn-lt"/>
                        </a:rPr>
                        <a:t>5</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050" b="1" i="0" u="none" strike="noStrike" dirty="0">
                          <a:solidFill>
                            <a:srgbClr val="54C0E8"/>
                          </a:solidFill>
                          <a:effectLst/>
                          <a:latin typeface="+mn-lt"/>
                        </a:rPr>
                        <a:t>10</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extLst>
                  <a:ext uri="{0D108BD9-81ED-4DB2-BD59-A6C34878D82A}">
                    <a16:rowId xmlns="" xmlns:a16="http://schemas.microsoft.com/office/drawing/2014/main" val="3677970231"/>
                  </a:ext>
                </a:extLst>
              </a:tr>
              <a:tr h="370787">
                <a:tc>
                  <a:txBody>
                    <a:bodyPr/>
                    <a:lstStyle/>
                    <a:p>
                      <a:pPr algn="ctr" fontAlgn="t"/>
                      <a:r>
                        <a:rPr lang="en-IE" sz="1050" b="0" i="0" u="none" strike="noStrike">
                          <a:solidFill>
                            <a:srgbClr val="000000"/>
                          </a:solidFill>
                          <a:effectLst/>
                          <a:latin typeface="+mn-lt"/>
                        </a:rPr>
                        <a:t>16</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050" b="0" i="0" u="none" strike="noStrike">
                          <a:solidFill>
                            <a:srgbClr val="000000"/>
                          </a:solidFill>
                          <a:effectLst/>
                          <a:latin typeface="+mn-lt"/>
                        </a:rPr>
                        <a:t>4</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050" b="1" i="0" u="none" strike="noStrike" dirty="0">
                          <a:solidFill>
                            <a:srgbClr val="54C0E8"/>
                          </a:solidFill>
                          <a:effectLst/>
                          <a:latin typeface="+mn-lt"/>
                        </a:rPr>
                        <a:t>9</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extLst>
                  <a:ext uri="{0D108BD9-81ED-4DB2-BD59-A6C34878D82A}">
                    <a16:rowId xmlns="" xmlns:a16="http://schemas.microsoft.com/office/drawing/2014/main" val="1331278587"/>
                  </a:ext>
                </a:extLst>
              </a:tr>
              <a:tr h="370787">
                <a:tc>
                  <a:txBody>
                    <a:bodyPr/>
                    <a:lstStyle/>
                    <a:p>
                      <a:pPr algn="ctr" fontAlgn="t"/>
                      <a:r>
                        <a:rPr lang="en-IE" sz="1050" b="0" i="0" u="none" strike="noStrike" dirty="0">
                          <a:solidFill>
                            <a:srgbClr val="000000"/>
                          </a:solidFill>
                          <a:effectLst/>
                          <a:latin typeface="+mn-lt"/>
                        </a:rPr>
                        <a:t>14</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050" b="0" i="0" u="none" strike="noStrike">
                          <a:solidFill>
                            <a:srgbClr val="000000"/>
                          </a:solidFill>
                          <a:effectLst/>
                          <a:latin typeface="+mn-lt"/>
                        </a:rPr>
                        <a:t>4</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050" b="1" i="0" u="none" strike="noStrike" dirty="0">
                          <a:solidFill>
                            <a:srgbClr val="54C0E8"/>
                          </a:solidFill>
                          <a:effectLst/>
                          <a:latin typeface="+mn-lt"/>
                        </a:rPr>
                        <a:t>10</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extLst>
                  <a:ext uri="{0D108BD9-81ED-4DB2-BD59-A6C34878D82A}">
                    <a16:rowId xmlns="" xmlns:a16="http://schemas.microsoft.com/office/drawing/2014/main" val="1173837277"/>
                  </a:ext>
                </a:extLst>
              </a:tr>
              <a:tr h="370787">
                <a:tc>
                  <a:txBody>
                    <a:bodyPr/>
                    <a:lstStyle/>
                    <a:p>
                      <a:pPr algn="ctr" fontAlgn="t"/>
                      <a:r>
                        <a:rPr lang="en-IE" sz="1050" b="0" i="0" u="none" strike="noStrike">
                          <a:solidFill>
                            <a:srgbClr val="000000"/>
                          </a:solidFill>
                          <a:effectLst/>
                          <a:latin typeface="+mn-lt"/>
                        </a:rPr>
                        <a:t>17</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050" b="0" i="0" u="none" strike="noStrike">
                          <a:solidFill>
                            <a:srgbClr val="000000"/>
                          </a:solidFill>
                          <a:effectLst/>
                          <a:latin typeface="+mn-lt"/>
                        </a:rPr>
                        <a:t>2</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050" b="1" i="0" u="none" strike="noStrike" dirty="0">
                          <a:solidFill>
                            <a:srgbClr val="54C0E8"/>
                          </a:solidFill>
                          <a:effectLst/>
                          <a:latin typeface="+mn-lt"/>
                        </a:rPr>
                        <a:t>6</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extLst>
                  <a:ext uri="{0D108BD9-81ED-4DB2-BD59-A6C34878D82A}">
                    <a16:rowId xmlns="" xmlns:a16="http://schemas.microsoft.com/office/drawing/2014/main" val="226690590"/>
                  </a:ext>
                </a:extLst>
              </a:tr>
              <a:tr h="370787">
                <a:tc>
                  <a:txBody>
                    <a:bodyPr/>
                    <a:lstStyle/>
                    <a:p>
                      <a:pPr algn="ctr" fontAlgn="t"/>
                      <a:r>
                        <a:rPr lang="en-IE" sz="1050" b="0" i="0" u="none" strike="noStrike">
                          <a:solidFill>
                            <a:srgbClr val="000000"/>
                          </a:solidFill>
                          <a:effectLst/>
                          <a:latin typeface="+mn-lt"/>
                        </a:rPr>
                        <a:t>16</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050" b="0" i="0" u="none" strike="noStrike">
                          <a:solidFill>
                            <a:srgbClr val="000000"/>
                          </a:solidFill>
                          <a:effectLst/>
                          <a:latin typeface="+mn-lt"/>
                        </a:rPr>
                        <a:t>2</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050" b="1" i="0" u="none" strike="noStrike" dirty="0">
                          <a:solidFill>
                            <a:srgbClr val="54C0E8"/>
                          </a:solidFill>
                          <a:effectLst/>
                          <a:latin typeface="+mn-lt"/>
                        </a:rPr>
                        <a:t>4</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extLst>
                  <a:ext uri="{0D108BD9-81ED-4DB2-BD59-A6C34878D82A}">
                    <a16:rowId xmlns="" xmlns:a16="http://schemas.microsoft.com/office/drawing/2014/main" val="3598171973"/>
                  </a:ext>
                </a:extLst>
              </a:tr>
              <a:tr h="370787">
                <a:tc>
                  <a:txBody>
                    <a:bodyPr/>
                    <a:lstStyle/>
                    <a:p>
                      <a:pPr algn="ctr" fontAlgn="t"/>
                      <a:r>
                        <a:rPr lang="en-IE" sz="1050" b="0" i="0" u="none" strike="noStrike">
                          <a:solidFill>
                            <a:srgbClr val="000000"/>
                          </a:solidFill>
                          <a:effectLst/>
                          <a:latin typeface="+mn-lt"/>
                        </a:rPr>
                        <a:t>12</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050" b="0" i="0" u="none" strike="noStrike">
                          <a:solidFill>
                            <a:srgbClr val="000000"/>
                          </a:solidFill>
                          <a:effectLst/>
                          <a:latin typeface="+mn-lt"/>
                        </a:rPr>
                        <a:t>2</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050" b="1" i="0" u="none" strike="noStrike" dirty="0">
                          <a:solidFill>
                            <a:srgbClr val="54C0E8"/>
                          </a:solidFill>
                          <a:effectLst/>
                          <a:latin typeface="+mn-lt"/>
                        </a:rPr>
                        <a:t>8</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extLst>
                  <a:ext uri="{0D108BD9-81ED-4DB2-BD59-A6C34878D82A}">
                    <a16:rowId xmlns="" xmlns:a16="http://schemas.microsoft.com/office/drawing/2014/main" val="3113733994"/>
                  </a:ext>
                </a:extLst>
              </a:tr>
              <a:tr h="370787">
                <a:tc>
                  <a:txBody>
                    <a:bodyPr/>
                    <a:lstStyle/>
                    <a:p>
                      <a:pPr algn="ctr" fontAlgn="t"/>
                      <a:r>
                        <a:rPr lang="en-IE" sz="1050" b="0" i="0" u="none" strike="noStrike">
                          <a:solidFill>
                            <a:srgbClr val="000000"/>
                          </a:solidFill>
                          <a:effectLst/>
                          <a:latin typeface="+mn-lt"/>
                        </a:rPr>
                        <a:t>6</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050" b="0" i="0" u="none" strike="noStrike">
                          <a:solidFill>
                            <a:srgbClr val="000000"/>
                          </a:solidFill>
                          <a:effectLst/>
                          <a:latin typeface="+mn-lt"/>
                        </a:rPr>
                        <a:t>2</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050" b="1" i="0" u="none" strike="noStrike" dirty="0">
                          <a:solidFill>
                            <a:srgbClr val="54C0E8"/>
                          </a:solidFill>
                          <a:effectLst/>
                          <a:latin typeface="+mn-lt"/>
                        </a:rPr>
                        <a:t>2</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extLst>
                  <a:ext uri="{0D108BD9-81ED-4DB2-BD59-A6C34878D82A}">
                    <a16:rowId xmlns="" xmlns:a16="http://schemas.microsoft.com/office/drawing/2014/main" val="1761653982"/>
                  </a:ext>
                </a:extLst>
              </a:tr>
              <a:tr h="370787">
                <a:tc>
                  <a:txBody>
                    <a:bodyPr/>
                    <a:lstStyle/>
                    <a:p>
                      <a:pPr algn="ctr" fontAlgn="t"/>
                      <a:r>
                        <a:rPr lang="en-IE" sz="1050" b="0" i="0" u="none" strike="noStrike">
                          <a:solidFill>
                            <a:srgbClr val="000000"/>
                          </a:solidFill>
                          <a:effectLst/>
                          <a:latin typeface="+mn-lt"/>
                        </a:rPr>
                        <a:t>1</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050" b="0" i="0" u="none" strike="noStrike">
                          <a:solidFill>
                            <a:srgbClr val="000000"/>
                          </a:solidFill>
                          <a:effectLst/>
                          <a:latin typeface="+mn-lt"/>
                        </a:rPr>
                        <a:t>2</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050" b="1" i="0" u="none" strike="noStrike" dirty="0">
                          <a:solidFill>
                            <a:srgbClr val="54C0E8"/>
                          </a:solidFill>
                          <a:effectLst/>
                          <a:latin typeface="+mn-lt"/>
                        </a:rPr>
                        <a:t>2</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extLst>
                  <a:ext uri="{0D108BD9-81ED-4DB2-BD59-A6C34878D82A}">
                    <a16:rowId xmlns="" xmlns:a16="http://schemas.microsoft.com/office/drawing/2014/main" val="3938630667"/>
                  </a:ext>
                </a:extLst>
              </a:tr>
              <a:tr h="370787">
                <a:tc>
                  <a:txBody>
                    <a:bodyPr/>
                    <a:lstStyle/>
                    <a:p>
                      <a:pPr algn="ctr" fontAlgn="t"/>
                      <a:r>
                        <a:rPr lang="en-IE" sz="1050" b="0" i="0" u="none" strike="noStrike" dirty="0">
                          <a:solidFill>
                            <a:srgbClr val="000000"/>
                          </a:solidFill>
                          <a:effectLst/>
                          <a:latin typeface="+mn-lt"/>
                        </a:rPr>
                        <a:t>81</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050" b="0" i="0" u="none" strike="noStrike" dirty="0">
                          <a:solidFill>
                            <a:srgbClr val="000000"/>
                          </a:solidFill>
                          <a:effectLst/>
                          <a:latin typeface="+mn-lt"/>
                        </a:rPr>
                        <a:t>29</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fontAlgn="t"/>
                      <a:r>
                        <a:rPr lang="en-IE" sz="1050" b="1" i="0" u="none" strike="noStrike" dirty="0">
                          <a:solidFill>
                            <a:srgbClr val="54C0E8"/>
                          </a:solidFill>
                          <a:effectLst/>
                          <a:latin typeface="+mn-lt"/>
                        </a:rPr>
                        <a:t>49</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extLst>
                  <a:ext uri="{0D108BD9-81ED-4DB2-BD59-A6C34878D82A}">
                    <a16:rowId xmlns="" xmlns:a16="http://schemas.microsoft.com/office/drawing/2014/main" val="1596883975"/>
                  </a:ext>
                </a:extLst>
              </a:tr>
            </a:tbl>
          </a:graphicData>
        </a:graphic>
      </p:graphicFrame>
      <p:graphicFrame>
        <p:nvGraphicFramePr>
          <p:cNvPr id="4" name="Table 3">
            <a:extLst>
              <a:ext uri="{FF2B5EF4-FFF2-40B4-BE49-F238E27FC236}">
                <a16:creationId xmlns="" xmlns:a16="http://schemas.microsoft.com/office/drawing/2014/main" id="{6D6D04FC-4ED5-4AB0-9DC9-F58D1F4103CA}"/>
              </a:ext>
            </a:extLst>
          </p:cNvPr>
          <p:cNvGraphicFramePr>
            <a:graphicFrameLocks noGrp="1"/>
          </p:cNvGraphicFramePr>
          <p:nvPr/>
        </p:nvGraphicFramePr>
        <p:xfrm>
          <a:off x="3076" y="1497660"/>
          <a:ext cx="4877916" cy="4485536"/>
        </p:xfrm>
        <a:graphic>
          <a:graphicData uri="http://schemas.openxmlformats.org/drawingml/2006/table">
            <a:tbl>
              <a:tblPr>
                <a:tableStyleId>{5C22544A-7EE6-4342-B048-85BDC9FD1C3A}</a:tableStyleId>
              </a:tblPr>
              <a:tblGrid>
                <a:gridCol w="4877916">
                  <a:extLst>
                    <a:ext uri="{9D8B030D-6E8A-4147-A177-3AD203B41FA5}">
                      <a16:colId xmlns="" xmlns:a16="http://schemas.microsoft.com/office/drawing/2014/main" val="1099839590"/>
                    </a:ext>
                  </a:extLst>
                </a:gridCol>
              </a:tblGrid>
              <a:tr h="259502">
                <a:tc>
                  <a:txBody>
                    <a:bodyPr/>
                    <a:lstStyle/>
                    <a:p>
                      <a:pPr algn="r" fontAlgn="t"/>
                      <a:r>
                        <a:rPr lang="en-US" sz="1000" u="none" strike="noStrike" dirty="0">
                          <a:effectLst/>
                        </a:rPr>
                        <a:t>Dance activity of any kind</a:t>
                      </a:r>
                      <a:endParaRPr lang="en-US" sz="1000" b="0" i="0" u="none" strike="noStrike" dirty="0">
                        <a:solidFill>
                          <a:srgbClr val="000000"/>
                        </a:solidFill>
                        <a:effectLst/>
                        <a:latin typeface="Tahoma" panose="020B0604030504040204" pitchFamily="34" charset="0"/>
                      </a:endParaRPr>
                    </a:p>
                  </a:txBody>
                  <a:tcPr marL="5080" marR="5080" marT="508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4225079"/>
                  </a:ext>
                </a:extLst>
              </a:tr>
              <a:tr h="360040">
                <a:tc>
                  <a:txBody>
                    <a:bodyPr/>
                    <a:lstStyle/>
                    <a:p>
                      <a:pPr algn="r" fontAlgn="t"/>
                      <a:r>
                        <a:rPr lang="en-US" sz="1000" u="none" strike="noStrike" dirty="0">
                          <a:effectLst/>
                        </a:rPr>
                        <a:t>Music of any kind including playing an instrument, , being part of any band, orchestra or musical group.</a:t>
                      </a:r>
                      <a:endParaRPr lang="en-US" sz="1000" b="0" i="0" u="none" strike="noStrike" dirty="0">
                        <a:solidFill>
                          <a:srgbClr val="000000"/>
                        </a:solidFill>
                        <a:effectLst/>
                        <a:latin typeface="Tahoma" panose="020B0604030504040204" pitchFamily="34" charset="0"/>
                      </a:endParaRPr>
                    </a:p>
                  </a:txBody>
                  <a:tcPr marL="5080" marR="5080" marT="508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600913716"/>
                  </a:ext>
                </a:extLst>
              </a:tr>
              <a:tr h="504056">
                <a:tc>
                  <a:txBody>
                    <a:bodyPr/>
                    <a:lstStyle/>
                    <a:p>
                      <a:pPr algn="r" fontAlgn="t"/>
                      <a:r>
                        <a:rPr lang="en-US" sz="1000" u="none" strike="noStrike" dirty="0">
                          <a:effectLst/>
                        </a:rPr>
                        <a:t>Visual arts and crafts, for example, painting, sculpting, pottery, wood-turning, </a:t>
                      </a:r>
                      <a:r>
                        <a:rPr lang="en-US" sz="1000" u="none" strike="noStrike" dirty="0" err="1">
                          <a:effectLst/>
                        </a:rPr>
                        <a:t>jewellery</a:t>
                      </a:r>
                      <a:r>
                        <a:rPr lang="en-US" sz="1000" u="none" strike="noStrike" dirty="0">
                          <a:effectLst/>
                        </a:rPr>
                        <a:t> making, weaving or textiles</a:t>
                      </a:r>
                      <a:endParaRPr lang="en-US" sz="1000" b="0" i="0" u="none" strike="noStrike" dirty="0">
                        <a:solidFill>
                          <a:srgbClr val="000000"/>
                        </a:solidFill>
                        <a:effectLst/>
                        <a:latin typeface="Tahoma" panose="020B0604030504040204" pitchFamily="34" charset="0"/>
                      </a:endParaRPr>
                    </a:p>
                  </a:txBody>
                  <a:tcPr marL="5080" marR="5080" marT="508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452733765"/>
                  </a:ext>
                </a:extLst>
              </a:tr>
              <a:tr h="368519">
                <a:tc>
                  <a:txBody>
                    <a:bodyPr/>
                    <a:lstStyle/>
                    <a:p>
                      <a:pPr algn="r" fontAlgn="t"/>
                      <a:r>
                        <a:rPr lang="en-US" sz="1000" u="none" strike="noStrike" dirty="0">
                          <a:effectLst/>
                        </a:rPr>
                        <a:t>Singing or being part of a choir</a:t>
                      </a:r>
                      <a:endParaRPr lang="en-US" sz="1000" b="0" i="0" u="none" strike="noStrike" dirty="0">
                        <a:solidFill>
                          <a:srgbClr val="000000"/>
                        </a:solidFill>
                        <a:effectLst/>
                        <a:latin typeface="Tahoma" panose="020B0604030504040204" pitchFamily="34" charset="0"/>
                      </a:endParaRPr>
                    </a:p>
                  </a:txBody>
                  <a:tcPr marL="5080" marR="5080" marT="508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419947012"/>
                  </a:ext>
                </a:extLst>
              </a:tr>
              <a:tr h="368519">
                <a:tc>
                  <a:txBody>
                    <a:bodyPr/>
                    <a:lstStyle/>
                    <a:p>
                      <a:pPr algn="r" fontAlgn="t"/>
                      <a:r>
                        <a:rPr lang="en-IE" sz="1000" u="none" strike="noStrike" dirty="0">
                          <a:effectLst/>
                        </a:rPr>
                        <a:t>Book Club, reading group</a:t>
                      </a:r>
                      <a:endParaRPr lang="en-IE" sz="1000" b="0" i="0" u="none" strike="noStrike" dirty="0">
                        <a:solidFill>
                          <a:srgbClr val="000000"/>
                        </a:solidFill>
                        <a:effectLst/>
                        <a:latin typeface="Tahoma" panose="020B0604030504040204" pitchFamily="34" charset="0"/>
                      </a:endParaRPr>
                    </a:p>
                  </a:txBody>
                  <a:tcPr marL="5080" marR="5080" marT="508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890635022"/>
                  </a:ext>
                </a:extLst>
              </a:tr>
              <a:tr h="430744">
                <a:tc>
                  <a:txBody>
                    <a:bodyPr/>
                    <a:lstStyle/>
                    <a:p>
                      <a:pPr algn="r" fontAlgn="t"/>
                      <a:r>
                        <a:rPr lang="en-US" sz="1000" u="none" strike="noStrike" dirty="0">
                          <a:effectLst/>
                        </a:rPr>
                        <a:t>Drama or theatrical activity of any kind</a:t>
                      </a:r>
                      <a:endParaRPr lang="en-US" sz="1000" b="0" i="0" u="none" strike="noStrike" dirty="0">
                        <a:solidFill>
                          <a:srgbClr val="000000"/>
                        </a:solidFill>
                        <a:effectLst/>
                        <a:latin typeface="Tahoma" panose="020B0604030504040204" pitchFamily="34" charset="0"/>
                      </a:endParaRPr>
                    </a:p>
                  </a:txBody>
                  <a:tcPr marL="5080" marR="5080" marT="508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230989644"/>
                  </a:ext>
                </a:extLst>
              </a:tr>
              <a:tr h="360040">
                <a:tc>
                  <a:txBody>
                    <a:bodyPr/>
                    <a:lstStyle/>
                    <a:p>
                      <a:pPr algn="r" fontAlgn="t"/>
                      <a:r>
                        <a:rPr lang="en-US" sz="1000" u="none" strike="noStrike" dirty="0">
                          <a:effectLst/>
                        </a:rPr>
                        <a:t>Film and video making including photography other than family, holiday or party snaps</a:t>
                      </a:r>
                      <a:endParaRPr lang="en-US" sz="1000" b="0" i="0" u="none" strike="noStrike" dirty="0">
                        <a:solidFill>
                          <a:srgbClr val="000000"/>
                        </a:solidFill>
                        <a:effectLst/>
                        <a:latin typeface="Tahoma" panose="020B0604030504040204" pitchFamily="34" charset="0"/>
                      </a:endParaRPr>
                    </a:p>
                  </a:txBody>
                  <a:tcPr marL="5080" marR="5080" marT="508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698019385"/>
                  </a:ext>
                </a:extLst>
              </a:tr>
              <a:tr h="360040">
                <a:tc>
                  <a:txBody>
                    <a:bodyPr/>
                    <a:lstStyle/>
                    <a:p>
                      <a:pPr algn="r" fontAlgn="t"/>
                      <a:r>
                        <a:rPr lang="en-US" sz="1000" u="none" strike="noStrike" dirty="0">
                          <a:effectLst/>
                        </a:rPr>
                        <a:t>Digital arts: creating and making original artwork, animation or games using digital technology</a:t>
                      </a:r>
                      <a:endParaRPr lang="en-US" sz="1000" b="0" i="0" u="none" strike="noStrike" dirty="0">
                        <a:solidFill>
                          <a:srgbClr val="000000"/>
                        </a:solidFill>
                        <a:effectLst/>
                        <a:latin typeface="Tahoma" panose="020B0604030504040204" pitchFamily="34" charset="0"/>
                      </a:endParaRPr>
                    </a:p>
                  </a:txBody>
                  <a:tcPr marL="5080" marR="5080" marT="508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069952887"/>
                  </a:ext>
                </a:extLst>
              </a:tr>
              <a:tr h="368519">
                <a:tc>
                  <a:txBody>
                    <a:bodyPr/>
                    <a:lstStyle/>
                    <a:p>
                      <a:pPr algn="r" fontAlgn="t"/>
                      <a:r>
                        <a:rPr lang="en-US" sz="1000" u="none" strike="noStrike" dirty="0">
                          <a:effectLst/>
                        </a:rPr>
                        <a:t>Creative writing, for example, poetry or stories</a:t>
                      </a:r>
                      <a:endParaRPr lang="en-US" sz="1000" b="0" i="0" u="none" strike="noStrike" dirty="0">
                        <a:solidFill>
                          <a:srgbClr val="000000"/>
                        </a:solidFill>
                        <a:effectLst/>
                        <a:latin typeface="Tahoma" panose="020B0604030504040204" pitchFamily="34" charset="0"/>
                      </a:endParaRPr>
                    </a:p>
                  </a:txBody>
                  <a:tcPr marL="5080" marR="5080" marT="508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800225042"/>
                  </a:ext>
                </a:extLst>
              </a:tr>
              <a:tr h="368519">
                <a:tc>
                  <a:txBody>
                    <a:bodyPr/>
                    <a:lstStyle/>
                    <a:p>
                      <a:pPr algn="r" fontAlgn="t"/>
                      <a:r>
                        <a:rPr lang="en-IE" sz="1000" u="none" strike="noStrike" dirty="0">
                          <a:effectLst/>
                        </a:rPr>
                        <a:t>Circus, Street arts, Carnival skills</a:t>
                      </a:r>
                      <a:endParaRPr lang="en-IE" sz="1000" b="0" i="0" u="none" strike="noStrike" dirty="0">
                        <a:solidFill>
                          <a:srgbClr val="000000"/>
                        </a:solidFill>
                        <a:effectLst/>
                        <a:latin typeface="Tahoma" panose="020B0604030504040204" pitchFamily="34" charset="0"/>
                      </a:endParaRPr>
                    </a:p>
                  </a:txBody>
                  <a:tcPr marL="5080" marR="5080" marT="508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21255724"/>
                  </a:ext>
                </a:extLst>
              </a:tr>
              <a:tr h="368519">
                <a:tc>
                  <a:txBody>
                    <a:bodyPr/>
                    <a:lstStyle/>
                    <a:p>
                      <a:pPr algn="r" fontAlgn="t"/>
                      <a:r>
                        <a:rPr lang="en-IE" sz="1000" u="none" strike="noStrike" dirty="0">
                          <a:effectLst/>
                        </a:rPr>
                        <a:t>Other </a:t>
                      </a:r>
                      <a:endParaRPr lang="en-IE" sz="1000" b="0" i="0" u="none" strike="noStrike" dirty="0">
                        <a:solidFill>
                          <a:srgbClr val="000000"/>
                        </a:solidFill>
                        <a:effectLst/>
                        <a:latin typeface="Tahoma" panose="020B0604030504040204" pitchFamily="34" charset="0"/>
                      </a:endParaRPr>
                    </a:p>
                  </a:txBody>
                  <a:tcPr marL="5080" marR="5080" marT="508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225423515"/>
                  </a:ext>
                </a:extLst>
              </a:tr>
              <a:tr h="368519">
                <a:tc>
                  <a:txBody>
                    <a:bodyPr/>
                    <a:lstStyle/>
                    <a:p>
                      <a:pPr algn="r" fontAlgn="t"/>
                      <a:r>
                        <a:rPr lang="en-IE" sz="1000" u="none" strike="noStrike" dirty="0">
                          <a:effectLst/>
                        </a:rPr>
                        <a:t>Any</a:t>
                      </a:r>
                      <a:endParaRPr lang="en-IE" sz="1000" b="0" i="0" u="none" strike="noStrike" dirty="0">
                        <a:solidFill>
                          <a:srgbClr val="000000"/>
                        </a:solidFill>
                        <a:effectLst/>
                        <a:latin typeface="Tahoma" panose="020B0604030504040204" pitchFamily="34" charset="0"/>
                      </a:endParaRPr>
                    </a:p>
                  </a:txBody>
                  <a:tcPr marL="5080" marR="5080" marT="508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611895949"/>
                  </a:ext>
                </a:extLst>
              </a:tr>
            </a:tbl>
          </a:graphicData>
        </a:graphic>
      </p:graphicFrame>
      <p:sp>
        <p:nvSpPr>
          <p:cNvPr id="7" name="Oval 6">
            <a:extLst>
              <a:ext uri="{FF2B5EF4-FFF2-40B4-BE49-F238E27FC236}">
                <a16:creationId xmlns="" xmlns:a16="http://schemas.microsoft.com/office/drawing/2014/main" id="{DEA807D0-4DC0-49C4-AE3D-A78181BC9196}"/>
              </a:ext>
            </a:extLst>
          </p:cNvPr>
          <p:cNvSpPr/>
          <p:nvPr/>
        </p:nvSpPr>
        <p:spPr>
          <a:xfrm>
            <a:off x="8224100" y="5573586"/>
            <a:ext cx="335816" cy="2160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Parallelogram 10">
            <a:extLst>
              <a:ext uri="{FF2B5EF4-FFF2-40B4-BE49-F238E27FC236}">
                <a16:creationId xmlns="" xmlns:a16="http://schemas.microsoft.com/office/drawing/2014/main" id="{E28FF906-DFDF-4EF0-A824-5E3F0EAAA05D}"/>
              </a:ext>
            </a:extLst>
          </p:cNvPr>
          <p:cNvSpPr/>
          <p:nvPr/>
        </p:nvSpPr>
        <p:spPr>
          <a:xfrm>
            <a:off x="1180965" y="5957242"/>
            <a:ext cx="7848871" cy="533778"/>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prstClr val="white"/>
                </a:solidFill>
              </a:rPr>
              <a:t>29% of current non-participants would like to be involved with the arts.</a:t>
            </a:r>
          </a:p>
        </p:txBody>
      </p:sp>
    </p:spTree>
    <p:extLst>
      <p:ext uri="{BB962C8B-B14F-4D97-AF65-F5344CB8AC3E}">
        <p14:creationId xmlns:p14="http://schemas.microsoft.com/office/powerpoint/2010/main" val="2986320678"/>
      </p:ext>
    </p:extLst>
  </p:cSld>
  <p:clrMapOvr>
    <a:masterClrMapping/>
  </p:clrMapOvr>
  <p:transition spd="slow">
    <p:wipe dir="r"/>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CC215A91-AC11-430C-8F09-91C019503649}"/>
              </a:ext>
            </a:extLst>
          </p:cNvPr>
          <p:cNvSpPr>
            <a:spLocks noGrp="1"/>
          </p:cNvSpPr>
          <p:nvPr>
            <p:ph type="body" sz="quarter" idx="49"/>
          </p:nvPr>
        </p:nvSpPr>
        <p:spPr>
          <a:xfrm>
            <a:off x="232011" y="600811"/>
            <a:ext cx="5548676" cy="323941"/>
          </a:xfrm>
        </p:spPr>
        <p:txBody>
          <a:bodyPr/>
          <a:lstStyle/>
          <a:p>
            <a:r>
              <a:rPr lang="en-IE" dirty="0">
                <a:solidFill>
                  <a:prstClr val="white">
                    <a:lumMod val="50000"/>
                  </a:prstClr>
                </a:solidFill>
              </a:rPr>
              <a:t>Base : All adults 16+ n-1,303</a:t>
            </a:r>
            <a:endParaRPr lang="en-IE" dirty="0"/>
          </a:p>
        </p:txBody>
      </p:sp>
      <p:sp>
        <p:nvSpPr>
          <p:cNvPr id="2" name="Title 1">
            <a:extLst>
              <a:ext uri="{FF2B5EF4-FFF2-40B4-BE49-F238E27FC236}">
                <a16:creationId xmlns="" xmlns:a16="http://schemas.microsoft.com/office/drawing/2014/main" id="{73A4E6A3-C6F9-422C-ABBA-3A21C7FF6CF8}"/>
              </a:ext>
            </a:extLst>
          </p:cNvPr>
          <p:cNvSpPr>
            <a:spLocks noGrp="1"/>
          </p:cNvSpPr>
          <p:nvPr>
            <p:ph type="title"/>
          </p:nvPr>
        </p:nvSpPr>
        <p:spPr>
          <a:xfrm>
            <a:off x="232011" y="188640"/>
            <a:ext cx="7952663" cy="370620"/>
          </a:xfrm>
        </p:spPr>
        <p:txBody>
          <a:bodyPr>
            <a:noAutofit/>
          </a:bodyPr>
          <a:lstStyle/>
          <a:p>
            <a:r>
              <a:rPr lang="en-IE" dirty="0"/>
              <a:t>Support for the Arts</a:t>
            </a:r>
          </a:p>
        </p:txBody>
      </p:sp>
      <p:sp>
        <p:nvSpPr>
          <p:cNvPr id="5" name="Text Placeholder 4">
            <a:extLst>
              <a:ext uri="{FF2B5EF4-FFF2-40B4-BE49-F238E27FC236}">
                <a16:creationId xmlns="" xmlns:a16="http://schemas.microsoft.com/office/drawing/2014/main" id="{2F16C4AF-11FF-4550-809C-DFC14AB1E65D}"/>
              </a:ext>
            </a:extLst>
          </p:cNvPr>
          <p:cNvSpPr>
            <a:spLocks noGrp="1"/>
          </p:cNvSpPr>
          <p:nvPr>
            <p:ph type="body" sz="quarter" idx="60"/>
          </p:nvPr>
        </p:nvSpPr>
        <p:spPr/>
        <p:txBody>
          <a:bodyPr/>
          <a:lstStyle/>
          <a:p>
            <a:pPr fontAlgn="t"/>
            <a:r>
              <a:rPr lang="en-IE" i="0" dirty="0"/>
              <a:t>Q.19 Which, if any, of the following have you personally done in the past 12 months?</a:t>
            </a:r>
          </a:p>
          <a:p>
            <a:endParaRPr lang="en-IE" dirty="0"/>
          </a:p>
        </p:txBody>
      </p:sp>
      <p:graphicFrame>
        <p:nvGraphicFramePr>
          <p:cNvPr id="9" name="Chart 8">
            <a:extLst>
              <a:ext uri="{FF2B5EF4-FFF2-40B4-BE49-F238E27FC236}">
                <a16:creationId xmlns="" xmlns:a16="http://schemas.microsoft.com/office/drawing/2014/main" id="{7E2B1FDB-73A1-479E-BEF6-7AD8CDE7D779}"/>
              </a:ext>
            </a:extLst>
          </p:cNvPr>
          <p:cNvGraphicFramePr/>
          <p:nvPr/>
        </p:nvGraphicFramePr>
        <p:xfrm>
          <a:off x="-531942" y="1435336"/>
          <a:ext cx="9402757" cy="460519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 xmlns:a16="http://schemas.microsoft.com/office/drawing/2014/main" id="{DA231EE3-68CE-4E35-A966-002CA430036F}"/>
              </a:ext>
            </a:extLst>
          </p:cNvPr>
          <p:cNvSpPr txBox="1"/>
          <p:nvPr/>
        </p:nvSpPr>
        <p:spPr>
          <a:xfrm>
            <a:off x="4009414" y="1331887"/>
            <a:ext cx="2611877" cy="287771"/>
          </a:xfrm>
          <a:prstGeom prst="rect">
            <a:avLst/>
          </a:prstGeom>
          <a:noFill/>
        </p:spPr>
        <p:txBody>
          <a:bodyPr wrap="square" rtlCol="0">
            <a:spAutoFit/>
          </a:bodyPr>
          <a:lstStyle/>
          <a:p>
            <a:pPr algn="ctr" defTabSz="450578" eaLnBrk="1" hangingPunct="1">
              <a:defRPr/>
            </a:pPr>
            <a:r>
              <a:rPr lang="en-IE" sz="1200" dirty="0">
                <a:solidFill>
                  <a:prstClr val="black"/>
                </a:solidFill>
                <a:latin typeface="+mn-lt"/>
                <a:cs typeface="Arial" charset="0"/>
              </a:rPr>
              <a:t>%</a:t>
            </a:r>
          </a:p>
        </p:txBody>
      </p:sp>
      <p:sp>
        <p:nvSpPr>
          <p:cNvPr id="6" name="Oval 5">
            <a:extLst>
              <a:ext uri="{FF2B5EF4-FFF2-40B4-BE49-F238E27FC236}">
                <a16:creationId xmlns="" xmlns:a16="http://schemas.microsoft.com/office/drawing/2014/main" id="{BA6D36FC-EBC9-4FCC-A700-7DCDA2F763C6}"/>
              </a:ext>
            </a:extLst>
          </p:cNvPr>
          <p:cNvSpPr/>
          <p:nvPr/>
        </p:nvSpPr>
        <p:spPr>
          <a:xfrm>
            <a:off x="6250504" y="1323043"/>
            <a:ext cx="1943559" cy="1415474"/>
          </a:xfrm>
          <a:prstGeom prst="ellipse">
            <a:avLst/>
          </a:prstGeom>
          <a:solidFill>
            <a:schemeClr val="bg1">
              <a:lumMod val="95000"/>
            </a:schemeClr>
          </a:solidFill>
          <a:ln>
            <a:solidFill>
              <a:srgbClr val="54C0E8"/>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0578" eaLnBrk="1" hangingPunct="1">
              <a:defRPr/>
            </a:pPr>
            <a:r>
              <a:rPr lang="en-IE" sz="1400" b="1" i="1" dirty="0">
                <a:solidFill>
                  <a:schemeClr val="bg1">
                    <a:lumMod val="50000"/>
                  </a:schemeClr>
                </a:solidFill>
              </a:rPr>
              <a:t>25% </a:t>
            </a:r>
            <a:r>
              <a:rPr lang="en-IE" sz="1200" i="1" dirty="0">
                <a:solidFill>
                  <a:schemeClr val="bg1">
                    <a:lumMod val="50000"/>
                  </a:schemeClr>
                </a:solidFill>
              </a:rPr>
              <a:t>of Irish adults have supported the arts in some form in the past 12 months</a:t>
            </a:r>
          </a:p>
        </p:txBody>
      </p:sp>
      <p:graphicFrame>
        <p:nvGraphicFramePr>
          <p:cNvPr id="8" name="Table 7">
            <a:extLst>
              <a:ext uri="{FF2B5EF4-FFF2-40B4-BE49-F238E27FC236}">
                <a16:creationId xmlns="" xmlns:a16="http://schemas.microsoft.com/office/drawing/2014/main" id="{C0F665BF-1801-4183-9958-83950D1D5362}"/>
              </a:ext>
            </a:extLst>
          </p:cNvPr>
          <p:cNvGraphicFramePr>
            <a:graphicFrameLocks noGrp="1"/>
          </p:cNvGraphicFramePr>
          <p:nvPr/>
        </p:nvGraphicFramePr>
        <p:xfrm>
          <a:off x="776536" y="1800827"/>
          <a:ext cx="3793546" cy="4456363"/>
        </p:xfrm>
        <a:graphic>
          <a:graphicData uri="http://schemas.openxmlformats.org/drawingml/2006/table">
            <a:tbl>
              <a:tblPr>
                <a:tableStyleId>{5C22544A-7EE6-4342-B048-85BDC9FD1C3A}</a:tableStyleId>
              </a:tblPr>
              <a:tblGrid>
                <a:gridCol w="3793546">
                  <a:extLst>
                    <a:ext uri="{9D8B030D-6E8A-4147-A177-3AD203B41FA5}">
                      <a16:colId xmlns="" xmlns:a16="http://schemas.microsoft.com/office/drawing/2014/main" val="1318536665"/>
                    </a:ext>
                  </a:extLst>
                </a:gridCol>
              </a:tblGrid>
              <a:tr h="657173">
                <a:tc>
                  <a:txBody>
                    <a:bodyPr/>
                    <a:lstStyle/>
                    <a:p>
                      <a:pPr algn="r" fontAlgn="t"/>
                      <a:r>
                        <a:rPr lang="en-US" sz="1200" u="none" strike="noStrike" dirty="0">
                          <a:effectLst/>
                        </a:rPr>
                        <a:t>Donated money to the arts </a:t>
                      </a:r>
                      <a:endParaRPr lang="en-US" sz="1200" b="0" i="0" u="none" strike="noStrike" dirty="0">
                        <a:solidFill>
                          <a:srgbClr val="000000"/>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4293166446"/>
                  </a:ext>
                </a:extLst>
              </a:tr>
              <a:tr h="863452">
                <a:tc>
                  <a:txBody>
                    <a:bodyPr/>
                    <a:lstStyle/>
                    <a:p>
                      <a:pPr algn="r" fontAlgn="t"/>
                      <a:r>
                        <a:rPr lang="en-US" sz="1200" u="none" strike="noStrike" dirty="0">
                          <a:effectLst/>
                        </a:rPr>
                        <a:t>Contributed to a crowd funding effort for an arts activity </a:t>
                      </a:r>
                      <a:endParaRPr lang="en-US" sz="1200" b="0" i="0" u="none" strike="noStrike" dirty="0">
                        <a:solidFill>
                          <a:srgbClr val="000000"/>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838522149"/>
                  </a:ext>
                </a:extLst>
              </a:tr>
              <a:tr h="690762">
                <a:tc>
                  <a:txBody>
                    <a:bodyPr/>
                    <a:lstStyle/>
                    <a:p>
                      <a:pPr algn="r" fontAlgn="t"/>
                      <a:r>
                        <a:rPr lang="en-US" sz="1200" u="none" strike="noStrike" dirty="0">
                          <a:effectLst/>
                        </a:rPr>
                        <a:t>Did volunteer work for the arts unpaid</a:t>
                      </a:r>
                      <a:endParaRPr lang="en-US" sz="1200" b="0" i="0" u="none" strike="noStrike" dirty="0">
                        <a:solidFill>
                          <a:srgbClr val="000000"/>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977063439"/>
                  </a:ext>
                </a:extLst>
              </a:tr>
              <a:tr h="690762">
                <a:tc>
                  <a:txBody>
                    <a:bodyPr/>
                    <a:lstStyle/>
                    <a:p>
                      <a:pPr algn="r" fontAlgn="t"/>
                      <a:r>
                        <a:rPr lang="en-US" sz="1200" u="none" strike="noStrike" dirty="0">
                          <a:effectLst/>
                        </a:rPr>
                        <a:t>Helped out artists or community groups with arts activities </a:t>
                      </a:r>
                      <a:endParaRPr lang="en-US" sz="1200" b="0" i="0" u="none" strike="noStrike" dirty="0">
                        <a:solidFill>
                          <a:srgbClr val="000000"/>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663068050"/>
                  </a:ext>
                </a:extLst>
              </a:tr>
              <a:tr h="777107">
                <a:tc>
                  <a:txBody>
                    <a:bodyPr/>
                    <a:lstStyle/>
                    <a:p>
                      <a:pPr algn="r" fontAlgn="t"/>
                      <a:r>
                        <a:rPr lang="en-US" sz="1200" u="none" strike="noStrike" dirty="0">
                          <a:effectLst/>
                        </a:rPr>
                        <a:t>Joined an arts </a:t>
                      </a:r>
                      <a:r>
                        <a:rPr lang="en-US" sz="1200" u="none" strike="noStrike" dirty="0" err="1">
                          <a:effectLst/>
                        </a:rPr>
                        <a:t>organisation’s</a:t>
                      </a:r>
                      <a:r>
                        <a:rPr lang="en-US" sz="1200" u="none" strike="noStrike" dirty="0">
                          <a:effectLst/>
                        </a:rPr>
                        <a:t> membership program </a:t>
                      </a:r>
                      <a:endParaRPr lang="en-US" sz="1200" b="0" i="0" u="none" strike="noStrike" dirty="0">
                        <a:solidFill>
                          <a:srgbClr val="000000"/>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121203121"/>
                  </a:ext>
                </a:extLst>
              </a:tr>
              <a:tr h="777107">
                <a:tc>
                  <a:txBody>
                    <a:bodyPr/>
                    <a:lstStyle/>
                    <a:p>
                      <a:pPr algn="r" fontAlgn="t"/>
                      <a:r>
                        <a:rPr lang="en-IE" sz="1200" u="none" strike="noStrike" dirty="0">
                          <a:effectLst/>
                        </a:rPr>
                        <a:t>Any</a:t>
                      </a:r>
                      <a:endParaRPr lang="en-IE" sz="1200" b="0" i="0" u="none" strike="noStrike" dirty="0">
                        <a:solidFill>
                          <a:srgbClr val="000000"/>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315892710"/>
                  </a:ext>
                </a:extLst>
              </a:tr>
            </a:tbl>
          </a:graphicData>
        </a:graphic>
      </p:graphicFrame>
      <p:graphicFrame>
        <p:nvGraphicFramePr>
          <p:cNvPr id="11" name="Table 10">
            <a:extLst>
              <a:ext uri="{FF2B5EF4-FFF2-40B4-BE49-F238E27FC236}">
                <a16:creationId xmlns="" xmlns:a16="http://schemas.microsoft.com/office/drawing/2014/main" id="{12AD7D30-9AD6-41FB-AFE4-084C00D4A0DC}"/>
              </a:ext>
            </a:extLst>
          </p:cNvPr>
          <p:cNvGraphicFramePr>
            <a:graphicFrameLocks noGrp="1"/>
          </p:cNvGraphicFramePr>
          <p:nvPr/>
        </p:nvGraphicFramePr>
        <p:xfrm>
          <a:off x="8663880" y="509000"/>
          <a:ext cx="609600" cy="5460265"/>
        </p:xfrm>
        <a:graphic>
          <a:graphicData uri="http://schemas.openxmlformats.org/drawingml/2006/table">
            <a:tbl>
              <a:tblPr>
                <a:tableStyleId>{5C22544A-7EE6-4342-B048-85BDC9FD1C3A}</a:tableStyleId>
              </a:tblPr>
              <a:tblGrid>
                <a:gridCol w="609600">
                  <a:extLst>
                    <a:ext uri="{9D8B030D-6E8A-4147-A177-3AD203B41FA5}">
                      <a16:colId xmlns="" xmlns:a16="http://schemas.microsoft.com/office/drawing/2014/main" val="1655587107"/>
                    </a:ext>
                  </a:extLst>
                </a:gridCol>
              </a:tblGrid>
              <a:tr h="666550">
                <a:tc>
                  <a:txBody>
                    <a:bodyPr/>
                    <a:lstStyle/>
                    <a:p>
                      <a:pPr algn="ctr" fontAlgn="t"/>
                      <a:r>
                        <a:rPr lang="en-IE" sz="1200" b="1" i="1" u="none" strike="noStrike" dirty="0">
                          <a:solidFill>
                            <a:srgbClr val="54C0E8"/>
                          </a:solidFill>
                          <a:effectLst/>
                          <a:latin typeface="+mn-lt"/>
                        </a:rPr>
                        <a:t>2018</a:t>
                      </a:r>
                    </a:p>
                  </a:txBody>
                  <a:tcPr marL="9525" marR="9525" marT="9525" marB="0" anchor="ctr">
                    <a:noFill/>
                  </a:tcPr>
                </a:tc>
                <a:extLst>
                  <a:ext uri="{0D108BD9-81ED-4DB2-BD59-A6C34878D82A}">
                    <a16:rowId xmlns="" xmlns:a16="http://schemas.microsoft.com/office/drawing/2014/main" val="1835025559"/>
                  </a:ext>
                </a:extLst>
              </a:tr>
              <a:tr h="300063">
                <a:tc>
                  <a:txBody>
                    <a:bodyPr/>
                    <a:lstStyle/>
                    <a:p>
                      <a:pPr algn="ctr" fontAlgn="t"/>
                      <a:r>
                        <a:rPr lang="en-IE" sz="1200" b="1" i="1" u="none" strike="noStrike" dirty="0">
                          <a:solidFill>
                            <a:srgbClr val="54C0E8"/>
                          </a:solidFill>
                          <a:effectLst/>
                          <a:latin typeface="+mn-lt"/>
                        </a:rPr>
                        <a:t>%</a:t>
                      </a:r>
                    </a:p>
                  </a:txBody>
                  <a:tcPr marL="9525" marR="9525" marT="9525" marB="0" anchor="ctr">
                    <a:noFill/>
                  </a:tcPr>
                </a:tc>
                <a:extLst>
                  <a:ext uri="{0D108BD9-81ED-4DB2-BD59-A6C34878D82A}">
                    <a16:rowId xmlns="" xmlns:a16="http://schemas.microsoft.com/office/drawing/2014/main" val="2528475552"/>
                  </a:ext>
                </a:extLst>
              </a:tr>
              <a:tr h="749869">
                <a:tc>
                  <a:txBody>
                    <a:bodyPr/>
                    <a:lstStyle/>
                    <a:p>
                      <a:pPr algn="ctr" fontAlgn="t"/>
                      <a:r>
                        <a:rPr lang="en-IE" sz="1200" b="1" i="1" u="none" strike="noStrike" dirty="0">
                          <a:solidFill>
                            <a:srgbClr val="54C0E8"/>
                          </a:solidFill>
                          <a:effectLst/>
                          <a:latin typeface="+mn-lt"/>
                        </a:rPr>
                        <a:t>10</a:t>
                      </a:r>
                    </a:p>
                  </a:txBody>
                  <a:tcPr marL="9525" marR="9525" marT="9525" marB="0" anchor="ctr">
                    <a:noFill/>
                  </a:tcPr>
                </a:tc>
                <a:extLst>
                  <a:ext uri="{0D108BD9-81ED-4DB2-BD59-A6C34878D82A}">
                    <a16:rowId xmlns="" xmlns:a16="http://schemas.microsoft.com/office/drawing/2014/main" val="3592992718"/>
                  </a:ext>
                </a:extLst>
              </a:tr>
              <a:tr h="666550">
                <a:tc>
                  <a:txBody>
                    <a:bodyPr/>
                    <a:lstStyle/>
                    <a:p>
                      <a:pPr algn="ctr" fontAlgn="t"/>
                      <a:r>
                        <a:rPr lang="en-IE" sz="1200" b="1" i="1" u="none" strike="noStrike" dirty="0">
                          <a:solidFill>
                            <a:srgbClr val="54C0E8"/>
                          </a:solidFill>
                          <a:effectLst/>
                          <a:latin typeface="+mn-lt"/>
                        </a:rPr>
                        <a:t>7</a:t>
                      </a:r>
                    </a:p>
                  </a:txBody>
                  <a:tcPr marL="9525" marR="9525" marT="9525" marB="0" anchor="ctr">
                    <a:noFill/>
                  </a:tcPr>
                </a:tc>
                <a:extLst>
                  <a:ext uri="{0D108BD9-81ED-4DB2-BD59-A6C34878D82A}">
                    <a16:rowId xmlns="" xmlns:a16="http://schemas.microsoft.com/office/drawing/2014/main" val="2929617495"/>
                  </a:ext>
                </a:extLst>
              </a:tr>
              <a:tr h="813550">
                <a:tc>
                  <a:txBody>
                    <a:bodyPr/>
                    <a:lstStyle/>
                    <a:p>
                      <a:pPr algn="ctr" fontAlgn="t"/>
                      <a:r>
                        <a:rPr lang="en-IE" sz="1200" b="1" i="1" u="none" strike="noStrike" dirty="0">
                          <a:solidFill>
                            <a:srgbClr val="54C0E8"/>
                          </a:solidFill>
                          <a:effectLst/>
                          <a:latin typeface="+mn-lt"/>
                        </a:rPr>
                        <a:t>8</a:t>
                      </a:r>
                    </a:p>
                  </a:txBody>
                  <a:tcPr marL="9525" marR="9525" marT="9525" marB="0" anchor="ctr">
                    <a:noFill/>
                  </a:tcPr>
                </a:tc>
                <a:extLst>
                  <a:ext uri="{0D108BD9-81ED-4DB2-BD59-A6C34878D82A}">
                    <a16:rowId xmlns="" xmlns:a16="http://schemas.microsoft.com/office/drawing/2014/main" val="1463250506"/>
                  </a:ext>
                </a:extLst>
              </a:tr>
              <a:tr h="783583">
                <a:tc>
                  <a:txBody>
                    <a:bodyPr/>
                    <a:lstStyle/>
                    <a:p>
                      <a:pPr algn="ctr" fontAlgn="t"/>
                      <a:r>
                        <a:rPr lang="en-IE" sz="1200" b="1" i="1" u="none" strike="noStrike" dirty="0">
                          <a:solidFill>
                            <a:srgbClr val="54C0E8"/>
                          </a:solidFill>
                          <a:effectLst/>
                          <a:latin typeface="+mn-lt"/>
                        </a:rPr>
                        <a:t>5</a:t>
                      </a:r>
                    </a:p>
                  </a:txBody>
                  <a:tcPr marL="9525" marR="9525" marT="9525" marB="0" anchor="ctr">
                    <a:noFill/>
                  </a:tcPr>
                </a:tc>
                <a:extLst>
                  <a:ext uri="{0D108BD9-81ED-4DB2-BD59-A6C34878D82A}">
                    <a16:rowId xmlns="" xmlns:a16="http://schemas.microsoft.com/office/drawing/2014/main" val="3766093990"/>
                  </a:ext>
                </a:extLst>
              </a:tr>
              <a:tr h="666550">
                <a:tc>
                  <a:txBody>
                    <a:bodyPr/>
                    <a:lstStyle/>
                    <a:p>
                      <a:pPr algn="ctr" fontAlgn="t"/>
                      <a:r>
                        <a:rPr lang="en-IE" sz="1200" b="1" i="1" u="none" strike="noStrike">
                          <a:solidFill>
                            <a:srgbClr val="54C0E8"/>
                          </a:solidFill>
                          <a:effectLst/>
                          <a:latin typeface="+mn-lt"/>
                        </a:rPr>
                        <a:t>3</a:t>
                      </a:r>
                    </a:p>
                  </a:txBody>
                  <a:tcPr marL="9525" marR="9525" marT="9525" marB="0" anchor="ctr">
                    <a:noFill/>
                  </a:tcPr>
                </a:tc>
                <a:extLst>
                  <a:ext uri="{0D108BD9-81ED-4DB2-BD59-A6C34878D82A}">
                    <a16:rowId xmlns="" xmlns:a16="http://schemas.microsoft.com/office/drawing/2014/main" val="3455263493"/>
                  </a:ext>
                </a:extLst>
              </a:tr>
              <a:tr h="813550">
                <a:tc>
                  <a:txBody>
                    <a:bodyPr/>
                    <a:lstStyle/>
                    <a:p>
                      <a:pPr algn="ctr" fontAlgn="b"/>
                      <a:r>
                        <a:rPr lang="en-IE" sz="1200" b="1" i="1" u="none" strike="noStrike" dirty="0">
                          <a:solidFill>
                            <a:srgbClr val="54C0E8"/>
                          </a:solidFill>
                          <a:effectLst/>
                          <a:latin typeface="+mn-lt"/>
                        </a:rPr>
                        <a:t> 24 </a:t>
                      </a:r>
                    </a:p>
                  </a:txBody>
                  <a:tcPr marL="9525" marR="9525" marT="9525" marB="0" anchor="ctr">
                    <a:noFill/>
                  </a:tcPr>
                </a:tc>
                <a:extLst>
                  <a:ext uri="{0D108BD9-81ED-4DB2-BD59-A6C34878D82A}">
                    <a16:rowId xmlns="" xmlns:a16="http://schemas.microsoft.com/office/drawing/2014/main" val="2092564999"/>
                  </a:ext>
                </a:extLst>
              </a:tr>
            </a:tbl>
          </a:graphicData>
        </a:graphic>
      </p:graphicFrame>
    </p:spTree>
    <p:extLst>
      <p:ext uri="{BB962C8B-B14F-4D97-AF65-F5344CB8AC3E}">
        <p14:creationId xmlns:p14="http://schemas.microsoft.com/office/powerpoint/2010/main" val="2126257413"/>
      </p:ext>
    </p:extLst>
  </p:cSld>
  <p:clrMapOvr>
    <a:masterClrMapping/>
  </p:clrMapOvr>
  <p:transition spd="slow">
    <p:wipe dir="r"/>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299F30B3-2CB7-4631-B2E5-68E58CF99A39}"/>
              </a:ext>
            </a:extLst>
          </p:cNvPr>
          <p:cNvSpPr>
            <a:spLocks noGrp="1"/>
          </p:cNvSpPr>
          <p:nvPr>
            <p:ph type="body" sz="quarter" idx="49"/>
          </p:nvPr>
        </p:nvSpPr>
        <p:spPr/>
        <p:txBody>
          <a:bodyPr/>
          <a:lstStyle/>
          <a:p>
            <a:r>
              <a:rPr lang="en-IE" dirty="0">
                <a:solidFill>
                  <a:prstClr val="white">
                    <a:lumMod val="50000"/>
                  </a:prstClr>
                </a:solidFill>
              </a:rPr>
              <a:t>Base : All adults 16+ n-1,303</a:t>
            </a:r>
            <a:endParaRPr lang="en-IE" dirty="0"/>
          </a:p>
        </p:txBody>
      </p:sp>
      <p:sp>
        <p:nvSpPr>
          <p:cNvPr id="2" name="Title 1">
            <a:extLst>
              <a:ext uri="{FF2B5EF4-FFF2-40B4-BE49-F238E27FC236}">
                <a16:creationId xmlns="" xmlns:a16="http://schemas.microsoft.com/office/drawing/2014/main" id="{73A4E6A3-C6F9-422C-ABBA-3A21C7FF6CF8}"/>
              </a:ext>
            </a:extLst>
          </p:cNvPr>
          <p:cNvSpPr>
            <a:spLocks noGrp="1"/>
          </p:cNvSpPr>
          <p:nvPr>
            <p:ph type="title"/>
          </p:nvPr>
        </p:nvSpPr>
        <p:spPr/>
        <p:txBody>
          <a:bodyPr>
            <a:noAutofit/>
          </a:bodyPr>
          <a:lstStyle/>
          <a:p>
            <a:r>
              <a:rPr lang="en-IE" dirty="0"/>
              <a:t>Support for the Arts</a:t>
            </a:r>
          </a:p>
        </p:txBody>
      </p:sp>
      <p:sp>
        <p:nvSpPr>
          <p:cNvPr id="8" name="Text Placeholder 7">
            <a:extLst>
              <a:ext uri="{FF2B5EF4-FFF2-40B4-BE49-F238E27FC236}">
                <a16:creationId xmlns="" xmlns:a16="http://schemas.microsoft.com/office/drawing/2014/main" id="{A6199F0F-A6A8-481C-B10A-5268C39DF47A}"/>
              </a:ext>
            </a:extLst>
          </p:cNvPr>
          <p:cNvSpPr>
            <a:spLocks noGrp="1"/>
          </p:cNvSpPr>
          <p:nvPr>
            <p:ph type="body" sz="quarter" idx="60"/>
          </p:nvPr>
        </p:nvSpPr>
        <p:spPr/>
        <p:txBody>
          <a:bodyPr/>
          <a:lstStyle/>
          <a:p>
            <a:pPr fontAlgn="t"/>
            <a:r>
              <a:rPr lang="en-IE" i="0" dirty="0"/>
              <a:t>Q.19 Which, if any, of the following have you personally done in the past 12 months?</a:t>
            </a:r>
          </a:p>
          <a:p>
            <a:endParaRPr lang="en-IE" dirty="0"/>
          </a:p>
        </p:txBody>
      </p:sp>
      <p:graphicFrame>
        <p:nvGraphicFramePr>
          <p:cNvPr id="9" name="Chart 8">
            <a:extLst>
              <a:ext uri="{FF2B5EF4-FFF2-40B4-BE49-F238E27FC236}">
                <a16:creationId xmlns="" xmlns:a16="http://schemas.microsoft.com/office/drawing/2014/main" id="{7E2B1FDB-73A1-479E-BEF6-7AD8CDE7D779}"/>
              </a:ext>
            </a:extLst>
          </p:cNvPr>
          <p:cNvGraphicFramePr/>
          <p:nvPr/>
        </p:nvGraphicFramePr>
        <p:xfrm>
          <a:off x="-1311696" y="1435336"/>
          <a:ext cx="9402757" cy="460519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 xmlns:a16="http://schemas.microsoft.com/office/drawing/2014/main" id="{DA231EE3-68CE-4E35-A966-002CA430036F}"/>
              </a:ext>
            </a:extLst>
          </p:cNvPr>
          <p:cNvSpPr txBox="1"/>
          <p:nvPr/>
        </p:nvSpPr>
        <p:spPr>
          <a:xfrm>
            <a:off x="3781378" y="1280815"/>
            <a:ext cx="2611877" cy="287771"/>
          </a:xfrm>
          <a:prstGeom prst="rect">
            <a:avLst/>
          </a:prstGeom>
          <a:noFill/>
        </p:spPr>
        <p:txBody>
          <a:bodyPr wrap="square" rtlCol="0">
            <a:spAutoFit/>
          </a:bodyPr>
          <a:lstStyle/>
          <a:p>
            <a:pPr algn="ctr" defTabSz="450578" eaLnBrk="1" hangingPunct="1">
              <a:defRPr/>
            </a:pPr>
            <a:r>
              <a:rPr lang="en-IE" sz="1270" b="1" dirty="0">
                <a:solidFill>
                  <a:prstClr val="black"/>
                </a:solidFill>
                <a:latin typeface="Calibri "/>
                <a:cs typeface="Arial" charset="0"/>
              </a:rPr>
              <a:t>%</a:t>
            </a:r>
          </a:p>
        </p:txBody>
      </p:sp>
      <p:sp>
        <p:nvSpPr>
          <p:cNvPr id="6" name="Oval 5">
            <a:extLst>
              <a:ext uri="{FF2B5EF4-FFF2-40B4-BE49-F238E27FC236}">
                <a16:creationId xmlns="" xmlns:a16="http://schemas.microsoft.com/office/drawing/2014/main" id="{BA6D36FC-EBC9-4FCC-A700-7DCDA2F763C6}"/>
              </a:ext>
            </a:extLst>
          </p:cNvPr>
          <p:cNvSpPr/>
          <p:nvPr/>
        </p:nvSpPr>
        <p:spPr>
          <a:xfrm>
            <a:off x="6001560" y="1307249"/>
            <a:ext cx="2351706" cy="2072394"/>
          </a:xfrm>
          <a:prstGeom prst="ellipse">
            <a:avLst/>
          </a:prstGeom>
          <a:solidFill>
            <a:schemeClr val="bg1">
              <a:lumMod val="95000"/>
            </a:schemeClr>
          </a:solidFill>
          <a:ln>
            <a:solidFill>
              <a:srgbClr val="54C0E8"/>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0578" eaLnBrk="1" hangingPunct="1">
              <a:defRPr/>
            </a:pPr>
            <a:r>
              <a:rPr lang="en-IE" sz="1451" dirty="0">
                <a:solidFill>
                  <a:schemeClr val="bg1">
                    <a:lumMod val="50000"/>
                  </a:schemeClr>
                </a:solidFill>
                <a:latin typeface="Verdana"/>
              </a:rPr>
              <a:t>This rises to </a:t>
            </a:r>
            <a:r>
              <a:rPr lang="en-IE" sz="1632" b="1" dirty="0">
                <a:solidFill>
                  <a:schemeClr val="bg1">
                    <a:lumMod val="50000"/>
                  </a:schemeClr>
                </a:solidFill>
                <a:latin typeface="Verdana"/>
              </a:rPr>
              <a:t>32% </a:t>
            </a:r>
            <a:r>
              <a:rPr lang="en-IE" sz="1451" dirty="0">
                <a:solidFill>
                  <a:schemeClr val="bg1">
                    <a:lumMod val="50000"/>
                  </a:schemeClr>
                </a:solidFill>
                <a:latin typeface="Verdana"/>
              </a:rPr>
              <a:t>of arts attendees and 53% of Participants.</a:t>
            </a:r>
          </a:p>
        </p:txBody>
      </p:sp>
      <p:sp>
        <p:nvSpPr>
          <p:cNvPr id="11" name="TextBox 10">
            <a:extLst>
              <a:ext uri="{FF2B5EF4-FFF2-40B4-BE49-F238E27FC236}">
                <a16:creationId xmlns="" xmlns:a16="http://schemas.microsoft.com/office/drawing/2014/main" id="{C6E77E64-2689-4500-B672-2114CF6B66C6}"/>
              </a:ext>
            </a:extLst>
          </p:cNvPr>
          <p:cNvSpPr txBox="1"/>
          <p:nvPr/>
        </p:nvSpPr>
        <p:spPr>
          <a:xfrm>
            <a:off x="2921639" y="2152676"/>
            <a:ext cx="739305" cy="259751"/>
          </a:xfrm>
          <a:prstGeom prst="rect">
            <a:avLst/>
          </a:prstGeom>
          <a:solidFill>
            <a:schemeClr val="bg1"/>
          </a:solidFill>
        </p:spPr>
        <p:txBody>
          <a:bodyPr wrap="none" rtlCol="0">
            <a:spAutoFit/>
          </a:bodyPr>
          <a:lstStyle/>
          <a:p>
            <a:r>
              <a:rPr lang="en-IE" sz="1088" b="1" dirty="0">
                <a:latin typeface="+mn-lt"/>
              </a:rPr>
              <a:t>Art Goers</a:t>
            </a:r>
          </a:p>
        </p:txBody>
      </p:sp>
      <p:sp>
        <p:nvSpPr>
          <p:cNvPr id="12" name="TextBox 11">
            <a:extLst>
              <a:ext uri="{FF2B5EF4-FFF2-40B4-BE49-F238E27FC236}">
                <a16:creationId xmlns="" xmlns:a16="http://schemas.microsoft.com/office/drawing/2014/main" id="{A6138C05-04A2-46A8-8E49-7894368B4CD9}"/>
              </a:ext>
            </a:extLst>
          </p:cNvPr>
          <p:cNvSpPr txBox="1"/>
          <p:nvPr/>
        </p:nvSpPr>
        <p:spPr>
          <a:xfrm>
            <a:off x="2737377" y="4847508"/>
            <a:ext cx="873957" cy="259751"/>
          </a:xfrm>
          <a:prstGeom prst="rect">
            <a:avLst/>
          </a:prstGeom>
          <a:solidFill>
            <a:schemeClr val="bg1"/>
          </a:solidFill>
        </p:spPr>
        <p:txBody>
          <a:bodyPr wrap="none" rtlCol="0">
            <a:spAutoFit/>
          </a:bodyPr>
          <a:lstStyle/>
          <a:p>
            <a:r>
              <a:rPr lang="en-IE" sz="1088" b="1" dirty="0">
                <a:latin typeface="+mn-lt"/>
              </a:rPr>
              <a:t>Participants</a:t>
            </a:r>
          </a:p>
        </p:txBody>
      </p:sp>
      <p:sp>
        <p:nvSpPr>
          <p:cNvPr id="7" name="Oval 6">
            <a:extLst>
              <a:ext uri="{FF2B5EF4-FFF2-40B4-BE49-F238E27FC236}">
                <a16:creationId xmlns="" xmlns:a16="http://schemas.microsoft.com/office/drawing/2014/main" id="{A4A8F7E4-C94B-4C84-9E79-9D7C74FACAB0}"/>
              </a:ext>
            </a:extLst>
          </p:cNvPr>
          <p:cNvSpPr/>
          <p:nvPr/>
        </p:nvSpPr>
        <p:spPr>
          <a:xfrm>
            <a:off x="5164912" y="2406654"/>
            <a:ext cx="467470" cy="261188"/>
          </a:xfrm>
          <a:prstGeom prst="ellipse">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dirty="0"/>
          </a:p>
        </p:txBody>
      </p:sp>
      <p:sp>
        <p:nvSpPr>
          <p:cNvPr id="13" name="Oval 12">
            <a:extLst>
              <a:ext uri="{FF2B5EF4-FFF2-40B4-BE49-F238E27FC236}">
                <a16:creationId xmlns="" xmlns:a16="http://schemas.microsoft.com/office/drawing/2014/main" id="{184BC733-AF72-472E-8316-61D1D6DC17DB}"/>
              </a:ext>
            </a:extLst>
          </p:cNvPr>
          <p:cNvSpPr/>
          <p:nvPr/>
        </p:nvSpPr>
        <p:spPr>
          <a:xfrm>
            <a:off x="5628587" y="3607337"/>
            <a:ext cx="467470" cy="261188"/>
          </a:xfrm>
          <a:prstGeom prst="ellipse">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dirty="0"/>
          </a:p>
        </p:txBody>
      </p:sp>
      <p:sp>
        <p:nvSpPr>
          <p:cNvPr id="14" name="Oval 13">
            <a:extLst>
              <a:ext uri="{FF2B5EF4-FFF2-40B4-BE49-F238E27FC236}">
                <a16:creationId xmlns="" xmlns:a16="http://schemas.microsoft.com/office/drawing/2014/main" id="{B666A5D4-2D83-4A3F-B0CC-95C043925AD7}"/>
              </a:ext>
            </a:extLst>
          </p:cNvPr>
          <p:cNvSpPr/>
          <p:nvPr/>
        </p:nvSpPr>
        <p:spPr>
          <a:xfrm>
            <a:off x="6020124" y="5172111"/>
            <a:ext cx="467470" cy="261188"/>
          </a:xfrm>
          <a:prstGeom prst="ellipse">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dirty="0"/>
          </a:p>
        </p:txBody>
      </p:sp>
    </p:spTree>
    <p:extLst>
      <p:ext uri="{BB962C8B-B14F-4D97-AF65-F5344CB8AC3E}">
        <p14:creationId xmlns:p14="http://schemas.microsoft.com/office/powerpoint/2010/main" val="1245067497"/>
      </p:ext>
    </p:extLst>
  </p:cSld>
  <p:clrMapOvr>
    <a:masterClrMapping/>
  </p:clrMapOvr>
  <p:transition spd="slow">
    <p:wipe dir="r"/>
  </p:transition>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D32EDEEA-7AFE-4B7C-928B-661E1831CF3E}"/>
              </a:ext>
            </a:extLst>
          </p:cNvPr>
          <p:cNvSpPr>
            <a:spLocks noGrp="1"/>
          </p:cNvSpPr>
          <p:nvPr>
            <p:ph type="body" sz="quarter" idx="49"/>
          </p:nvPr>
        </p:nvSpPr>
        <p:spPr/>
        <p:txBody>
          <a:bodyPr/>
          <a:lstStyle/>
          <a:p>
            <a:r>
              <a:rPr lang="en-IE" dirty="0">
                <a:solidFill>
                  <a:prstClr val="white">
                    <a:lumMod val="50000"/>
                  </a:prstClr>
                </a:solidFill>
              </a:rPr>
              <a:t>Base : All adults 16+ n-1,303</a:t>
            </a:r>
            <a:endParaRPr lang="en-IE" dirty="0"/>
          </a:p>
          <a:p>
            <a:endParaRPr lang="en-IE" dirty="0"/>
          </a:p>
        </p:txBody>
      </p:sp>
      <p:sp>
        <p:nvSpPr>
          <p:cNvPr id="2" name="Title 1">
            <a:extLst>
              <a:ext uri="{FF2B5EF4-FFF2-40B4-BE49-F238E27FC236}">
                <a16:creationId xmlns="" xmlns:a16="http://schemas.microsoft.com/office/drawing/2014/main" id="{9B67E307-3389-49D6-A438-9CEA8926AE69}"/>
              </a:ext>
            </a:extLst>
          </p:cNvPr>
          <p:cNvSpPr>
            <a:spLocks noGrp="1"/>
          </p:cNvSpPr>
          <p:nvPr>
            <p:ph type="title"/>
          </p:nvPr>
        </p:nvSpPr>
        <p:spPr/>
        <p:txBody>
          <a:bodyPr>
            <a:noAutofit/>
          </a:bodyPr>
          <a:lstStyle/>
          <a:p>
            <a:r>
              <a:rPr lang="en-IE" dirty="0"/>
              <a:t>Reading for Pleasure</a:t>
            </a:r>
            <a:endParaRPr lang="en-IE" sz="1800" dirty="0">
              <a:solidFill>
                <a:schemeClr val="bg1">
                  <a:lumMod val="50000"/>
                </a:schemeClr>
              </a:solidFill>
            </a:endParaRPr>
          </a:p>
        </p:txBody>
      </p:sp>
      <p:sp>
        <p:nvSpPr>
          <p:cNvPr id="8" name="Text Placeholder 7">
            <a:extLst>
              <a:ext uri="{FF2B5EF4-FFF2-40B4-BE49-F238E27FC236}">
                <a16:creationId xmlns="" xmlns:a16="http://schemas.microsoft.com/office/drawing/2014/main" id="{F3053448-4639-4FE5-84C7-52498BEBFDB7}"/>
              </a:ext>
            </a:extLst>
          </p:cNvPr>
          <p:cNvSpPr>
            <a:spLocks noGrp="1"/>
          </p:cNvSpPr>
          <p:nvPr>
            <p:ph type="body" sz="quarter" idx="60"/>
          </p:nvPr>
        </p:nvSpPr>
        <p:spPr/>
        <p:txBody>
          <a:bodyPr/>
          <a:lstStyle/>
          <a:p>
            <a:r>
              <a:rPr lang="en-US" dirty="0"/>
              <a:t>Q.20a Have you read any of the following in the past 12 months?</a:t>
            </a:r>
          </a:p>
          <a:p>
            <a:endParaRPr lang="en-IE" dirty="0"/>
          </a:p>
        </p:txBody>
      </p:sp>
      <p:graphicFrame>
        <p:nvGraphicFramePr>
          <p:cNvPr id="4" name="Chart 3">
            <a:extLst>
              <a:ext uri="{FF2B5EF4-FFF2-40B4-BE49-F238E27FC236}">
                <a16:creationId xmlns="" xmlns:a16="http://schemas.microsoft.com/office/drawing/2014/main" id="{7F0C1C7B-EAF4-40DA-875B-CBB6404AC646}"/>
              </a:ext>
            </a:extLst>
          </p:cNvPr>
          <p:cNvGraphicFramePr/>
          <p:nvPr>
            <p:custDataLst>
              <p:tags r:id="rId1"/>
            </p:custDataLst>
          </p:nvPr>
        </p:nvGraphicFramePr>
        <p:xfrm>
          <a:off x="344488" y="1516396"/>
          <a:ext cx="8780337" cy="414555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 xmlns:a16="http://schemas.microsoft.com/office/drawing/2014/main" id="{A7766D70-7C78-435A-8734-6265D286B761}"/>
              </a:ext>
            </a:extLst>
          </p:cNvPr>
          <p:cNvSpPr txBox="1"/>
          <p:nvPr/>
        </p:nvSpPr>
        <p:spPr>
          <a:xfrm>
            <a:off x="6904677" y="1516396"/>
            <a:ext cx="296876" cy="276999"/>
          </a:xfrm>
          <a:prstGeom prst="rect">
            <a:avLst/>
          </a:prstGeom>
          <a:noFill/>
        </p:spPr>
        <p:txBody>
          <a:bodyPr wrap="none" rtlCol="0">
            <a:spAutoFit/>
          </a:bodyPr>
          <a:lstStyle/>
          <a:p>
            <a:pPr defTabSz="450578" eaLnBrk="1" hangingPunct="1">
              <a:defRPr/>
            </a:pPr>
            <a:r>
              <a:rPr lang="en-IE" sz="1200" b="1" dirty="0">
                <a:solidFill>
                  <a:prstClr val="black"/>
                </a:solidFill>
                <a:latin typeface="+mn-lt"/>
                <a:cs typeface="Arial" charset="0"/>
              </a:rPr>
              <a:t>%</a:t>
            </a:r>
          </a:p>
        </p:txBody>
      </p:sp>
      <p:sp>
        <p:nvSpPr>
          <p:cNvPr id="7" name="TextBox 6">
            <a:extLst>
              <a:ext uri="{FF2B5EF4-FFF2-40B4-BE49-F238E27FC236}">
                <a16:creationId xmlns="" xmlns:a16="http://schemas.microsoft.com/office/drawing/2014/main" id="{78CC544E-771B-464A-85BC-9FD380B38AB1}"/>
              </a:ext>
            </a:extLst>
          </p:cNvPr>
          <p:cNvSpPr txBox="1"/>
          <p:nvPr/>
        </p:nvSpPr>
        <p:spPr>
          <a:xfrm>
            <a:off x="5385048" y="1323215"/>
            <a:ext cx="597728" cy="338554"/>
          </a:xfrm>
          <a:prstGeom prst="rect">
            <a:avLst/>
          </a:prstGeom>
          <a:noFill/>
        </p:spPr>
        <p:txBody>
          <a:bodyPr wrap="none" rtlCol="0">
            <a:spAutoFit/>
          </a:bodyPr>
          <a:lstStyle/>
          <a:p>
            <a:pPr defTabSz="450578" eaLnBrk="1" hangingPunct="1">
              <a:defRPr/>
            </a:pPr>
            <a:r>
              <a:rPr lang="en-IE" sz="1600" b="1" dirty="0">
                <a:solidFill>
                  <a:prstClr val="black"/>
                </a:solidFill>
                <a:latin typeface="+mn-lt"/>
                <a:cs typeface="Arial" charset="0"/>
              </a:rPr>
              <a:t>Total</a:t>
            </a:r>
          </a:p>
        </p:txBody>
      </p:sp>
      <p:graphicFrame>
        <p:nvGraphicFramePr>
          <p:cNvPr id="10" name="Table 9">
            <a:extLst>
              <a:ext uri="{FF2B5EF4-FFF2-40B4-BE49-F238E27FC236}">
                <a16:creationId xmlns="" xmlns:a16="http://schemas.microsoft.com/office/drawing/2014/main" id="{91F17E4B-E31C-4F1D-B02E-1242F665C8A7}"/>
              </a:ext>
            </a:extLst>
          </p:cNvPr>
          <p:cNvGraphicFramePr>
            <a:graphicFrameLocks noGrp="1"/>
          </p:cNvGraphicFramePr>
          <p:nvPr/>
        </p:nvGraphicFramePr>
        <p:xfrm>
          <a:off x="232011" y="1860196"/>
          <a:ext cx="4072917" cy="3561409"/>
        </p:xfrm>
        <a:graphic>
          <a:graphicData uri="http://schemas.openxmlformats.org/drawingml/2006/table">
            <a:tbl>
              <a:tblPr>
                <a:tableStyleId>{5C22544A-7EE6-4342-B048-85BDC9FD1C3A}</a:tableStyleId>
              </a:tblPr>
              <a:tblGrid>
                <a:gridCol w="4072917">
                  <a:extLst>
                    <a:ext uri="{9D8B030D-6E8A-4147-A177-3AD203B41FA5}">
                      <a16:colId xmlns="" xmlns:a16="http://schemas.microsoft.com/office/drawing/2014/main" val="2012612345"/>
                    </a:ext>
                  </a:extLst>
                </a:gridCol>
              </a:tblGrid>
              <a:tr h="602220">
                <a:tc>
                  <a:txBody>
                    <a:bodyPr/>
                    <a:lstStyle/>
                    <a:p>
                      <a:pPr algn="r" fontAlgn="t"/>
                      <a:r>
                        <a:rPr lang="en-US" sz="1200" u="none" strike="noStrike">
                          <a:effectLst/>
                        </a:rPr>
                        <a:t>Work of fiction, novel, story or play</a:t>
                      </a:r>
                      <a:endParaRPr lang="en-US" sz="1200" b="0" i="0" u="none" strike="noStrike">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2162705011"/>
                  </a:ext>
                </a:extLst>
              </a:tr>
              <a:tr h="504056">
                <a:tc>
                  <a:txBody>
                    <a:bodyPr/>
                    <a:lstStyle/>
                    <a:p>
                      <a:pPr algn="r" fontAlgn="t"/>
                      <a:r>
                        <a:rPr lang="en-IE" sz="1200" u="none" strike="noStrike">
                          <a:effectLst/>
                        </a:rPr>
                        <a:t>Biography or autobiography</a:t>
                      </a:r>
                      <a:endParaRPr lang="en-IE" sz="1200" b="0" i="0" u="none" strike="noStrike">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2925308372"/>
                  </a:ext>
                </a:extLst>
              </a:tr>
              <a:tr h="576064">
                <a:tc>
                  <a:txBody>
                    <a:bodyPr/>
                    <a:lstStyle/>
                    <a:p>
                      <a:pPr algn="r" fontAlgn="t"/>
                      <a:r>
                        <a:rPr lang="en-US" sz="1200" u="none" strike="noStrike">
                          <a:effectLst/>
                        </a:rPr>
                        <a:t>Other non-fiction/factual (not newspapers or magazines)</a:t>
                      </a:r>
                      <a:endParaRPr lang="en-US" sz="1200" b="0" i="0" u="none" strike="noStrike">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2229835535"/>
                  </a:ext>
                </a:extLst>
              </a:tr>
              <a:tr h="606544">
                <a:tc>
                  <a:txBody>
                    <a:bodyPr/>
                    <a:lstStyle/>
                    <a:p>
                      <a:pPr algn="r" fontAlgn="t"/>
                      <a:r>
                        <a:rPr lang="en-US" sz="1200" u="none" strike="noStrike" dirty="0">
                          <a:effectLst/>
                        </a:rPr>
                        <a:t>Non-fiction/factual reading relating to the arts (e.g. a book about theatre, architecture, music, etc.) (not newspapers or magazines)</a:t>
                      </a:r>
                      <a:endParaRPr lang="en-US" sz="12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2604909621"/>
                  </a:ext>
                </a:extLst>
              </a:tr>
              <a:tr h="576064">
                <a:tc>
                  <a:txBody>
                    <a:bodyPr/>
                    <a:lstStyle/>
                    <a:p>
                      <a:pPr algn="r" fontAlgn="t"/>
                      <a:r>
                        <a:rPr lang="en-IE" sz="1200" u="none" strike="noStrike">
                          <a:effectLst/>
                        </a:rPr>
                        <a:t>Poetry</a:t>
                      </a:r>
                      <a:endParaRPr lang="en-IE" sz="1200" b="0" i="0" u="none" strike="noStrike">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665198410"/>
                  </a:ext>
                </a:extLst>
              </a:tr>
              <a:tr h="161925">
                <a:tc>
                  <a:txBody>
                    <a:bodyPr/>
                    <a:lstStyle/>
                    <a:p>
                      <a:pPr algn="r" fontAlgn="t"/>
                      <a:r>
                        <a:rPr lang="en-IE" sz="1200" u="none" strike="noStrike">
                          <a:effectLst/>
                        </a:rPr>
                        <a:t>Other</a:t>
                      </a:r>
                      <a:endParaRPr lang="en-IE" sz="1200" b="0" i="0" u="none" strike="noStrike">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405576158"/>
                  </a:ext>
                </a:extLst>
              </a:tr>
              <a:tr h="311651">
                <a:tc>
                  <a:txBody>
                    <a:bodyPr/>
                    <a:lstStyle/>
                    <a:p>
                      <a:pPr algn="r" fontAlgn="t"/>
                      <a:r>
                        <a:rPr lang="en-IE" sz="1200" u="none" strike="noStrike" dirty="0">
                          <a:effectLst/>
                        </a:rPr>
                        <a:t> </a:t>
                      </a:r>
                      <a:endParaRPr lang="en-IE" sz="12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1288158198"/>
                  </a:ext>
                </a:extLst>
              </a:tr>
              <a:tr h="161925">
                <a:tc>
                  <a:txBody>
                    <a:bodyPr/>
                    <a:lstStyle/>
                    <a:p>
                      <a:pPr algn="r" fontAlgn="t"/>
                      <a:r>
                        <a:rPr lang="en-IE" sz="1200" u="none" strike="noStrike" dirty="0">
                          <a:effectLst/>
                        </a:rPr>
                        <a:t>Any (excl. Other)</a:t>
                      </a:r>
                      <a:endParaRPr lang="en-IE" sz="12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582496484"/>
                  </a:ext>
                </a:extLst>
              </a:tr>
            </a:tbl>
          </a:graphicData>
        </a:graphic>
      </p:graphicFrame>
      <p:graphicFrame>
        <p:nvGraphicFramePr>
          <p:cNvPr id="11" name="Table 10">
            <a:extLst>
              <a:ext uri="{FF2B5EF4-FFF2-40B4-BE49-F238E27FC236}">
                <a16:creationId xmlns="" xmlns:a16="http://schemas.microsoft.com/office/drawing/2014/main" id="{17200DA6-46AD-4B45-B41C-91C326A52119}"/>
              </a:ext>
            </a:extLst>
          </p:cNvPr>
          <p:cNvGraphicFramePr>
            <a:graphicFrameLocks noGrp="1"/>
          </p:cNvGraphicFramePr>
          <p:nvPr/>
        </p:nvGraphicFramePr>
        <p:xfrm>
          <a:off x="8951912" y="1196052"/>
          <a:ext cx="609600" cy="4393387"/>
        </p:xfrm>
        <a:graphic>
          <a:graphicData uri="http://schemas.openxmlformats.org/drawingml/2006/table">
            <a:tbl>
              <a:tblPr>
                <a:tableStyleId>{5C22544A-7EE6-4342-B048-85BDC9FD1C3A}</a:tableStyleId>
              </a:tblPr>
              <a:tblGrid>
                <a:gridCol w="609600">
                  <a:extLst>
                    <a:ext uri="{9D8B030D-6E8A-4147-A177-3AD203B41FA5}">
                      <a16:colId xmlns="" xmlns:a16="http://schemas.microsoft.com/office/drawing/2014/main" val="390874379"/>
                    </a:ext>
                  </a:extLst>
                </a:gridCol>
              </a:tblGrid>
              <a:tr h="288732">
                <a:tc>
                  <a:txBody>
                    <a:bodyPr/>
                    <a:lstStyle/>
                    <a:p>
                      <a:pPr algn="ctr" fontAlgn="b"/>
                      <a:r>
                        <a:rPr lang="en-IE" sz="1200" b="1" i="0" u="none" strike="noStrike" dirty="0">
                          <a:solidFill>
                            <a:srgbClr val="54C0E8"/>
                          </a:solidFill>
                          <a:effectLst/>
                          <a:latin typeface="+mn-lt"/>
                        </a:rPr>
                        <a:t>2018</a:t>
                      </a:r>
                    </a:p>
                  </a:txBody>
                  <a:tcPr marL="9525" marR="9525" marT="9525" marB="0" anchor="ctr">
                    <a:noFill/>
                  </a:tcPr>
                </a:tc>
                <a:extLst>
                  <a:ext uri="{0D108BD9-81ED-4DB2-BD59-A6C34878D82A}">
                    <a16:rowId xmlns="" xmlns:a16="http://schemas.microsoft.com/office/drawing/2014/main" val="1462616239"/>
                  </a:ext>
                </a:extLst>
              </a:tr>
              <a:tr h="114779">
                <a:tc>
                  <a:txBody>
                    <a:bodyPr/>
                    <a:lstStyle/>
                    <a:p>
                      <a:pPr algn="ctr" fontAlgn="b"/>
                      <a:r>
                        <a:rPr lang="en-IE" sz="1200" b="1" i="0" u="none" strike="noStrike" dirty="0">
                          <a:solidFill>
                            <a:srgbClr val="54C0E8"/>
                          </a:solidFill>
                          <a:effectLst/>
                          <a:latin typeface="+mn-lt"/>
                        </a:rPr>
                        <a:t>%</a:t>
                      </a:r>
                    </a:p>
                  </a:txBody>
                  <a:tcPr marL="9525" marR="9525" marT="9525" marB="0" anchor="ctr">
                    <a:noFill/>
                  </a:tcPr>
                </a:tc>
                <a:extLst>
                  <a:ext uri="{0D108BD9-81ED-4DB2-BD59-A6C34878D82A}">
                    <a16:rowId xmlns="" xmlns:a16="http://schemas.microsoft.com/office/drawing/2014/main" val="12022697"/>
                  </a:ext>
                </a:extLst>
              </a:tr>
              <a:tr h="527675">
                <a:tc>
                  <a:txBody>
                    <a:bodyPr/>
                    <a:lstStyle/>
                    <a:p>
                      <a:pPr algn="ctr" fontAlgn="b"/>
                      <a:r>
                        <a:rPr lang="en-IE" sz="1200" b="1" u="none" strike="noStrike" dirty="0">
                          <a:solidFill>
                            <a:srgbClr val="54C0E8"/>
                          </a:solidFill>
                          <a:effectLst/>
                          <a:latin typeface="+mn-lt"/>
                        </a:rPr>
                        <a:t>43</a:t>
                      </a:r>
                      <a:endParaRPr lang="en-IE" sz="1200" b="1" i="0" u="none" strike="noStrike" dirty="0">
                        <a:solidFill>
                          <a:srgbClr val="54C0E8"/>
                        </a:solidFill>
                        <a:effectLst/>
                        <a:latin typeface="+mn-lt"/>
                      </a:endParaRPr>
                    </a:p>
                  </a:txBody>
                  <a:tcPr marL="9525" marR="9525" marT="9525" marB="0" anchor="ctr">
                    <a:noFill/>
                  </a:tcPr>
                </a:tc>
                <a:extLst>
                  <a:ext uri="{0D108BD9-81ED-4DB2-BD59-A6C34878D82A}">
                    <a16:rowId xmlns="" xmlns:a16="http://schemas.microsoft.com/office/drawing/2014/main" val="3384084006"/>
                  </a:ext>
                </a:extLst>
              </a:tr>
              <a:tr h="576064">
                <a:tc>
                  <a:txBody>
                    <a:bodyPr/>
                    <a:lstStyle/>
                    <a:p>
                      <a:pPr algn="ctr" fontAlgn="b"/>
                      <a:r>
                        <a:rPr lang="en-IE" sz="1200" b="1" u="none" strike="noStrike" dirty="0">
                          <a:solidFill>
                            <a:srgbClr val="54C0E8"/>
                          </a:solidFill>
                          <a:effectLst/>
                          <a:latin typeface="+mn-lt"/>
                        </a:rPr>
                        <a:t>26</a:t>
                      </a:r>
                      <a:endParaRPr lang="en-IE" sz="1200" b="1" i="0" u="none" strike="noStrike" dirty="0">
                        <a:solidFill>
                          <a:srgbClr val="54C0E8"/>
                        </a:solidFill>
                        <a:effectLst/>
                        <a:latin typeface="+mn-lt"/>
                      </a:endParaRPr>
                    </a:p>
                  </a:txBody>
                  <a:tcPr marL="9525" marR="9525" marT="9525" marB="0" anchor="ctr">
                    <a:noFill/>
                  </a:tcPr>
                </a:tc>
                <a:extLst>
                  <a:ext uri="{0D108BD9-81ED-4DB2-BD59-A6C34878D82A}">
                    <a16:rowId xmlns="" xmlns:a16="http://schemas.microsoft.com/office/drawing/2014/main" val="4266424401"/>
                  </a:ext>
                </a:extLst>
              </a:tr>
              <a:tr h="504056">
                <a:tc>
                  <a:txBody>
                    <a:bodyPr/>
                    <a:lstStyle/>
                    <a:p>
                      <a:pPr algn="ctr" fontAlgn="b"/>
                      <a:r>
                        <a:rPr lang="en-IE" sz="1200" b="1" u="none" strike="noStrike" dirty="0">
                          <a:solidFill>
                            <a:srgbClr val="54C0E8"/>
                          </a:solidFill>
                          <a:effectLst/>
                          <a:latin typeface="+mn-lt"/>
                        </a:rPr>
                        <a:t>22</a:t>
                      </a:r>
                      <a:endParaRPr lang="en-IE" sz="1200" b="1" i="0" u="none" strike="noStrike" dirty="0">
                        <a:solidFill>
                          <a:srgbClr val="54C0E8"/>
                        </a:solidFill>
                        <a:effectLst/>
                        <a:latin typeface="+mn-lt"/>
                      </a:endParaRPr>
                    </a:p>
                  </a:txBody>
                  <a:tcPr marL="9525" marR="9525" marT="9525" marB="0" anchor="ctr">
                    <a:noFill/>
                  </a:tcPr>
                </a:tc>
                <a:extLst>
                  <a:ext uri="{0D108BD9-81ED-4DB2-BD59-A6C34878D82A}">
                    <a16:rowId xmlns="" xmlns:a16="http://schemas.microsoft.com/office/drawing/2014/main" val="1009027129"/>
                  </a:ext>
                </a:extLst>
              </a:tr>
              <a:tr h="576064">
                <a:tc>
                  <a:txBody>
                    <a:bodyPr/>
                    <a:lstStyle/>
                    <a:p>
                      <a:pPr algn="ctr" fontAlgn="b"/>
                      <a:r>
                        <a:rPr lang="en-IE" sz="1200" b="1" u="none" strike="noStrike" dirty="0">
                          <a:solidFill>
                            <a:srgbClr val="54C0E8"/>
                          </a:solidFill>
                          <a:effectLst/>
                          <a:latin typeface="+mn-lt"/>
                        </a:rPr>
                        <a:t>22</a:t>
                      </a:r>
                      <a:endParaRPr lang="en-IE" sz="1200" b="1" i="0" u="none" strike="noStrike" dirty="0">
                        <a:solidFill>
                          <a:srgbClr val="54C0E8"/>
                        </a:solidFill>
                        <a:effectLst/>
                        <a:latin typeface="+mn-lt"/>
                      </a:endParaRPr>
                    </a:p>
                  </a:txBody>
                  <a:tcPr marL="9525" marR="9525" marT="9525" marB="0" anchor="ctr">
                    <a:noFill/>
                  </a:tcPr>
                </a:tc>
                <a:extLst>
                  <a:ext uri="{0D108BD9-81ED-4DB2-BD59-A6C34878D82A}">
                    <a16:rowId xmlns="" xmlns:a16="http://schemas.microsoft.com/office/drawing/2014/main" val="2469377259"/>
                  </a:ext>
                </a:extLst>
              </a:tr>
              <a:tr h="576064">
                <a:tc>
                  <a:txBody>
                    <a:bodyPr/>
                    <a:lstStyle/>
                    <a:p>
                      <a:pPr algn="ctr" fontAlgn="b"/>
                      <a:r>
                        <a:rPr lang="en-IE" sz="1200" b="1" u="none" strike="noStrike" dirty="0">
                          <a:solidFill>
                            <a:srgbClr val="54C0E8"/>
                          </a:solidFill>
                          <a:effectLst/>
                          <a:latin typeface="+mn-lt"/>
                        </a:rPr>
                        <a:t>12</a:t>
                      </a:r>
                      <a:endParaRPr lang="en-IE" sz="1200" b="1" i="0" u="none" strike="noStrike" dirty="0">
                        <a:solidFill>
                          <a:srgbClr val="54C0E8"/>
                        </a:solidFill>
                        <a:effectLst/>
                        <a:latin typeface="+mn-lt"/>
                      </a:endParaRPr>
                    </a:p>
                  </a:txBody>
                  <a:tcPr marL="9525" marR="9525" marT="9525" marB="0" anchor="ctr">
                    <a:noFill/>
                  </a:tcPr>
                </a:tc>
                <a:extLst>
                  <a:ext uri="{0D108BD9-81ED-4DB2-BD59-A6C34878D82A}">
                    <a16:rowId xmlns="" xmlns:a16="http://schemas.microsoft.com/office/drawing/2014/main" val="200655067"/>
                  </a:ext>
                </a:extLst>
              </a:tr>
              <a:tr h="479961">
                <a:tc>
                  <a:txBody>
                    <a:bodyPr/>
                    <a:lstStyle/>
                    <a:p>
                      <a:pPr algn="ctr" fontAlgn="b"/>
                      <a:r>
                        <a:rPr lang="en-IE" sz="1200" b="1" u="none" strike="noStrike" dirty="0">
                          <a:solidFill>
                            <a:srgbClr val="54C0E8"/>
                          </a:solidFill>
                          <a:effectLst/>
                          <a:latin typeface="+mn-lt"/>
                        </a:rPr>
                        <a:t>12</a:t>
                      </a:r>
                      <a:endParaRPr lang="en-IE" sz="1200" b="1" i="0" u="none" strike="noStrike" dirty="0">
                        <a:solidFill>
                          <a:srgbClr val="54C0E8"/>
                        </a:solidFill>
                        <a:effectLst/>
                        <a:latin typeface="+mn-lt"/>
                      </a:endParaRPr>
                    </a:p>
                  </a:txBody>
                  <a:tcPr marL="9525" marR="9525" marT="9525" marB="0" anchor="ctr">
                    <a:noFill/>
                  </a:tcPr>
                </a:tc>
                <a:extLst>
                  <a:ext uri="{0D108BD9-81ED-4DB2-BD59-A6C34878D82A}">
                    <a16:rowId xmlns="" xmlns:a16="http://schemas.microsoft.com/office/drawing/2014/main" val="2806291412"/>
                  </a:ext>
                </a:extLst>
              </a:tr>
              <a:tr h="168111">
                <a:tc>
                  <a:txBody>
                    <a:bodyPr/>
                    <a:lstStyle/>
                    <a:p>
                      <a:pPr algn="ctr" fontAlgn="b"/>
                      <a:endParaRPr lang="en-IE" sz="1200" b="1" i="0" u="none" strike="noStrike" dirty="0">
                        <a:solidFill>
                          <a:srgbClr val="54C0E8"/>
                        </a:solidFill>
                        <a:effectLst/>
                        <a:latin typeface="+mn-lt"/>
                      </a:endParaRPr>
                    </a:p>
                  </a:txBody>
                  <a:tcPr marL="9525" marR="9525" marT="9525" marB="0" anchor="ctr">
                    <a:noFill/>
                  </a:tcPr>
                </a:tc>
                <a:extLst>
                  <a:ext uri="{0D108BD9-81ED-4DB2-BD59-A6C34878D82A}">
                    <a16:rowId xmlns="" xmlns:a16="http://schemas.microsoft.com/office/drawing/2014/main" val="2577064034"/>
                  </a:ext>
                </a:extLst>
              </a:tr>
              <a:tr h="479961">
                <a:tc>
                  <a:txBody>
                    <a:bodyPr/>
                    <a:lstStyle/>
                    <a:p>
                      <a:pPr algn="ctr" fontAlgn="b"/>
                      <a:r>
                        <a:rPr lang="en-IE" sz="1200" b="1" u="none" strike="noStrike" dirty="0">
                          <a:solidFill>
                            <a:srgbClr val="54C0E8"/>
                          </a:solidFill>
                          <a:effectLst/>
                          <a:latin typeface="+mn-lt"/>
                        </a:rPr>
                        <a:t>73</a:t>
                      </a:r>
                      <a:endParaRPr lang="en-IE" sz="1200" b="1" i="0" u="none" strike="noStrike" dirty="0">
                        <a:solidFill>
                          <a:srgbClr val="54C0E8"/>
                        </a:solidFill>
                        <a:effectLst/>
                        <a:latin typeface="+mn-lt"/>
                      </a:endParaRPr>
                    </a:p>
                  </a:txBody>
                  <a:tcPr marL="9525" marR="9525" marT="9525" marB="0" anchor="ctr">
                    <a:noFill/>
                  </a:tcPr>
                </a:tc>
                <a:extLst>
                  <a:ext uri="{0D108BD9-81ED-4DB2-BD59-A6C34878D82A}">
                    <a16:rowId xmlns="" xmlns:a16="http://schemas.microsoft.com/office/drawing/2014/main" val="1591949135"/>
                  </a:ext>
                </a:extLst>
              </a:tr>
            </a:tbl>
          </a:graphicData>
        </a:graphic>
      </p:graphicFrame>
      <p:sp>
        <p:nvSpPr>
          <p:cNvPr id="12" name="Parallelogram 11">
            <a:extLst>
              <a:ext uri="{FF2B5EF4-FFF2-40B4-BE49-F238E27FC236}">
                <a16:creationId xmlns="" xmlns:a16="http://schemas.microsoft.com/office/drawing/2014/main" id="{8BC506D5-98CE-4585-B578-3BD2D033A929}"/>
              </a:ext>
            </a:extLst>
          </p:cNvPr>
          <p:cNvSpPr/>
          <p:nvPr/>
        </p:nvSpPr>
        <p:spPr>
          <a:xfrm>
            <a:off x="1485765" y="5885656"/>
            <a:ext cx="7848871" cy="533778"/>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400" b="1" dirty="0">
                <a:solidFill>
                  <a:prstClr val="white"/>
                </a:solidFill>
              </a:rPr>
              <a:t>45% of Irish adults have read a work of fiction, novel, story or play in past 12 months.</a:t>
            </a:r>
          </a:p>
        </p:txBody>
      </p:sp>
    </p:spTree>
    <p:extLst>
      <p:ext uri="{BB962C8B-B14F-4D97-AF65-F5344CB8AC3E}">
        <p14:creationId xmlns:p14="http://schemas.microsoft.com/office/powerpoint/2010/main" val="942828619"/>
      </p:ext>
    </p:extLst>
  </p:cSld>
  <p:clrMapOvr>
    <a:masterClrMapping/>
  </p:clrMapOvr>
  <p:transition spd="slow">
    <p:wipe dir="r"/>
  </p:transition>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3F0EFE8F-61FC-4EA8-B3D5-2F0FD7986FBA}"/>
              </a:ext>
            </a:extLst>
          </p:cNvPr>
          <p:cNvSpPr>
            <a:spLocks noGrp="1"/>
          </p:cNvSpPr>
          <p:nvPr>
            <p:ph type="body" sz="quarter" idx="49"/>
          </p:nvPr>
        </p:nvSpPr>
        <p:spPr/>
        <p:txBody>
          <a:bodyPr/>
          <a:lstStyle/>
          <a:p>
            <a:r>
              <a:rPr lang="en-IE" dirty="0">
                <a:solidFill>
                  <a:schemeClr val="bg1">
                    <a:lumMod val="50000"/>
                  </a:schemeClr>
                </a:solidFill>
              </a:rPr>
              <a:t>Base : All Adults 16+ n- 1,303</a:t>
            </a:r>
            <a:endParaRPr lang="en-IE" dirty="0"/>
          </a:p>
        </p:txBody>
      </p:sp>
      <p:sp>
        <p:nvSpPr>
          <p:cNvPr id="2" name="Title 1">
            <a:extLst>
              <a:ext uri="{FF2B5EF4-FFF2-40B4-BE49-F238E27FC236}">
                <a16:creationId xmlns="" xmlns:a16="http://schemas.microsoft.com/office/drawing/2014/main" id="{9B67E307-3389-49D6-A438-9CEA8926AE69}"/>
              </a:ext>
            </a:extLst>
          </p:cNvPr>
          <p:cNvSpPr>
            <a:spLocks noGrp="1"/>
          </p:cNvSpPr>
          <p:nvPr>
            <p:ph type="title"/>
          </p:nvPr>
        </p:nvSpPr>
        <p:spPr/>
        <p:txBody>
          <a:bodyPr>
            <a:normAutofit fontScale="90000"/>
          </a:bodyPr>
          <a:lstStyle/>
          <a:p>
            <a:r>
              <a:rPr lang="en-IE" dirty="0"/>
              <a:t>Reading for Pleasure x Demographics</a:t>
            </a:r>
            <a:endParaRPr lang="en-IE" sz="1814" dirty="0">
              <a:solidFill>
                <a:schemeClr val="bg1">
                  <a:lumMod val="50000"/>
                </a:schemeClr>
              </a:solidFill>
            </a:endParaRPr>
          </a:p>
        </p:txBody>
      </p:sp>
      <p:sp>
        <p:nvSpPr>
          <p:cNvPr id="4" name="Text Placeholder 3">
            <a:extLst>
              <a:ext uri="{FF2B5EF4-FFF2-40B4-BE49-F238E27FC236}">
                <a16:creationId xmlns="" xmlns:a16="http://schemas.microsoft.com/office/drawing/2014/main" id="{EC66BE61-6ED0-47CE-A86D-E13A53F34120}"/>
              </a:ext>
            </a:extLst>
          </p:cNvPr>
          <p:cNvSpPr>
            <a:spLocks noGrp="1"/>
          </p:cNvSpPr>
          <p:nvPr>
            <p:ph type="body" sz="quarter" idx="60"/>
          </p:nvPr>
        </p:nvSpPr>
        <p:spPr/>
        <p:txBody>
          <a:bodyPr/>
          <a:lstStyle/>
          <a:p>
            <a:pPr fontAlgn="t"/>
            <a:r>
              <a:rPr lang="en-IE" i="0" dirty="0"/>
              <a:t>Q20a. Have you read any of the following in the past 12 months?</a:t>
            </a:r>
          </a:p>
          <a:p>
            <a:endParaRPr lang="en-IE" dirty="0"/>
          </a:p>
        </p:txBody>
      </p:sp>
      <p:sp>
        <p:nvSpPr>
          <p:cNvPr id="8" name="Parallelogram 7">
            <a:extLst>
              <a:ext uri="{FF2B5EF4-FFF2-40B4-BE49-F238E27FC236}">
                <a16:creationId xmlns="" xmlns:a16="http://schemas.microsoft.com/office/drawing/2014/main" id="{04C426AD-06DD-410A-A8F5-4C9B32459254}"/>
              </a:ext>
            </a:extLst>
          </p:cNvPr>
          <p:cNvSpPr/>
          <p:nvPr/>
        </p:nvSpPr>
        <p:spPr>
          <a:xfrm>
            <a:off x="1333365" y="5733256"/>
            <a:ext cx="7848871" cy="533778"/>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400" b="1" dirty="0">
                <a:solidFill>
                  <a:prstClr val="white"/>
                </a:solidFill>
              </a:rPr>
              <a:t>Reading for pleasure levels continue to show only occasional demographic variation.</a:t>
            </a:r>
          </a:p>
        </p:txBody>
      </p:sp>
      <p:graphicFrame>
        <p:nvGraphicFramePr>
          <p:cNvPr id="5" name="Table 4">
            <a:extLst>
              <a:ext uri="{FF2B5EF4-FFF2-40B4-BE49-F238E27FC236}">
                <a16:creationId xmlns="" xmlns:a16="http://schemas.microsoft.com/office/drawing/2014/main" id="{AC55C327-13FC-4C5F-A1DD-34163AE96F52}"/>
              </a:ext>
            </a:extLst>
          </p:cNvPr>
          <p:cNvGraphicFramePr>
            <a:graphicFrameLocks noGrp="1"/>
          </p:cNvGraphicFramePr>
          <p:nvPr/>
        </p:nvGraphicFramePr>
        <p:xfrm>
          <a:off x="237948" y="1005005"/>
          <a:ext cx="9436041" cy="4709131"/>
        </p:xfrm>
        <a:graphic>
          <a:graphicData uri="http://schemas.openxmlformats.org/drawingml/2006/table">
            <a:tbl>
              <a:tblPr>
                <a:tableStyleId>{5C22544A-7EE6-4342-B048-85BDC9FD1C3A}</a:tableStyleId>
              </a:tblPr>
              <a:tblGrid>
                <a:gridCol w="1673793">
                  <a:extLst>
                    <a:ext uri="{9D8B030D-6E8A-4147-A177-3AD203B41FA5}">
                      <a16:colId xmlns="" xmlns:a16="http://schemas.microsoft.com/office/drawing/2014/main" val="232497124"/>
                    </a:ext>
                  </a:extLst>
                </a:gridCol>
                <a:gridCol w="597096">
                  <a:extLst>
                    <a:ext uri="{9D8B030D-6E8A-4147-A177-3AD203B41FA5}">
                      <a16:colId xmlns="" xmlns:a16="http://schemas.microsoft.com/office/drawing/2014/main" val="2103579468"/>
                    </a:ext>
                  </a:extLst>
                </a:gridCol>
                <a:gridCol w="597096">
                  <a:extLst>
                    <a:ext uri="{9D8B030D-6E8A-4147-A177-3AD203B41FA5}">
                      <a16:colId xmlns="" xmlns:a16="http://schemas.microsoft.com/office/drawing/2014/main" val="1554968331"/>
                    </a:ext>
                  </a:extLst>
                </a:gridCol>
                <a:gridCol w="597096">
                  <a:extLst>
                    <a:ext uri="{9D8B030D-6E8A-4147-A177-3AD203B41FA5}">
                      <a16:colId xmlns="" xmlns:a16="http://schemas.microsoft.com/office/drawing/2014/main" val="3721832825"/>
                    </a:ext>
                  </a:extLst>
                </a:gridCol>
                <a:gridCol w="597096">
                  <a:extLst>
                    <a:ext uri="{9D8B030D-6E8A-4147-A177-3AD203B41FA5}">
                      <a16:colId xmlns="" xmlns:a16="http://schemas.microsoft.com/office/drawing/2014/main" val="1858620944"/>
                    </a:ext>
                  </a:extLst>
                </a:gridCol>
                <a:gridCol w="597096">
                  <a:extLst>
                    <a:ext uri="{9D8B030D-6E8A-4147-A177-3AD203B41FA5}">
                      <a16:colId xmlns="" xmlns:a16="http://schemas.microsoft.com/office/drawing/2014/main" val="279071462"/>
                    </a:ext>
                  </a:extLst>
                </a:gridCol>
                <a:gridCol w="597096">
                  <a:extLst>
                    <a:ext uri="{9D8B030D-6E8A-4147-A177-3AD203B41FA5}">
                      <a16:colId xmlns="" xmlns:a16="http://schemas.microsoft.com/office/drawing/2014/main" val="2647235636"/>
                    </a:ext>
                  </a:extLst>
                </a:gridCol>
                <a:gridCol w="597096">
                  <a:extLst>
                    <a:ext uri="{9D8B030D-6E8A-4147-A177-3AD203B41FA5}">
                      <a16:colId xmlns="" xmlns:a16="http://schemas.microsoft.com/office/drawing/2014/main" val="181250949"/>
                    </a:ext>
                  </a:extLst>
                </a:gridCol>
                <a:gridCol w="597096">
                  <a:extLst>
                    <a:ext uri="{9D8B030D-6E8A-4147-A177-3AD203B41FA5}">
                      <a16:colId xmlns="" xmlns:a16="http://schemas.microsoft.com/office/drawing/2014/main" val="1292352477"/>
                    </a:ext>
                  </a:extLst>
                </a:gridCol>
                <a:gridCol w="597096">
                  <a:extLst>
                    <a:ext uri="{9D8B030D-6E8A-4147-A177-3AD203B41FA5}">
                      <a16:colId xmlns="" xmlns:a16="http://schemas.microsoft.com/office/drawing/2014/main" val="4002501379"/>
                    </a:ext>
                  </a:extLst>
                </a:gridCol>
                <a:gridCol w="597096">
                  <a:extLst>
                    <a:ext uri="{9D8B030D-6E8A-4147-A177-3AD203B41FA5}">
                      <a16:colId xmlns="" xmlns:a16="http://schemas.microsoft.com/office/drawing/2014/main" val="110117838"/>
                    </a:ext>
                  </a:extLst>
                </a:gridCol>
                <a:gridCol w="597096">
                  <a:extLst>
                    <a:ext uri="{9D8B030D-6E8A-4147-A177-3AD203B41FA5}">
                      <a16:colId xmlns="" xmlns:a16="http://schemas.microsoft.com/office/drawing/2014/main" val="3425669950"/>
                    </a:ext>
                  </a:extLst>
                </a:gridCol>
                <a:gridCol w="597096">
                  <a:extLst>
                    <a:ext uri="{9D8B030D-6E8A-4147-A177-3AD203B41FA5}">
                      <a16:colId xmlns="" xmlns:a16="http://schemas.microsoft.com/office/drawing/2014/main" val="1819069037"/>
                    </a:ext>
                  </a:extLst>
                </a:gridCol>
                <a:gridCol w="597096">
                  <a:extLst>
                    <a:ext uri="{9D8B030D-6E8A-4147-A177-3AD203B41FA5}">
                      <a16:colId xmlns="" xmlns:a16="http://schemas.microsoft.com/office/drawing/2014/main" val="2794126728"/>
                    </a:ext>
                  </a:extLst>
                </a:gridCol>
              </a:tblGrid>
              <a:tr h="356521">
                <a:tc rowSpan="2">
                  <a:txBody>
                    <a:bodyPr/>
                    <a:lstStyle/>
                    <a:p>
                      <a:pPr algn="l" fontAlgn="t"/>
                      <a:r>
                        <a:rPr lang="en-IE" sz="1000" u="none" strike="noStrike" dirty="0">
                          <a:effectLst/>
                        </a:rPr>
                        <a:t> </a:t>
                      </a:r>
                      <a:endParaRPr lang="en-IE" sz="1000" b="0" i="0" u="none" strike="noStrike" dirty="0">
                        <a:solidFill>
                          <a:srgbClr val="000000"/>
                        </a:solidFill>
                        <a:effectLst/>
                        <a:latin typeface="Tahoma" panose="020B0604030504040204" pitchFamily="34" charset="0"/>
                      </a:endParaRPr>
                    </a:p>
                  </a:txBody>
                  <a:tcPr marL="9330" marR="9330" marT="9330" marB="0" anchor="ctr">
                    <a:solidFill>
                      <a:srgbClr val="FED402"/>
                    </a:solidFill>
                  </a:tcPr>
                </a:tc>
                <a:tc rowSpan="2">
                  <a:txBody>
                    <a:bodyPr/>
                    <a:lstStyle/>
                    <a:p>
                      <a:pPr algn="ctr" fontAlgn="t"/>
                      <a:r>
                        <a:rPr lang="en-IE" sz="1200" b="1" u="none" strike="noStrike" dirty="0">
                          <a:effectLst/>
                        </a:rPr>
                        <a:t>Total</a:t>
                      </a:r>
                      <a:endParaRPr lang="en-IE" sz="1200" b="1" i="0" u="none" strike="noStrike" dirty="0">
                        <a:solidFill>
                          <a:srgbClr val="000000"/>
                        </a:solidFill>
                        <a:effectLst/>
                        <a:latin typeface="Tahoma" panose="020B0604030504040204" pitchFamily="34" charset="0"/>
                      </a:endParaRPr>
                    </a:p>
                  </a:txBody>
                  <a:tcPr marL="9330" marR="9330" marT="9330" marB="0" anchor="ctr">
                    <a:solidFill>
                      <a:srgbClr val="FED402"/>
                    </a:solidFill>
                  </a:tcPr>
                </a:tc>
                <a:tc gridSpan="2">
                  <a:txBody>
                    <a:bodyPr/>
                    <a:lstStyle/>
                    <a:p>
                      <a:pPr algn="ctr" fontAlgn="t"/>
                      <a:r>
                        <a:rPr lang="en-IE" sz="1200" b="1" u="none" strike="noStrike" dirty="0">
                          <a:effectLst/>
                        </a:rPr>
                        <a:t>Gender</a:t>
                      </a:r>
                      <a:endParaRPr lang="en-IE" sz="1200" b="1" i="0" u="none" strike="noStrike" dirty="0">
                        <a:solidFill>
                          <a:srgbClr val="000000"/>
                        </a:solidFill>
                        <a:effectLst/>
                        <a:latin typeface="Tahoma" panose="020B0604030504040204" pitchFamily="34" charset="0"/>
                      </a:endParaRPr>
                    </a:p>
                  </a:txBody>
                  <a:tcPr marL="9330" marR="9330" marT="9330" marB="0" anchor="ctr">
                    <a:solidFill>
                      <a:srgbClr val="FED402"/>
                    </a:solidFill>
                  </a:tcPr>
                </a:tc>
                <a:tc hMerge="1">
                  <a:txBody>
                    <a:bodyPr/>
                    <a:lstStyle/>
                    <a:p>
                      <a:endParaRPr lang="en-IE"/>
                    </a:p>
                  </a:txBody>
                  <a:tcPr/>
                </a:tc>
                <a:tc gridSpan="3">
                  <a:txBody>
                    <a:bodyPr/>
                    <a:lstStyle/>
                    <a:p>
                      <a:pPr algn="ctr" fontAlgn="t"/>
                      <a:r>
                        <a:rPr lang="en-IE" sz="1200" b="1" u="none" strike="noStrike" dirty="0">
                          <a:effectLst/>
                        </a:rPr>
                        <a:t>Age</a:t>
                      </a:r>
                      <a:endParaRPr lang="en-IE" sz="1200" b="1" i="0" u="none" strike="noStrike" dirty="0">
                        <a:solidFill>
                          <a:srgbClr val="000000"/>
                        </a:solidFill>
                        <a:effectLst/>
                        <a:latin typeface="Tahoma" panose="020B0604030504040204" pitchFamily="34" charset="0"/>
                      </a:endParaRPr>
                    </a:p>
                  </a:txBody>
                  <a:tcPr marL="9330" marR="9330" marT="9330" marB="0" anchor="ctr">
                    <a:solidFill>
                      <a:srgbClr val="FED402"/>
                    </a:solidFill>
                  </a:tcPr>
                </a:tc>
                <a:tc hMerge="1">
                  <a:txBody>
                    <a:bodyPr/>
                    <a:lstStyle/>
                    <a:p>
                      <a:endParaRPr lang="en-IE"/>
                    </a:p>
                  </a:txBody>
                  <a:tcPr/>
                </a:tc>
                <a:tc hMerge="1">
                  <a:txBody>
                    <a:bodyPr/>
                    <a:lstStyle/>
                    <a:p>
                      <a:endParaRPr lang="en-IE"/>
                    </a:p>
                  </a:txBody>
                  <a:tcPr/>
                </a:tc>
                <a:tc gridSpan="2">
                  <a:txBody>
                    <a:bodyPr/>
                    <a:lstStyle/>
                    <a:p>
                      <a:pPr algn="ctr" fontAlgn="t"/>
                      <a:r>
                        <a:rPr lang="en-IE" sz="1200" b="1" u="none" strike="noStrike" dirty="0">
                          <a:effectLst/>
                        </a:rPr>
                        <a:t>Social Class</a:t>
                      </a:r>
                      <a:endParaRPr lang="en-IE" sz="1200" b="1" i="0" u="none" strike="noStrike" dirty="0">
                        <a:solidFill>
                          <a:srgbClr val="000000"/>
                        </a:solidFill>
                        <a:effectLst/>
                        <a:latin typeface="Tahoma" panose="020B0604030504040204" pitchFamily="34" charset="0"/>
                      </a:endParaRPr>
                    </a:p>
                  </a:txBody>
                  <a:tcPr marL="9330" marR="9330" marT="9330" marB="0" anchor="ctr">
                    <a:solidFill>
                      <a:srgbClr val="FED402"/>
                    </a:solidFill>
                  </a:tcPr>
                </a:tc>
                <a:tc hMerge="1">
                  <a:txBody>
                    <a:bodyPr/>
                    <a:lstStyle/>
                    <a:p>
                      <a:endParaRPr lang="en-IE"/>
                    </a:p>
                  </a:txBody>
                  <a:tcPr/>
                </a:tc>
                <a:tc gridSpan="3">
                  <a:txBody>
                    <a:bodyPr/>
                    <a:lstStyle/>
                    <a:p>
                      <a:pPr algn="ctr" fontAlgn="t"/>
                      <a:r>
                        <a:rPr lang="en-IE" sz="1200" b="1" u="none" strike="noStrike" dirty="0">
                          <a:effectLst/>
                        </a:rPr>
                        <a:t>Region</a:t>
                      </a:r>
                      <a:endParaRPr lang="en-IE" sz="1200" b="1" i="0" u="none" strike="noStrike" dirty="0">
                        <a:solidFill>
                          <a:srgbClr val="000000"/>
                        </a:solidFill>
                        <a:effectLst/>
                        <a:latin typeface="Tahoma" panose="020B0604030504040204" pitchFamily="34" charset="0"/>
                      </a:endParaRPr>
                    </a:p>
                  </a:txBody>
                  <a:tcPr marL="9330" marR="9330" marT="9330" marB="0" anchor="ctr">
                    <a:solidFill>
                      <a:srgbClr val="FED402"/>
                    </a:solidFill>
                  </a:tcPr>
                </a:tc>
                <a:tc hMerge="1">
                  <a:txBody>
                    <a:bodyPr/>
                    <a:lstStyle/>
                    <a:p>
                      <a:endParaRPr lang="en-IE"/>
                    </a:p>
                  </a:txBody>
                  <a:tcPr/>
                </a:tc>
                <a:tc hMerge="1">
                  <a:txBody>
                    <a:bodyPr/>
                    <a:lstStyle/>
                    <a:p>
                      <a:endParaRPr lang="en-IE"/>
                    </a:p>
                  </a:txBody>
                  <a:tcPr/>
                </a:tc>
                <a:tc gridSpan="2">
                  <a:txBody>
                    <a:bodyPr/>
                    <a:lstStyle/>
                    <a:p>
                      <a:pPr algn="ctr" fontAlgn="t"/>
                      <a:r>
                        <a:rPr lang="en-IE" sz="1200" b="1" u="none" strike="noStrike" dirty="0">
                          <a:effectLst/>
                        </a:rPr>
                        <a:t>Area</a:t>
                      </a:r>
                      <a:endParaRPr lang="en-IE" sz="1200" b="1" i="0" u="none" strike="noStrike" dirty="0">
                        <a:solidFill>
                          <a:srgbClr val="000000"/>
                        </a:solidFill>
                        <a:effectLst/>
                        <a:latin typeface="Tahoma" panose="020B0604030504040204" pitchFamily="34" charset="0"/>
                      </a:endParaRPr>
                    </a:p>
                  </a:txBody>
                  <a:tcPr marL="9330" marR="9330" marT="9330" marB="0" anchor="ctr">
                    <a:solidFill>
                      <a:srgbClr val="FED402"/>
                    </a:solidFill>
                  </a:tcPr>
                </a:tc>
                <a:tc hMerge="1">
                  <a:txBody>
                    <a:bodyPr/>
                    <a:lstStyle/>
                    <a:p>
                      <a:endParaRPr lang="en-IE"/>
                    </a:p>
                  </a:txBody>
                  <a:tcPr/>
                </a:tc>
                <a:extLst>
                  <a:ext uri="{0D108BD9-81ED-4DB2-BD59-A6C34878D82A}">
                    <a16:rowId xmlns="" xmlns:a16="http://schemas.microsoft.com/office/drawing/2014/main" val="460008993"/>
                  </a:ext>
                </a:extLst>
              </a:tr>
              <a:tr h="158604">
                <a:tc vMerge="1">
                  <a:txBody>
                    <a:bodyPr/>
                    <a:lstStyle/>
                    <a:p>
                      <a:endParaRPr lang="en-IE"/>
                    </a:p>
                  </a:txBody>
                  <a:tcPr/>
                </a:tc>
                <a:tc vMerge="1">
                  <a:txBody>
                    <a:bodyPr/>
                    <a:lstStyle/>
                    <a:p>
                      <a:endParaRPr lang="en-IE"/>
                    </a:p>
                  </a:txBody>
                  <a:tcPr/>
                </a:tc>
                <a:tc>
                  <a:txBody>
                    <a:bodyPr/>
                    <a:lstStyle/>
                    <a:p>
                      <a:pPr algn="ctr" fontAlgn="t"/>
                      <a:r>
                        <a:rPr lang="en-IE" sz="1000" u="none" strike="noStrike" dirty="0">
                          <a:effectLst/>
                        </a:rPr>
                        <a:t>Male</a:t>
                      </a:r>
                      <a:endParaRPr lang="en-IE" sz="1000" b="0" i="0" u="none" strike="noStrike" dirty="0">
                        <a:solidFill>
                          <a:srgbClr val="000000"/>
                        </a:solidFill>
                        <a:effectLst/>
                        <a:latin typeface="Tahoma" panose="020B0604030504040204" pitchFamily="34" charset="0"/>
                      </a:endParaRPr>
                    </a:p>
                  </a:txBody>
                  <a:tcPr marL="9330" marR="9330" marT="9330" marB="0" anchor="ctr">
                    <a:solidFill>
                      <a:srgbClr val="FED402"/>
                    </a:solidFill>
                  </a:tcPr>
                </a:tc>
                <a:tc>
                  <a:txBody>
                    <a:bodyPr/>
                    <a:lstStyle/>
                    <a:p>
                      <a:pPr algn="ctr" fontAlgn="t"/>
                      <a:r>
                        <a:rPr lang="en-IE" sz="1000" u="none" strike="noStrike" dirty="0">
                          <a:effectLst/>
                        </a:rPr>
                        <a:t>Female</a:t>
                      </a:r>
                      <a:endParaRPr lang="en-IE" sz="1000" b="0" i="0" u="none" strike="noStrike" dirty="0">
                        <a:solidFill>
                          <a:srgbClr val="000000"/>
                        </a:solidFill>
                        <a:effectLst/>
                        <a:latin typeface="Tahoma" panose="020B0604030504040204" pitchFamily="34" charset="0"/>
                      </a:endParaRPr>
                    </a:p>
                  </a:txBody>
                  <a:tcPr marL="9330" marR="9330" marT="9330" marB="0" anchor="ctr">
                    <a:solidFill>
                      <a:srgbClr val="FED402"/>
                    </a:solidFill>
                  </a:tcPr>
                </a:tc>
                <a:tc>
                  <a:txBody>
                    <a:bodyPr/>
                    <a:lstStyle/>
                    <a:p>
                      <a:pPr algn="ctr" fontAlgn="t"/>
                      <a:r>
                        <a:rPr lang="en-IE" sz="1000" u="none" strike="noStrike" dirty="0">
                          <a:effectLst/>
                        </a:rPr>
                        <a:t>&lt;34</a:t>
                      </a:r>
                      <a:endParaRPr lang="en-IE" sz="1000" b="0" i="0" u="none" strike="noStrike" dirty="0">
                        <a:solidFill>
                          <a:srgbClr val="000000"/>
                        </a:solidFill>
                        <a:effectLst/>
                        <a:latin typeface="Tahoma" panose="020B0604030504040204" pitchFamily="34" charset="0"/>
                      </a:endParaRPr>
                    </a:p>
                  </a:txBody>
                  <a:tcPr marL="9330" marR="9330" marT="9330" marB="0" anchor="ctr">
                    <a:solidFill>
                      <a:srgbClr val="FED402"/>
                    </a:solidFill>
                  </a:tcPr>
                </a:tc>
                <a:tc>
                  <a:txBody>
                    <a:bodyPr/>
                    <a:lstStyle/>
                    <a:p>
                      <a:pPr algn="ctr" fontAlgn="t"/>
                      <a:r>
                        <a:rPr lang="en-IE" sz="1000" u="none" strike="noStrike" dirty="0">
                          <a:effectLst/>
                        </a:rPr>
                        <a:t>35-49</a:t>
                      </a:r>
                      <a:endParaRPr lang="en-IE" sz="1000" b="0" i="0" u="none" strike="noStrike" dirty="0">
                        <a:solidFill>
                          <a:srgbClr val="000000"/>
                        </a:solidFill>
                        <a:effectLst/>
                        <a:latin typeface="Tahoma" panose="020B0604030504040204" pitchFamily="34" charset="0"/>
                      </a:endParaRPr>
                    </a:p>
                  </a:txBody>
                  <a:tcPr marL="9330" marR="9330" marT="9330" marB="0" anchor="ctr">
                    <a:solidFill>
                      <a:srgbClr val="FED402"/>
                    </a:solidFill>
                  </a:tcPr>
                </a:tc>
                <a:tc>
                  <a:txBody>
                    <a:bodyPr/>
                    <a:lstStyle/>
                    <a:p>
                      <a:pPr algn="ctr" fontAlgn="t"/>
                      <a:r>
                        <a:rPr lang="en-IE" sz="1000" u="none" strike="noStrike" dirty="0">
                          <a:effectLst/>
                        </a:rPr>
                        <a:t>50+</a:t>
                      </a:r>
                      <a:endParaRPr lang="en-IE" sz="1000" b="0" i="0" u="none" strike="noStrike" dirty="0">
                        <a:solidFill>
                          <a:srgbClr val="000000"/>
                        </a:solidFill>
                        <a:effectLst/>
                        <a:latin typeface="Tahoma" panose="020B0604030504040204" pitchFamily="34" charset="0"/>
                      </a:endParaRPr>
                    </a:p>
                  </a:txBody>
                  <a:tcPr marL="9330" marR="9330" marT="9330" marB="0" anchor="ctr">
                    <a:solidFill>
                      <a:srgbClr val="FED402"/>
                    </a:solidFill>
                  </a:tcPr>
                </a:tc>
                <a:tc>
                  <a:txBody>
                    <a:bodyPr/>
                    <a:lstStyle/>
                    <a:p>
                      <a:pPr algn="ctr" fontAlgn="t"/>
                      <a:r>
                        <a:rPr lang="en-IE" sz="1000" u="none" strike="noStrike" dirty="0">
                          <a:effectLst/>
                        </a:rPr>
                        <a:t>ABC1F50+</a:t>
                      </a:r>
                      <a:endParaRPr lang="en-IE" sz="1000" b="0" i="0" u="none" strike="noStrike" dirty="0">
                        <a:solidFill>
                          <a:srgbClr val="000000"/>
                        </a:solidFill>
                        <a:effectLst/>
                        <a:latin typeface="Tahoma" panose="020B0604030504040204" pitchFamily="34" charset="0"/>
                      </a:endParaRPr>
                    </a:p>
                  </a:txBody>
                  <a:tcPr marL="9330" marR="9330" marT="9330" marB="0" anchor="ctr">
                    <a:solidFill>
                      <a:srgbClr val="FED402"/>
                    </a:solidFill>
                  </a:tcPr>
                </a:tc>
                <a:tc>
                  <a:txBody>
                    <a:bodyPr/>
                    <a:lstStyle/>
                    <a:p>
                      <a:pPr algn="ctr" fontAlgn="t"/>
                      <a:r>
                        <a:rPr lang="en-IE" sz="1000" u="none" strike="noStrike" dirty="0">
                          <a:effectLst/>
                        </a:rPr>
                        <a:t>C2DEF50-</a:t>
                      </a:r>
                      <a:endParaRPr lang="en-IE" sz="1000" b="0" i="0" u="none" strike="noStrike" dirty="0">
                        <a:solidFill>
                          <a:srgbClr val="000000"/>
                        </a:solidFill>
                        <a:effectLst/>
                        <a:latin typeface="Tahoma" panose="020B0604030504040204" pitchFamily="34" charset="0"/>
                      </a:endParaRPr>
                    </a:p>
                  </a:txBody>
                  <a:tcPr marL="9330" marR="9330" marT="9330" marB="0" anchor="ctr">
                    <a:solidFill>
                      <a:srgbClr val="FED402"/>
                    </a:solidFill>
                  </a:tcPr>
                </a:tc>
                <a:tc>
                  <a:txBody>
                    <a:bodyPr/>
                    <a:lstStyle/>
                    <a:p>
                      <a:pPr algn="ctr" fontAlgn="t"/>
                      <a:r>
                        <a:rPr lang="en-IE" sz="1000" u="none" strike="noStrike" dirty="0">
                          <a:effectLst/>
                        </a:rPr>
                        <a:t>Dublin</a:t>
                      </a:r>
                      <a:endParaRPr lang="en-IE" sz="1000" b="0" i="0" u="none" strike="noStrike" dirty="0">
                        <a:solidFill>
                          <a:srgbClr val="000000"/>
                        </a:solidFill>
                        <a:effectLst/>
                        <a:latin typeface="Tahoma" panose="020B0604030504040204" pitchFamily="34" charset="0"/>
                      </a:endParaRPr>
                    </a:p>
                  </a:txBody>
                  <a:tcPr marL="9330" marR="9330" marT="9330" marB="0" anchor="ctr">
                    <a:solidFill>
                      <a:srgbClr val="FED402"/>
                    </a:solidFill>
                  </a:tcPr>
                </a:tc>
                <a:tc>
                  <a:txBody>
                    <a:bodyPr/>
                    <a:lstStyle/>
                    <a:p>
                      <a:pPr algn="ctr" fontAlgn="t"/>
                      <a:r>
                        <a:rPr lang="en-IE" sz="1000" u="none" strike="noStrike" dirty="0" err="1">
                          <a:effectLst/>
                        </a:rPr>
                        <a:t>Excl</a:t>
                      </a:r>
                      <a:r>
                        <a:rPr lang="en-IE" sz="1000" u="none" strike="noStrike" dirty="0">
                          <a:effectLst/>
                        </a:rPr>
                        <a:t> Dublin</a:t>
                      </a:r>
                      <a:endParaRPr lang="en-IE" sz="1000" b="0" i="0" u="none" strike="noStrike" dirty="0">
                        <a:solidFill>
                          <a:srgbClr val="000000"/>
                        </a:solidFill>
                        <a:effectLst/>
                        <a:latin typeface="Tahoma" panose="020B0604030504040204" pitchFamily="34" charset="0"/>
                      </a:endParaRPr>
                    </a:p>
                  </a:txBody>
                  <a:tcPr marL="9330" marR="9330" marT="9330" marB="0" anchor="ctr">
                    <a:solidFill>
                      <a:srgbClr val="FED402"/>
                    </a:solidFill>
                  </a:tcPr>
                </a:tc>
                <a:tc>
                  <a:txBody>
                    <a:bodyPr/>
                    <a:lstStyle/>
                    <a:p>
                      <a:pPr algn="ctr" fontAlgn="t"/>
                      <a:r>
                        <a:rPr lang="en-IE" sz="1000" u="none" strike="noStrike" dirty="0">
                          <a:effectLst/>
                        </a:rPr>
                        <a:t>Galway</a:t>
                      </a:r>
                      <a:endParaRPr lang="en-IE" sz="1000" b="0" i="0" u="none" strike="noStrike" dirty="0">
                        <a:solidFill>
                          <a:srgbClr val="000000"/>
                        </a:solidFill>
                        <a:effectLst/>
                        <a:latin typeface="Tahoma" panose="020B0604030504040204" pitchFamily="34" charset="0"/>
                      </a:endParaRPr>
                    </a:p>
                  </a:txBody>
                  <a:tcPr marL="9330" marR="9330" marT="9330" marB="0" anchor="ctr">
                    <a:solidFill>
                      <a:srgbClr val="FED402"/>
                    </a:solidFill>
                  </a:tcPr>
                </a:tc>
                <a:tc>
                  <a:txBody>
                    <a:bodyPr/>
                    <a:lstStyle/>
                    <a:p>
                      <a:pPr algn="ctr" fontAlgn="t"/>
                      <a:r>
                        <a:rPr lang="en-IE" sz="1000" u="none" strike="noStrike" dirty="0">
                          <a:effectLst/>
                        </a:rPr>
                        <a:t>Urban</a:t>
                      </a:r>
                      <a:endParaRPr lang="en-IE" sz="1000" b="0" i="0" u="none" strike="noStrike" dirty="0">
                        <a:solidFill>
                          <a:srgbClr val="000000"/>
                        </a:solidFill>
                        <a:effectLst/>
                        <a:latin typeface="Tahoma" panose="020B0604030504040204" pitchFamily="34" charset="0"/>
                      </a:endParaRPr>
                    </a:p>
                  </a:txBody>
                  <a:tcPr marL="9330" marR="9330" marT="9330" marB="0" anchor="ctr">
                    <a:solidFill>
                      <a:srgbClr val="FED402"/>
                    </a:solidFill>
                  </a:tcPr>
                </a:tc>
                <a:tc>
                  <a:txBody>
                    <a:bodyPr/>
                    <a:lstStyle/>
                    <a:p>
                      <a:pPr algn="ctr" fontAlgn="t"/>
                      <a:r>
                        <a:rPr lang="en-IE" sz="1000" u="none" strike="noStrike" dirty="0">
                          <a:effectLst/>
                        </a:rPr>
                        <a:t>Rural</a:t>
                      </a:r>
                      <a:endParaRPr lang="en-IE" sz="1000" b="0" i="0" u="none" strike="noStrike" dirty="0">
                        <a:solidFill>
                          <a:srgbClr val="000000"/>
                        </a:solidFill>
                        <a:effectLst/>
                        <a:latin typeface="Tahoma" panose="020B0604030504040204" pitchFamily="34" charset="0"/>
                      </a:endParaRPr>
                    </a:p>
                  </a:txBody>
                  <a:tcPr marL="9330" marR="9330" marT="9330" marB="0" anchor="ctr">
                    <a:solidFill>
                      <a:srgbClr val="FED402"/>
                    </a:solidFill>
                  </a:tcPr>
                </a:tc>
                <a:extLst>
                  <a:ext uri="{0D108BD9-81ED-4DB2-BD59-A6C34878D82A}">
                    <a16:rowId xmlns="" xmlns:a16="http://schemas.microsoft.com/office/drawing/2014/main" val="2316053242"/>
                  </a:ext>
                </a:extLst>
              </a:tr>
              <a:tr h="158604">
                <a:tc>
                  <a:txBody>
                    <a:bodyPr/>
                    <a:lstStyle/>
                    <a:p>
                      <a:pPr algn="l" fontAlgn="t"/>
                      <a:r>
                        <a:rPr lang="en-IE" sz="1000" u="none" strike="noStrike" dirty="0">
                          <a:solidFill>
                            <a:schemeClr val="bg1"/>
                          </a:solidFill>
                          <a:effectLst/>
                        </a:rPr>
                        <a:t> </a:t>
                      </a:r>
                      <a:endParaRPr lang="en-IE" sz="1000" b="0" i="0" u="none" strike="noStrike" dirty="0">
                        <a:solidFill>
                          <a:schemeClr val="bg1"/>
                        </a:solidFill>
                        <a:effectLst/>
                        <a:latin typeface="Tahoma" panose="020B0604030504040204" pitchFamily="34" charset="0"/>
                      </a:endParaRPr>
                    </a:p>
                  </a:txBody>
                  <a:tcPr marL="9330" marR="9330" marT="9330" marB="0" anchor="ctr">
                    <a:solidFill>
                      <a:schemeClr val="bg1">
                        <a:lumMod val="65000"/>
                      </a:schemeClr>
                    </a:solidFill>
                  </a:tcPr>
                </a:tc>
                <a:tc>
                  <a:txBody>
                    <a:bodyPr/>
                    <a:lstStyle/>
                    <a:p>
                      <a:pPr algn="ctr" fontAlgn="t"/>
                      <a:r>
                        <a:rPr lang="en-IE" sz="1000" i="1" u="none" strike="noStrike" dirty="0">
                          <a:solidFill>
                            <a:schemeClr val="bg1"/>
                          </a:solidFill>
                          <a:effectLst/>
                        </a:rPr>
                        <a:t>1303</a:t>
                      </a:r>
                      <a:endParaRPr lang="en-IE" sz="1000" b="0" i="1" u="none" strike="noStrike" dirty="0">
                        <a:solidFill>
                          <a:schemeClr val="bg1"/>
                        </a:solidFill>
                        <a:effectLst/>
                        <a:latin typeface="Tahoma" panose="020B0604030504040204" pitchFamily="34" charset="0"/>
                      </a:endParaRPr>
                    </a:p>
                  </a:txBody>
                  <a:tcPr marL="9330" marR="9330" marT="9330" marB="0" anchor="ctr">
                    <a:solidFill>
                      <a:schemeClr val="bg1">
                        <a:lumMod val="65000"/>
                      </a:schemeClr>
                    </a:solidFill>
                  </a:tcPr>
                </a:tc>
                <a:tc>
                  <a:txBody>
                    <a:bodyPr/>
                    <a:lstStyle/>
                    <a:p>
                      <a:pPr algn="ctr" fontAlgn="t"/>
                      <a:r>
                        <a:rPr lang="en-IE" sz="1000" i="1" u="none" strike="noStrike">
                          <a:solidFill>
                            <a:schemeClr val="bg1"/>
                          </a:solidFill>
                          <a:effectLst/>
                        </a:rPr>
                        <a:t>640</a:t>
                      </a:r>
                      <a:endParaRPr lang="en-IE" sz="1000" b="0" i="1" u="none" strike="noStrike">
                        <a:solidFill>
                          <a:schemeClr val="bg1"/>
                        </a:solidFill>
                        <a:effectLst/>
                        <a:latin typeface="Tahoma" panose="020B0604030504040204" pitchFamily="34" charset="0"/>
                      </a:endParaRPr>
                    </a:p>
                  </a:txBody>
                  <a:tcPr marL="9330" marR="9330" marT="9330" marB="0" anchor="ctr">
                    <a:solidFill>
                      <a:schemeClr val="bg1">
                        <a:lumMod val="65000"/>
                      </a:schemeClr>
                    </a:solidFill>
                  </a:tcPr>
                </a:tc>
                <a:tc>
                  <a:txBody>
                    <a:bodyPr/>
                    <a:lstStyle/>
                    <a:p>
                      <a:pPr algn="ctr" fontAlgn="t"/>
                      <a:r>
                        <a:rPr lang="en-IE" sz="1000" i="1" u="none" strike="noStrike">
                          <a:solidFill>
                            <a:schemeClr val="bg1"/>
                          </a:solidFill>
                          <a:effectLst/>
                        </a:rPr>
                        <a:t>663</a:t>
                      </a:r>
                      <a:endParaRPr lang="en-IE" sz="1000" b="0" i="1" u="none" strike="noStrike">
                        <a:solidFill>
                          <a:schemeClr val="bg1"/>
                        </a:solidFill>
                        <a:effectLst/>
                        <a:latin typeface="Tahoma" panose="020B0604030504040204" pitchFamily="34" charset="0"/>
                      </a:endParaRPr>
                    </a:p>
                  </a:txBody>
                  <a:tcPr marL="9330" marR="9330" marT="9330" marB="0" anchor="ctr">
                    <a:solidFill>
                      <a:schemeClr val="bg1">
                        <a:lumMod val="65000"/>
                      </a:schemeClr>
                    </a:solidFill>
                  </a:tcPr>
                </a:tc>
                <a:tc>
                  <a:txBody>
                    <a:bodyPr/>
                    <a:lstStyle/>
                    <a:p>
                      <a:pPr algn="ctr" fontAlgn="t"/>
                      <a:r>
                        <a:rPr lang="en-IE" sz="1000" i="1" u="none" strike="noStrike">
                          <a:solidFill>
                            <a:schemeClr val="bg1"/>
                          </a:solidFill>
                          <a:effectLst/>
                        </a:rPr>
                        <a:t>343</a:t>
                      </a:r>
                      <a:endParaRPr lang="en-IE" sz="1000" b="0" i="1" u="none" strike="noStrike">
                        <a:solidFill>
                          <a:schemeClr val="bg1"/>
                        </a:solidFill>
                        <a:effectLst/>
                        <a:latin typeface="Tahoma" panose="020B0604030504040204" pitchFamily="34" charset="0"/>
                      </a:endParaRPr>
                    </a:p>
                  </a:txBody>
                  <a:tcPr marL="9330" marR="9330" marT="9330" marB="0" anchor="ctr">
                    <a:solidFill>
                      <a:schemeClr val="bg1">
                        <a:lumMod val="65000"/>
                      </a:schemeClr>
                    </a:solidFill>
                  </a:tcPr>
                </a:tc>
                <a:tc>
                  <a:txBody>
                    <a:bodyPr/>
                    <a:lstStyle/>
                    <a:p>
                      <a:pPr algn="ctr" fontAlgn="t"/>
                      <a:r>
                        <a:rPr lang="en-IE" sz="1000" i="1" u="none" strike="noStrike" dirty="0">
                          <a:solidFill>
                            <a:schemeClr val="bg1"/>
                          </a:solidFill>
                          <a:effectLst/>
                        </a:rPr>
                        <a:t>374</a:t>
                      </a:r>
                      <a:endParaRPr lang="en-IE" sz="1000" b="0" i="1" u="none" strike="noStrike" dirty="0">
                        <a:solidFill>
                          <a:schemeClr val="bg1"/>
                        </a:solidFill>
                        <a:effectLst/>
                        <a:latin typeface="Tahoma" panose="020B0604030504040204" pitchFamily="34" charset="0"/>
                      </a:endParaRPr>
                    </a:p>
                  </a:txBody>
                  <a:tcPr marL="9330" marR="9330" marT="9330" marB="0" anchor="ctr">
                    <a:solidFill>
                      <a:schemeClr val="bg1">
                        <a:lumMod val="65000"/>
                      </a:schemeClr>
                    </a:solidFill>
                  </a:tcPr>
                </a:tc>
                <a:tc>
                  <a:txBody>
                    <a:bodyPr/>
                    <a:lstStyle/>
                    <a:p>
                      <a:pPr algn="ctr" fontAlgn="t"/>
                      <a:r>
                        <a:rPr lang="en-IE" sz="1000" i="1" u="none" strike="noStrike" dirty="0">
                          <a:solidFill>
                            <a:schemeClr val="bg1"/>
                          </a:solidFill>
                          <a:effectLst/>
                        </a:rPr>
                        <a:t>586</a:t>
                      </a:r>
                      <a:endParaRPr lang="en-IE" sz="1000" b="0" i="1" u="none" strike="noStrike" dirty="0">
                        <a:solidFill>
                          <a:schemeClr val="bg1"/>
                        </a:solidFill>
                        <a:effectLst/>
                        <a:latin typeface="Tahoma" panose="020B0604030504040204" pitchFamily="34" charset="0"/>
                      </a:endParaRPr>
                    </a:p>
                  </a:txBody>
                  <a:tcPr marL="9330" marR="9330" marT="9330" marB="0" anchor="ctr">
                    <a:solidFill>
                      <a:schemeClr val="bg1">
                        <a:lumMod val="65000"/>
                      </a:schemeClr>
                    </a:solidFill>
                  </a:tcPr>
                </a:tc>
                <a:tc>
                  <a:txBody>
                    <a:bodyPr/>
                    <a:lstStyle/>
                    <a:p>
                      <a:pPr algn="ctr" fontAlgn="t"/>
                      <a:r>
                        <a:rPr lang="en-IE" sz="1000" i="1" u="none" strike="noStrike" dirty="0">
                          <a:solidFill>
                            <a:schemeClr val="bg1"/>
                          </a:solidFill>
                          <a:effectLst/>
                        </a:rPr>
                        <a:t>677</a:t>
                      </a:r>
                      <a:endParaRPr lang="en-IE" sz="1000" b="0" i="1" u="none" strike="noStrike" dirty="0">
                        <a:solidFill>
                          <a:schemeClr val="bg1"/>
                        </a:solidFill>
                        <a:effectLst/>
                        <a:latin typeface="Tahoma" panose="020B0604030504040204" pitchFamily="34" charset="0"/>
                      </a:endParaRPr>
                    </a:p>
                  </a:txBody>
                  <a:tcPr marL="9330" marR="9330" marT="9330" marB="0" anchor="ctr">
                    <a:solidFill>
                      <a:schemeClr val="bg1">
                        <a:lumMod val="65000"/>
                      </a:schemeClr>
                    </a:solidFill>
                  </a:tcPr>
                </a:tc>
                <a:tc>
                  <a:txBody>
                    <a:bodyPr/>
                    <a:lstStyle/>
                    <a:p>
                      <a:pPr algn="ctr" fontAlgn="t"/>
                      <a:r>
                        <a:rPr lang="en-IE" sz="1000" i="1" u="none" strike="noStrike" dirty="0">
                          <a:solidFill>
                            <a:schemeClr val="bg1"/>
                          </a:solidFill>
                          <a:effectLst/>
                        </a:rPr>
                        <a:t>626</a:t>
                      </a:r>
                      <a:endParaRPr lang="en-IE" sz="1000" b="0" i="1" u="none" strike="noStrike" dirty="0">
                        <a:solidFill>
                          <a:schemeClr val="bg1"/>
                        </a:solidFill>
                        <a:effectLst/>
                        <a:latin typeface="Tahoma" panose="020B0604030504040204" pitchFamily="34" charset="0"/>
                      </a:endParaRPr>
                    </a:p>
                  </a:txBody>
                  <a:tcPr marL="9330" marR="9330" marT="9330" marB="0" anchor="ctr">
                    <a:solidFill>
                      <a:schemeClr val="bg1">
                        <a:lumMod val="65000"/>
                      </a:schemeClr>
                    </a:solidFill>
                  </a:tcPr>
                </a:tc>
                <a:tc>
                  <a:txBody>
                    <a:bodyPr/>
                    <a:lstStyle/>
                    <a:p>
                      <a:pPr algn="ctr" fontAlgn="t"/>
                      <a:r>
                        <a:rPr lang="en-IE" sz="1000" i="1" u="none" strike="noStrike" dirty="0">
                          <a:solidFill>
                            <a:schemeClr val="bg1"/>
                          </a:solidFill>
                          <a:effectLst/>
                        </a:rPr>
                        <a:t>293</a:t>
                      </a:r>
                      <a:endParaRPr lang="en-IE" sz="1000" b="0" i="1" u="none" strike="noStrike" dirty="0">
                        <a:solidFill>
                          <a:schemeClr val="bg1"/>
                        </a:solidFill>
                        <a:effectLst/>
                        <a:latin typeface="Tahoma" panose="020B0604030504040204" pitchFamily="34" charset="0"/>
                      </a:endParaRPr>
                    </a:p>
                  </a:txBody>
                  <a:tcPr marL="9330" marR="9330" marT="9330" marB="0" anchor="ctr">
                    <a:solidFill>
                      <a:schemeClr val="bg1">
                        <a:lumMod val="65000"/>
                      </a:schemeClr>
                    </a:solidFill>
                  </a:tcPr>
                </a:tc>
                <a:tc>
                  <a:txBody>
                    <a:bodyPr/>
                    <a:lstStyle/>
                    <a:p>
                      <a:pPr algn="ctr" fontAlgn="t"/>
                      <a:r>
                        <a:rPr lang="en-IE" sz="1000" i="1" u="none" strike="noStrike" dirty="0">
                          <a:solidFill>
                            <a:schemeClr val="bg1"/>
                          </a:solidFill>
                          <a:effectLst/>
                        </a:rPr>
                        <a:t>1010</a:t>
                      </a:r>
                      <a:endParaRPr lang="en-IE" sz="1000" b="0" i="1" u="none" strike="noStrike" dirty="0">
                        <a:solidFill>
                          <a:schemeClr val="bg1"/>
                        </a:solidFill>
                        <a:effectLst/>
                        <a:latin typeface="Tahoma" panose="020B0604030504040204" pitchFamily="34" charset="0"/>
                      </a:endParaRPr>
                    </a:p>
                  </a:txBody>
                  <a:tcPr marL="9330" marR="9330" marT="9330" marB="0" anchor="ctr">
                    <a:solidFill>
                      <a:schemeClr val="bg1">
                        <a:lumMod val="65000"/>
                      </a:schemeClr>
                    </a:solidFill>
                  </a:tcPr>
                </a:tc>
                <a:tc>
                  <a:txBody>
                    <a:bodyPr/>
                    <a:lstStyle/>
                    <a:p>
                      <a:pPr algn="ctr" fontAlgn="t"/>
                      <a:r>
                        <a:rPr lang="en-IE" sz="1000" i="1" u="none" strike="noStrike" dirty="0">
                          <a:solidFill>
                            <a:schemeClr val="bg1"/>
                          </a:solidFill>
                          <a:effectLst/>
                        </a:rPr>
                        <a:t>337</a:t>
                      </a:r>
                      <a:endParaRPr lang="en-IE" sz="1000" b="0" i="1" u="none" strike="noStrike" dirty="0">
                        <a:solidFill>
                          <a:schemeClr val="bg1"/>
                        </a:solidFill>
                        <a:effectLst/>
                        <a:latin typeface="Tahoma" panose="020B0604030504040204" pitchFamily="34" charset="0"/>
                      </a:endParaRPr>
                    </a:p>
                  </a:txBody>
                  <a:tcPr marL="9330" marR="9330" marT="9330" marB="0" anchor="ctr">
                    <a:solidFill>
                      <a:schemeClr val="bg1">
                        <a:lumMod val="65000"/>
                      </a:schemeClr>
                    </a:solidFill>
                  </a:tcPr>
                </a:tc>
                <a:tc>
                  <a:txBody>
                    <a:bodyPr/>
                    <a:lstStyle/>
                    <a:p>
                      <a:pPr algn="ctr" fontAlgn="t"/>
                      <a:r>
                        <a:rPr lang="en-IE" sz="1000" i="1" u="none" strike="noStrike" dirty="0">
                          <a:solidFill>
                            <a:schemeClr val="bg1"/>
                          </a:solidFill>
                          <a:effectLst/>
                        </a:rPr>
                        <a:t>979</a:t>
                      </a:r>
                      <a:endParaRPr lang="en-IE" sz="1000" b="0" i="1" u="none" strike="noStrike" dirty="0">
                        <a:solidFill>
                          <a:schemeClr val="bg1"/>
                        </a:solidFill>
                        <a:effectLst/>
                        <a:latin typeface="Tahoma" panose="020B0604030504040204" pitchFamily="34" charset="0"/>
                      </a:endParaRPr>
                    </a:p>
                  </a:txBody>
                  <a:tcPr marL="9330" marR="9330" marT="9330" marB="0" anchor="ctr">
                    <a:solidFill>
                      <a:schemeClr val="bg1">
                        <a:lumMod val="65000"/>
                      </a:schemeClr>
                    </a:solidFill>
                  </a:tcPr>
                </a:tc>
                <a:tc>
                  <a:txBody>
                    <a:bodyPr/>
                    <a:lstStyle/>
                    <a:p>
                      <a:pPr algn="ctr" fontAlgn="t"/>
                      <a:r>
                        <a:rPr lang="en-IE" sz="1000" i="1" u="none" strike="noStrike" dirty="0">
                          <a:solidFill>
                            <a:schemeClr val="bg1"/>
                          </a:solidFill>
                          <a:effectLst/>
                        </a:rPr>
                        <a:t>321</a:t>
                      </a:r>
                      <a:endParaRPr lang="en-IE" sz="1000" b="0" i="1" u="none" strike="noStrike" dirty="0">
                        <a:solidFill>
                          <a:schemeClr val="bg1"/>
                        </a:solidFill>
                        <a:effectLst/>
                        <a:latin typeface="Tahoma" panose="020B0604030504040204" pitchFamily="34" charset="0"/>
                      </a:endParaRPr>
                    </a:p>
                  </a:txBody>
                  <a:tcPr marL="9330" marR="9330" marT="9330" marB="0" anchor="ctr">
                    <a:solidFill>
                      <a:schemeClr val="bg1">
                        <a:lumMod val="65000"/>
                      </a:schemeClr>
                    </a:solidFill>
                  </a:tcPr>
                </a:tc>
                <a:extLst>
                  <a:ext uri="{0D108BD9-81ED-4DB2-BD59-A6C34878D82A}">
                    <a16:rowId xmlns="" xmlns:a16="http://schemas.microsoft.com/office/drawing/2014/main" val="2667154261"/>
                  </a:ext>
                </a:extLst>
              </a:tr>
              <a:tr h="158604">
                <a:tc>
                  <a:txBody>
                    <a:bodyPr/>
                    <a:lstStyle/>
                    <a:p>
                      <a:pPr algn="l" fontAlgn="t"/>
                      <a:r>
                        <a:rPr lang="en-IE" sz="1000" u="none" strike="noStrike" dirty="0">
                          <a:solidFill>
                            <a:schemeClr val="bg1"/>
                          </a:solidFill>
                          <a:effectLst/>
                        </a:rPr>
                        <a:t> </a:t>
                      </a:r>
                      <a:endParaRPr lang="en-IE" sz="1000" b="0" i="0" u="none" strike="noStrike" dirty="0">
                        <a:solidFill>
                          <a:schemeClr val="bg1"/>
                        </a:solidFill>
                        <a:effectLst/>
                        <a:latin typeface="Tahoma" panose="020B0604030504040204" pitchFamily="34" charset="0"/>
                      </a:endParaRPr>
                    </a:p>
                  </a:txBody>
                  <a:tcPr marL="9330" marR="9330" marT="9330" marB="0" anchor="ctr">
                    <a:solidFill>
                      <a:schemeClr val="bg1">
                        <a:lumMod val="65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9330" marR="9330" marT="9330" marB="0" anchor="ctr">
                    <a:solidFill>
                      <a:schemeClr val="bg1">
                        <a:lumMod val="65000"/>
                      </a:schemeClr>
                    </a:solidFill>
                  </a:tcPr>
                </a:tc>
                <a:tc>
                  <a:txBody>
                    <a:bodyPr/>
                    <a:lstStyle/>
                    <a:p>
                      <a:pPr algn="ctr" fontAlgn="t"/>
                      <a:r>
                        <a:rPr lang="en-IE" sz="1000" i="1" u="none" strike="noStrike">
                          <a:solidFill>
                            <a:schemeClr val="bg1"/>
                          </a:solidFill>
                          <a:effectLst/>
                        </a:rPr>
                        <a:t>%</a:t>
                      </a:r>
                      <a:endParaRPr lang="en-IE" sz="1000" b="0" i="1" u="none" strike="noStrike">
                        <a:solidFill>
                          <a:schemeClr val="bg1"/>
                        </a:solidFill>
                        <a:effectLst/>
                        <a:latin typeface="Tahoma" panose="020B0604030504040204" pitchFamily="34" charset="0"/>
                      </a:endParaRPr>
                    </a:p>
                  </a:txBody>
                  <a:tcPr marL="9330" marR="9330" marT="9330" marB="0" anchor="ctr">
                    <a:solidFill>
                      <a:schemeClr val="bg1">
                        <a:lumMod val="65000"/>
                      </a:schemeClr>
                    </a:solidFill>
                  </a:tcPr>
                </a:tc>
                <a:tc>
                  <a:txBody>
                    <a:bodyPr/>
                    <a:lstStyle/>
                    <a:p>
                      <a:pPr algn="ctr" fontAlgn="t"/>
                      <a:r>
                        <a:rPr lang="en-IE" sz="1000" i="1" u="none" strike="noStrike">
                          <a:solidFill>
                            <a:schemeClr val="bg1"/>
                          </a:solidFill>
                          <a:effectLst/>
                        </a:rPr>
                        <a:t>%</a:t>
                      </a:r>
                      <a:endParaRPr lang="en-IE" sz="1000" b="0" i="1" u="none" strike="noStrike">
                        <a:solidFill>
                          <a:schemeClr val="bg1"/>
                        </a:solidFill>
                        <a:effectLst/>
                        <a:latin typeface="Tahoma" panose="020B0604030504040204" pitchFamily="34" charset="0"/>
                      </a:endParaRPr>
                    </a:p>
                  </a:txBody>
                  <a:tcPr marL="9330" marR="9330" marT="9330" marB="0" anchor="ctr">
                    <a:solidFill>
                      <a:schemeClr val="bg1">
                        <a:lumMod val="65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9330" marR="9330" marT="9330" marB="0" anchor="ctr">
                    <a:solidFill>
                      <a:schemeClr val="bg1">
                        <a:lumMod val="65000"/>
                      </a:schemeClr>
                    </a:solidFill>
                  </a:tcPr>
                </a:tc>
                <a:tc>
                  <a:txBody>
                    <a:bodyPr/>
                    <a:lstStyle/>
                    <a:p>
                      <a:pPr algn="ctr" fontAlgn="t"/>
                      <a:r>
                        <a:rPr lang="en-IE" sz="1000" i="1" u="none" strike="noStrike">
                          <a:solidFill>
                            <a:schemeClr val="bg1"/>
                          </a:solidFill>
                          <a:effectLst/>
                        </a:rPr>
                        <a:t>%</a:t>
                      </a:r>
                      <a:endParaRPr lang="en-IE" sz="1000" b="0" i="1" u="none" strike="noStrike">
                        <a:solidFill>
                          <a:schemeClr val="bg1"/>
                        </a:solidFill>
                        <a:effectLst/>
                        <a:latin typeface="Tahoma" panose="020B0604030504040204" pitchFamily="34" charset="0"/>
                      </a:endParaRPr>
                    </a:p>
                  </a:txBody>
                  <a:tcPr marL="9330" marR="9330" marT="9330" marB="0" anchor="ctr">
                    <a:solidFill>
                      <a:schemeClr val="bg1">
                        <a:lumMod val="65000"/>
                      </a:schemeClr>
                    </a:solidFill>
                  </a:tcPr>
                </a:tc>
                <a:tc>
                  <a:txBody>
                    <a:bodyPr/>
                    <a:lstStyle/>
                    <a:p>
                      <a:pPr algn="ctr" fontAlgn="t"/>
                      <a:r>
                        <a:rPr lang="en-IE" sz="1000" i="1" u="none" strike="noStrike">
                          <a:solidFill>
                            <a:schemeClr val="bg1"/>
                          </a:solidFill>
                          <a:effectLst/>
                        </a:rPr>
                        <a:t>%</a:t>
                      </a:r>
                      <a:endParaRPr lang="en-IE" sz="1000" b="0" i="1" u="none" strike="noStrike">
                        <a:solidFill>
                          <a:schemeClr val="bg1"/>
                        </a:solidFill>
                        <a:effectLst/>
                        <a:latin typeface="Tahoma" panose="020B0604030504040204" pitchFamily="34" charset="0"/>
                      </a:endParaRPr>
                    </a:p>
                  </a:txBody>
                  <a:tcPr marL="9330" marR="9330" marT="9330" marB="0" anchor="ctr">
                    <a:solidFill>
                      <a:schemeClr val="bg1">
                        <a:lumMod val="65000"/>
                      </a:schemeClr>
                    </a:solidFill>
                  </a:tcPr>
                </a:tc>
                <a:tc>
                  <a:txBody>
                    <a:bodyPr/>
                    <a:lstStyle/>
                    <a:p>
                      <a:pPr algn="ctr" fontAlgn="t"/>
                      <a:r>
                        <a:rPr lang="en-IE" sz="1000" i="1" u="none" strike="noStrike">
                          <a:solidFill>
                            <a:schemeClr val="bg1"/>
                          </a:solidFill>
                          <a:effectLst/>
                        </a:rPr>
                        <a:t>%</a:t>
                      </a:r>
                      <a:endParaRPr lang="en-IE" sz="1000" b="0" i="1" u="none" strike="noStrike">
                        <a:solidFill>
                          <a:schemeClr val="bg1"/>
                        </a:solidFill>
                        <a:effectLst/>
                        <a:latin typeface="Tahoma" panose="020B0604030504040204" pitchFamily="34" charset="0"/>
                      </a:endParaRPr>
                    </a:p>
                  </a:txBody>
                  <a:tcPr marL="9330" marR="9330" marT="9330" marB="0" anchor="ctr">
                    <a:solidFill>
                      <a:schemeClr val="bg1">
                        <a:lumMod val="65000"/>
                      </a:schemeClr>
                    </a:solidFill>
                  </a:tcPr>
                </a:tc>
                <a:tc>
                  <a:txBody>
                    <a:bodyPr/>
                    <a:lstStyle/>
                    <a:p>
                      <a:pPr algn="ctr" fontAlgn="t"/>
                      <a:r>
                        <a:rPr lang="en-IE" sz="1000" i="1" u="none" strike="noStrike">
                          <a:solidFill>
                            <a:schemeClr val="bg1"/>
                          </a:solidFill>
                          <a:effectLst/>
                        </a:rPr>
                        <a:t>%</a:t>
                      </a:r>
                      <a:endParaRPr lang="en-IE" sz="1000" b="0" i="1" u="none" strike="noStrike">
                        <a:solidFill>
                          <a:schemeClr val="bg1"/>
                        </a:solidFill>
                        <a:effectLst/>
                        <a:latin typeface="Tahoma" panose="020B0604030504040204" pitchFamily="34" charset="0"/>
                      </a:endParaRPr>
                    </a:p>
                  </a:txBody>
                  <a:tcPr marL="9330" marR="9330" marT="9330" marB="0" anchor="ctr">
                    <a:solidFill>
                      <a:schemeClr val="bg1">
                        <a:lumMod val="65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9330" marR="9330" marT="9330" marB="0" anchor="ctr">
                    <a:solidFill>
                      <a:schemeClr val="bg1">
                        <a:lumMod val="65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9330" marR="9330" marT="9330" marB="0" anchor="ctr">
                    <a:solidFill>
                      <a:schemeClr val="bg1">
                        <a:lumMod val="65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9330" marR="9330" marT="9330" marB="0" anchor="ctr">
                    <a:solidFill>
                      <a:schemeClr val="bg1">
                        <a:lumMod val="65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9330" marR="9330" marT="9330" marB="0" anchor="ctr">
                    <a:solidFill>
                      <a:schemeClr val="bg1">
                        <a:lumMod val="65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9330" marR="9330" marT="9330" marB="0" anchor="ctr">
                    <a:solidFill>
                      <a:schemeClr val="bg1">
                        <a:lumMod val="65000"/>
                      </a:schemeClr>
                    </a:solidFill>
                  </a:tcPr>
                </a:tc>
                <a:extLst>
                  <a:ext uri="{0D108BD9-81ED-4DB2-BD59-A6C34878D82A}">
                    <a16:rowId xmlns="" xmlns:a16="http://schemas.microsoft.com/office/drawing/2014/main" val="3760523903"/>
                  </a:ext>
                </a:extLst>
              </a:tr>
              <a:tr h="468000">
                <a:tc>
                  <a:txBody>
                    <a:bodyPr/>
                    <a:lstStyle/>
                    <a:p>
                      <a:pPr algn="l" fontAlgn="t"/>
                      <a:r>
                        <a:rPr lang="en-US" sz="1100" u="none" strike="noStrike" dirty="0">
                          <a:effectLst/>
                        </a:rPr>
                        <a:t>Work of fiction, novel, story or play</a:t>
                      </a:r>
                      <a:endParaRPr lang="en-US" sz="1100" b="0" i="0" u="none" strike="noStrike" dirty="0">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dirty="0">
                          <a:effectLst/>
                        </a:rPr>
                        <a:t>45</a:t>
                      </a:r>
                      <a:endParaRPr lang="en-IE" sz="1100" b="0" i="0" u="none" strike="noStrike" dirty="0">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dirty="0">
                          <a:effectLst/>
                        </a:rPr>
                        <a:t>35</a:t>
                      </a:r>
                      <a:endParaRPr lang="en-IE" sz="1100" b="0" i="0" u="none" strike="noStrike" dirty="0">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dirty="0">
                          <a:effectLst/>
                        </a:rPr>
                        <a:t>54</a:t>
                      </a:r>
                      <a:endParaRPr lang="en-IE" sz="1100" b="0" i="0" u="none" strike="noStrike" dirty="0">
                        <a:solidFill>
                          <a:srgbClr val="000000"/>
                        </a:solidFill>
                        <a:effectLst/>
                        <a:latin typeface="Tahoma" panose="020B0604030504040204" pitchFamily="34" charset="0"/>
                      </a:endParaRPr>
                    </a:p>
                  </a:txBody>
                  <a:tcPr marL="9330" marR="9330" marT="9330" marB="0" anchor="ctr">
                    <a:solidFill>
                      <a:schemeClr val="accent1">
                        <a:lumMod val="60000"/>
                        <a:lumOff val="40000"/>
                      </a:schemeClr>
                    </a:solidFill>
                  </a:tcPr>
                </a:tc>
                <a:tc>
                  <a:txBody>
                    <a:bodyPr/>
                    <a:lstStyle/>
                    <a:p>
                      <a:pPr algn="ctr" fontAlgn="t"/>
                      <a:r>
                        <a:rPr lang="en-IE" sz="1100" u="none" strike="noStrike" dirty="0">
                          <a:effectLst/>
                        </a:rPr>
                        <a:t>51</a:t>
                      </a:r>
                      <a:endParaRPr lang="en-IE" sz="1100" b="0" i="0" u="none" strike="noStrike" dirty="0">
                        <a:solidFill>
                          <a:srgbClr val="000000"/>
                        </a:solidFill>
                        <a:effectLst/>
                        <a:latin typeface="Tahoma" panose="020B0604030504040204" pitchFamily="34" charset="0"/>
                      </a:endParaRPr>
                    </a:p>
                  </a:txBody>
                  <a:tcPr marL="9330" marR="9330" marT="9330" marB="0" anchor="ctr">
                    <a:solidFill>
                      <a:schemeClr val="accent1">
                        <a:lumMod val="60000"/>
                        <a:lumOff val="40000"/>
                      </a:schemeClr>
                    </a:solidFill>
                  </a:tcPr>
                </a:tc>
                <a:tc>
                  <a:txBody>
                    <a:bodyPr/>
                    <a:lstStyle/>
                    <a:p>
                      <a:pPr algn="ctr" fontAlgn="t"/>
                      <a:r>
                        <a:rPr lang="en-IE" sz="1100" u="none" strike="noStrike">
                          <a:effectLst/>
                        </a:rPr>
                        <a:t>43</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40</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48</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42</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dirty="0">
                          <a:effectLst/>
                        </a:rPr>
                        <a:t>52</a:t>
                      </a:r>
                      <a:endParaRPr lang="en-IE" sz="1100" b="0" i="0" u="none" strike="noStrike" dirty="0">
                        <a:solidFill>
                          <a:srgbClr val="000000"/>
                        </a:solidFill>
                        <a:effectLst/>
                        <a:latin typeface="Tahoma" panose="020B0604030504040204" pitchFamily="34" charset="0"/>
                      </a:endParaRPr>
                    </a:p>
                  </a:txBody>
                  <a:tcPr marL="9330" marR="9330" marT="9330" marB="0" anchor="ctr">
                    <a:solidFill>
                      <a:schemeClr val="accent1">
                        <a:lumMod val="60000"/>
                        <a:lumOff val="40000"/>
                      </a:schemeClr>
                    </a:solidFill>
                  </a:tcPr>
                </a:tc>
                <a:tc>
                  <a:txBody>
                    <a:bodyPr/>
                    <a:lstStyle/>
                    <a:p>
                      <a:pPr algn="ctr" fontAlgn="t"/>
                      <a:r>
                        <a:rPr lang="en-IE" sz="1100" u="none" strike="noStrike">
                          <a:effectLst/>
                        </a:rPr>
                        <a:t>42</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dirty="0">
                          <a:effectLst/>
                        </a:rPr>
                        <a:t>44</a:t>
                      </a:r>
                      <a:endParaRPr lang="en-IE" sz="1100" b="0" i="0" u="none" strike="noStrike" dirty="0">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dirty="0">
                          <a:effectLst/>
                        </a:rPr>
                        <a:t>49</a:t>
                      </a:r>
                      <a:endParaRPr lang="en-IE" sz="1100" b="0" i="0" u="none" strike="noStrike" dirty="0">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dirty="0">
                          <a:effectLst/>
                        </a:rPr>
                        <a:t>37</a:t>
                      </a:r>
                      <a:endParaRPr lang="en-IE" sz="1100" b="0" i="0" u="none" strike="noStrike" dirty="0">
                        <a:solidFill>
                          <a:srgbClr val="000000"/>
                        </a:solidFill>
                        <a:effectLst/>
                        <a:latin typeface="Tahoma" panose="020B0604030504040204" pitchFamily="34" charset="0"/>
                      </a:endParaRPr>
                    </a:p>
                  </a:txBody>
                  <a:tcPr marL="9330" marR="9330" marT="9330" marB="0" anchor="ctr">
                    <a:solidFill>
                      <a:schemeClr val="bg1">
                        <a:lumMod val="95000"/>
                      </a:schemeClr>
                    </a:solidFill>
                  </a:tcPr>
                </a:tc>
                <a:extLst>
                  <a:ext uri="{0D108BD9-81ED-4DB2-BD59-A6C34878D82A}">
                    <a16:rowId xmlns="" xmlns:a16="http://schemas.microsoft.com/office/drawing/2014/main" val="544822213"/>
                  </a:ext>
                </a:extLst>
              </a:tr>
              <a:tr h="468000">
                <a:tc>
                  <a:txBody>
                    <a:bodyPr/>
                    <a:lstStyle/>
                    <a:p>
                      <a:pPr algn="l" fontAlgn="t"/>
                      <a:r>
                        <a:rPr lang="en-IE" sz="1100" u="none" strike="noStrike">
                          <a:effectLst/>
                        </a:rPr>
                        <a:t>Biography or autobiography</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29</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29</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29</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31</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33</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dirty="0">
                          <a:effectLst/>
                        </a:rPr>
                        <a:t>26</a:t>
                      </a:r>
                      <a:endParaRPr lang="en-IE" sz="1100" b="0" i="0" u="none" strike="noStrike" dirty="0">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dirty="0">
                          <a:effectLst/>
                        </a:rPr>
                        <a:t>34</a:t>
                      </a:r>
                      <a:endParaRPr lang="en-IE" sz="1100" b="0" i="0" u="none" strike="noStrike" dirty="0">
                        <a:solidFill>
                          <a:srgbClr val="000000"/>
                        </a:solidFill>
                        <a:effectLst/>
                        <a:latin typeface="Tahoma" panose="020B0604030504040204" pitchFamily="34" charset="0"/>
                      </a:endParaRPr>
                    </a:p>
                  </a:txBody>
                  <a:tcPr marL="9330" marR="9330" marT="9330" marB="0" anchor="ctr">
                    <a:solidFill>
                      <a:schemeClr val="accent1">
                        <a:lumMod val="60000"/>
                        <a:lumOff val="40000"/>
                      </a:schemeClr>
                    </a:solidFill>
                  </a:tcPr>
                </a:tc>
                <a:tc>
                  <a:txBody>
                    <a:bodyPr/>
                    <a:lstStyle/>
                    <a:p>
                      <a:pPr algn="ctr" fontAlgn="t"/>
                      <a:r>
                        <a:rPr lang="en-IE" sz="1100" u="none" strike="noStrike" dirty="0">
                          <a:effectLst/>
                        </a:rPr>
                        <a:t>25</a:t>
                      </a:r>
                      <a:endParaRPr lang="en-IE" sz="1100" b="0" i="0" u="none" strike="noStrike" dirty="0">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dirty="0">
                          <a:effectLst/>
                        </a:rPr>
                        <a:t>33</a:t>
                      </a:r>
                      <a:endParaRPr lang="en-IE" sz="1100" b="0" i="0" u="none" strike="noStrike" dirty="0">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28</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31</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30</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29</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extLst>
                  <a:ext uri="{0D108BD9-81ED-4DB2-BD59-A6C34878D82A}">
                    <a16:rowId xmlns="" xmlns:a16="http://schemas.microsoft.com/office/drawing/2014/main" val="1539753376"/>
                  </a:ext>
                </a:extLst>
              </a:tr>
              <a:tr h="468000">
                <a:tc>
                  <a:txBody>
                    <a:bodyPr/>
                    <a:lstStyle/>
                    <a:p>
                      <a:pPr algn="l" fontAlgn="t"/>
                      <a:r>
                        <a:rPr lang="en-US" sz="1100" u="none" strike="noStrike" dirty="0">
                          <a:effectLst/>
                        </a:rPr>
                        <a:t>Other non-fiction/factual (not newspapers or magazines)</a:t>
                      </a:r>
                      <a:endParaRPr lang="en-US" sz="1100" b="0" i="0" u="none" strike="noStrike" dirty="0">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25</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25</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24</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25</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24</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25</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dirty="0">
                          <a:effectLst/>
                        </a:rPr>
                        <a:t>25</a:t>
                      </a:r>
                      <a:endParaRPr lang="en-IE" sz="1100" b="0" i="0" u="none" strike="noStrike" dirty="0">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dirty="0">
                          <a:effectLst/>
                        </a:rPr>
                        <a:t>24</a:t>
                      </a:r>
                      <a:endParaRPr lang="en-IE" sz="1100" b="0" i="0" u="none" strike="noStrike" dirty="0">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dirty="0">
                          <a:effectLst/>
                        </a:rPr>
                        <a:t>24</a:t>
                      </a:r>
                      <a:endParaRPr lang="en-IE" sz="1100" b="0" i="0" u="none" strike="noStrike" dirty="0">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dirty="0">
                          <a:effectLst/>
                        </a:rPr>
                        <a:t>25</a:t>
                      </a:r>
                      <a:endParaRPr lang="en-IE" sz="1100" b="0" i="0" u="none" strike="noStrike" dirty="0">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dirty="0">
                          <a:effectLst/>
                        </a:rPr>
                        <a:t>21</a:t>
                      </a:r>
                      <a:endParaRPr lang="en-IE" sz="1100" b="0" i="0" u="none" strike="noStrike" dirty="0">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dirty="0">
                          <a:effectLst/>
                        </a:rPr>
                        <a:t>25</a:t>
                      </a:r>
                      <a:endParaRPr lang="en-IE" sz="1100" b="0" i="0" u="none" strike="noStrike" dirty="0">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24</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extLst>
                  <a:ext uri="{0D108BD9-81ED-4DB2-BD59-A6C34878D82A}">
                    <a16:rowId xmlns="" xmlns:a16="http://schemas.microsoft.com/office/drawing/2014/main" val="467336277"/>
                  </a:ext>
                </a:extLst>
              </a:tr>
              <a:tr h="468000">
                <a:tc>
                  <a:txBody>
                    <a:bodyPr/>
                    <a:lstStyle/>
                    <a:p>
                      <a:pPr algn="l" fontAlgn="t"/>
                      <a:r>
                        <a:rPr lang="en-US" sz="1100" u="none" strike="noStrike" dirty="0">
                          <a:effectLst/>
                        </a:rPr>
                        <a:t>Non-fiction/factual reading relating to the arts (e.g. a book about theatre, architecture, music, etc.) (not newspapers or magazines)</a:t>
                      </a:r>
                      <a:endParaRPr lang="en-US" sz="1100" b="0" i="0" u="none" strike="noStrike" dirty="0">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21</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19</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23</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19</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21</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22</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dirty="0">
                          <a:effectLst/>
                        </a:rPr>
                        <a:t>26</a:t>
                      </a:r>
                      <a:endParaRPr lang="en-IE" sz="1100" b="0" i="0" u="none" strike="noStrike" dirty="0">
                        <a:solidFill>
                          <a:srgbClr val="000000"/>
                        </a:solidFill>
                        <a:effectLst/>
                        <a:latin typeface="Tahoma" panose="020B0604030504040204" pitchFamily="34" charset="0"/>
                      </a:endParaRPr>
                    </a:p>
                  </a:txBody>
                  <a:tcPr marL="9330" marR="9330" marT="9330" marB="0" anchor="ctr">
                    <a:solidFill>
                      <a:schemeClr val="accent1">
                        <a:lumMod val="60000"/>
                        <a:lumOff val="40000"/>
                      </a:schemeClr>
                    </a:solidFill>
                  </a:tcPr>
                </a:tc>
                <a:tc>
                  <a:txBody>
                    <a:bodyPr/>
                    <a:lstStyle/>
                    <a:p>
                      <a:pPr algn="ctr" fontAlgn="t"/>
                      <a:r>
                        <a:rPr lang="en-IE" sz="1100" u="none" strike="noStrike" dirty="0">
                          <a:effectLst/>
                        </a:rPr>
                        <a:t>16</a:t>
                      </a:r>
                      <a:endParaRPr lang="en-IE" sz="1100" b="0" i="0" u="none" strike="noStrike" dirty="0">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dirty="0">
                          <a:effectLst/>
                        </a:rPr>
                        <a:t>28</a:t>
                      </a:r>
                      <a:endParaRPr lang="en-IE" sz="1100" b="0" i="0" u="none" strike="noStrike" dirty="0">
                        <a:solidFill>
                          <a:srgbClr val="000000"/>
                        </a:solidFill>
                        <a:effectLst/>
                        <a:latin typeface="Tahoma" panose="020B0604030504040204" pitchFamily="34" charset="0"/>
                      </a:endParaRPr>
                    </a:p>
                  </a:txBody>
                  <a:tcPr marL="9330" marR="9330" marT="9330" marB="0" anchor="ctr">
                    <a:solidFill>
                      <a:schemeClr val="accent1">
                        <a:lumMod val="60000"/>
                        <a:lumOff val="40000"/>
                      </a:schemeClr>
                    </a:solidFill>
                  </a:tcPr>
                </a:tc>
                <a:tc>
                  <a:txBody>
                    <a:bodyPr/>
                    <a:lstStyle/>
                    <a:p>
                      <a:pPr algn="ctr" fontAlgn="t"/>
                      <a:r>
                        <a:rPr lang="en-IE" sz="1100" u="none" strike="noStrike">
                          <a:effectLst/>
                        </a:rPr>
                        <a:t>18</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19</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dirty="0">
                          <a:effectLst/>
                        </a:rPr>
                        <a:t>23</a:t>
                      </a:r>
                      <a:endParaRPr lang="en-IE" sz="1100" b="0" i="0" u="none" strike="noStrike" dirty="0">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dirty="0">
                          <a:effectLst/>
                        </a:rPr>
                        <a:t>16</a:t>
                      </a:r>
                      <a:endParaRPr lang="en-IE" sz="1100" b="0" i="0" u="none" strike="noStrike" dirty="0">
                        <a:solidFill>
                          <a:srgbClr val="000000"/>
                        </a:solidFill>
                        <a:effectLst/>
                        <a:latin typeface="Tahoma" panose="020B0604030504040204" pitchFamily="34" charset="0"/>
                      </a:endParaRPr>
                    </a:p>
                  </a:txBody>
                  <a:tcPr marL="9330" marR="9330" marT="9330" marB="0" anchor="ctr">
                    <a:solidFill>
                      <a:schemeClr val="bg1">
                        <a:lumMod val="95000"/>
                      </a:schemeClr>
                    </a:solidFill>
                  </a:tcPr>
                </a:tc>
                <a:extLst>
                  <a:ext uri="{0D108BD9-81ED-4DB2-BD59-A6C34878D82A}">
                    <a16:rowId xmlns="" xmlns:a16="http://schemas.microsoft.com/office/drawing/2014/main" val="3191855747"/>
                  </a:ext>
                </a:extLst>
              </a:tr>
              <a:tr h="468000">
                <a:tc>
                  <a:txBody>
                    <a:bodyPr/>
                    <a:lstStyle/>
                    <a:p>
                      <a:pPr algn="l" fontAlgn="t"/>
                      <a:r>
                        <a:rPr lang="en-IE" sz="1100" u="none" strike="noStrike" dirty="0">
                          <a:effectLst/>
                        </a:rPr>
                        <a:t>Poetry</a:t>
                      </a:r>
                      <a:endParaRPr lang="en-IE" sz="1100" b="0" i="0" u="none" strike="noStrike" dirty="0">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9</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8</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10</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11</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5</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10</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10</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8</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10</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9</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7</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8</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dirty="0">
                          <a:effectLst/>
                        </a:rPr>
                        <a:t>10</a:t>
                      </a:r>
                      <a:endParaRPr lang="en-IE" sz="1100" b="0" i="0" u="none" strike="noStrike" dirty="0">
                        <a:solidFill>
                          <a:srgbClr val="000000"/>
                        </a:solidFill>
                        <a:effectLst/>
                        <a:latin typeface="Tahoma" panose="020B0604030504040204" pitchFamily="34" charset="0"/>
                      </a:endParaRPr>
                    </a:p>
                  </a:txBody>
                  <a:tcPr marL="9330" marR="9330" marT="9330" marB="0" anchor="ctr">
                    <a:solidFill>
                      <a:schemeClr val="bg1">
                        <a:lumMod val="95000"/>
                      </a:schemeClr>
                    </a:solidFill>
                  </a:tcPr>
                </a:tc>
                <a:extLst>
                  <a:ext uri="{0D108BD9-81ED-4DB2-BD59-A6C34878D82A}">
                    <a16:rowId xmlns="" xmlns:a16="http://schemas.microsoft.com/office/drawing/2014/main" val="2949358682"/>
                  </a:ext>
                </a:extLst>
              </a:tr>
              <a:tr h="468000">
                <a:tc>
                  <a:txBody>
                    <a:bodyPr/>
                    <a:lstStyle/>
                    <a:p>
                      <a:pPr algn="l" fontAlgn="t"/>
                      <a:r>
                        <a:rPr lang="en-IE" sz="1100" u="none" strike="noStrike" dirty="0">
                          <a:effectLst/>
                        </a:rPr>
                        <a:t>Other</a:t>
                      </a:r>
                      <a:endParaRPr lang="en-IE" sz="1100" b="0" i="0" u="none" strike="noStrike" dirty="0">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24</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28</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21</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26</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19</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26</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21</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27</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16</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dirty="0">
                          <a:effectLst/>
                        </a:rPr>
                        <a:t>27</a:t>
                      </a:r>
                      <a:endParaRPr lang="en-IE" sz="1100" b="0" i="0" u="none" strike="noStrike" dirty="0">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dirty="0">
                          <a:effectLst/>
                        </a:rPr>
                        <a:t>24</a:t>
                      </a:r>
                      <a:endParaRPr lang="en-IE" sz="1100" b="0" i="0" u="none" strike="noStrike" dirty="0">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dirty="0">
                          <a:effectLst/>
                        </a:rPr>
                        <a:t>20</a:t>
                      </a:r>
                      <a:endParaRPr lang="en-IE" sz="1100" b="0" i="0" u="none" strike="noStrike" dirty="0">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dirty="0">
                          <a:effectLst/>
                        </a:rPr>
                        <a:t>32</a:t>
                      </a:r>
                      <a:endParaRPr lang="en-IE" sz="1100" b="0" i="0" u="none" strike="noStrike" dirty="0">
                        <a:solidFill>
                          <a:srgbClr val="000000"/>
                        </a:solidFill>
                        <a:effectLst/>
                        <a:latin typeface="Tahoma" panose="020B0604030504040204" pitchFamily="34" charset="0"/>
                      </a:endParaRPr>
                    </a:p>
                  </a:txBody>
                  <a:tcPr marL="9330" marR="9330" marT="9330" marB="0" anchor="ctr">
                    <a:solidFill>
                      <a:schemeClr val="accent1">
                        <a:lumMod val="60000"/>
                        <a:lumOff val="40000"/>
                      </a:schemeClr>
                    </a:solidFill>
                  </a:tcPr>
                </a:tc>
                <a:extLst>
                  <a:ext uri="{0D108BD9-81ED-4DB2-BD59-A6C34878D82A}">
                    <a16:rowId xmlns="" xmlns:a16="http://schemas.microsoft.com/office/drawing/2014/main" val="3861818685"/>
                  </a:ext>
                </a:extLst>
              </a:tr>
              <a:tr h="468000">
                <a:tc>
                  <a:txBody>
                    <a:bodyPr/>
                    <a:lstStyle/>
                    <a:p>
                      <a:pPr algn="l" fontAlgn="t"/>
                      <a:r>
                        <a:rPr lang="en-IE" sz="1100" u="none" strike="noStrike" dirty="0">
                          <a:effectLst/>
                        </a:rPr>
                        <a:t>Any (excl. Other)</a:t>
                      </a:r>
                      <a:endParaRPr lang="en-IE" sz="1100" b="0" i="0" u="none" strike="noStrike" dirty="0">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77</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74</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81</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76</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dirty="0">
                          <a:effectLst/>
                        </a:rPr>
                        <a:t>83</a:t>
                      </a:r>
                      <a:endParaRPr lang="en-IE" sz="1100" b="0" i="0" u="none" strike="noStrike" dirty="0">
                        <a:solidFill>
                          <a:srgbClr val="000000"/>
                        </a:solidFill>
                        <a:effectLst/>
                        <a:latin typeface="Tahoma" panose="020B0604030504040204" pitchFamily="34" charset="0"/>
                      </a:endParaRPr>
                    </a:p>
                  </a:txBody>
                  <a:tcPr marL="9330" marR="9330" marT="9330" marB="0" anchor="ctr">
                    <a:solidFill>
                      <a:schemeClr val="accent1">
                        <a:lumMod val="60000"/>
                        <a:lumOff val="40000"/>
                      </a:schemeClr>
                    </a:solidFill>
                  </a:tcPr>
                </a:tc>
                <a:tc>
                  <a:txBody>
                    <a:bodyPr/>
                    <a:lstStyle/>
                    <a:p>
                      <a:pPr algn="ctr" fontAlgn="t"/>
                      <a:r>
                        <a:rPr lang="en-IE" sz="1100" u="none" strike="noStrike">
                          <a:effectLst/>
                        </a:rPr>
                        <a:t>74</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81</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a:effectLst/>
                        </a:rPr>
                        <a:t>74</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dirty="0">
                          <a:effectLst/>
                        </a:rPr>
                        <a:t>85</a:t>
                      </a:r>
                      <a:endParaRPr lang="en-IE" sz="1100" b="0" i="0" u="none" strike="noStrike" dirty="0">
                        <a:solidFill>
                          <a:srgbClr val="000000"/>
                        </a:solidFill>
                        <a:effectLst/>
                        <a:latin typeface="Tahoma" panose="020B0604030504040204" pitchFamily="34" charset="0"/>
                      </a:endParaRPr>
                    </a:p>
                  </a:txBody>
                  <a:tcPr marL="9330" marR="9330" marT="9330" marB="0" anchor="ctr">
                    <a:solidFill>
                      <a:schemeClr val="accent1">
                        <a:lumMod val="60000"/>
                        <a:lumOff val="40000"/>
                      </a:schemeClr>
                    </a:solidFill>
                  </a:tcPr>
                </a:tc>
                <a:tc>
                  <a:txBody>
                    <a:bodyPr/>
                    <a:lstStyle/>
                    <a:p>
                      <a:pPr algn="ctr" fontAlgn="t"/>
                      <a:r>
                        <a:rPr lang="en-IE" sz="1100" u="none" strike="noStrike">
                          <a:effectLst/>
                        </a:rPr>
                        <a:t>74</a:t>
                      </a:r>
                      <a:endParaRPr lang="en-IE" sz="1100" b="0" i="0" u="none" strike="noStrike">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dirty="0">
                          <a:effectLst/>
                        </a:rPr>
                        <a:t>77</a:t>
                      </a:r>
                      <a:endParaRPr lang="en-IE" sz="1100" b="0" i="0" u="none" strike="noStrike" dirty="0">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dirty="0">
                          <a:effectLst/>
                        </a:rPr>
                        <a:t>81</a:t>
                      </a:r>
                      <a:endParaRPr lang="en-IE" sz="1100" b="0" i="0" u="none" strike="noStrike" dirty="0">
                        <a:solidFill>
                          <a:srgbClr val="000000"/>
                        </a:solidFill>
                        <a:effectLst/>
                        <a:latin typeface="Tahoma" panose="020B0604030504040204" pitchFamily="34" charset="0"/>
                      </a:endParaRPr>
                    </a:p>
                  </a:txBody>
                  <a:tcPr marL="9330" marR="9330" marT="9330" marB="0" anchor="ctr">
                    <a:solidFill>
                      <a:schemeClr val="bg1">
                        <a:lumMod val="95000"/>
                      </a:schemeClr>
                    </a:solidFill>
                  </a:tcPr>
                </a:tc>
                <a:tc>
                  <a:txBody>
                    <a:bodyPr/>
                    <a:lstStyle/>
                    <a:p>
                      <a:pPr algn="ctr" fontAlgn="t"/>
                      <a:r>
                        <a:rPr lang="en-IE" sz="1100" u="none" strike="noStrike" dirty="0">
                          <a:effectLst/>
                        </a:rPr>
                        <a:t>70</a:t>
                      </a:r>
                      <a:endParaRPr lang="en-IE" sz="1100" b="0" i="0" u="none" strike="noStrike" dirty="0">
                        <a:solidFill>
                          <a:srgbClr val="000000"/>
                        </a:solidFill>
                        <a:effectLst/>
                        <a:latin typeface="Tahoma" panose="020B0604030504040204" pitchFamily="34" charset="0"/>
                      </a:endParaRPr>
                    </a:p>
                  </a:txBody>
                  <a:tcPr marL="9330" marR="9330" marT="9330" marB="0" anchor="ctr">
                    <a:solidFill>
                      <a:schemeClr val="bg1">
                        <a:lumMod val="95000"/>
                      </a:schemeClr>
                    </a:solidFill>
                  </a:tcPr>
                </a:tc>
                <a:extLst>
                  <a:ext uri="{0D108BD9-81ED-4DB2-BD59-A6C34878D82A}">
                    <a16:rowId xmlns="" xmlns:a16="http://schemas.microsoft.com/office/drawing/2014/main" val="2971979567"/>
                  </a:ext>
                </a:extLst>
              </a:tr>
            </a:tbl>
          </a:graphicData>
        </a:graphic>
      </p:graphicFrame>
    </p:spTree>
    <p:extLst>
      <p:ext uri="{BB962C8B-B14F-4D97-AF65-F5344CB8AC3E}">
        <p14:creationId xmlns:p14="http://schemas.microsoft.com/office/powerpoint/2010/main" val="2505005479"/>
      </p:ext>
    </p:extLst>
  </p:cSld>
  <p:clrMapOvr>
    <a:masterClrMapping/>
  </p:clrMapOvr>
  <p:transition spd="slow">
    <p:wipe dir="r"/>
  </p:transition>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7C7E2879-6C72-4E65-9AE2-0D91635B9FC6}"/>
              </a:ext>
            </a:extLst>
          </p:cNvPr>
          <p:cNvSpPr>
            <a:spLocks noGrp="1"/>
          </p:cNvSpPr>
          <p:nvPr>
            <p:ph type="body" sz="quarter" idx="49"/>
          </p:nvPr>
        </p:nvSpPr>
        <p:spPr>
          <a:xfrm>
            <a:off x="287682" y="451425"/>
            <a:ext cx="5548676" cy="323941"/>
          </a:xfrm>
        </p:spPr>
        <p:txBody>
          <a:bodyPr/>
          <a:lstStyle/>
          <a:p>
            <a:r>
              <a:rPr lang="en-IE" dirty="0">
                <a:solidFill>
                  <a:schemeClr val="bg1">
                    <a:lumMod val="50000"/>
                  </a:schemeClr>
                </a:solidFill>
              </a:rPr>
              <a:t>Base : All Adults 16+ n- 1,303</a:t>
            </a:r>
            <a:endParaRPr lang="en-IE" dirty="0"/>
          </a:p>
        </p:txBody>
      </p:sp>
      <p:sp>
        <p:nvSpPr>
          <p:cNvPr id="2" name="Title 1">
            <a:extLst>
              <a:ext uri="{FF2B5EF4-FFF2-40B4-BE49-F238E27FC236}">
                <a16:creationId xmlns="" xmlns:a16="http://schemas.microsoft.com/office/drawing/2014/main" id="{9B67E307-3389-49D6-A438-9CEA8926AE69}"/>
              </a:ext>
            </a:extLst>
          </p:cNvPr>
          <p:cNvSpPr>
            <a:spLocks noGrp="1"/>
          </p:cNvSpPr>
          <p:nvPr>
            <p:ph type="title"/>
          </p:nvPr>
        </p:nvSpPr>
        <p:spPr>
          <a:xfrm>
            <a:off x="232011" y="97380"/>
            <a:ext cx="7952663" cy="370620"/>
          </a:xfrm>
        </p:spPr>
        <p:txBody>
          <a:bodyPr>
            <a:normAutofit fontScale="90000"/>
          </a:bodyPr>
          <a:lstStyle/>
          <a:p>
            <a:r>
              <a:rPr lang="en-IE" dirty="0"/>
              <a:t>Reading for Pleasure x Arts Goers</a:t>
            </a:r>
            <a:endParaRPr lang="en-IE" sz="1814" dirty="0">
              <a:solidFill>
                <a:schemeClr val="bg1">
                  <a:lumMod val="50000"/>
                </a:schemeClr>
              </a:solidFill>
            </a:endParaRPr>
          </a:p>
        </p:txBody>
      </p:sp>
      <p:sp>
        <p:nvSpPr>
          <p:cNvPr id="5" name="Text Placeholder 4">
            <a:extLst>
              <a:ext uri="{FF2B5EF4-FFF2-40B4-BE49-F238E27FC236}">
                <a16:creationId xmlns="" xmlns:a16="http://schemas.microsoft.com/office/drawing/2014/main" id="{00DC62FB-4BD1-47DF-A466-A0ADDA1CC1D7}"/>
              </a:ext>
            </a:extLst>
          </p:cNvPr>
          <p:cNvSpPr>
            <a:spLocks noGrp="1"/>
          </p:cNvSpPr>
          <p:nvPr>
            <p:ph type="body" sz="quarter" idx="60"/>
          </p:nvPr>
        </p:nvSpPr>
        <p:spPr/>
        <p:txBody>
          <a:bodyPr/>
          <a:lstStyle/>
          <a:p>
            <a:pPr fontAlgn="t"/>
            <a:r>
              <a:rPr lang="en-IE" i="0" dirty="0"/>
              <a:t>Q.20a Have you read any of the following in the past 12 months?</a:t>
            </a:r>
          </a:p>
          <a:p>
            <a:endParaRPr lang="en-IE" dirty="0"/>
          </a:p>
        </p:txBody>
      </p:sp>
      <p:graphicFrame>
        <p:nvGraphicFramePr>
          <p:cNvPr id="3" name="Table 2">
            <a:extLst>
              <a:ext uri="{FF2B5EF4-FFF2-40B4-BE49-F238E27FC236}">
                <a16:creationId xmlns="" xmlns:a16="http://schemas.microsoft.com/office/drawing/2014/main" id="{9FD211A5-88CD-4788-B443-E5CA1D84A78F}"/>
              </a:ext>
            </a:extLst>
          </p:cNvPr>
          <p:cNvGraphicFramePr>
            <a:graphicFrameLocks noGrp="1"/>
          </p:cNvGraphicFramePr>
          <p:nvPr/>
        </p:nvGraphicFramePr>
        <p:xfrm>
          <a:off x="560512" y="836713"/>
          <a:ext cx="8784976" cy="5060865"/>
        </p:xfrm>
        <a:graphic>
          <a:graphicData uri="http://schemas.openxmlformats.org/drawingml/2006/table">
            <a:tbl>
              <a:tblPr>
                <a:tableStyleId>{5C22544A-7EE6-4342-B048-85BDC9FD1C3A}</a:tableStyleId>
              </a:tblPr>
              <a:tblGrid>
                <a:gridCol w="1917213">
                  <a:extLst>
                    <a:ext uri="{9D8B030D-6E8A-4147-A177-3AD203B41FA5}">
                      <a16:colId xmlns="" xmlns:a16="http://schemas.microsoft.com/office/drawing/2014/main" val="3565637679"/>
                    </a:ext>
                  </a:extLst>
                </a:gridCol>
                <a:gridCol w="981109">
                  <a:extLst>
                    <a:ext uri="{9D8B030D-6E8A-4147-A177-3AD203B41FA5}">
                      <a16:colId xmlns="" xmlns:a16="http://schemas.microsoft.com/office/drawing/2014/main" val="3648078420"/>
                    </a:ext>
                  </a:extLst>
                </a:gridCol>
                <a:gridCol w="981109">
                  <a:extLst>
                    <a:ext uri="{9D8B030D-6E8A-4147-A177-3AD203B41FA5}">
                      <a16:colId xmlns="" xmlns:a16="http://schemas.microsoft.com/office/drawing/2014/main" val="840496093"/>
                    </a:ext>
                  </a:extLst>
                </a:gridCol>
                <a:gridCol w="981109">
                  <a:extLst>
                    <a:ext uri="{9D8B030D-6E8A-4147-A177-3AD203B41FA5}">
                      <a16:colId xmlns="" xmlns:a16="http://schemas.microsoft.com/office/drawing/2014/main" val="3949578226"/>
                    </a:ext>
                  </a:extLst>
                </a:gridCol>
                <a:gridCol w="981109">
                  <a:extLst>
                    <a:ext uri="{9D8B030D-6E8A-4147-A177-3AD203B41FA5}">
                      <a16:colId xmlns="" xmlns:a16="http://schemas.microsoft.com/office/drawing/2014/main" val="4006653904"/>
                    </a:ext>
                  </a:extLst>
                </a:gridCol>
                <a:gridCol w="981109">
                  <a:extLst>
                    <a:ext uri="{9D8B030D-6E8A-4147-A177-3AD203B41FA5}">
                      <a16:colId xmlns="" xmlns:a16="http://schemas.microsoft.com/office/drawing/2014/main" val="2864876549"/>
                    </a:ext>
                  </a:extLst>
                </a:gridCol>
                <a:gridCol w="981109">
                  <a:extLst>
                    <a:ext uri="{9D8B030D-6E8A-4147-A177-3AD203B41FA5}">
                      <a16:colId xmlns="" xmlns:a16="http://schemas.microsoft.com/office/drawing/2014/main" val="2629259566"/>
                    </a:ext>
                  </a:extLst>
                </a:gridCol>
                <a:gridCol w="981109">
                  <a:extLst>
                    <a:ext uri="{9D8B030D-6E8A-4147-A177-3AD203B41FA5}">
                      <a16:colId xmlns="" xmlns:a16="http://schemas.microsoft.com/office/drawing/2014/main" val="3645899445"/>
                    </a:ext>
                  </a:extLst>
                </a:gridCol>
              </a:tblGrid>
              <a:tr h="263919">
                <a:tc rowSpan="2">
                  <a:txBody>
                    <a:bodyPr/>
                    <a:lstStyle/>
                    <a:p>
                      <a:pPr algn="l" fontAlgn="t"/>
                      <a:r>
                        <a:rPr lang="en-IE" sz="1200" u="none" strike="noStrike" dirty="0">
                          <a:effectLst/>
                        </a:rPr>
                        <a:t> </a:t>
                      </a:r>
                      <a:endParaRPr lang="en-IE" sz="1200" b="0" i="0" u="none" strike="noStrike" dirty="0">
                        <a:solidFill>
                          <a:srgbClr val="000000"/>
                        </a:solidFill>
                        <a:effectLst/>
                        <a:latin typeface="Tahoma" panose="020B0604030504040204" pitchFamily="34" charset="0"/>
                      </a:endParaRPr>
                    </a:p>
                  </a:txBody>
                  <a:tcPr marL="9141" marR="9141" marT="9141" marB="0" anchor="ctr">
                    <a:solidFill>
                      <a:srgbClr val="FED402"/>
                    </a:solidFill>
                  </a:tcPr>
                </a:tc>
                <a:tc rowSpan="2">
                  <a:txBody>
                    <a:bodyPr/>
                    <a:lstStyle/>
                    <a:p>
                      <a:pPr algn="ctr" fontAlgn="t"/>
                      <a:r>
                        <a:rPr lang="en-IE" sz="1200" b="1" u="none" strike="noStrike" dirty="0">
                          <a:effectLst/>
                        </a:rPr>
                        <a:t>Total</a:t>
                      </a:r>
                      <a:endParaRPr lang="en-IE" sz="1200" b="1" i="0" u="none" strike="noStrike" dirty="0">
                        <a:solidFill>
                          <a:srgbClr val="000000"/>
                        </a:solidFill>
                        <a:effectLst/>
                        <a:latin typeface="Tahoma" panose="020B0604030504040204" pitchFamily="34" charset="0"/>
                      </a:endParaRPr>
                    </a:p>
                  </a:txBody>
                  <a:tcPr marL="9141" marR="9141" marT="9141" marB="0" anchor="ctr">
                    <a:solidFill>
                      <a:srgbClr val="FED402"/>
                    </a:solidFill>
                  </a:tcPr>
                </a:tc>
                <a:tc gridSpan="6">
                  <a:txBody>
                    <a:bodyPr/>
                    <a:lstStyle/>
                    <a:p>
                      <a:pPr algn="ctr" fontAlgn="t"/>
                      <a:r>
                        <a:rPr lang="en-IE" sz="1200" b="1" u="none" strike="noStrike" dirty="0">
                          <a:effectLst/>
                        </a:rPr>
                        <a:t>Arts Goers</a:t>
                      </a:r>
                      <a:endParaRPr lang="en-IE" sz="1200" b="1" i="0" u="none" strike="noStrike" dirty="0">
                        <a:solidFill>
                          <a:srgbClr val="000000"/>
                        </a:solidFill>
                        <a:effectLst/>
                        <a:latin typeface="Tahoma" panose="020B0604030504040204" pitchFamily="34" charset="0"/>
                      </a:endParaRPr>
                    </a:p>
                  </a:txBody>
                  <a:tcPr marL="9141" marR="9141" marT="9141" marB="0" anchor="ctr">
                    <a:solidFill>
                      <a:srgbClr val="FED402"/>
                    </a:solid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 xmlns:a16="http://schemas.microsoft.com/office/drawing/2014/main" val="3141580760"/>
                  </a:ext>
                </a:extLst>
              </a:tr>
              <a:tr h="233379">
                <a:tc vMerge="1">
                  <a:txBody>
                    <a:bodyPr/>
                    <a:lstStyle/>
                    <a:p>
                      <a:endParaRPr lang="en-IE"/>
                    </a:p>
                  </a:txBody>
                  <a:tcPr/>
                </a:tc>
                <a:tc vMerge="1">
                  <a:txBody>
                    <a:bodyPr/>
                    <a:lstStyle/>
                    <a:p>
                      <a:endParaRPr lang="en-IE"/>
                    </a:p>
                  </a:txBody>
                  <a:tcPr/>
                </a:tc>
                <a:tc>
                  <a:txBody>
                    <a:bodyPr/>
                    <a:lstStyle/>
                    <a:p>
                      <a:pPr algn="ctr" fontAlgn="t"/>
                      <a:r>
                        <a:rPr lang="en-IE" sz="1200" u="none" strike="noStrike" dirty="0">
                          <a:effectLst/>
                        </a:rPr>
                        <a:t>Any arts goers</a:t>
                      </a:r>
                      <a:endParaRPr lang="en-IE" sz="1200" b="0" i="0" u="none" strike="noStrike" dirty="0">
                        <a:solidFill>
                          <a:srgbClr val="000000"/>
                        </a:solidFill>
                        <a:effectLst/>
                        <a:latin typeface="Tahoma" panose="020B0604030504040204" pitchFamily="34" charset="0"/>
                      </a:endParaRPr>
                    </a:p>
                  </a:txBody>
                  <a:tcPr marL="9141" marR="9141" marT="9141" marB="0" anchor="ctr">
                    <a:solidFill>
                      <a:srgbClr val="FED402"/>
                    </a:solidFill>
                  </a:tcPr>
                </a:tc>
                <a:tc>
                  <a:txBody>
                    <a:bodyPr/>
                    <a:lstStyle/>
                    <a:p>
                      <a:pPr algn="ctr" fontAlgn="t"/>
                      <a:r>
                        <a:rPr lang="en-IE" sz="1200" u="none" strike="noStrike" dirty="0">
                          <a:effectLst/>
                        </a:rPr>
                        <a:t>Occasional</a:t>
                      </a:r>
                      <a:endParaRPr lang="en-IE" sz="1200" b="0" i="0" u="none" strike="noStrike" dirty="0">
                        <a:solidFill>
                          <a:srgbClr val="000000"/>
                        </a:solidFill>
                        <a:effectLst/>
                        <a:latin typeface="Tahoma" panose="020B0604030504040204" pitchFamily="34" charset="0"/>
                      </a:endParaRPr>
                    </a:p>
                  </a:txBody>
                  <a:tcPr marL="9141" marR="9141" marT="9141" marB="0" anchor="ctr">
                    <a:solidFill>
                      <a:srgbClr val="FED402"/>
                    </a:solidFill>
                  </a:tcPr>
                </a:tc>
                <a:tc>
                  <a:txBody>
                    <a:bodyPr/>
                    <a:lstStyle/>
                    <a:p>
                      <a:pPr algn="ctr" fontAlgn="t"/>
                      <a:r>
                        <a:rPr lang="en-IE" sz="1200" u="none" strike="noStrike" dirty="0">
                          <a:effectLst/>
                        </a:rPr>
                        <a:t>Regular</a:t>
                      </a:r>
                      <a:endParaRPr lang="en-IE" sz="1200" b="0" i="0" u="none" strike="noStrike" dirty="0">
                        <a:solidFill>
                          <a:srgbClr val="000000"/>
                        </a:solidFill>
                        <a:effectLst/>
                        <a:latin typeface="Tahoma" panose="020B0604030504040204" pitchFamily="34" charset="0"/>
                      </a:endParaRPr>
                    </a:p>
                  </a:txBody>
                  <a:tcPr marL="9141" marR="9141" marT="9141" marB="0" anchor="ctr">
                    <a:solidFill>
                      <a:srgbClr val="FED402"/>
                    </a:solidFill>
                  </a:tcPr>
                </a:tc>
                <a:tc>
                  <a:txBody>
                    <a:bodyPr/>
                    <a:lstStyle/>
                    <a:p>
                      <a:pPr algn="ctr" fontAlgn="t"/>
                      <a:r>
                        <a:rPr lang="en-IE" sz="1200" u="none" strike="noStrike" dirty="0">
                          <a:effectLst/>
                        </a:rPr>
                        <a:t>Aficionados</a:t>
                      </a:r>
                      <a:endParaRPr lang="en-IE" sz="1200" b="0" i="0" u="none" strike="noStrike" dirty="0">
                        <a:solidFill>
                          <a:srgbClr val="000000"/>
                        </a:solidFill>
                        <a:effectLst/>
                        <a:latin typeface="Tahoma" panose="020B0604030504040204" pitchFamily="34" charset="0"/>
                      </a:endParaRPr>
                    </a:p>
                  </a:txBody>
                  <a:tcPr marL="9141" marR="9141" marT="9141" marB="0" anchor="ctr">
                    <a:solidFill>
                      <a:srgbClr val="FED402"/>
                    </a:solidFill>
                  </a:tcPr>
                </a:tc>
                <a:tc>
                  <a:txBody>
                    <a:bodyPr/>
                    <a:lstStyle/>
                    <a:p>
                      <a:pPr algn="ctr" fontAlgn="t"/>
                      <a:r>
                        <a:rPr lang="en-IE" sz="1200" u="none" strike="noStrike" dirty="0">
                          <a:effectLst/>
                        </a:rPr>
                        <a:t>Films only</a:t>
                      </a:r>
                      <a:endParaRPr lang="en-IE" sz="1200" b="0" i="0" u="none" strike="noStrike" dirty="0">
                        <a:solidFill>
                          <a:srgbClr val="000000"/>
                        </a:solidFill>
                        <a:effectLst/>
                        <a:latin typeface="Tahoma" panose="020B0604030504040204" pitchFamily="34" charset="0"/>
                      </a:endParaRPr>
                    </a:p>
                  </a:txBody>
                  <a:tcPr marL="9141" marR="9141" marT="9141" marB="0" anchor="ctr">
                    <a:solidFill>
                      <a:srgbClr val="FED402"/>
                    </a:solidFill>
                  </a:tcPr>
                </a:tc>
                <a:tc>
                  <a:txBody>
                    <a:bodyPr/>
                    <a:lstStyle/>
                    <a:p>
                      <a:pPr algn="ctr" fontAlgn="t"/>
                      <a:r>
                        <a:rPr lang="en-IE" sz="1200" u="none" strike="noStrike" dirty="0">
                          <a:effectLst/>
                        </a:rPr>
                        <a:t>None</a:t>
                      </a:r>
                      <a:endParaRPr lang="en-IE" sz="1200" b="0" i="0" u="none" strike="noStrike" dirty="0">
                        <a:solidFill>
                          <a:srgbClr val="000000"/>
                        </a:solidFill>
                        <a:effectLst/>
                        <a:latin typeface="Tahoma" panose="020B0604030504040204" pitchFamily="34" charset="0"/>
                      </a:endParaRPr>
                    </a:p>
                  </a:txBody>
                  <a:tcPr marL="9141" marR="9141" marT="9141" marB="0" anchor="ctr">
                    <a:solidFill>
                      <a:srgbClr val="FED402"/>
                    </a:solidFill>
                  </a:tcPr>
                </a:tc>
                <a:extLst>
                  <a:ext uri="{0D108BD9-81ED-4DB2-BD59-A6C34878D82A}">
                    <a16:rowId xmlns="" xmlns:a16="http://schemas.microsoft.com/office/drawing/2014/main" val="133679891"/>
                  </a:ext>
                </a:extLst>
              </a:tr>
              <a:tr h="155041">
                <a:tc>
                  <a:txBody>
                    <a:bodyPr/>
                    <a:lstStyle/>
                    <a:p>
                      <a:pPr algn="l" fontAlgn="t"/>
                      <a:r>
                        <a:rPr lang="en-IE" sz="1000" u="none" strike="noStrike" dirty="0">
                          <a:effectLst/>
                        </a:rPr>
                        <a:t> </a:t>
                      </a:r>
                      <a:endParaRPr lang="en-IE" sz="1000" b="0" i="0" u="none" strike="noStrike" dirty="0">
                        <a:solidFill>
                          <a:srgbClr val="000000"/>
                        </a:solidFill>
                        <a:effectLst/>
                        <a:latin typeface="Tahoma" panose="020B0604030504040204" pitchFamily="34" charset="0"/>
                      </a:endParaRPr>
                    </a:p>
                  </a:txBody>
                  <a:tcPr marL="9141" marR="9141" marT="9141" marB="0" anchor="ctr">
                    <a:solidFill>
                      <a:schemeClr val="bg1">
                        <a:lumMod val="65000"/>
                      </a:schemeClr>
                    </a:solidFill>
                  </a:tcPr>
                </a:tc>
                <a:tc>
                  <a:txBody>
                    <a:bodyPr/>
                    <a:lstStyle/>
                    <a:p>
                      <a:pPr algn="ctr" fontAlgn="t"/>
                      <a:r>
                        <a:rPr lang="en-IE" sz="1000" i="1" u="none" strike="noStrike" dirty="0">
                          <a:solidFill>
                            <a:schemeClr val="bg1"/>
                          </a:solidFill>
                          <a:effectLst/>
                        </a:rPr>
                        <a:t>1303</a:t>
                      </a:r>
                      <a:endParaRPr lang="en-IE" sz="1000" b="0" i="1" u="none" strike="noStrike" dirty="0">
                        <a:solidFill>
                          <a:schemeClr val="bg1"/>
                        </a:solidFill>
                        <a:effectLst/>
                        <a:latin typeface="Tahoma" panose="020B0604030504040204" pitchFamily="34" charset="0"/>
                      </a:endParaRPr>
                    </a:p>
                  </a:txBody>
                  <a:tcPr marL="9141" marR="9141" marT="9141" marB="0" anchor="ctr">
                    <a:solidFill>
                      <a:schemeClr val="bg1">
                        <a:lumMod val="65000"/>
                      </a:schemeClr>
                    </a:solidFill>
                  </a:tcPr>
                </a:tc>
                <a:tc>
                  <a:txBody>
                    <a:bodyPr/>
                    <a:lstStyle/>
                    <a:p>
                      <a:pPr algn="ctr" fontAlgn="t"/>
                      <a:r>
                        <a:rPr lang="en-IE" sz="1000" i="1" u="none" strike="noStrike" dirty="0">
                          <a:solidFill>
                            <a:schemeClr val="bg1"/>
                          </a:solidFill>
                          <a:effectLst/>
                        </a:rPr>
                        <a:t>889</a:t>
                      </a:r>
                      <a:endParaRPr lang="en-IE" sz="1000" b="0" i="1" u="none" strike="noStrike" dirty="0">
                        <a:solidFill>
                          <a:schemeClr val="bg1"/>
                        </a:solidFill>
                        <a:effectLst/>
                        <a:latin typeface="Tahoma" panose="020B0604030504040204" pitchFamily="34" charset="0"/>
                      </a:endParaRPr>
                    </a:p>
                  </a:txBody>
                  <a:tcPr marL="9141" marR="9141" marT="9141" marB="0" anchor="ctr">
                    <a:solidFill>
                      <a:schemeClr val="bg1">
                        <a:lumMod val="65000"/>
                      </a:schemeClr>
                    </a:solidFill>
                  </a:tcPr>
                </a:tc>
                <a:tc>
                  <a:txBody>
                    <a:bodyPr/>
                    <a:lstStyle/>
                    <a:p>
                      <a:pPr algn="ctr" fontAlgn="t"/>
                      <a:r>
                        <a:rPr lang="en-IE" sz="1000" i="1" u="none" strike="noStrike" dirty="0">
                          <a:solidFill>
                            <a:schemeClr val="bg1"/>
                          </a:solidFill>
                          <a:effectLst/>
                        </a:rPr>
                        <a:t>341</a:t>
                      </a:r>
                      <a:endParaRPr lang="en-IE" sz="1000" b="0" i="1" u="none" strike="noStrike" dirty="0">
                        <a:solidFill>
                          <a:schemeClr val="bg1"/>
                        </a:solidFill>
                        <a:effectLst/>
                        <a:latin typeface="Tahoma" panose="020B0604030504040204" pitchFamily="34" charset="0"/>
                      </a:endParaRPr>
                    </a:p>
                  </a:txBody>
                  <a:tcPr marL="9141" marR="9141" marT="9141" marB="0" anchor="ctr">
                    <a:solidFill>
                      <a:schemeClr val="bg1">
                        <a:lumMod val="65000"/>
                      </a:schemeClr>
                    </a:solidFill>
                  </a:tcPr>
                </a:tc>
                <a:tc>
                  <a:txBody>
                    <a:bodyPr/>
                    <a:lstStyle/>
                    <a:p>
                      <a:pPr algn="ctr" fontAlgn="t"/>
                      <a:r>
                        <a:rPr lang="en-IE" sz="1000" i="1" u="none" strike="noStrike" dirty="0">
                          <a:solidFill>
                            <a:schemeClr val="bg1"/>
                          </a:solidFill>
                          <a:effectLst/>
                        </a:rPr>
                        <a:t>305</a:t>
                      </a:r>
                      <a:endParaRPr lang="en-IE" sz="1000" b="0" i="1" u="none" strike="noStrike" dirty="0">
                        <a:solidFill>
                          <a:schemeClr val="bg1"/>
                        </a:solidFill>
                        <a:effectLst/>
                        <a:latin typeface="Tahoma" panose="020B0604030504040204" pitchFamily="34" charset="0"/>
                      </a:endParaRPr>
                    </a:p>
                  </a:txBody>
                  <a:tcPr marL="9141" marR="9141" marT="9141" marB="0" anchor="ctr">
                    <a:solidFill>
                      <a:schemeClr val="bg1">
                        <a:lumMod val="65000"/>
                      </a:schemeClr>
                    </a:solidFill>
                  </a:tcPr>
                </a:tc>
                <a:tc>
                  <a:txBody>
                    <a:bodyPr/>
                    <a:lstStyle/>
                    <a:p>
                      <a:pPr algn="ctr" fontAlgn="t"/>
                      <a:r>
                        <a:rPr lang="en-IE" sz="1000" i="1" u="none" strike="noStrike" dirty="0">
                          <a:solidFill>
                            <a:schemeClr val="bg1"/>
                          </a:solidFill>
                          <a:effectLst/>
                        </a:rPr>
                        <a:t>243</a:t>
                      </a:r>
                      <a:endParaRPr lang="en-IE" sz="1000" b="0" i="1" u="none" strike="noStrike" dirty="0">
                        <a:solidFill>
                          <a:schemeClr val="bg1"/>
                        </a:solidFill>
                        <a:effectLst/>
                        <a:latin typeface="Tahoma" panose="020B0604030504040204" pitchFamily="34" charset="0"/>
                      </a:endParaRPr>
                    </a:p>
                  </a:txBody>
                  <a:tcPr marL="9141" marR="9141" marT="9141" marB="0" anchor="ctr">
                    <a:solidFill>
                      <a:schemeClr val="bg1">
                        <a:lumMod val="65000"/>
                      </a:schemeClr>
                    </a:solidFill>
                  </a:tcPr>
                </a:tc>
                <a:tc>
                  <a:txBody>
                    <a:bodyPr/>
                    <a:lstStyle/>
                    <a:p>
                      <a:pPr algn="ctr" fontAlgn="t"/>
                      <a:r>
                        <a:rPr lang="en-IE" sz="1000" i="1" u="none" strike="noStrike" dirty="0">
                          <a:solidFill>
                            <a:schemeClr val="bg1"/>
                          </a:solidFill>
                          <a:effectLst/>
                        </a:rPr>
                        <a:t>111</a:t>
                      </a:r>
                      <a:endParaRPr lang="en-IE" sz="1000" b="0" i="1" u="none" strike="noStrike" dirty="0">
                        <a:solidFill>
                          <a:schemeClr val="bg1"/>
                        </a:solidFill>
                        <a:effectLst/>
                        <a:latin typeface="Tahoma" panose="020B0604030504040204" pitchFamily="34" charset="0"/>
                      </a:endParaRPr>
                    </a:p>
                  </a:txBody>
                  <a:tcPr marL="9141" marR="9141" marT="9141" marB="0" anchor="ctr">
                    <a:solidFill>
                      <a:schemeClr val="bg1">
                        <a:lumMod val="65000"/>
                      </a:schemeClr>
                    </a:solidFill>
                  </a:tcPr>
                </a:tc>
                <a:tc>
                  <a:txBody>
                    <a:bodyPr/>
                    <a:lstStyle/>
                    <a:p>
                      <a:pPr algn="ctr" fontAlgn="t"/>
                      <a:r>
                        <a:rPr lang="en-IE" sz="1000" i="1" u="none" strike="noStrike" dirty="0">
                          <a:solidFill>
                            <a:schemeClr val="bg1"/>
                          </a:solidFill>
                          <a:effectLst/>
                        </a:rPr>
                        <a:t>302</a:t>
                      </a:r>
                      <a:endParaRPr lang="en-IE" sz="1000" b="0" i="1" u="none" strike="noStrike" dirty="0">
                        <a:solidFill>
                          <a:schemeClr val="bg1"/>
                        </a:solidFill>
                        <a:effectLst/>
                        <a:latin typeface="Tahoma" panose="020B0604030504040204" pitchFamily="34" charset="0"/>
                      </a:endParaRPr>
                    </a:p>
                  </a:txBody>
                  <a:tcPr marL="9141" marR="9141" marT="9141" marB="0" anchor="ctr">
                    <a:solidFill>
                      <a:schemeClr val="bg1">
                        <a:lumMod val="65000"/>
                      </a:schemeClr>
                    </a:solidFill>
                  </a:tcPr>
                </a:tc>
                <a:extLst>
                  <a:ext uri="{0D108BD9-81ED-4DB2-BD59-A6C34878D82A}">
                    <a16:rowId xmlns="" xmlns:a16="http://schemas.microsoft.com/office/drawing/2014/main" val="1747673290"/>
                  </a:ext>
                </a:extLst>
              </a:tr>
              <a:tr h="155041">
                <a:tc>
                  <a:txBody>
                    <a:bodyPr/>
                    <a:lstStyle/>
                    <a:p>
                      <a:pPr algn="l" fontAlgn="t"/>
                      <a:r>
                        <a:rPr lang="en-IE" sz="1000" u="none" strike="noStrike" dirty="0">
                          <a:effectLst/>
                        </a:rPr>
                        <a:t> </a:t>
                      </a:r>
                      <a:endParaRPr lang="en-IE" sz="1000" b="0" i="0" u="none" strike="noStrike" dirty="0">
                        <a:solidFill>
                          <a:srgbClr val="000000"/>
                        </a:solidFill>
                        <a:effectLst/>
                        <a:latin typeface="Tahoma" panose="020B0604030504040204" pitchFamily="34" charset="0"/>
                      </a:endParaRPr>
                    </a:p>
                  </a:txBody>
                  <a:tcPr marL="9141" marR="9141" marT="9141" marB="0" anchor="ctr">
                    <a:solidFill>
                      <a:schemeClr val="bg1">
                        <a:lumMod val="65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9141" marR="9141" marT="9141" marB="0" anchor="ctr">
                    <a:solidFill>
                      <a:schemeClr val="bg1">
                        <a:lumMod val="65000"/>
                      </a:schemeClr>
                    </a:solidFill>
                  </a:tcPr>
                </a:tc>
                <a:tc>
                  <a:txBody>
                    <a:bodyPr/>
                    <a:lstStyle/>
                    <a:p>
                      <a:pPr algn="ctr" fontAlgn="t"/>
                      <a:r>
                        <a:rPr lang="en-IE" sz="1000" i="1" u="none" strike="noStrike">
                          <a:solidFill>
                            <a:schemeClr val="bg1"/>
                          </a:solidFill>
                          <a:effectLst/>
                        </a:rPr>
                        <a:t>%</a:t>
                      </a:r>
                      <a:endParaRPr lang="en-IE" sz="1000" b="0" i="1" u="none" strike="noStrike">
                        <a:solidFill>
                          <a:schemeClr val="bg1"/>
                        </a:solidFill>
                        <a:effectLst/>
                        <a:latin typeface="Tahoma" panose="020B0604030504040204" pitchFamily="34" charset="0"/>
                      </a:endParaRPr>
                    </a:p>
                  </a:txBody>
                  <a:tcPr marL="9141" marR="9141" marT="9141" marB="0" anchor="ctr">
                    <a:solidFill>
                      <a:schemeClr val="bg1">
                        <a:lumMod val="65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9141" marR="9141" marT="9141" marB="0" anchor="ctr">
                    <a:solidFill>
                      <a:schemeClr val="bg1">
                        <a:lumMod val="65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9141" marR="9141" marT="9141" marB="0" anchor="ctr">
                    <a:solidFill>
                      <a:schemeClr val="bg1">
                        <a:lumMod val="65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9141" marR="9141" marT="9141" marB="0" anchor="ctr">
                    <a:solidFill>
                      <a:schemeClr val="bg1">
                        <a:lumMod val="65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9141" marR="9141" marT="9141" marB="0" anchor="ctr">
                    <a:solidFill>
                      <a:schemeClr val="bg1">
                        <a:lumMod val="65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9141" marR="9141" marT="9141" marB="0" anchor="ctr">
                    <a:solidFill>
                      <a:schemeClr val="bg1">
                        <a:lumMod val="65000"/>
                      </a:schemeClr>
                    </a:solidFill>
                  </a:tcPr>
                </a:tc>
                <a:extLst>
                  <a:ext uri="{0D108BD9-81ED-4DB2-BD59-A6C34878D82A}">
                    <a16:rowId xmlns="" xmlns:a16="http://schemas.microsoft.com/office/drawing/2014/main" val="1536960893"/>
                  </a:ext>
                </a:extLst>
              </a:tr>
              <a:tr h="552824">
                <a:tc>
                  <a:txBody>
                    <a:bodyPr/>
                    <a:lstStyle/>
                    <a:p>
                      <a:pPr algn="l" fontAlgn="t"/>
                      <a:r>
                        <a:rPr lang="en-US" sz="1200" u="none" strike="noStrike" dirty="0">
                          <a:effectLst/>
                        </a:rPr>
                        <a:t>Work of fiction, novel, story or play</a:t>
                      </a:r>
                      <a:endParaRPr lang="en-US" sz="1200" b="0" i="0" u="none" strike="noStrike" dirty="0">
                        <a:solidFill>
                          <a:srgbClr val="000000"/>
                        </a:solidFill>
                        <a:effectLst/>
                        <a:latin typeface="Tahoma" panose="020B0604030504040204" pitchFamily="34" charset="0"/>
                      </a:endParaRPr>
                    </a:p>
                  </a:txBody>
                  <a:tcPr marL="9141" marR="9141" marT="9141" marB="0" anchor="ctr">
                    <a:solidFill>
                      <a:schemeClr val="bg1">
                        <a:lumMod val="95000"/>
                      </a:schemeClr>
                    </a:solidFill>
                  </a:tcPr>
                </a:tc>
                <a:tc>
                  <a:txBody>
                    <a:bodyPr/>
                    <a:lstStyle/>
                    <a:p>
                      <a:pPr algn="ctr" fontAlgn="t"/>
                      <a:r>
                        <a:rPr lang="en-IE" sz="1200" u="none" strike="noStrike" dirty="0">
                          <a:effectLst/>
                        </a:rPr>
                        <a:t>45</a:t>
                      </a:r>
                      <a:endParaRPr lang="en-IE" sz="1200" b="0" i="0" u="none" strike="noStrike" dirty="0">
                        <a:solidFill>
                          <a:srgbClr val="000000"/>
                        </a:solidFill>
                        <a:effectLst/>
                        <a:latin typeface="Tahoma" panose="020B0604030504040204" pitchFamily="34" charset="0"/>
                      </a:endParaRPr>
                    </a:p>
                  </a:txBody>
                  <a:tcPr marL="9141" marR="9141" marT="9141" marB="0" anchor="ctr">
                    <a:solidFill>
                      <a:schemeClr val="bg1">
                        <a:lumMod val="95000"/>
                      </a:schemeClr>
                    </a:solidFill>
                  </a:tcPr>
                </a:tc>
                <a:tc>
                  <a:txBody>
                    <a:bodyPr/>
                    <a:lstStyle/>
                    <a:p>
                      <a:pPr algn="ctr" fontAlgn="t"/>
                      <a:r>
                        <a:rPr lang="en-IE" sz="1200" u="none" strike="noStrike" dirty="0">
                          <a:effectLst/>
                        </a:rPr>
                        <a:t>50</a:t>
                      </a:r>
                      <a:endParaRPr lang="en-IE" sz="1200" b="0" i="0" u="none" strike="noStrike" dirty="0">
                        <a:solidFill>
                          <a:srgbClr val="000000"/>
                        </a:solidFill>
                        <a:effectLst/>
                        <a:latin typeface="Tahoma" panose="020B0604030504040204" pitchFamily="34" charset="0"/>
                      </a:endParaRPr>
                    </a:p>
                  </a:txBody>
                  <a:tcPr marL="9141" marR="9141" marT="9141" marB="0" anchor="ctr">
                    <a:solidFill>
                      <a:schemeClr val="bg1">
                        <a:lumMod val="95000"/>
                      </a:schemeClr>
                    </a:solidFill>
                  </a:tcPr>
                </a:tc>
                <a:tc>
                  <a:txBody>
                    <a:bodyPr/>
                    <a:lstStyle/>
                    <a:p>
                      <a:pPr algn="ctr" fontAlgn="t"/>
                      <a:r>
                        <a:rPr lang="en-IE" sz="1200" u="none" strike="noStrike" dirty="0">
                          <a:effectLst/>
                        </a:rPr>
                        <a:t>45</a:t>
                      </a:r>
                      <a:endParaRPr lang="en-IE" sz="1200" b="0" i="0" u="none" strike="noStrike" dirty="0">
                        <a:solidFill>
                          <a:srgbClr val="000000"/>
                        </a:solidFill>
                        <a:effectLst/>
                        <a:latin typeface="Tahoma" panose="020B0604030504040204" pitchFamily="34" charset="0"/>
                      </a:endParaRPr>
                    </a:p>
                  </a:txBody>
                  <a:tcPr marL="9141" marR="9141" marT="9141" marB="0" anchor="ctr">
                    <a:solidFill>
                      <a:schemeClr val="bg1">
                        <a:lumMod val="95000"/>
                      </a:schemeClr>
                    </a:solidFill>
                  </a:tcPr>
                </a:tc>
                <a:tc>
                  <a:txBody>
                    <a:bodyPr/>
                    <a:lstStyle/>
                    <a:p>
                      <a:pPr algn="ctr" fontAlgn="t"/>
                      <a:r>
                        <a:rPr lang="en-IE" sz="1200" u="none" strike="noStrike" dirty="0">
                          <a:effectLst/>
                        </a:rPr>
                        <a:t>46</a:t>
                      </a:r>
                      <a:endParaRPr lang="en-IE" sz="1200" b="0" i="0" u="none" strike="noStrike" dirty="0">
                        <a:solidFill>
                          <a:srgbClr val="000000"/>
                        </a:solidFill>
                        <a:effectLst/>
                        <a:latin typeface="Tahoma" panose="020B0604030504040204" pitchFamily="34" charset="0"/>
                      </a:endParaRPr>
                    </a:p>
                  </a:txBody>
                  <a:tcPr marL="9141" marR="9141" marT="9141" marB="0" anchor="ctr">
                    <a:solidFill>
                      <a:schemeClr val="bg1">
                        <a:lumMod val="95000"/>
                      </a:schemeClr>
                    </a:solidFill>
                  </a:tcPr>
                </a:tc>
                <a:tc>
                  <a:txBody>
                    <a:bodyPr/>
                    <a:lstStyle/>
                    <a:p>
                      <a:pPr algn="ctr" fontAlgn="t"/>
                      <a:r>
                        <a:rPr lang="en-IE" sz="1200" u="none" strike="noStrike" dirty="0">
                          <a:effectLst/>
                        </a:rPr>
                        <a:t>63</a:t>
                      </a:r>
                      <a:endParaRPr lang="en-IE" sz="1200" b="0" i="0" u="none" strike="noStrike" dirty="0">
                        <a:solidFill>
                          <a:srgbClr val="000000"/>
                        </a:solidFill>
                        <a:effectLst/>
                        <a:latin typeface="Tahoma" panose="020B0604030504040204" pitchFamily="34" charset="0"/>
                      </a:endParaRPr>
                    </a:p>
                  </a:txBody>
                  <a:tcPr marL="9141" marR="9141" marT="9141" marB="0" anchor="ctr">
                    <a:solidFill>
                      <a:schemeClr val="accent1">
                        <a:lumMod val="60000"/>
                        <a:lumOff val="40000"/>
                      </a:schemeClr>
                    </a:solidFill>
                  </a:tcPr>
                </a:tc>
                <a:tc>
                  <a:txBody>
                    <a:bodyPr/>
                    <a:lstStyle/>
                    <a:p>
                      <a:pPr algn="ctr" fontAlgn="t"/>
                      <a:r>
                        <a:rPr lang="en-IE" sz="1200" u="none" strike="noStrike" dirty="0">
                          <a:effectLst/>
                        </a:rPr>
                        <a:t>42</a:t>
                      </a:r>
                      <a:endParaRPr lang="en-IE" sz="1200" b="0" i="0" u="none" strike="noStrike" dirty="0">
                        <a:solidFill>
                          <a:srgbClr val="000000"/>
                        </a:solidFill>
                        <a:effectLst/>
                        <a:latin typeface="Tahoma" panose="020B0604030504040204" pitchFamily="34" charset="0"/>
                      </a:endParaRPr>
                    </a:p>
                  </a:txBody>
                  <a:tcPr marL="9141" marR="9141" marT="9141" marB="0" anchor="ctr">
                    <a:solidFill>
                      <a:schemeClr val="bg1">
                        <a:lumMod val="95000"/>
                      </a:schemeClr>
                    </a:solidFill>
                  </a:tcPr>
                </a:tc>
                <a:tc>
                  <a:txBody>
                    <a:bodyPr/>
                    <a:lstStyle/>
                    <a:p>
                      <a:pPr algn="ctr" fontAlgn="t"/>
                      <a:r>
                        <a:rPr lang="en-IE" sz="1200" u="none" strike="noStrike">
                          <a:effectLst/>
                        </a:rPr>
                        <a:t>31</a:t>
                      </a:r>
                      <a:endParaRPr lang="en-IE" sz="1200" b="0" i="0" u="none" strike="noStrike">
                        <a:solidFill>
                          <a:srgbClr val="000000"/>
                        </a:solidFill>
                        <a:effectLst/>
                        <a:latin typeface="Tahoma" panose="020B0604030504040204" pitchFamily="34" charset="0"/>
                      </a:endParaRPr>
                    </a:p>
                  </a:txBody>
                  <a:tcPr marL="9141" marR="9141" marT="9141" marB="0" anchor="ctr">
                    <a:solidFill>
                      <a:schemeClr val="bg1">
                        <a:lumMod val="95000"/>
                      </a:schemeClr>
                    </a:solidFill>
                  </a:tcPr>
                </a:tc>
                <a:extLst>
                  <a:ext uri="{0D108BD9-81ED-4DB2-BD59-A6C34878D82A}">
                    <a16:rowId xmlns="" xmlns:a16="http://schemas.microsoft.com/office/drawing/2014/main" val="2767626718"/>
                  </a:ext>
                </a:extLst>
              </a:tr>
              <a:tr h="552824">
                <a:tc>
                  <a:txBody>
                    <a:bodyPr/>
                    <a:lstStyle/>
                    <a:p>
                      <a:pPr algn="l" fontAlgn="t"/>
                      <a:r>
                        <a:rPr lang="en-IE" sz="1200" u="none" strike="noStrike">
                          <a:effectLst/>
                        </a:rPr>
                        <a:t>Poetry</a:t>
                      </a:r>
                      <a:endParaRPr lang="en-IE" sz="1200" b="0" i="0" u="none" strike="noStrike">
                        <a:solidFill>
                          <a:srgbClr val="000000"/>
                        </a:solidFill>
                        <a:effectLst/>
                        <a:latin typeface="Tahoma" panose="020B0604030504040204" pitchFamily="34" charset="0"/>
                      </a:endParaRPr>
                    </a:p>
                  </a:txBody>
                  <a:tcPr marL="9141" marR="9141" marT="9141" marB="0" anchor="ctr">
                    <a:solidFill>
                      <a:schemeClr val="bg1">
                        <a:lumMod val="95000"/>
                      </a:schemeClr>
                    </a:solidFill>
                  </a:tcPr>
                </a:tc>
                <a:tc>
                  <a:txBody>
                    <a:bodyPr/>
                    <a:lstStyle/>
                    <a:p>
                      <a:pPr algn="ctr" fontAlgn="t"/>
                      <a:r>
                        <a:rPr lang="en-IE" sz="1200" u="none" strike="noStrike">
                          <a:effectLst/>
                        </a:rPr>
                        <a:t>9</a:t>
                      </a:r>
                      <a:endParaRPr lang="en-IE" sz="1200" b="0" i="0" u="none" strike="noStrike">
                        <a:solidFill>
                          <a:srgbClr val="000000"/>
                        </a:solidFill>
                        <a:effectLst/>
                        <a:latin typeface="Tahoma" panose="020B0604030504040204" pitchFamily="34" charset="0"/>
                      </a:endParaRPr>
                    </a:p>
                  </a:txBody>
                  <a:tcPr marL="9141" marR="9141" marT="9141" marB="0" anchor="ctr">
                    <a:solidFill>
                      <a:schemeClr val="bg1">
                        <a:lumMod val="95000"/>
                      </a:schemeClr>
                    </a:solidFill>
                  </a:tcPr>
                </a:tc>
                <a:tc>
                  <a:txBody>
                    <a:bodyPr/>
                    <a:lstStyle/>
                    <a:p>
                      <a:pPr algn="ctr" fontAlgn="t"/>
                      <a:r>
                        <a:rPr lang="en-IE" sz="1200" u="none" strike="noStrike">
                          <a:effectLst/>
                        </a:rPr>
                        <a:t>11</a:t>
                      </a:r>
                      <a:endParaRPr lang="en-IE" sz="1200" b="0" i="0" u="none" strike="noStrike">
                        <a:solidFill>
                          <a:srgbClr val="000000"/>
                        </a:solidFill>
                        <a:effectLst/>
                        <a:latin typeface="Tahoma" panose="020B0604030504040204" pitchFamily="34" charset="0"/>
                      </a:endParaRPr>
                    </a:p>
                  </a:txBody>
                  <a:tcPr marL="9141" marR="9141" marT="9141" marB="0" anchor="ctr">
                    <a:solidFill>
                      <a:schemeClr val="bg1">
                        <a:lumMod val="95000"/>
                      </a:schemeClr>
                    </a:solidFill>
                  </a:tcPr>
                </a:tc>
                <a:tc>
                  <a:txBody>
                    <a:bodyPr/>
                    <a:lstStyle/>
                    <a:p>
                      <a:pPr algn="ctr" fontAlgn="t"/>
                      <a:r>
                        <a:rPr lang="en-IE" sz="1200" u="none" strike="noStrike">
                          <a:effectLst/>
                        </a:rPr>
                        <a:t>6</a:t>
                      </a:r>
                      <a:endParaRPr lang="en-IE" sz="1200" b="0" i="0" u="none" strike="noStrike">
                        <a:solidFill>
                          <a:srgbClr val="000000"/>
                        </a:solidFill>
                        <a:effectLst/>
                        <a:latin typeface="Tahoma" panose="020B0604030504040204" pitchFamily="34" charset="0"/>
                      </a:endParaRPr>
                    </a:p>
                  </a:txBody>
                  <a:tcPr marL="9141" marR="9141" marT="9141" marB="0" anchor="ctr">
                    <a:solidFill>
                      <a:schemeClr val="bg1">
                        <a:lumMod val="95000"/>
                      </a:schemeClr>
                    </a:solidFill>
                  </a:tcPr>
                </a:tc>
                <a:tc>
                  <a:txBody>
                    <a:bodyPr/>
                    <a:lstStyle/>
                    <a:p>
                      <a:pPr algn="ctr" fontAlgn="t"/>
                      <a:r>
                        <a:rPr lang="en-IE" sz="1200" u="none" strike="noStrike">
                          <a:effectLst/>
                        </a:rPr>
                        <a:t>11</a:t>
                      </a:r>
                      <a:endParaRPr lang="en-IE" sz="1200" b="0" i="0" u="none" strike="noStrike">
                        <a:solidFill>
                          <a:srgbClr val="000000"/>
                        </a:solidFill>
                        <a:effectLst/>
                        <a:latin typeface="Tahoma" panose="020B0604030504040204" pitchFamily="34" charset="0"/>
                      </a:endParaRPr>
                    </a:p>
                  </a:txBody>
                  <a:tcPr marL="9141" marR="9141" marT="9141" marB="0" anchor="ctr">
                    <a:solidFill>
                      <a:schemeClr val="bg1">
                        <a:lumMod val="95000"/>
                      </a:schemeClr>
                    </a:solidFill>
                  </a:tcPr>
                </a:tc>
                <a:tc>
                  <a:txBody>
                    <a:bodyPr/>
                    <a:lstStyle/>
                    <a:p>
                      <a:pPr algn="ctr" fontAlgn="t"/>
                      <a:r>
                        <a:rPr lang="en-IE" sz="1200" u="none" strike="noStrike" dirty="0">
                          <a:effectLst/>
                        </a:rPr>
                        <a:t>21</a:t>
                      </a:r>
                      <a:endParaRPr lang="en-IE" sz="1200" b="0" i="0" u="none" strike="noStrike" dirty="0">
                        <a:solidFill>
                          <a:srgbClr val="000000"/>
                        </a:solidFill>
                        <a:effectLst/>
                        <a:latin typeface="Tahoma" panose="020B0604030504040204" pitchFamily="34" charset="0"/>
                      </a:endParaRPr>
                    </a:p>
                  </a:txBody>
                  <a:tcPr marL="9141" marR="9141" marT="9141" marB="0" anchor="ctr">
                    <a:solidFill>
                      <a:schemeClr val="accent1">
                        <a:lumMod val="60000"/>
                        <a:lumOff val="40000"/>
                      </a:schemeClr>
                    </a:solidFill>
                  </a:tcPr>
                </a:tc>
                <a:tc>
                  <a:txBody>
                    <a:bodyPr/>
                    <a:lstStyle/>
                    <a:p>
                      <a:pPr algn="ctr" fontAlgn="t"/>
                      <a:r>
                        <a:rPr lang="en-IE" sz="1200" u="none" strike="noStrike">
                          <a:effectLst/>
                        </a:rPr>
                        <a:t>3</a:t>
                      </a:r>
                      <a:endParaRPr lang="en-IE" sz="1200" b="0" i="0" u="none" strike="noStrike">
                        <a:solidFill>
                          <a:srgbClr val="000000"/>
                        </a:solidFill>
                        <a:effectLst/>
                        <a:latin typeface="Tahoma" panose="020B0604030504040204" pitchFamily="34" charset="0"/>
                      </a:endParaRPr>
                    </a:p>
                  </a:txBody>
                  <a:tcPr marL="9141" marR="9141" marT="9141" marB="0" anchor="ctr">
                    <a:solidFill>
                      <a:schemeClr val="bg1">
                        <a:lumMod val="95000"/>
                      </a:schemeClr>
                    </a:solidFill>
                  </a:tcPr>
                </a:tc>
                <a:tc>
                  <a:txBody>
                    <a:bodyPr/>
                    <a:lstStyle/>
                    <a:p>
                      <a:pPr algn="ctr" fontAlgn="t"/>
                      <a:r>
                        <a:rPr lang="en-IE" sz="1200" u="none" strike="noStrike" dirty="0">
                          <a:effectLst/>
                        </a:rPr>
                        <a:t>5</a:t>
                      </a:r>
                      <a:endParaRPr lang="en-IE" sz="1200" b="0" i="0" u="none" strike="noStrike" dirty="0">
                        <a:solidFill>
                          <a:srgbClr val="000000"/>
                        </a:solidFill>
                        <a:effectLst/>
                        <a:latin typeface="Tahoma" panose="020B0604030504040204" pitchFamily="34" charset="0"/>
                      </a:endParaRPr>
                    </a:p>
                  </a:txBody>
                  <a:tcPr marL="9141" marR="9141" marT="9141" marB="0" anchor="ctr">
                    <a:solidFill>
                      <a:schemeClr val="bg1">
                        <a:lumMod val="95000"/>
                      </a:schemeClr>
                    </a:solidFill>
                  </a:tcPr>
                </a:tc>
                <a:extLst>
                  <a:ext uri="{0D108BD9-81ED-4DB2-BD59-A6C34878D82A}">
                    <a16:rowId xmlns="" xmlns:a16="http://schemas.microsoft.com/office/drawing/2014/main" val="3076898803"/>
                  </a:ext>
                </a:extLst>
              </a:tr>
              <a:tr h="552824">
                <a:tc>
                  <a:txBody>
                    <a:bodyPr/>
                    <a:lstStyle/>
                    <a:p>
                      <a:pPr algn="l" fontAlgn="t"/>
                      <a:r>
                        <a:rPr lang="en-IE" sz="1200" u="none" strike="noStrike" dirty="0">
                          <a:effectLst/>
                        </a:rPr>
                        <a:t>Biography or autobiography</a:t>
                      </a:r>
                      <a:endParaRPr lang="en-IE" sz="1200" b="0" i="0" u="none" strike="noStrike" dirty="0">
                        <a:solidFill>
                          <a:srgbClr val="000000"/>
                        </a:solidFill>
                        <a:effectLst/>
                        <a:latin typeface="Tahoma" panose="020B0604030504040204" pitchFamily="34" charset="0"/>
                      </a:endParaRPr>
                    </a:p>
                  </a:txBody>
                  <a:tcPr marL="9141" marR="9141" marT="9141" marB="0" anchor="ctr">
                    <a:solidFill>
                      <a:schemeClr val="bg1">
                        <a:lumMod val="95000"/>
                      </a:schemeClr>
                    </a:solidFill>
                  </a:tcPr>
                </a:tc>
                <a:tc>
                  <a:txBody>
                    <a:bodyPr/>
                    <a:lstStyle/>
                    <a:p>
                      <a:pPr algn="ctr" fontAlgn="t"/>
                      <a:r>
                        <a:rPr lang="en-IE" sz="1200" u="none" strike="noStrike">
                          <a:effectLst/>
                        </a:rPr>
                        <a:t>29</a:t>
                      </a:r>
                      <a:endParaRPr lang="en-IE" sz="1200" b="0" i="0" u="none" strike="noStrike">
                        <a:solidFill>
                          <a:srgbClr val="000000"/>
                        </a:solidFill>
                        <a:effectLst/>
                        <a:latin typeface="Tahoma" panose="020B0604030504040204" pitchFamily="34" charset="0"/>
                      </a:endParaRPr>
                    </a:p>
                  </a:txBody>
                  <a:tcPr marL="9141" marR="9141" marT="9141" marB="0" anchor="ctr">
                    <a:solidFill>
                      <a:schemeClr val="bg1">
                        <a:lumMod val="95000"/>
                      </a:schemeClr>
                    </a:solidFill>
                  </a:tcPr>
                </a:tc>
                <a:tc>
                  <a:txBody>
                    <a:bodyPr/>
                    <a:lstStyle/>
                    <a:p>
                      <a:pPr algn="ctr" fontAlgn="t"/>
                      <a:r>
                        <a:rPr lang="en-IE" sz="1200" u="none" strike="noStrike">
                          <a:effectLst/>
                        </a:rPr>
                        <a:t>36</a:t>
                      </a:r>
                      <a:endParaRPr lang="en-IE" sz="1200" b="0" i="0" u="none" strike="noStrike">
                        <a:solidFill>
                          <a:srgbClr val="000000"/>
                        </a:solidFill>
                        <a:effectLst/>
                        <a:latin typeface="Tahoma" panose="020B0604030504040204" pitchFamily="34" charset="0"/>
                      </a:endParaRPr>
                    </a:p>
                  </a:txBody>
                  <a:tcPr marL="9141" marR="9141" marT="9141" marB="0" anchor="ctr">
                    <a:solidFill>
                      <a:schemeClr val="bg1">
                        <a:lumMod val="95000"/>
                      </a:schemeClr>
                    </a:solidFill>
                  </a:tcPr>
                </a:tc>
                <a:tc>
                  <a:txBody>
                    <a:bodyPr/>
                    <a:lstStyle/>
                    <a:p>
                      <a:pPr algn="ctr" fontAlgn="t"/>
                      <a:r>
                        <a:rPr lang="en-IE" sz="1200" u="none" strike="noStrike">
                          <a:effectLst/>
                        </a:rPr>
                        <a:t>26</a:t>
                      </a:r>
                      <a:endParaRPr lang="en-IE" sz="1200" b="0" i="0" u="none" strike="noStrike">
                        <a:solidFill>
                          <a:srgbClr val="000000"/>
                        </a:solidFill>
                        <a:effectLst/>
                        <a:latin typeface="Tahoma" panose="020B0604030504040204" pitchFamily="34" charset="0"/>
                      </a:endParaRPr>
                    </a:p>
                  </a:txBody>
                  <a:tcPr marL="9141" marR="9141" marT="9141" marB="0" anchor="ctr">
                    <a:solidFill>
                      <a:schemeClr val="bg1">
                        <a:lumMod val="95000"/>
                      </a:schemeClr>
                    </a:solidFill>
                  </a:tcPr>
                </a:tc>
                <a:tc>
                  <a:txBody>
                    <a:bodyPr/>
                    <a:lstStyle/>
                    <a:p>
                      <a:pPr algn="ctr" fontAlgn="t"/>
                      <a:r>
                        <a:rPr lang="en-IE" sz="1200" u="none" strike="noStrike" dirty="0">
                          <a:effectLst/>
                        </a:rPr>
                        <a:t>39</a:t>
                      </a:r>
                      <a:endParaRPr lang="en-IE" sz="1200" b="0" i="0" u="none" strike="noStrike" dirty="0">
                        <a:solidFill>
                          <a:srgbClr val="000000"/>
                        </a:solidFill>
                        <a:effectLst/>
                        <a:latin typeface="Tahoma" panose="020B0604030504040204" pitchFamily="34" charset="0"/>
                      </a:endParaRPr>
                    </a:p>
                  </a:txBody>
                  <a:tcPr marL="9141" marR="9141" marT="9141" marB="0" anchor="ctr">
                    <a:solidFill>
                      <a:schemeClr val="accent1">
                        <a:lumMod val="60000"/>
                        <a:lumOff val="40000"/>
                      </a:schemeClr>
                    </a:solidFill>
                  </a:tcPr>
                </a:tc>
                <a:tc>
                  <a:txBody>
                    <a:bodyPr/>
                    <a:lstStyle/>
                    <a:p>
                      <a:pPr algn="ctr" fontAlgn="t"/>
                      <a:r>
                        <a:rPr lang="en-IE" sz="1200" u="none" strike="noStrike" dirty="0">
                          <a:effectLst/>
                        </a:rPr>
                        <a:t>46</a:t>
                      </a:r>
                      <a:endParaRPr lang="en-IE" sz="1200" b="0" i="0" u="none" strike="noStrike" dirty="0">
                        <a:solidFill>
                          <a:srgbClr val="000000"/>
                        </a:solidFill>
                        <a:effectLst/>
                        <a:latin typeface="Tahoma" panose="020B0604030504040204" pitchFamily="34" charset="0"/>
                      </a:endParaRPr>
                    </a:p>
                  </a:txBody>
                  <a:tcPr marL="9141" marR="9141" marT="9141" marB="0" anchor="ctr">
                    <a:solidFill>
                      <a:schemeClr val="accent1">
                        <a:lumMod val="60000"/>
                        <a:lumOff val="40000"/>
                      </a:schemeClr>
                    </a:solidFill>
                  </a:tcPr>
                </a:tc>
                <a:tc>
                  <a:txBody>
                    <a:bodyPr/>
                    <a:lstStyle/>
                    <a:p>
                      <a:pPr algn="ctr" fontAlgn="t"/>
                      <a:r>
                        <a:rPr lang="en-IE" sz="1200" u="none" strike="noStrike">
                          <a:effectLst/>
                        </a:rPr>
                        <a:t>24</a:t>
                      </a:r>
                      <a:endParaRPr lang="en-IE" sz="1200" b="0" i="0" u="none" strike="noStrike">
                        <a:solidFill>
                          <a:srgbClr val="000000"/>
                        </a:solidFill>
                        <a:effectLst/>
                        <a:latin typeface="Tahoma" panose="020B0604030504040204" pitchFamily="34" charset="0"/>
                      </a:endParaRPr>
                    </a:p>
                  </a:txBody>
                  <a:tcPr marL="9141" marR="9141" marT="9141" marB="0" anchor="ctr">
                    <a:solidFill>
                      <a:schemeClr val="bg1">
                        <a:lumMod val="95000"/>
                      </a:schemeClr>
                    </a:solidFill>
                  </a:tcPr>
                </a:tc>
                <a:tc>
                  <a:txBody>
                    <a:bodyPr/>
                    <a:lstStyle/>
                    <a:p>
                      <a:pPr algn="ctr" fontAlgn="t"/>
                      <a:r>
                        <a:rPr lang="en-IE" sz="1200" u="none" strike="noStrike" dirty="0">
                          <a:effectLst/>
                        </a:rPr>
                        <a:t>13</a:t>
                      </a:r>
                      <a:endParaRPr lang="en-IE" sz="1200" b="0" i="0" u="none" strike="noStrike" dirty="0">
                        <a:solidFill>
                          <a:srgbClr val="000000"/>
                        </a:solidFill>
                        <a:effectLst/>
                        <a:latin typeface="Tahoma" panose="020B0604030504040204" pitchFamily="34" charset="0"/>
                      </a:endParaRPr>
                    </a:p>
                  </a:txBody>
                  <a:tcPr marL="9141" marR="9141" marT="9141" marB="0" anchor="ctr">
                    <a:solidFill>
                      <a:schemeClr val="bg1">
                        <a:lumMod val="95000"/>
                      </a:schemeClr>
                    </a:solidFill>
                  </a:tcPr>
                </a:tc>
                <a:extLst>
                  <a:ext uri="{0D108BD9-81ED-4DB2-BD59-A6C34878D82A}">
                    <a16:rowId xmlns="" xmlns:a16="http://schemas.microsoft.com/office/drawing/2014/main" val="2580392388"/>
                  </a:ext>
                </a:extLst>
              </a:tr>
              <a:tr h="886382">
                <a:tc>
                  <a:txBody>
                    <a:bodyPr/>
                    <a:lstStyle/>
                    <a:p>
                      <a:pPr algn="l" fontAlgn="t"/>
                      <a:r>
                        <a:rPr lang="en-US" sz="1200" u="none" strike="noStrike" dirty="0">
                          <a:effectLst/>
                        </a:rPr>
                        <a:t>Non-fiction/factual reading relating to the arts (e.g. a book about theatre, architecture, music, etc.) (not newspapers or magazines)</a:t>
                      </a:r>
                      <a:endParaRPr lang="en-US" sz="1200" b="0" i="0" u="none" strike="noStrike" dirty="0">
                        <a:solidFill>
                          <a:srgbClr val="000000"/>
                        </a:solidFill>
                        <a:effectLst/>
                        <a:latin typeface="Tahoma" panose="020B0604030504040204" pitchFamily="34" charset="0"/>
                      </a:endParaRPr>
                    </a:p>
                  </a:txBody>
                  <a:tcPr marL="9141" marR="9141" marT="9141" marB="0" anchor="ctr">
                    <a:solidFill>
                      <a:schemeClr val="bg1">
                        <a:lumMod val="95000"/>
                      </a:schemeClr>
                    </a:solidFill>
                  </a:tcPr>
                </a:tc>
                <a:tc>
                  <a:txBody>
                    <a:bodyPr/>
                    <a:lstStyle/>
                    <a:p>
                      <a:pPr algn="ctr" fontAlgn="t"/>
                      <a:r>
                        <a:rPr lang="en-IE" sz="1200" u="none" strike="noStrike">
                          <a:effectLst/>
                        </a:rPr>
                        <a:t>21</a:t>
                      </a:r>
                      <a:endParaRPr lang="en-IE" sz="1200" b="0" i="0" u="none" strike="noStrike">
                        <a:solidFill>
                          <a:srgbClr val="000000"/>
                        </a:solidFill>
                        <a:effectLst/>
                        <a:latin typeface="Tahoma" panose="020B0604030504040204" pitchFamily="34" charset="0"/>
                      </a:endParaRPr>
                    </a:p>
                  </a:txBody>
                  <a:tcPr marL="9141" marR="9141" marT="9141" marB="0" anchor="ctr">
                    <a:solidFill>
                      <a:schemeClr val="bg1">
                        <a:lumMod val="95000"/>
                      </a:schemeClr>
                    </a:solidFill>
                  </a:tcPr>
                </a:tc>
                <a:tc>
                  <a:txBody>
                    <a:bodyPr/>
                    <a:lstStyle/>
                    <a:p>
                      <a:pPr algn="ctr" fontAlgn="t"/>
                      <a:r>
                        <a:rPr lang="en-IE" sz="1200" u="none" strike="noStrike">
                          <a:effectLst/>
                        </a:rPr>
                        <a:t>25</a:t>
                      </a:r>
                      <a:endParaRPr lang="en-IE" sz="1200" b="0" i="0" u="none" strike="noStrike">
                        <a:solidFill>
                          <a:srgbClr val="000000"/>
                        </a:solidFill>
                        <a:effectLst/>
                        <a:latin typeface="Tahoma" panose="020B0604030504040204" pitchFamily="34" charset="0"/>
                      </a:endParaRPr>
                    </a:p>
                  </a:txBody>
                  <a:tcPr marL="9141" marR="9141" marT="9141" marB="0" anchor="ctr">
                    <a:solidFill>
                      <a:schemeClr val="bg1">
                        <a:lumMod val="95000"/>
                      </a:schemeClr>
                    </a:solidFill>
                  </a:tcPr>
                </a:tc>
                <a:tc>
                  <a:txBody>
                    <a:bodyPr/>
                    <a:lstStyle/>
                    <a:p>
                      <a:pPr algn="ctr" fontAlgn="t"/>
                      <a:r>
                        <a:rPr lang="en-IE" sz="1200" u="none" strike="noStrike">
                          <a:effectLst/>
                        </a:rPr>
                        <a:t>12</a:t>
                      </a:r>
                      <a:endParaRPr lang="en-IE" sz="1200" b="0" i="0" u="none" strike="noStrike">
                        <a:solidFill>
                          <a:srgbClr val="000000"/>
                        </a:solidFill>
                        <a:effectLst/>
                        <a:latin typeface="Tahoma" panose="020B0604030504040204" pitchFamily="34" charset="0"/>
                      </a:endParaRPr>
                    </a:p>
                  </a:txBody>
                  <a:tcPr marL="9141" marR="9141" marT="9141" marB="0" anchor="ctr">
                    <a:solidFill>
                      <a:schemeClr val="bg1">
                        <a:lumMod val="95000"/>
                      </a:schemeClr>
                    </a:solidFill>
                  </a:tcPr>
                </a:tc>
                <a:tc>
                  <a:txBody>
                    <a:bodyPr/>
                    <a:lstStyle/>
                    <a:p>
                      <a:pPr algn="ctr" fontAlgn="t"/>
                      <a:r>
                        <a:rPr lang="en-IE" sz="1200" u="none" strike="noStrike">
                          <a:effectLst/>
                        </a:rPr>
                        <a:t>25</a:t>
                      </a:r>
                      <a:endParaRPr lang="en-IE" sz="1200" b="0" i="0" u="none" strike="noStrike">
                        <a:solidFill>
                          <a:srgbClr val="000000"/>
                        </a:solidFill>
                        <a:effectLst/>
                        <a:latin typeface="Tahoma" panose="020B0604030504040204" pitchFamily="34" charset="0"/>
                      </a:endParaRPr>
                    </a:p>
                  </a:txBody>
                  <a:tcPr marL="9141" marR="9141" marT="9141" marB="0" anchor="ctr">
                    <a:solidFill>
                      <a:schemeClr val="bg1">
                        <a:lumMod val="95000"/>
                      </a:schemeClr>
                    </a:solidFill>
                  </a:tcPr>
                </a:tc>
                <a:tc>
                  <a:txBody>
                    <a:bodyPr/>
                    <a:lstStyle/>
                    <a:p>
                      <a:pPr algn="ctr" fontAlgn="t"/>
                      <a:r>
                        <a:rPr lang="en-IE" sz="1200" u="none" strike="noStrike" dirty="0">
                          <a:effectLst/>
                        </a:rPr>
                        <a:t>44</a:t>
                      </a:r>
                      <a:endParaRPr lang="en-IE" sz="1200" b="0" i="0" u="none" strike="noStrike" dirty="0">
                        <a:solidFill>
                          <a:srgbClr val="000000"/>
                        </a:solidFill>
                        <a:effectLst/>
                        <a:latin typeface="Tahoma" panose="020B0604030504040204" pitchFamily="34" charset="0"/>
                      </a:endParaRPr>
                    </a:p>
                  </a:txBody>
                  <a:tcPr marL="9141" marR="9141" marT="9141" marB="0" anchor="ctr">
                    <a:solidFill>
                      <a:schemeClr val="accent1">
                        <a:lumMod val="60000"/>
                        <a:lumOff val="40000"/>
                      </a:schemeClr>
                    </a:solidFill>
                  </a:tcPr>
                </a:tc>
                <a:tc>
                  <a:txBody>
                    <a:bodyPr/>
                    <a:lstStyle/>
                    <a:p>
                      <a:pPr algn="ctr" fontAlgn="t"/>
                      <a:r>
                        <a:rPr lang="en-IE" sz="1200" u="none" strike="noStrike" dirty="0">
                          <a:effectLst/>
                        </a:rPr>
                        <a:t>8</a:t>
                      </a:r>
                      <a:endParaRPr lang="en-IE" sz="1200" b="0" i="0" u="none" strike="noStrike" dirty="0">
                        <a:solidFill>
                          <a:srgbClr val="000000"/>
                        </a:solidFill>
                        <a:effectLst/>
                        <a:latin typeface="Tahoma" panose="020B0604030504040204" pitchFamily="34" charset="0"/>
                      </a:endParaRPr>
                    </a:p>
                  </a:txBody>
                  <a:tcPr marL="9141" marR="9141" marT="9141" marB="0" anchor="ctr">
                    <a:solidFill>
                      <a:schemeClr val="bg1">
                        <a:lumMod val="95000"/>
                      </a:schemeClr>
                    </a:solidFill>
                  </a:tcPr>
                </a:tc>
                <a:tc>
                  <a:txBody>
                    <a:bodyPr/>
                    <a:lstStyle/>
                    <a:p>
                      <a:pPr algn="ctr" fontAlgn="t"/>
                      <a:r>
                        <a:rPr lang="en-IE" sz="1200" u="none" strike="noStrike" dirty="0">
                          <a:effectLst/>
                        </a:rPr>
                        <a:t>14</a:t>
                      </a:r>
                      <a:endParaRPr lang="en-IE" sz="1200" b="0" i="0" u="none" strike="noStrike" dirty="0">
                        <a:solidFill>
                          <a:srgbClr val="000000"/>
                        </a:solidFill>
                        <a:effectLst/>
                        <a:latin typeface="Tahoma" panose="020B0604030504040204" pitchFamily="34" charset="0"/>
                      </a:endParaRPr>
                    </a:p>
                  </a:txBody>
                  <a:tcPr marL="9141" marR="9141" marT="9141" marB="0" anchor="ctr">
                    <a:solidFill>
                      <a:schemeClr val="bg1">
                        <a:lumMod val="95000"/>
                      </a:schemeClr>
                    </a:solidFill>
                  </a:tcPr>
                </a:tc>
                <a:extLst>
                  <a:ext uri="{0D108BD9-81ED-4DB2-BD59-A6C34878D82A}">
                    <a16:rowId xmlns="" xmlns:a16="http://schemas.microsoft.com/office/drawing/2014/main" val="823854890"/>
                  </a:ext>
                </a:extLst>
              </a:tr>
              <a:tr h="552824">
                <a:tc>
                  <a:txBody>
                    <a:bodyPr/>
                    <a:lstStyle/>
                    <a:p>
                      <a:pPr algn="l" fontAlgn="t"/>
                      <a:r>
                        <a:rPr lang="en-US" sz="1200" u="none" strike="noStrike" dirty="0">
                          <a:effectLst/>
                        </a:rPr>
                        <a:t>Other non-fiction/factual (not newspapers or magazines)</a:t>
                      </a:r>
                      <a:endParaRPr lang="en-US" sz="1200" b="0" i="0" u="none" strike="noStrike" dirty="0">
                        <a:solidFill>
                          <a:srgbClr val="000000"/>
                        </a:solidFill>
                        <a:effectLst/>
                        <a:latin typeface="Tahoma" panose="020B0604030504040204" pitchFamily="34" charset="0"/>
                      </a:endParaRPr>
                    </a:p>
                  </a:txBody>
                  <a:tcPr marL="9141" marR="9141" marT="9141" marB="0" anchor="ctr">
                    <a:solidFill>
                      <a:schemeClr val="bg1">
                        <a:lumMod val="95000"/>
                      </a:schemeClr>
                    </a:solidFill>
                  </a:tcPr>
                </a:tc>
                <a:tc>
                  <a:txBody>
                    <a:bodyPr/>
                    <a:lstStyle/>
                    <a:p>
                      <a:pPr algn="ctr" fontAlgn="t"/>
                      <a:r>
                        <a:rPr lang="en-IE" sz="1200" u="none" strike="noStrike">
                          <a:effectLst/>
                        </a:rPr>
                        <a:t>25</a:t>
                      </a:r>
                      <a:endParaRPr lang="en-IE" sz="1200" b="0" i="0" u="none" strike="noStrike">
                        <a:solidFill>
                          <a:srgbClr val="000000"/>
                        </a:solidFill>
                        <a:effectLst/>
                        <a:latin typeface="Tahoma" panose="020B0604030504040204" pitchFamily="34" charset="0"/>
                      </a:endParaRPr>
                    </a:p>
                  </a:txBody>
                  <a:tcPr marL="9141" marR="9141" marT="9141" marB="0" anchor="ctr">
                    <a:solidFill>
                      <a:schemeClr val="bg1">
                        <a:lumMod val="95000"/>
                      </a:schemeClr>
                    </a:solidFill>
                  </a:tcPr>
                </a:tc>
                <a:tc>
                  <a:txBody>
                    <a:bodyPr/>
                    <a:lstStyle/>
                    <a:p>
                      <a:pPr algn="ctr" fontAlgn="t"/>
                      <a:r>
                        <a:rPr lang="en-IE" sz="1200" u="none" strike="noStrike">
                          <a:effectLst/>
                        </a:rPr>
                        <a:t>27</a:t>
                      </a:r>
                      <a:endParaRPr lang="en-IE" sz="1200" b="0" i="0" u="none" strike="noStrike">
                        <a:solidFill>
                          <a:srgbClr val="000000"/>
                        </a:solidFill>
                        <a:effectLst/>
                        <a:latin typeface="Tahoma" panose="020B0604030504040204" pitchFamily="34" charset="0"/>
                      </a:endParaRPr>
                    </a:p>
                  </a:txBody>
                  <a:tcPr marL="9141" marR="9141" marT="9141" marB="0" anchor="ctr">
                    <a:solidFill>
                      <a:schemeClr val="bg1">
                        <a:lumMod val="95000"/>
                      </a:schemeClr>
                    </a:solidFill>
                  </a:tcPr>
                </a:tc>
                <a:tc>
                  <a:txBody>
                    <a:bodyPr/>
                    <a:lstStyle/>
                    <a:p>
                      <a:pPr algn="ctr" fontAlgn="t"/>
                      <a:r>
                        <a:rPr lang="en-IE" sz="1200" u="none" strike="noStrike">
                          <a:effectLst/>
                        </a:rPr>
                        <a:t>23</a:t>
                      </a:r>
                      <a:endParaRPr lang="en-IE" sz="1200" b="0" i="0" u="none" strike="noStrike">
                        <a:solidFill>
                          <a:srgbClr val="000000"/>
                        </a:solidFill>
                        <a:effectLst/>
                        <a:latin typeface="Tahoma" panose="020B0604030504040204" pitchFamily="34" charset="0"/>
                      </a:endParaRPr>
                    </a:p>
                  </a:txBody>
                  <a:tcPr marL="9141" marR="9141" marT="9141" marB="0" anchor="ctr">
                    <a:solidFill>
                      <a:schemeClr val="bg1">
                        <a:lumMod val="95000"/>
                      </a:schemeClr>
                    </a:solidFill>
                  </a:tcPr>
                </a:tc>
                <a:tc>
                  <a:txBody>
                    <a:bodyPr/>
                    <a:lstStyle/>
                    <a:p>
                      <a:pPr algn="ctr" fontAlgn="t"/>
                      <a:r>
                        <a:rPr lang="en-IE" sz="1200" u="none" strike="noStrike" dirty="0">
                          <a:effectLst/>
                        </a:rPr>
                        <a:t>27</a:t>
                      </a:r>
                      <a:endParaRPr lang="en-IE" sz="1200" b="0" i="0" u="none" strike="noStrike" dirty="0">
                        <a:solidFill>
                          <a:srgbClr val="000000"/>
                        </a:solidFill>
                        <a:effectLst/>
                        <a:latin typeface="Tahoma" panose="020B0604030504040204" pitchFamily="34" charset="0"/>
                      </a:endParaRPr>
                    </a:p>
                  </a:txBody>
                  <a:tcPr marL="9141" marR="9141" marT="9141" marB="0" anchor="ctr">
                    <a:solidFill>
                      <a:schemeClr val="bg1">
                        <a:lumMod val="95000"/>
                      </a:schemeClr>
                    </a:solidFill>
                  </a:tcPr>
                </a:tc>
                <a:tc>
                  <a:txBody>
                    <a:bodyPr/>
                    <a:lstStyle/>
                    <a:p>
                      <a:pPr algn="ctr" fontAlgn="t"/>
                      <a:r>
                        <a:rPr lang="en-IE" sz="1200" u="none" strike="noStrike" dirty="0">
                          <a:effectLst/>
                        </a:rPr>
                        <a:t>31</a:t>
                      </a:r>
                      <a:endParaRPr lang="en-IE" sz="1200" b="0" i="0" u="none" strike="noStrike" dirty="0">
                        <a:solidFill>
                          <a:srgbClr val="000000"/>
                        </a:solidFill>
                        <a:effectLst/>
                        <a:latin typeface="Tahoma" panose="020B0604030504040204" pitchFamily="34" charset="0"/>
                      </a:endParaRPr>
                    </a:p>
                  </a:txBody>
                  <a:tcPr marL="9141" marR="9141" marT="9141" marB="0" anchor="ctr">
                    <a:solidFill>
                      <a:schemeClr val="accent1">
                        <a:lumMod val="60000"/>
                        <a:lumOff val="40000"/>
                      </a:schemeClr>
                    </a:solidFill>
                  </a:tcPr>
                </a:tc>
                <a:tc>
                  <a:txBody>
                    <a:bodyPr/>
                    <a:lstStyle/>
                    <a:p>
                      <a:pPr algn="ctr" fontAlgn="t"/>
                      <a:r>
                        <a:rPr lang="en-IE" sz="1200" u="none" strike="noStrike">
                          <a:effectLst/>
                        </a:rPr>
                        <a:t>23</a:t>
                      </a:r>
                      <a:endParaRPr lang="en-IE" sz="1200" b="0" i="0" u="none" strike="noStrike">
                        <a:solidFill>
                          <a:srgbClr val="000000"/>
                        </a:solidFill>
                        <a:effectLst/>
                        <a:latin typeface="Tahoma" panose="020B0604030504040204" pitchFamily="34" charset="0"/>
                      </a:endParaRPr>
                    </a:p>
                  </a:txBody>
                  <a:tcPr marL="9141" marR="9141" marT="9141" marB="0" anchor="ctr">
                    <a:solidFill>
                      <a:schemeClr val="bg1">
                        <a:lumMod val="95000"/>
                      </a:schemeClr>
                    </a:solidFill>
                  </a:tcPr>
                </a:tc>
                <a:tc>
                  <a:txBody>
                    <a:bodyPr/>
                    <a:lstStyle/>
                    <a:p>
                      <a:pPr algn="ctr" fontAlgn="t"/>
                      <a:r>
                        <a:rPr lang="en-IE" sz="1200" u="none" strike="noStrike" dirty="0">
                          <a:effectLst/>
                        </a:rPr>
                        <a:t>20</a:t>
                      </a:r>
                      <a:endParaRPr lang="en-IE" sz="1200" b="0" i="0" u="none" strike="noStrike" dirty="0">
                        <a:solidFill>
                          <a:srgbClr val="000000"/>
                        </a:solidFill>
                        <a:effectLst/>
                        <a:latin typeface="Tahoma" panose="020B0604030504040204" pitchFamily="34" charset="0"/>
                      </a:endParaRPr>
                    </a:p>
                  </a:txBody>
                  <a:tcPr marL="9141" marR="9141" marT="9141" marB="0" anchor="ctr">
                    <a:solidFill>
                      <a:schemeClr val="bg1">
                        <a:lumMod val="95000"/>
                      </a:schemeClr>
                    </a:solidFill>
                  </a:tcPr>
                </a:tc>
                <a:extLst>
                  <a:ext uri="{0D108BD9-81ED-4DB2-BD59-A6C34878D82A}">
                    <a16:rowId xmlns="" xmlns:a16="http://schemas.microsoft.com/office/drawing/2014/main" val="1165719179"/>
                  </a:ext>
                </a:extLst>
              </a:tr>
              <a:tr h="552824">
                <a:tc>
                  <a:txBody>
                    <a:bodyPr/>
                    <a:lstStyle/>
                    <a:p>
                      <a:pPr algn="l" fontAlgn="t"/>
                      <a:r>
                        <a:rPr lang="en-IE" sz="1200" u="none" strike="noStrike" dirty="0">
                          <a:effectLst/>
                        </a:rPr>
                        <a:t>Other</a:t>
                      </a:r>
                      <a:endParaRPr lang="en-IE" sz="1200" b="0" i="0" u="none" strike="noStrike" dirty="0">
                        <a:solidFill>
                          <a:srgbClr val="000000"/>
                        </a:solidFill>
                        <a:effectLst/>
                        <a:latin typeface="Tahoma" panose="020B0604030504040204" pitchFamily="34" charset="0"/>
                      </a:endParaRPr>
                    </a:p>
                  </a:txBody>
                  <a:tcPr marL="9141" marR="9141" marT="9141" marB="0" anchor="ctr">
                    <a:solidFill>
                      <a:schemeClr val="bg1">
                        <a:lumMod val="95000"/>
                      </a:schemeClr>
                    </a:solidFill>
                  </a:tcPr>
                </a:tc>
                <a:tc>
                  <a:txBody>
                    <a:bodyPr/>
                    <a:lstStyle/>
                    <a:p>
                      <a:pPr algn="ctr" fontAlgn="t"/>
                      <a:r>
                        <a:rPr lang="en-IE" sz="1200" u="none" strike="noStrike">
                          <a:effectLst/>
                        </a:rPr>
                        <a:t>24</a:t>
                      </a:r>
                      <a:endParaRPr lang="en-IE" sz="1200" b="0" i="0" u="none" strike="noStrike">
                        <a:solidFill>
                          <a:srgbClr val="000000"/>
                        </a:solidFill>
                        <a:effectLst/>
                        <a:latin typeface="Tahoma" panose="020B0604030504040204" pitchFamily="34" charset="0"/>
                      </a:endParaRPr>
                    </a:p>
                  </a:txBody>
                  <a:tcPr marL="9141" marR="9141" marT="9141" marB="0" anchor="ctr">
                    <a:solidFill>
                      <a:schemeClr val="bg1">
                        <a:lumMod val="95000"/>
                      </a:schemeClr>
                    </a:solidFill>
                  </a:tcPr>
                </a:tc>
                <a:tc>
                  <a:txBody>
                    <a:bodyPr/>
                    <a:lstStyle/>
                    <a:p>
                      <a:pPr algn="ctr" fontAlgn="t"/>
                      <a:r>
                        <a:rPr lang="en-IE" sz="1200" u="none" strike="noStrike">
                          <a:effectLst/>
                        </a:rPr>
                        <a:t>19</a:t>
                      </a:r>
                      <a:endParaRPr lang="en-IE" sz="1200" b="0" i="0" u="none" strike="noStrike">
                        <a:solidFill>
                          <a:srgbClr val="000000"/>
                        </a:solidFill>
                        <a:effectLst/>
                        <a:latin typeface="Tahoma" panose="020B0604030504040204" pitchFamily="34" charset="0"/>
                      </a:endParaRPr>
                    </a:p>
                  </a:txBody>
                  <a:tcPr marL="9141" marR="9141" marT="9141" marB="0" anchor="ctr">
                    <a:solidFill>
                      <a:schemeClr val="bg1">
                        <a:lumMod val="95000"/>
                      </a:schemeClr>
                    </a:solidFill>
                  </a:tcPr>
                </a:tc>
                <a:tc>
                  <a:txBody>
                    <a:bodyPr/>
                    <a:lstStyle/>
                    <a:p>
                      <a:pPr algn="ctr" fontAlgn="t"/>
                      <a:r>
                        <a:rPr lang="en-IE" sz="1200" u="none" strike="noStrike">
                          <a:effectLst/>
                        </a:rPr>
                        <a:t>26</a:t>
                      </a:r>
                      <a:endParaRPr lang="en-IE" sz="1200" b="0" i="0" u="none" strike="noStrike">
                        <a:solidFill>
                          <a:srgbClr val="000000"/>
                        </a:solidFill>
                        <a:effectLst/>
                        <a:latin typeface="Tahoma" panose="020B0604030504040204" pitchFamily="34" charset="0"/>
                      </a:endParaRPr>
                    </a:p>
                  </a:txBody>
                  <a:tcPr marL="9141" marR="9141" marT="9141" marB="0" anchor="ctr">
                    <a:solidFill>
                      <a:schemeClr val="bg1">
                        <a:lumMod val="95000"/>
                      </a:schemeClr>
                    </a:solidFill>
                  </a:tcPr>
                </a:tc>
                <a:tc>
                  <a:txBody>
                    <a:bodyPr/>
                    <a:lstStyle/>
                    <a:p>
                      <a:pPr algn="ctr" fontAlgn="t"/>
                      <a:r>
                        <a:rPr lang="en-IE" sz="1200" u="none" strike="noStrike" dirty="0">
                          <a:effectLst/>
                        </a:rPr>
                        <a:t>17</a:t>
                      </a:r>
                      <a:endParaRPr lang="en-IE" sz="1200" b="0" i="0" u="none" strike="noStrike" dirty="0">
                        <a:solidFill>
                          <a:srgbClr val="000000"/>
                        </a:solidFill>
                        <a:effectLst/>
                        <a:latin typeface="Tahoma" panose="020B0604030504040204" pitchFamily="34" charset="0"/>
                      </a:endParaRPr>
                    </a:p>
                  </a:txBody>
                  <a:tcPr marL="9141" marR="9141" marT="9141" marB="0" anchor="ctr">
                    <a:solidFill>
                      <a:schemeClr val="bg1">
                        <a:lumMod val="95000"/>
                      </a:schemeClr>
                    </a:solidFill>
                  </a:tcPr>
                </a:tc>
                <a:tc>
                  <a:txBody>
                    <a:bodyPr/>
                    <a:lstStyle/>
                    <a:p>
                      <a:pPr algn="ctr" fontAlgn="t"/>
                      <a:r>
                        <a:rPr lang="en-IE" sz="1200" u="none" strike="noStrike">
                          <a:effectLst/>
                        </a:rPr>
                        <a:t>11</a:t>
                      </a:r>
                      <a:endParaRPr lang="en-IE" sz="1200" b="0" i="0" u="none" strike="noStrike">
                        <a:solidFill>
                          <a:srgbClr val="000000"/>
                        </a:solidFill>
                        <a:effectLst/>
                        <a:latin typeface="Tahoma" panose="020B0604030504040204" pitchFamily="34" charset="0"/>
                      </a:endParaRPr>
                    </a:p>
                  </a:txBody>
                  <a:tcPr marL="9141" marR="9141" marT="9141" marB="0" anchor="ctr">
                    <a:solidFill>
                      <a:schemeClr val="bg1">
                        <a:lumMod val="95000"/>
                      </a:schemeClr>
                    </a:solidFill>
                  </a:tcPr>
                </a:tc>
                <a:tc>
                  <a:txBody>
                    <a:bodyPr/>
                    <a:lstStyle/>
                    <a:p>
                      <a:pPr algn="ctr" fontAlgn="t"/>
                      <a:r>
                        <a:rPr lang="en-IE" sz="1200" u="none" strike="noStrike">
                          <a:effectLst/>
                        </a:rPr>
                        <a:t>22</a:t>
                      </a:r>
                      <a:endParaRPr lang="en-IE" sz="1200" b="0" i="0" u="none" strike="noStrike">
                        <a:solidFill>
                          <a:srgbClr val="000000"/>
                        </a:solidFill>
                        <a:effectLst/>
                        <a:latin typeface="Tahoma" panose="020B0604030504040204" pitchFamily="34" charset="0"/>
                      </a:endParaRPr>
                    </a:p>
                  </a:txBody>
                  <a:tcPr marL="9141" marR="9141" marT="9141" marB="0" anchor="ctr">
                    <a:solidFill>
                      <a:schemeClr val="bg1">
                        <a:lumMod val="95000"/>
                      </a:schemeClr>
                    </a:solidFill>
                  </a:tcPr>
                </a:tc>
                <a:tc>
                  <a:txBody>
                    <a:bodyPr/>
                    <a:lstStyle/>
                    <a:p>
                      <a:pPr algn="ctr" fontAlgn="t"/>
                      <a:r>
                        <a:rPr lang="en-IE" sz="1200" u="none" strike="noStrike" dirty="0">
                          <a:effectLst/>
                        </a:rPr>
                        <a:t>39</a:t>
                      </a:r>
                      <a:endParaRPr lang="en-IE" sz="1200" b="0" i="0" u="none" strike="noStrike" dirty="0">
                        <a:solidFill>
                          <a:srgbClr val="000000"/>
                        </a:solidFill>
                        <a:effectLst/>
                        <a:latin typeface="Tahoma" panose="020B0604030504040204" pitchFamily="34" charset="0"/>
                      </a:endParaRPr>
                    </a:p>
                  </a:txBody>
                  <a:tcPr marL="9141" marR="9141" marT="9141" marB="0" anchor="ctr">
                    <a:solidFill>
                      <a:schemeClr val="bg1">
                        <a:lumMod val="95000"/>
                      </a:schemeClr>
                    </a:solidFill>
                  </a:tcPr>
                </a:tc>
                <a:extLst>
                  <a:ext uri="{0D108BD9-81ED-4DB2-BD59-A6C34878D82A}">
                    <a16:rowId xmlns="" xmlns:a16="http://schemas.microsoft.com/office/drawing/2014/main" val="3745709990"/>
                  </a:ext>
                </a:extLst>
              </a:tr>
              <a:tr h="552824">
                <a:tc>
                  <a:txBody>
                    <a:bodyPr/>
                    <a:lstStyle/>
                    <a:p>
                      <a:pPr algn="l" fontAlgn="t"/>
                      <a:r>
                        <a:rPr lang="en-IE" sz="1200" u="none" strike="noStrike" dirty="0">
                          <a:effectLst/>
                        </a:rPr>
                        <a:t>Any (excl. Other)</a:t>
                      </a:r>
                      <a:endParaRPr lang="en-IE" sz="1200" b="0" i="0" u="none" strike="noStrike" dirty="0">
                        <a:solidFill>
                          <a:srgbClr val="000000"/>
                        </a:solidFill>
                        <a:effectLst/>
                        <a:latin typeface="Tahoma" panose="020B0604030504040204" pitchFamily="34" charset="0"/>
                      </a:endParaRPr>
                    </a:p>
                  </a:txBody>
                  <a:tcPr marL="9141" marR="9141" marT="9141" marB="0" anchor="ctr">
                    <a:solidFill>
                      <a:schemeClr val="bg1">
                        <a:lumMod val="95000"/>
                      </a:schemeClr>
                    </a:solidFill>
                  </a:tcPr>
                </a:tc>
                <a:tc>
                  <a:txBody>
                    <a:bodyPr/>
                    <a:lstStyle/>
                    <a:p>
                      <a:pPr algn="ctr" fontAlgn="t"/>
                      <a:r>
                        <a:rPr lang="en-IE" sz="1200" u="none" strike="noStrike">
                          <a:effectLst/>
                        </a:rPr>
                        <a:t>77</a:t>
                      </a:r>
                      <a:endParaRPr lang="en-IE" sz="1200" b="0" i="0" u="none" strike="noStrike">
                        <a:solidFill>
                          <a:srgbClr val="000000"/>
                        </a:solidFill>
                        <a:effectLst/>
                        <a:latin typeface="Tahoma" panose="020B0604030504040204" pitchFamily="34" charset="0"/>
                      </a:endParaRPr>
                    </a:p>
                  </a:txBody>
                  <a:tcPr marL="9141" marR="9141" marT="9141" marB="0" anchor="ctr">
                    <a:solidFill>
                      <a:schemeClr val="bg1">
                        <a:lumMod val="95000"/>
                      </a:schemeClr>
                    </a:solidFill>
                  </a:tcPr>
                </a:tc>
                <a:tc>
                  <a:txBody>
                    <a:bodyPr/>
                    <a:lstStyle/>
                    <a:p>
                      <a:pPr algn="ctr" fontAlgn="t"/>
                      <a:r>
                        <a:rPr lang="en-IE" sz="1200" u="none" strike="noStrike">
                          <a:effectLst/>
                        </a:rPr>
                        <a:t>83</a:t>
                      </a:r>
                      <a:endParaRPr lang="en-IE" sz="1200" b="0" i="0" u="none" strike="noStrike">
                        <a:solidFill>
                          <a:srgbClr val="000000"/>
                        </a:solidFill>
                        <a:effectLst/>
                        <a:latin typeface="Tahoma" panose="020B0604030504040204" pitchFamily="34" charset="0"/>
                      </a:endParaRPr>
                    </a:p>
                  </a:txBody>
                  <a:tcPr marL="9141" marR="9141" marT="9141" marB="0" anchor="ctr">
                    <a:solidFill>
                      <a:schemeClr val="bg1">
                        <a:lumMod val="95000"/>
                      </a:schemeClr>
                    </a:solidFill>
                  </a:tcPr>
                </a:tc>
                <a:tc>
                  <a:txBody>
                    <a:bodyPr/>
                    <a:lstStyle/>
                    <a:p>
                      <a:pPr algn="ctr" fontAlgn="t"/>
                      <a:r>
                        <a:rPr lang="en-IE" sz="1200" u="none" strike="noStrike">
                          <a:effectLst/>
                        </a:rPr>
                        <a:t>76</a:t>
                      </a:r>
                      <a:endParaRPr lang="en-IE" sz="1200" b="0" i="0" u="none" strike="noStrike">
                        <a:solidFill>
                          <a:srgbClr val="000000"/>
                        </a:solidFill>
                        <a:effectLst/>
                        <a:latin typeface="Tahoma" panose="020B0604030504040204" pitchFamily="34" charset="0"/>
                      </a:endParaRPr>
                    </a:p>
                  </a:txBody>
                  <a:tcPr marL="9141" marR="9141" marT="9141" marB="0" anchor="ctr">
                    <a:solidFill>
                      <a:schemeClr val="bg1">
                        <a:lumMod val="95000"/>
                      </a:schemeClr>
                    </a:solidFill>
                  </a:tcPr>
                </a:tc>
                <a:tc>
                  <a:txBody>
                    <a:bodyPr/>
                    <a:lstStyle/>
                    <a:p>
                      <a:pPr algn="ctr" fontAlgn="t"/>
                      <a:r>
                        <a:rPr lang="en-IE" sz="1200" u="none" strike="noStrike" dirty="0">
                          <a:effectLst/>
                        </a:rPr>
                        <a:t>85</a:t>
                      </a:r>
                      <a:endParaRPr lang="en-IE" sz="1200" b="0" i="0" u="none" strike="noStrike" dirty="0">
                        <a:solidFill>
                          <a:srgbClr val="000000"/>
                        </a:solidFill>
                        <a:effectLst/>
                        <a:latin typeface="Tahoma" panose="020B0604030504040204" pitchFamily="34" charset="0"/>
                      </a:endParaRPr>
                    </a:p>
                  </a:txBody>
                  <a:tcPr marL="9141" marR="9141" marT="9141" marB="0" anchor="ctr">
                    <a:solidFill>
                      <a:schemeClr val="accent1">
                        <a:lumMod val="60000"/>
                        <a:lumOff val="40000"/>
                      </a:schemeClr>
                    </a:solidFill>
                  </a:tcPr>
                </a:tc>
                <a:tc>
                  <a:txBody>
                    <a:bodyPr/>
                    <a:lstStyle/>
                    <a:p>
                      <a:pPr algn="ctr" fontAlgn="t"/>
                      <a:r>
                        <a:rPr lang="en-IE" sz="1200" u="none" strike="noStrike" dirty="0">
                          <a:effectLst/>
                        </a:rPr>
                        <a:t>90</a:t>
                      </a:r>
                      <a:endParaRPr lang="en-IE" sz="1200" b="0" i="0" u="none" strike="noStrike" dirty="0">
                        <a:solidFill>
                          <a:srgbClr val="000000"/>
                        </a:solidFill>
                        <a:effectLst/>
                        <a:latin typeface="Tahoma" panose="020B0604030504040204" pitchFamily="34" charset="0"/>
                      </a:endParaRPr>
                    </a:p>
                  </a:txBody>
                  <a:tcPr marL="9141" marR="9141" marT="9141" marB="0" anchor="ctr">
                    <a:solidFill>
                      <a:schemeClr val="accent1">
                        <a:lumMod val="60000"/>
                        <a:lumOff val="40000"/>
                      </a:schemeClr>
                    </a:solidFill>
                  </a:tcPr>
                </a:tc>
                <a:tc>
                  <a:txBody>
                    <a:bodyPr/>
                    <a:lstStyle/>
                    <a:p>
                      <a:pPr algn="ctr" fontAlgn="t"/>
                      <a:r>
                        <a:rPr lang="en-IE" sz="1200" u="none" strike="noStrike">
                          <a:effectLst/>
                        </a:rPr>
                        <a:t>78</a:t>
                      </a:r>
                      <a:endParaRPr lang="en-IE" sz="1200" b="0" i="0" u="none" strike="noStrike">
                        <a:solidFill>
                          <a:srgbClr val="000000"/>
                        </a:solidFill>
                        <a:effectLst/>
                        <a:latin typeface="Tahoma" panose="020B0604030504040204" pitchFamily="34" charset="0"/>
                      </a:endParaRPr>
                    </a:p>
                  </a:txBody>
                  <a:tcPr marL="9141" marR="9141" marT="9141" marB="0" anchor="ctr">
                    <a:solidFill>
                      <a:schemeClr val="bg1">
                        <a:lumMod val="95000"/>
                      </a:schemeClr>
                    </a:solidFill>
                  </a:tcPr>
                </a:tc>
                <a:tc>
                  <a:txBody>
                    <a:bodyPr/>
                    <a:lstStyle/>
                    <a:p>
                      <a:pPr algn="ctr" fontAlgn="t"/>
                      <a:r>
                        <a:rPr lang="en-IE" sz="1200" u="none" strike="noStrike" dirty="0">
                          <a:effectLst/>
                        </a:rPr>
                        <a:t>62</a:t>
                      </a:r>
                      <a:endParaRPr lang="en-IE" sz="1200" b="0" i="0" u="none" strike="noStrike" dirty="0">
                        <a:solidFill>
                          <a:srgbClr val="000000"/>
                        </a:solidFill>
                        <a:effectLst/>
                        <a:latin typeface="Tahoma" panose="020B0604030504040204" pitchFamily="34" charset="0"/>
                      </a:endParaRPr>
                    </a:p>
                  </a:txBody>
                  <a:tcPr marL="9141" marR="9141" marT="9141" marB="0" anchor="ctr">
                    <a:solidFill>
                      <a:schemeClr val="bg1">
                        <a:lumMod val="95000"/>
                      </a:schemeClr>
                    </a:solidFill>
                  </a:tcPr>
                </a:tc>
                <a:extLst>
                  <a:ext uri="{0D108BD9-81ED-4DB2-BD59-A6C34878D82A}">
                    <a16:rowId xmlns="" xmlns:a16="http://schemas.microsoft.com/office/drawing/2014/main" val="1981603419"/>
                  </a:ext>
                </a:extLst>
              </a:tr>
            </a:tbl>
          </a:graphicData>
        </a:graphic>
      </p:graphicFrame>
      <p:sp>
        <p:nvSpPr>
          <p:cNvPr id="10" name="Parallelogram 9">
            <a:extLst>
              <a:ext uri="{FF2B5EF4-FFF2-40B4-BE49-F238E27FC236}">
                <a16:creationId xmlns="" xmlns:a16="http://schemas.microsoft.com/office/drawing/2014/main" id="{17BD9AD6-6853-4F5C-9FC1-5EE834B0C01A}"/>
              </a:ext>
            </a:extLst>
          </p:cNvPr>
          <p:cNvSpPr/>
          <p:nvPr/>
        </p:nvSpPr>
        <p:spPr>
          <a:xfrm>
            <a:off x="1028564" y="6021287"/>
            <a:ext cx="7848871" cy="461770"/>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400" b="1" dirty="0">
                <a:solidFill>
                  <a:prstClr val="white"/>
                </a:solidFill>
              </a:rPr>
              <a:t>Reading levels peak among ‘Regulars’ and ‘Aficionados’.</a:t>
            </a:r>
          </a:p>
        </p:txBody>
      </p:sp>
    </p:spTree>
    <p:extLst>
      <p:ext uri="{BB962C8B-B14F-4D97-AF65-F5344CB8AC3E}">
        <p14:creationId xmlns:p14="http://schemas.microsoft.com/office/powerpoint/2010/main" val="116704634"/>
      </p:ext>
    </p:extLst>
  </p:cSld>
  <p:clrMapOvr>
    <a:masterClrMapping/>
  </p:clrMapOvr>
  <p:transition spd="slow">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umbrella, outdoor, sitting, small&#10;&#10;Description automatically generated">
            <a:extLst>
              <a:ext uri="{FF2B5EF4-FFF2-40B4-BE49-F238E27FC236}">
                <a16:creationId xmlns="" xmlns:a16="http://schemas.microsoft.com/office/drawing/2014/main" id="{1DC6C870-FF3E-405B-8220-DC55DAD845C2}"/>
              </a:ext>
            </a:extLst>
          </p:cNvPr>
          <p:cNvPicPr>
            <a:picLocks noGrp="1" noChangeAspect="1"/>
          </p:cNvPicPr>
          <p:nvPr>
            <p:ph type="pic" sz="quarter" idx="10"/>
          </p:nvPr>
        </p:nvPicPr>
        <p:blipFill>
          <a:blip r:embed="rId2"/>
          <a:srcRect l="2225" r="2225"/>
          <a:stretch>
            <a:fillRect/>
          </a:stretch>
        </p:blipFill>
        <p:spPr/>
      </p:pic>
      <p:sp>
        <p:nvSpPr>
          <p:cNvPr id="9" name="Picture Placeholder 13">
            <a:extLst>
              <a:ext uri="{FF2B5EF4-FFF2-40B4-BE49-F238E27FC236}">
                <a16:creationId xmlns="" xmlns:a16="http://schemas.microsoft.com/office/drawing/2014/main" id="{8BA0B7CD-C33D-4324-9484-CA7FDC7F9536}"/>
              </a:ext>
            </a:extLst>
          </p:cNvPr>
          <p:cNvSpPr>
            <a:spLocks noGrp="1"/>
          </p:cNvSpPr>
          <p:nvPr>
            <p:ph type="pic" sz="quarter" idx="12"/>
          </p:nvPr>
        </p:nvSpPr>
        <p:spPr>
          <a:xfrm>
            <a:off x="0" y="5539297"/>
            <a:ext cx="9906000" cy="1318704"/>
          </a:xfrm>
          <a:prstGeom prst="rect">
            <a:avLst/>
          </a:prstGeom>
          <a:solidFill>
            <a:schemeClr val="tx1">
              <a:lumMod val="85000"/>
              <a:lumOff val="15000"/>
              <a:alpha val="88000"/>
            </a:schemeClr>
          </a:solidFill>
        </p:spPr>
      </p:sp>
      <p:sp>
        <p:nvSpPr>
          <p:cNvPr id="4" name="Text Placeholder 3"/>
          <p:cNvSpPr>
            <a:spLocks noGrp="1"/>
          </p:cNvSpPr>
          <p:nvPr>
            <p:ph type="body" sz="quarter" idx="13"/>
          </p:nvPr>
        </p:nvSpPr>
        <p:spPr>
          <a:xfrm>
            <a:off x="665197" y="5958127"/>
            <a:ext cx="5079891" cy="481043"/>
          </a:xfrm>
        </p:spPr>
        <p:txBody>
          <a:bodyPr anchor="ctr"/>
          <a:lstStyle/>
          <a:p>
            <a:r>
              <a:rPr lang="en-IE" sz="3200" dirty="0">
                <a:solidFill>
                  <a:srgbClr val="FED402"/>
                </a:solidFill>
              </a:rPr>
              <a:t>Arts and culture festivals</a:t>
            </a:r>
          </a:p>
          <a:p>
            <a:r>
              <a:rPr lang="en-IE" sz="1400" dirty="0">
                <a:solidFill>
                  <a:srgbClr val="FED402"/>
                </a:solidFill>
              </a:rPr>
              <a:t>Arts Insight 2019</a:t>
            </a:r>
            <a:endParaRPr lang="en-IE" sz="3200" dirty="0">
              <a:solidFill>
                <a:srgbClr val="FED402"/>
              </a:solidFill>
            </a:endParaRPr>
          </a:p>
        </p:txBody>
      </p:sp>
      <p:sp>
        <p:nvSpPr>
          <p:cNvPr id="5" name="Picture Placeholder 4"/>
          <p:cNvSpPr>
            <a:spLocks noGrp="1"/>
          </p:cNvSpPr>
          <p:nvPr>
            <p:ph type="pic" sz="quarter" idx="11"/>
          </p:nvPr>
        </p:nvSpPr>
        <p:spPr/>
      </p:sp>
    </p:spTree>
    <p:extLst>
      <p:ext uri="{BB962C8B-B14F-4D97-AF65-F5344CB8AC3E}">
        <p14:creationId xmlns:p14="http://schemas.microsoft.com/office/powerpoint/2010/main" val="3738685245"/>
      </p:ext>
    </p:extLst>
  </p:cSld>
  <p:clrMapOvr>
    <a:masterClrMapping/>
  </p:clrMapOvr>
  <p:transition spd="slow">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 xmlns:a16="http://schemas.microsoft.com/office/drawing/2014/main" id="{ECFB2041-335B-41E4-8436-14D883E75B81}"/>
              </a:ext>
            </a:extLst>
          </p:cNvPr>
          <p:cNvSpPr>
            <a:spLocks noGrp="1"/>
          </p:cNvSpPr>
          <p:nvPr>
            <p:ph type="body" sz="quarter" idx="49"/>
          </p:nvPr>
        </p:nvSpPr>
        <p:spPr/>
        <p:txBody>
          <a:bodyPr/>
          <a:lstStyle/>
          <a:p>
            <a:r>
              <a:rPr lang="en-IE" dirty="0"/>
              <a:t>Base : All adults 16+ n-1303</a:t>
            </a:r>
            <a:br>
              <a:rPr lang="en-IE" dirty="0"/>
            </a:br>
            <a:endParaRPr lang="en-IE" dirty="0"/>
          </a:p>
        </p:txBody>
      </p:sp>
      <p:sp>
        <p:nvSpPr>
          <p:cNvPr id="10" name="Title 9">
            <a:extLst>
              <a:ext uri="{FF2B5EF4-FFF2-40B4-BE49-F238E27FC236}">
                <a16:creationId xmlns="" xmlns:a16="http://schemas.microsoft.com/office/drawing/2014/main" id="{06982CCB-543D-4539-AC13-2167543D66BF}"/>
              </a:ext>
            </a:extLst>
          </p:cNvPr>
          <p:cNvSpPr>
            <a:spLocks noGrp="1"/>
          </p:cNvSpPr>
          <p:nvPr>
            <p:ph type="title"/>
          </p:nvPr>
        </p:nvSpPr>
        <p:spPr/>
        <p:txBody>
          <a:bodyPr/>
          <a:lstStyle/>
          <a:p>
            <a:r>
              <a:rPr lang="en-IE" dirty="0"/>
              <a:t>Attendance at festival types</a:t>
            </a:r>
          </a:p>
        </p:txBody>
      </p:sp>
      <p:sp>
        <p:nvSpPr>
          <p:cNvPr id="12" name="Text Placeholder 11">
            <a:extLst>
              <a:ext uri="{FF2B5EF4-FFF2-40B4-BE49-F238E27FC236}">
                <a16:creationId xmlns="" xmlns:a16="http://schemas.microsoft.com/office/drawing/2014/main" id="{A7BEBDD3-6327-4C8F-8065-A3C037331E6C}"/>
              </a:ext>
            </a:extLst>
          </p:cNvPr>
          <p:cNvSpPr>
            <a:spLocks noGrp="1"/>
          </p:cNvSpPr>
          <p:nvPr>
            <p:ph type="body" sz="quarter" idx="60"/>
          </p:nvPr>
        </p:nvSpPr>
        <p:spPr/>
        <p:txBody>
          <a:bodyPr/>
          <a:lstStyle/>
          <a:p>
            <a:pPr>
              <a:lnSpc>
                <a:spcPct val="30000"/>
              </a:lnSpc>
            </a:pPr>
            <a:r>
              <a:rPr lang="en-US" dirty="0"/>
              <a:t>Q.21a Have you ever attended an event or events at any of the following types of Festivals?</a:t>
            </a:r>
          </a:p>
          <a:p>
            <a:pPr>
              <a:lnSpc>
                <a:spcPct val="30000"/>
              </a:lnSpc>
            </a:pPr>
            <a:r>
              <a:rPr lang="en-US" dirty="0"/>
              <a:t>Q.21b In the past 12 months, have you attended an event or events at any of the following types of Festivals?</a:t>
            </a:r>
            <a:endParaRPr lang="en-IE" dirty="0"/>
          </a:p>
        </p:txBody>
      </p:sp>
      <p:graphicFrame>
        <p:nvGraphicFramePr>
          <p:cNvPr id="13" name="Chart 12">
            <a:extLst>
              <a:ext uri="{FF2B5EF4-FFF2-40B4-BE49-F238E27FC236}">
                <a16:creationId xmlns="" xmlns:a16="http://schemas.microsoft.com/office/drawing/2014/main" id="{78FF771B-9282-420B-A7AE-AC131D2EE62B}"/>
              </a:ext>
            </a:extLst>
          </p:cNvPr>
          <p:cNvGraphicFramePr/>
          <p:nvPr>
            <p:custDataLst>
              <p:tags r:id="rId1"/>
            </p:custDataLst>
          </p:nvPr>
        </p:nvGraphicFramePr>
        <p:xfrm>
          <a:off x="1568624" y="1652517"/>
          <a:ext cx="8205236" cy="382137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 xmlns:a16="http://schemas.microsoft.com/office/drawing/2014/main" id="{A3F8065C-643A-4AED-AD82-3A62E061EA84}"/>
              </a:ext>
            </a:extLst>
          </p:cNvPr>
          <p:cNvSpPr txBox="1"/>
          <p:nvPr/>
        </p:nvSpPr>
        <p:spPr>
          <a:xfrm>
            <a:off x="7509140" y="1726860"/>
            <a:ext cx="576064" cy="276999"/>
          </a:xfrm>
          <a:prstGeom prst="rect">
            <a:avLst/>
          </a:prstGeom>
          <a:noFill/>
        </p:spPr>
        <p:txBody>
          <a:bodyPr wrap="square" rtlCol="0">
            <a:spAutoFit/>
          </a:bodyPr>
          <a:lstStyle/>
          <a:p>
            <a:r>
              <a:rPr lang="en-IE" sz="1200" dirty="0"/>
              <a:t>%</a:t>
            </a:r>
          </a:p>
        </p:txBody>
      </p:sp>
      <p:graphicFrame>
        <p:nvGraphicFramePr>
          <p:cNvPr id="15" name="Table 14">
            <a:extLst>
              <a:ext uri="{FF2B5EF4-FFF2-40B4-BE49-F238E27FC236}">
                <a16:creationId xmlns="" xmlns:a16="http://schemas.microsoft.com/office/drawing/2014/main" id="{F58C2F3E-545D-4A18-890A-56D827FCA5CD}"/>
              </a:ext>
            </a:extLst>
          </p:cNvPr>
          <p:cNvGraphicFramePr>
            <a:graphicFrameLocks noGrp="1"/>
          </p:cNvGraphicFramePr>
          <p:nvPr/>
        </p:nvGraphicFramePr>
        <p:xfrm>
          <a:off x="272480" y="1988034"/>
          <a:ext cx="4532828" cy="3119230"/>
        </p:xfrm>
        <a:graphic>
          <a:graphicData uri="http://schemas.openxmlformats.org/drawingml/2006/table">
            <a:tbl>
              <a:tblPr>
                <a:tableStyleId>{5C22544A-7EE6-4342-B048-85BDC9FD1C3A}</a:tableStyleId>
              </a:tblPr>
              <a:tblGrid>
                <a:gridCol w="4532828">
                  <a:extLst>
                    <a:ext uri="{9D8B030D-6E8A-4147-A177-3AD203B41FA5}">
                      <a16:colId xmlns="" xmlns:a16="http://schemas.microsoft.com/office/drawing/2014/main" val="2692760292"/>
                    </a:ext>
                  </a:extLst>
                </a:gridCol>
              </a:tblGrid>
              <a:tr h="720886">
                <a:tc>
                  <a:txBody>
                    <a:bodyPr/>
                    <a:lstStyle/>
                    <a:p>
                      <a:pPr algn="r" fontAlgn="t"/>
                      <a:r>
                        <a:rPr lang="en-US" sz="1050" b="1" u="none" strike="noStrike" dirty="0">
                          <a:effectLst/>
                        </a:rPr>
                        <a:t>Large scale music and culture festival </a:t>
                      </a:r>
                      <a:r>
                        <a:rPr lang="en-US" sz="1050" u="none" strike="noStrike" dirty="0">
                          <a:effectLst/>
                        </a:rPr>
                        <a:t>(e.g. such as – Electric Picnic, Body and Soul , Fleadh </a:t>
                      </a:r>
                      <a:r>
                        <a:rPr lang="en-US" sz="1050" u="none" strike="noStrike" dirty="0" err="1">
                          <a:effectLst/>
                        </a:rPr>
                        <a:t>Cheoil</a:t>
                      </a:r>
                      <a:r>
                        <a:rPr lang="en-US" sz="1050" u="none" strike="noStrike" dirty="0">
                          <a:effectLst/>
                        </a:rPr>
                        <a:t>, All together Now)</a:t>
                      </a:r>
                      <a:endParaRPr lang="en-US" sz="1050" b="0" i="0" u="none" strike="noStrike" dirty="0">
                        <a:solidFill>
                          <a:srgbClr val="000000"/>
                        </a:solidFill>
                        <a:effectLst/>
                        <a:latin typeface="Tahoma" panose="020B0604030504040204" pitchFamily="34" charset="0"/>
                      </a:endParaRPr>
                    </a:p>
                  </a:txBody>
                  <a:tcPr marL="6076" marR="6076" marT="6076" marB="0">
                    <a:noFill/>
                  </a:tcPr>
                </a:tc>
                <a:extLst>
                  <a:ext uri="{0D108BD9-81ED-4DB2-BD59-A6C34878D82A}">
                    <a16:rowId xmlns="" xmlns:a16="http://schemas.microsoft.com/office/drawing/2014/main" val="837566730"/>
                  </a:ext>
                </a:extLst>
              </a:tr>
              <a:tr h="720080">
                <a:tc>
                  <a:txBody>
                    <a:bodyPr/>
                    <a:lstStyle/>
                    <a:p>
                      <a:pPr algn="r" fontAlgn="t"/>
                      <a:r>
                        <a:rPr lang="en-US" sz="1050" b="1" u="none" strike="noStrike" dirty="0">
                          <a:effectLst/>
                        </a:rPr>
                        <a:t>Other cultural festival </a:t>
                      </a:r>
                      <a:r>
                        <a:rPr lang="en-US" sz="1050" u="none" strike="noStrike" dirty="0">
                          <a:effectLst/>
                        </a:rPr>
                        <a:t>(e.g. such as a Food Festival , Heritage Festival, Design/Science/Technology Festival)</a:t>
                      </a:r>
                      <a:endParaRPr lang="en-US" sz="1050" b="0" i="0" u="none" strike="noStrike" dirty="0">
                        <a:solidFill>
                          <a:srgbClr val="000000"/>
                        </a:solidFill>
                        <a:effectLst/>
                        <a:latin typeface="Tahoma" panose="020B0604030504040204" pitchFamily="34" charset="0"/>
                      </a:endParaRPr>
                    </a:p>
                  </a:txBody>
                  <a:tcPr marL="6076" marR="6076" marT="6076" marB="0">
                    <a:noFill/>
                  </a:tcPr>
                </a:tc>
                <a:extLst>
                  <a:ext uri="{0D108BD9-81ED-4DB2-BD59-A6C34878D82A}">
                    <a16:rowId xmlns="" xmlns:a16="http://schemas.microsoft.com/office/drawing/2014/main" val="1104180059"/>
                  </a:ext>
                </a:extLst>
              </a:tr>
              <a:tr h="792088">
                <a:tc>
                  <a:txBody>
                    <a:bodyPr/>
                    <a:lstStyle/>
                    <a:p>
                      <a:pPr algn="r" fontAlgn="t"/>
                      <a:r>
                        <a:rPr lang="en-IE" sz="1050" b="1" u="none" strike="noStrike" kern="1200" dirty="0">
                          <a:solidFill>
                            <a:schemeClr val="dk1"/>
                          </a:solidFill>
                          <a:effectLst/>
                          <a:latin typeface="+mn-lt"/>
                          <a:ea typeface="+mn-ea"/>
                          <a:cs typeface="+mn-cs"/>
                        </a:rPr>
                        <a:t>Dedicated arts festival </a:t>
                      </a:r>
                      <a:r>
                        <a:rPr lang="en-IE" sz="1050" u="none" strike="noStrike" kern="1200" dirty="0">
                          <a:solidFill>
                            <a:schemeClr val="dk1"/>
                          </a:solidFill>
                          <a:effectLst/>
                          <a:latin typeface="+mn-lt"/>
                          <a:ea typeface="+mn-ea"/>
                          <a:cs typeface="+mn-cs"/>
                        </a:rPr>
                        <a:t>(e.g. such as – Galway Arts Festival / Dublin Theatre Festival/ Open House festival / International Literature Festival Dublin / Kilkenny Arts Festival / Galway Film Fleadh/ Wexford Opera – or other of this nature) </a:t>
                      </a:r>
                    </a:p>
                  </a:txBody>
                  <a:tcPr marL="6076" marR="6076" marT="6076" marB="0">
                    <a:noFill/>
                  </a:tcPr>
                </a:tc>
                <a:extLst>
                  <a:ext uri="{0D108BD9-81ED-4DB2-BD59-A6C34878D82A}">
                    <a16:rowId xmlns="" xmlns:a16="http://schemas.microsoft.com/office/drawing/2014/main" val="2277183098"/>
                  </a:ext>
                </a:extLst>
              </a:tr>
              <a:tr h="720080">
                <a:tc>
                  <a:txBody>
                    <a:bodyPr/>
                    <a:lstStyle/>
                    <a:p>
                      <a:pPr algn="r" fontAlgn="t"/>
                      <a:r>
                        <a:rPr lang="en-US" sz="1050" b="1" u="none" strike="noStrike" kern="1200" dirty="0">
                          <a:solidFill>
                            <a:schemeClr val="dk1"/>
                          </a:solidFill>
                          <a:effectLst/>
                          <a:latin typeface="+mn-lt"/>
                          <a:ea typeface="+mn-ea"/>
                          <a:cs typeface="+mn-cs"/>
                        </a:rPr>
                        <a:t>A cultural or arts festival outside of Ireland</a:t>
                      </a:r>
                    </a:p>
                  </a:txBody>
                  <a:tcPr marL="9525" marR="9525" marT="9525" marB="0">
                    <a:noFill/>
                  </a:tcPr>
                </a:tc>
                <a:extLst>
                  <a:ext uri="{0D108BD9-81ED-4DB2-BD59-A6C34878D82A}">
                    <a16:rowId xmlns="" xmlns:a16="http://schemas.microsoft.com/office/drawing/2014/main" val="1221757874"/>
                  </a:ext>
                </a:extLst>
              </a:tr>
              <a:tr h="156211">
                <a:tc>
                  <a:txBody>
                    <a:bodyPr/>
                    <a:lstStyle/>
                    <a:p>
                      <a:pPr algn="r" fontAlgn="t"/>
                      <a:r>
                        <a:rPr lang="en-IE" sz="1050" b="1" u="none" strike="noStrike" dirty="0">
                          <a:effectLst/>
                        </a:rPr>
                        <a:t>Any</a:t>
                      </a:r>
                      <a:endParaRPr lang="en-IE" sz="1050" b="1" i="0" u="none" strike="noStrike" dirty="0">
                        <a:solidFill>
                          <a:srgbClr val="000000"/>
                        </a:solidFill>
                        <a:effectLst/>
                        <a:latin typeface="Tahoma" panose="020B0604030504040204" pitchFamily="34" charset="0"/>
                      </a:endParaRPr>
                    </a:p>
                  </a:txBody>
                  <a:tcPr marL="6076" marR="6076" marT="6076" marB="0">
                    <a:noFill/>
                  </a:tcPr>
                </a:tc>
                <a:extLst>
                  <a:ext uri="{0D108BD9-81ED-4DB2-BD59-A6C34878D82A}">
                    <a16:rowId xmlns="" xmlns:a16="http://schemas.microsoft.com/office/drawing/2014/main" val="352955824"/>
                  </a:ext>
                </a:extLst>
              </a:tr>
            </a:tbl>
          </a:graphicData>
        </a:graphic>
      </p:graphicFrame>
      <p:sp>
        <p:nvSpPr>
          <p:cNvPr id="2" name="TextBox 1">
            <a:extLst>
              <a:ext uri="{FF2B5EF4-FFF2-40B4-BE49-F238E27FC236}">
                <a16:creationId xmlns="" xmlns:a16="http://schemas.microsoft.com/office/drawing/2014/main" id="{AD07A6C8-7F74-4FDA-A67A-130728B74FCF}"/>
              </a:ext>
            </a:extLst>
          </p:cNvPr>
          <p:cNvSpPr txBox="1"/>
          <p:nvPr/>
        </p:nvSpPr>
        <p:spPr>
          <a:xfrm>
            <a:off x="5098705" y="1599902"/>
            <a:ext cx="1152128" cy="276999"/>
          </a:xfrm>
          <a:prstGeom prst="rect">
            <a:avLst/>
          </a:prstGeom>
          <a:noFill/>
        </p:spPr>
        <p:txBody>
          <a:bodyPr wrap="square" rtlCol="0">
            <a:spAutoFit/>
          </a:bodyPr>
          <a:lstStyle/>
          <a:p>
            <a:r>
              <a:rPr lang="en-IE" sz="1200" dirty="0"/>
              <a:t>Past 12 months</a:t>
            </a:r>
          </a:p>
        </p:txBody>
      </p:sp>
      <p:sp>
        <p:nvSpPr>
          <p:cNvPr id="9" name="TextBox 8">
            <a:extLst>
              <a:ext uri="{FF2B5EF4-FFF2-40B4-BE49-F238E27FC236}">
                <a16:creationId xmlns="" xmlns:a16="http://schemas.microsoft.com/office/drawing/2014/main" id="{4DF0E3E1-55D8-4DF5-9AA6-CEDA2062618A}"/>
              </a:ext>
            </a:extLst>
          </p:cNvPr>
          <p:cNvSpPr txBox="1"/>
          <p:nvPr/>
        </p:nvSpPr>
        <p:spPr>
          <a:xfrm>
            <a:off x="6648479" y="1599902"/>
            <a:ext cx="1152128" cy="276999"/>
          </a:xfrm>
          <a:prstGeom prst="rect">
            <a:avLst/>
          </a:prstGeom>
          <a:noFill/>
        </p:spPr>
        <p:txBody>
          <a:bodyPr wrap="square" rtlCol="0">
            <a:spAutoFit/>
          </a:bodyPr>
          <a:lstStyle/>
          <a:p>
            <a:r>
              <a:rPr lang="en-IE" sz="1200" dirty="0"/>
              <a:t>Ever</a:t>
            </a:r>
          </a:p>
        </p:txBody>
      </p:sp>
      <p:sp>
        <p:nvSpPr>
          <p:cNvPr id="16" name="Parallelogram 15">
            <a:extLst>
              <a:ext uri="{FF2B5EF4-FFF2-40B4-BE49-F238E27FC236}">
                <a16:creationId xmlns="" xmlns:a16="http://schemas.microsoft.com/office/drawing/2014/main" id="{8949ED84-9B19-4292-9D27-AD3A63370215}"/>
              </a:ext>
            </a:extLst>
          </p:cNvPr>
          <p:cNvSpPr/>
          <p:nvPr/>
        </p:nvSpPr>
        <p:spPr>
          <a:xfrm>
            <a:off x="1110912" y="5949280"/>
            <a:ext cx="7684177" cy="488502"/>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400" b="1" dirty="0">
                <a:solidFill>
                  <a:prstClr val="white"/>
                </a:solidFill>
              </a:rPr>
              <a:t>38% of Irish adults attended at least one of the festival types in the past 12 months.</a:t>
            </a:r>
          </a:p>
        </p:txBody>
      </p:sp>
    </p:spTree>
    <p:extLst>
      <p:ext uri="{BB962C8B-B14F-4D97-AF65-F5344CB8AC3E}">
        <p14:creationId xmlns:p14="http://schemas.microsoft.com/office/powerpoint/2010/main" val="1401403531"/>
      </p:ext>
    </p:extLst>
  </p:cSld>
  <p:clrMapOvr>
    <a:masterClrMapping/>
  </p:clrMapOvr>
  <p:transition spd="slow">
    <p:wipe dir="r"/>
  </p:transition>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0DA7158C-379E-48A4-A55D-650F100D1D60}"/>
              </a:ext>
            </a:extLst>
          </p:cNvPr>
          <p:cNvSpPr>
            <a:spLocks noGrp="1"/>
          </p:cNvSpPr>
          <p:nvPr>
            <p:ph type="body" sz="quarter" idx="49"/>
          </p:nvPr>
        </p:nvSpPr>
        <p:spPr/>
        <p:txBody>
          <a:bodyPr/>
          <a:lstStyle/>
          <a:p>
            <a:r>
              <a:rPr lang="en-IE" dirty="0"/>
              <a:t>Base : All adults 16+ n-1303</a:t>
            </a:r>
            <a:br>
              <a:rPr lang="en-IE" dirty="0"/>
            </a:br>
            <a:endParaRPr lang="en-IE" dirty="0"/>
          </a:p>
          <a:p>
            <a:endParaRPr lang="en-IE" dirty="0"/>
          </a:p>
        </p:txBody>
      </p:sp>
      <p:sp>
        <p:nvSpPr>
          <p:cNvPr id="3" name="Title 2">
            <a:extLst>
              <a:ext uri="{FF2B5EF4-FFF2-40B4-BE49-F238E27FC236}">
                <a16:creationId xmlns="" xmlns:a16="http://schemas.microsoft.com/office/drawing/2014/main" id="{329B918D-BB89-4527-BF2C-733052DB0B1D}"/>
              </a:ext>
            </a:extLst>
          </p:cNvPr>
          <p:cNvSpPr>
            <a:spLocks noGrp="1"/>
          </p:cNvSpPr>
          <p:nvPr>
            <p:ph type="title"/>
          </p:nvPr>
        </p:nvSpPr>
        <p:spPr/>
        <p:txBody>
          <a:bodyPr/>
          <a:lstStyle/>
          <a:p>
            <a:r>
              <a:rPr lang="en-IE" dirty="0"/>
              <a:t>Attendance at Festival Types – Past 12 months</a:t>
            </a:r>
          </a:p>
        </p:txBody>
      </p:sp>
      <p:sp>
        <p:nvSpPr>
          <p:cNvPr id="4" name="Text Placeholder 3">
            <a:extLst>
              <a:ext uri="{FF2B5EF4-FFF2-40B4-BE49-F238E27FC236}">
                <a16:creationId xmlns="" xmlns:a16="http://schemas.microsoft.com/office/drawing/2014/main" id="{501D43B9-193D-4976-89A2-A28E6BFC97AA}"/>
              </a:ext>
            </a:extLst>
          </p:cNvPr>
          <p:cNvSpPr>
            <a:spLocks noGrp="1"/>
          </p:cNvSpPr>
          <p:nvPr>
            <p:ph type="body" sz="quarter" idx="60"/>
          </p:nvPr>
        </p:nvSpPr>
        <p:spPr/>
        <p:txBody>
          <a:bodyPr/>
          <a:lstStyle/>
          <a:p>
            <a:r>
              <a:rPr lang="en-US" dirty="0"/>
              <a:t>Q.21b In the past 12 months, have you attended an event or events at any of the following types of Festivals?</a:t>
            </a:r>
            <a:endParaRPr lang="en-IE" dirty="0"/>
          </a:p>
        </p:txBody>
      </p:sp>
      <p:graphicFrame>
        <p:nvGraphicFramePr>
          <p:cNvPr id="5" name="Table 5">
            <a:extLst>
              <a:ext uri="{FF2B5EF4-FFF2-40B4-BE49-F238E27FC236}">
                <a16:creationId xmlns="" xmlns:a16="http://schemas.microsoft.com/office/drawing/2014/main" id="{256D43B9-874C-4092-ACFA-9AEBFB9B4DC0}"/>
              </a:ext>
            </a:extLst>
          </p:cNvPr>
          <p:cNvGraphicFramePr>
            <a:graphicFrameLocks noGrp="1"/>
          </p:cNvGraphicFramePr>
          <p:nvPr>
            <p:extLst>
              <p:ext uri="{D42A27DB-BD31-4B8C-83A1-F6EECF244321}">
                <p14:modId xmlns:p14="http://schemas.microsoft.com/office/powerpoint/2010/main" val="1203194999"/>
              </p:ext>
            </p:extLst>
          </p:nvPr>
        </p:nvGraphicFramePr>
        <p:xfrm>
          <a:off x="632520" y="1003324"/>
          <a:ext cx="8640961" cy="4308914"/>
        </p:xfrm>
        <a:graphic>
          <a:graphicData uri="http://schemas.openxmlformats.org/drawingml/2006/table">
            <a:tbl>
              <a:tblPr firstRow="1" bandRow="1">
                <a:tableStyleId>{5C22544A-7EE6-4342-B048-85BDC9FD1C3A}</a:tableStyleId>
              </a:tblPr>
              <a:tblGrid>
                <a:gridCol w="1234423">
                  <a:extLst>
                    <a:ext uri="{9D8B030D-6E8A-4147-A177-3AD203B41FA5}">
                      <a16:colId xmlns="" xmlns:a16="http://schemas.microsoft.com/office/drawing/2014/main" val="1739632386"/>
                    </a:ext>
                  </a:extLst>
                </a:gridCol>
                <a:gridCol w="1234423">
                  <a:extLst>
                    <a:ext uri="{9D8B030D-6E8A-4147-A177-3AD203B41FA5}">
                      <a16:colId xmlns="" xmlns:a16="http://schemas.microsoft.com/office/drawing/2014/main" val="2249586572"/>
                    </a:ext>
                  </a:extLst>
                </a:gridCol>
                <a:gridCol w="1234423">
                  <a:extLst>
                    <a:ext uri="{9D8B030D-6E8A-4147-A177-3AD203B41FA5}">
                      <a16:colId xmlns="" xmlns:a16="http://schemas.microsoft.com/office/drawing/2014/main" val="850228040"/>
                    </a:ext>
                  </a:extLst>
                </a:gridCol>
                <a:gridCol w="1234423">
                  <a:extLst>
                    <a:ext uri="{9D8B030D-6E8A-4147-A177-3AD203B41FA5}">
                      <a16:colId xmlns="" xmlns:a16="http://schemas.microsoft.com/office/drawing/2014/main" val="2325656719"/>
                    </a:ext>
                  </a:extLst>
                </a:gridCol>
                <a:gridCol w="1234423">
                  <a:extLst>
                    <a:ext uri="{9D8B030D-6E8A-4147-A177-3AD203B41FA5}">
                      <a16:colId xmlns="" xmlns:a16="http://schemas.microsoft.com/office/drawing/2014/main" val="57709719"/>
                    </a:ext>
                  </a:extLst>
                </a:gridCol>
                <a:gridCol w="1234423">
                  <a:extLst>
                    <a:ext uri="{9D8B030D-6E8A-4147-A177-3AD203B41FA5}">
                      <a16:colId xmlns="" xmlns:a16="http://schemas.microsoft.com/office/drawing/2014/main" val="4281816851"/>
                    </a:ext>
                  </a:extLst>
                </a:gridCol>
                <a:gridCol w="1234423">
                  <a:extLst>
                    <a:ext uri="{9D8B030D-6E8A-4147-A177-3AD203B41FA5}">
                      <a16:colId xmlns="" xmlns:a16="http://schemas.microsoft.com/office/drawing/2014/main" val="2670775407"/>
                    </a:ext>
                  </a:extLst>
                </a:gridCol>
              </a:tblGrid>
              <a:tr h="797576">
                <a:tc rowSpan="3">
                  <a:txBody>
                    <a:bodyPr/>
                    <a:lstStyle/>
                    <a:p>
                      <a:r>
                        <a:rPr lang="en-IE" sz="2000" b="1" kern="1200" dirty="0">
                          <a:solidFill>
                            <a:schemeClr val="bg1">
                              <a:lumMod val="50000"/>
                            </a:schemeClr>
                          </a:solidFill>
                          <a:latin typeface="+mn-lt"/>
                          <a:ea typeface="+mn-ea"/>
                          <a:cs typeface="+mn-cs"/>
                        </a:rPr>
                        <a:t>Past 12 months</a:t>
                      </a:r>
                    </a:p>
                  </a:txBody>
                  <a:tcP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FED402"/>
                    </a:solidFill>
                  </a:tcPr>
                </a:tc>
                <a:tc>
                  <a:txBody>
                    <a:bodyPr/>
                    <a:lstStyle/>
                    <a:p>
                      <a:pPr algn="ctr"/>
                      <a:r>
                        <a:rPr lang="en-IE" sz="1200" dirty="0">
                          <a:solidFill>
                            <a:schemeClr val="bg1">
                              <a:lumMod val="50000"/>
                            </a:schemeClr>
                          </a:solidFill>
                        </a:rPr>
                        <a:t>Total</a:t>
                      </a:r>
                      <a:endParaRPr lang="en-IE" dirty="0">
                        <a:solidFill>
                          <a:schemeClr val="bg1">
                            <a:lumMod val="50000"/>
                          </a:schemeClr>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FED402"/>
                    </a:solidFill>
                  </a:tcPr>
                </a:tc>
                <a:tc>
                  <a:txBody>
                    <a:bodyPr/>
                    <a:lstStyle/>
                    <a:p>
                      <a:pPr algn="ctr" fontAlgn="t"/>
                      <a:r>
                        <a:rPr lang="en-US" sz="1200" b="1" kern="1200" dirty="0">
                          <a:solidFill>
                            <a:schemeClr val="bg1">
                              <a:lumMod val="50000"/>
                            </a:schemeClr>
                          </a:solidFill>
                          <a:latin typeface="+mn-lt"/>
                          <a:ea typeface="+mn-ea"/>
                          <a:cs typeface="+mn-cs"/>
                        </a:rPr>
                        <a:t>Large scale music and culture festival</a:t>
                      </a:r>
                    </a:p>
                  </a:txBody>
                  <a:tcPr marL="9525" marR="9525" marT="9525" marB="0" anchor="ctr">
                    <a:lnL w="28575" cap="flat" cmpd="sng" algn="ctr">
                      <a:solidFill>
                        <a:schemeClr val="bg1"/>
                      </a:solidFill>
                      <a:prstDash val="solid"/>
                      <a:round/>
                      <a:headEnd type="none" w="med" len="med"/>
                      <a:tailEnd type="none" w="med" len="med"/>
                    </a:lnL>
                    <a:solidFill>
                      <a:srgbClr val="FED402"/>
                    </a:solidFill>
                  </a:tcPr>
                </a:tc>
                <a:tc>
                  <a:txBody>
                    <a:bodyPr/>
                    <a:lstStyle/>
                    <a:p>
                      <a:pPr algn="ctr" fontAlgn="t"/>
                      <a:r>
                        <a:rPr lang="en-IE" sz="1200" b="1" kern="1200" dirty="0">
                          <a:solidFill>
                            <a:schemeClr val="bg1">
                              <a:lumMod val="50000"/>
                            </a:schemeClr>
                          </a:solidFill>
                          <a:latin typeface="+mn-lt"/>
                          <a:ea typeface="+mn-ea"/>
                          <a:cs typeface="+mn-cs"/>
                        </a:rPr>
                        <a:t>Dedicated arts festival </a:t>
                      </a:r>
                    </a:p>
                  </a:txBody>
                  <a:tcPr marL="9525" marR="9525" marT="9525" marB="0" anchor="ctr">
                    <a:solidFill>
                      <a:srgbClr val="FED402"/>
                    </a:solidFill>
                  </a:tcPr>
                </a:tc>
                <a:tc>
                  <a:txBody>
                    <a:bodyPr/>
                    <a:lstStyle/>
                    <a:p>
                      <a:pPr algn="ctr" fontAlgn="t"/>
                      <a:r>
                        <a:rPr lang="en-US" sz="1200" b="1" kern="1200" dirty="0">
                          <a:solidFill>
                            <a:schemeClr val="bg1">
                              <a:lumMod val="50000"/>
                            </a:schemeClr>
                          </a:solidFill>
                          <a:latin typeface="+mn-lt"/>
                          <a:ea typeface="+mn-ea"/>
                          <a:cs typeface="+mn-cs"/>
                        </a:rPr>
                        <a:t>Other cultural festival</a:t>
                      </a:r>
                    </a:p>
                  </a:txBody>
                  <a:tcPr marL="9525" marR="9525" marT="9525" marB="0" anchor="ctr">
                    <a:solidFill>
                      <a:srgbClr val="FED402"/>
                    </a:solidFill>
                  </a:tcPr>
                </a:tc>
                <a:tc>
                  <a:txBody>
                    <a:bodyPr/>
                    <a:lstStyle/>
                    <a:p>
                      <a:pPr algn="ctr" fontAlgn="t"/>
                      <a:r>
                        <a:rPr lang="en-US" sz="1200" b="1" kern="1200" dirty="0">
                          <a:solidFill>
                            <a:schemeClr val="bg1">
                              <a:lumMod val="50000"/>
                            </a:schemeClr>
                          </a:solidFill>
                          <a:latin typeface="+mn-lt"/>
                          <a:ea typeface="+mn-ea"/>
                          <a:cs typeface="+mn-cs"/>
                        </a:rPr>
                        <a:t>A cultural or arts festival outside of Ireland</a:t>
                      </a:r>
                    </a:p>
                  </a:txBody>
                  <a:tcPr marL="9525" marR="9525" marT="9525" marB="0" anchor="ctr">
                    <a:solidFill>
                      <a:srgbClr val="FED402"/>
                    </a:solidFill>
                  </a:tcPr>
                </a:tc>
                <a:tc>
                  <a:txBody>
                    <a:bodyPr/>
                    <a:lstStyle/>
                    <a:p>
                      <a:pPr algn="ctr" fontAlgn="t"/>
                      <a:r>
                        <a:rPr lang="en-IE" sz="1200" b="1" kern="1200" dirty="0">
                          <a:solidFill>
                            <a:schemeClr val="bg1">
                              <a:lumMod val="50000"/>
                            </a:schemeClr>
                          </a:solidFill>
                          <a:latin typeface="+mn-lt"/>
                          <a:ea typeface="+mn-ea"/>
                          <a:cs typeface="+mn-cs"/>
                        </a:rPr>
                        <a:t>Any</a:t>
                      </a:r>
                    </a:p>
                  </a:txBody>
                  <a:tcPr marL="9525" marR="9525" marT="9525" marB="0" anchor="ctr">
                    <a:solidFill>
                      <a:srgbClr val="FED402"/>
                    </a:solidFill>
                  </a:tcPr>
                </a:tc>
                <a:extLst>
                  <a:ext uri="{0D108BD9-81ED-4DB2-BD59-A6C34878D82A}">
                    <a16:rowId xmlns="" xmlns:a16="http://schemas.microsoft.com/office/drawing/2014/main" val="2415366121"/>
                  </a:ext>
                </a:extLst>
              </a:tr>
              <a:tr h="323638">
                <a:tc vMerge="1">
                  <a:txBody>
                    <a:bodyPr/>
                    <a:lstStyle/>
                    <a:p>
                      <a:endParaRPr lang="en-IE" dirty="0"/>
                    </a:p>
                  </a:txBody>
                  <a:tcPr/>
                </a:tc>
                <a:tc>
                  <a:txBody>
                    <a:bodyPr/>
                    <a:lstStyle/>
                    <a:p>
                      <a:pPr algn="ctr"/>
                      <a:r>
                        <a:rPr lang="en-IE" sz="1050" i="1" dirty="0">
                          <a:solidFill>
                            <a:schemeClr val="bg1"/>
                          </a:solidFill>
                        </a:rPr>
                        <a:t>1303</a:t>
                      </a:r>
                    </a:p>
                  </a:txBody>
                  <a:tcPr anchor="ct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1">
                        <a:lumMod val="75000"/>
                      </a:schemeClr>
                    </a:solidFill>
                  </a:tcPr>
                </a:tc>
                <a:tc>
                  <a:txBody>
                    <a:bodyPr/>
                    <a:lstStyle/>
                    <a:p>
                      <a:pPr algn="ctr"/>
                      <a:r>
                        <a:rPr lang="en-IE" sz="1050" i="1" dirty="0">
                          <a:solidFill>
                            <a:schemeClr val="bg1"/>
                          </a:solidFill>
                        </a:rPr>
                        <a:t>206</a:t>
                      </a:r>
                    </a:p>
                  </a:txBody>
                  <a:tcPr anchor="ctr">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1">
                        <a:lumMod val="75000"/>
                      </a:schemeClr>
                    </a:solidFill>
                  </a:tcPr>
                </a:tc>
                <a:tc>
                  <a:txBody>
                    <a:bodyPr/>
                    <a:lstStyle/>
                    <a:p>
                      <a:pPr algn="ctr"/>
                      <a:r>
                        <a:rPr lang="en-IE" sz="1050" i="1" dirty="0">
                          <a:solidFill>
                            <a:schemeClr val="bg1"/>
                          </a:solidFill>
                        </a:rPr>
                        <a:t>294</a:t>
                      </a:r>
                    </a:p>
                  </a:txBody>
                  <a:tcPr anchor="ctr">
                    <a:lnB w="28575" cap="flat" cmpd="sng" algn="ctr">
                      <a:solidFill>
                        <a:schemeClr val="bg1"/>
                      </a:solidFill>
                      <a:prstDash val="solid"/>
                      <a:round/>
                      <a:headEnd type="none" w="med" len="med"/>
                      <a:tailEnd type="none" w="med" len="med"/>
                    </a:lnB>
                    <a:solidFill>
                      <a:schemeClr val="bg1">
                        <a:lumMod val="75000"/>
                      </a:schemeClr>
                    </a:solidFill>
                  </a:tcPr>
                </a:tc>
                <a:tc>
                  <a:txBody>
                    <a:bodyPr/>
                    <a:lstStyle/>
                    <a:p>
                      <a:pPr algn="ctr"/>
                      <a:r>
                        <a:rPr lang="en-IE" sz="1050" i="1" dirty="0">
                          <a:solidFill>
                            <a:schemeClr val="bg1"/>
                          </a:solidFill>
                        </a:rPr>
                        <a:t>273</a:t>
                      </a:r>
                    </a:p>
                  </a:txBody>
                  <a:tcPr anchor="ctr">
                    <a:lnB w="28575" cap="flat" cmpd="sng" algn="ctr">
                      <a:solidFill>
                        <a:schemeClr val="bg1"/>
                      </a:solidFill>
                      <a:prstDash val="solid"/>
                      <a:round/>
                      <a:headEnd type="none" w="med" len="med"/>
                      <a:tailEnd type="none" w="med" len="med"/>
                    </a:lnB>
                    <a:solidFill>
                      <a:schemeClr val="bg1">
                        <a:lumMod val="75000"/>
                      </a:schemeClr>
                    </a:solidFill>
                  </a:tcPr>
                </a:tc>
                <a:tc>
                  <a:txBody>
                    <a:bodyPr/>
                    <a:lstStyle/>
                    <a:p>
                      <a:pPr algn="ctr"/>
                      <a:r>
                        <a:rPr lang="en-IE" sz="1050" i="1" dirty="0">
                          <a:solidFill>
                            <a:schemeClr val="bg1"/>
                          </a:solidFill>
                        </a:rPr>
                        <a:t>48*</a:t>
                      </a:r>
                    </a:p>
                  </a:txBody>
                  <a:tcPr anchor="ctr">
                    <a:lnB w="28575" cap="flat" cmpd="sng" algn="ctr">
                      <a:solidFill>
                        <a:schemeClr val="bg1"/>
                      </a:solidFill>
                      <a:prstDash val="solid"/>
                      <a:round/>
                      <a:headEnd type="none" w="med" len="med"/>
                      <a:tailEnd type="none" w="med" len="med"/>
                    </a:lnB>
                    <a:solidFill>
                      <a:schemeClr val="bg1">
                        <a:lumMod val="75000"/>
                      </a:schemeClr>
                    </a:solidFill>
                  </a:tcPr>
                </a:tc>
                <a:tc>
                  <a:txBody>
                    <a:bodyPr/>
                    <a:lstStyle/>
                    <a:p>
                      <a:pPr algn="ctr"/>
                      <a:r>
                        <a:rPr lang="en-IE" sz="1050" i="1" dirty="0">
                          <a:solidFill>
                            <a:schemeClr val="bg1"/>
                          </a:solidFill>
                        </a:rPr>
                        <a:t>575</a:t>
                      </a:r>
                    </a:p>
                  </a:txBody>
                  <a:tcPr anchor="ctr">
                    <a:lnB w="28575" cap="flat" cmpd="sng" algn="ctr">
                      <a:solidFill>
                        <a:schemeClr val="bg1"/>
                      </a:solidFill>
                      <a:prstDash val="solid"/>
                      <a:round/>
                      <a:headEnd type="none" w="med" len="med"/>
                      <a:tailEnd type="none" w="med" len="med"/>
                    </a:lnB>
                    <a:solidFill>
                      <a:schemeClr val="bg1">
                        <a:lumMod val="75000"/>
                      </a:schemeClr>
                    </a:solidFill>
                  </a:tcPr>
                </a:tc>
                <a:extLst>
                  <a:ext uri="{0D108BD9-81ED-4DB2-BD59-A6C34878D82A}">
                    <a16:rowId xmlns="" xmlns:a16="http://schemas.microsoft.com/office/drawing/2014/main" val="664461784"/>
                  </a:ext>
                </a:extLst>
              </a:tr>
              <a:tr h="144016">
                <a:tc vMerge="1">
                  <a:txBody>
                    <a:bodyPr/>
                    <a:lstStyle/>
                    <a:p>
                      <a:endParaRPr lang="en-IE" dirty="0"/>
                    </a:p>
                  </a:txBody>
                  <a:tcPr/>
                </a:tc>
                <a:tc>
                  <a:txBody>
                    <a:bodyPr/>
                    <a:lstStyle/>
                    <a:p>
                      <a:pPr algn="ctr"/>
                      <a:r>
                        <a:rPr lang="en-IE" sz="1050" i="1" dirty="0">
                          <a:solidFill>
                            <a:schemeClr val="bg1"/>
                          </a:solidFill>
                        </a:rPr>
                        <a:t>%</a:t>
                      </a:r>
                    </a:p>
                  </a:txBody>
                  <a:tcPr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75000"/>
                      </a:schemeClr>
                    </a:solidFill>
                  </a:tcPr>
                </a:tc>
                <a:tc>
                  <a:txBody>
                    <a:bodyPr/>
                    <a:lstStyle/>
                    <a:p>
                      <a:pPr algn="ctr"/>
                      <a:r>
                        <a:rPr lang="en-IE" sz="1050" i="1" dirty="0">
                          <a:solidFill>
                            <a:schemeClr val="bg1"/>
                          </a:solidFill>
                        </a:rPr>
                        <a:t>%</a:t>
                      </a:r>
                    </a:p>
                  </a:txBody>
                  <a:tcPr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75000"/>
                      </a:schemeClr>
                    </a:solidFill>
                  </a:tcPr>
                </a:tc>
                <a:tc>
                  <a:txBody>
                    <a:bodyPr/>
                    <a:lstStyle/>
                    <a:p>
                      <a:pPr algn="ctr"/>
                      <a:r>
                        <a:rPr lang="en-IE" sz="1050" i="1" dirty="0">
                          <a:solidFill>
                            <a:schemeClr val="bg1"/>
                          </a:solidFill>
                        </a:rPr>
                        <a:t>%</a:t>
                      </a:r>
                    </a:p>
                  </a:txBody>
                  <a:tcPr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75000"/>
                      </a:schemeClr>
                    </a:solidFill>
                  </a:tcPr>
                </a:tc>
                <a:tc>
                  <a:txBody>
                    <a:bodyPr/>
                    <a:lstStyle/>
                    <a:p>
                      <a:pPr algn="ctr"/>
                      <a:r>
                        <a:rPr lang="en-IE" sz="1050" i="1" dirty="0">
                          <a:solidFill>
                            <a:schemeClr val="bg1"/>
                          </a:solidFill>
                        </a:rPr>
                        <a:t>%</a:t>
                      </a:r>
                    </a:p>
                  </a:txBody>
                  <a:tcPr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75000"/>
                      </a:schemeClr>
                    </a:solidFill>
                  </a:tcPr>
                </a:tc>
                <a:tc>
                  <a:txBody>
                    <a:bodyPr/>
                    <a:lstStyle/>
                    <a:p>
                      <a:pPr algn="ctr"/>
                      <a:r>
                        <a:rPr lang="en-IE" sz="1050" i="1" dirty="0">
                          <a:solidFill>
                            <a:schemeClr val="bg1"/>
                          </a:solidFill>
                        </a:rPr>
                        <a:t>%</a:t>
                      </a:r>
                    </a:p>
                  </a:txBody>
                  <a:tcPr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75000"/>
                      </a:schemeClr>
                    </a:solidFill>
                  </a:tcPr>
                </a:tc>
                <a:tc>
                  <a:txBody>
                    <a:bodyPr/>
                    <a:lstStyle/>
                    <a:p>
                      <a:pPr algn="ctr"/>
                      <a:r>
                        <a:rPr lang="en-IE" sz="1050" i="1" dirty="0">
                          <a:solidFill>
                            <a:schemeClr val="bg1"/>
                          </a:solidFill>
                        </a:rPr>
                        <a:t>%</a:t>
                      </a:r>
                    </a:p>
                  </a:txBody>
                  <a:tcPr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75000"/>
                      </a:schemeClr>
                    </a:solidFill>
                  </a:tcPr>
                </a:tc>
                <a:extLst>
                  <a:ext uri="{0D108BD9-81ED-4DB2-BD59-A6C34878D82A}">
                    <a16:rowId xmlns="" xmlns:a16="http://schemas.microsoft.com/office/drawing/2014/main" val="2258283192"/>
                  </a:ext>
                </a:extLst>
              </a:tr>
              <a:tr h="587248">
                <a:tc>
                  <a:txBody>
                    <a:bodyPr/>
                    <a:lstStyle/>
                    <a:p>
                      <a:pPr algn="l" fontAlgn="t"/>
                      <a:r>
                        <a:rPr lang="en-US" sz="1200" b="0" kern="1200" dirty="0">
                          <a:solidFill>
                            <a:schemeClr val="bg1">
                              <a:lumMod val="50000"/>
                            </a:schemeClr>
                          </a:solidFill>
                          <a:latin typeface="+mn-lt"/>
                          <a:ea typeface="+mn-ea"/>
                          <a:cs typeface="+mn-cs"/>
                        </a:rPr>
                        <a:t>Large scale music and culture festival </a:t>
                      </a:r>
                    </a:p>
                  </a:txBody>
                  <a:tcPr marL="9525" marR="9525" marT="9525" marB="0"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1">
                        <a:lumMod val="95000"/>
                      </a:schemeClr>
                    </a:solidFill>
                  </a:tcPr>
                </a:tc>
                <a:tc>
                  <a:txBody>
                    <a:bodyPr/>
                    <a:lstStyle/>
                    <a:p>
                      <a:pPr algn="ctr"/>
                      <a:r>
                        <a:rPr lang="en-IE" sz="1200" dirty="0">
                          <a:solidFill>
                            <a:schemeClr val="tx1"/>
                          </a:solidFill>
                        </a:rPr>
                        <a:t>18</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1">
                        <a:lumMod val="95000"/>
                      </a:schemeClr>
                    </a:solidFill>
                  </a:tcPr>
                </a:tc>
                <a:tc>
                  <a:txBody>
                    <a:bodyPr/>
                    <a:lstStyle/>
                    <a:p>
                      <a:pPr algn="ctr"/>
                      <a:r>
                        <a:rPr lang="en-IE" sz="1200" dirty="0">
                          <a:solidFill>
                            <a:schemeClr val="tx1"/>
                          </a:solidFill>
                        </a:rPr>
                        <a:t>100</a:t>
                      </a:r>
                    </a:p>
                  </a:txBody>
                  <a:tcPr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rgbClr val="FED402"/>
                    </a:solidFill>
                  </a:tcPr>
                </a:tc>
                <a:tc>
                  <a:txBody>
                    <a:bodyPr/>
                    <a:lstStyle/>
                    <a:p>
                      <a:pPr algn="ctr"/>
                      <a:r>
                        <a:rPr lang="en-IE" sz="1200" dirty="0">
                          <a:solidFill>
                            <a:schemeClr val="tx1"/>
                          </a:solidFill>
                        </a:rPr>
                        <a:t>39</a:t>
                      </a:r>
                    </a:p>
                  </a:txBody>
                  <a:tcPr anchor="ctr">
                    <a:lnT w="28575" cap="flat" cmpd="sng" algn="ctr">
                      <a:solidFill>
                        <a:schemeClr val="bg1"/>
                      </a:solidFill>
                      <a:prstDash val="solid"/>
                      <a:round/>
                      <a:headEnd type="none" w="med" len="med"/>
                      <a:tailEnd type="none" w="med" len="med"/>
                    </a:lnT>
                    <a:solidFill>
                      <a:schemeClr val="bg1">
                        <a:lumMod val="95000"/>
                      </a:schemeClr>
                    </a:solidFill>
                  </a:tcPr>
                </a:tc>
                <a:tc>
                  <a:txBody>
                    <a:bodyPr/>
                    <a:lstStyle/>
                    <a:p>
                      <a:pPr algn="ctr"/>
                      <a:r>
                        <a:rPr lang="en-IE" sz="1200" dirty="0">
                          <a:solidFill>
                            <a:schemeClr val="tx1"/>
                          </a:solidFill>
                        </a:rPr>
                        <a:t>29</a:t>
                      </a:r>
                    </a:p>
                  </a:txBody>
                  <a:tcPr anchor="ctr">
                    <a:lnT w="28575" cap="flat" cmpd="sng" algn="ctr">
                      <a:solidFill>
                        <a:schemeClr val="bg1"/>
                      </a:solidFill>
                      <a:prstDash val="solid"/>
                      <a:round/>
                      <a:headEnd type="none" w="med" len="med"/>
                      <a:tailEnd type="none" w="med" len="med"/>
                    </a:lnT>
                    <a:solidFill>
                      <a:schemeClr val="bg1">
                        <a:lumMod val="95000"/>
                      </a:schemeClr>
                    </a:solidFill>
                  </a:tcPr>
                </a:tc>
                <a:tc>
                  <a:txBody>
                    <a:bodyPr/>
                    <a:lstStyle/>
                    <a:p>
                      <a:pPr algn="ctr"/>
                      <a:r>
                        <a:rPr lang="en-IE" sz="1200" dirty="0">
                          <a:solidFill>
                            <a:schemeClr val="tx1"/>
                          </a:solidFill>
                        </a:rPr>
                        <a:t>37</a:t>
                      </a:r>
                    </a:p>
                  </a:txBody>
                  <a:tcPr anchor="ctr">
                    <a:lnT w="28575" cap="flat" cmpd="sng" algn="ctr">
                      <a:solidFill>
                        <a:schemeClr val="bg1"/>
                      </a:solidFill>
                      <a:prstDash val="solid"/>
                      <a:round/>
                      <a:headEnd type="none" w="med" len="med"/>
                      <a:tailEnd type="none" w="med" len="med"/>
                    </a:lnT>
                    <a:solidFill>
                      <a:schemeClr val="bg1">
                        <a:lumMod val="95000"/>
                      </a:schemeClr>
                    </a:solidFill>
                  </a:tcPr>
                </a:tc>
                <a:tc>
                  <a:txBody>
                    <a:bodyPr/>
                    <a:lstStyle/>
                    <a:p>
                      <a:pPr algn="ctr"/>
                      <a:r>
                        <a:rPr lang="en-IE" sz="1200" dirty="0">
                          <a:solidFill>
                            <a:schemeClr val="tx1"/>
                          </a:solidFill>
                        </a:rPr>
                        <a:t>47</a:t>
                      </a:r>
                    </a:p>
                  </a:txBody>
                  <a:tcPr anchor="ctr">
                    <a:lnT w="28575"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 xmlns:a16="http://schemas.microsoft.com/office/drawing/2014/main" val="1901587156"/>
                  </a:ext>
                </a:extLst>
              </a:tr>
              <a:tr h="587248">
                <a:tc>
                  <a:txBody>
                    <a:bodyPr/>
                    <a:lstStyle/>
                    <a:p>
                      <a:pPr algn="l" fontAlgn="t"/>
                      <a:r>
                        <a:rPr lang="en-IE" sz="1200" b="0" kern="1200" dirty="0">
                          <a:solidFill>
                            <a:schemeClr val="bg1">
                              <a:lumMod val="50000"/>
                            </a:schemeClr>
                          </a:solidFill>
                          <a:latin typeface="+mn-lt"/>
                          <a:ea typeface="+mn-ea"/>
                          <a:cs typeface="+mn-cs"/>
                        </a:rPr>
                        <a:t>Dedicated arts festival </a:t>
                      </a:r>
                    </a:p>
                  </a:txBody>
                  <a:tcPr marL="9525" marR="9525" marT="9525"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a:r>
                        <a:rPr lang="en-IE" sz="1200" dirty="0">
                          <a:solidFill>
                            <a:schemeClr val="tx1"/>
                          </a:solidFill>
                        </a:rPr>
                        <a:t>13</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a:r>
                        <a:rPr lang="en-IE" sz="1200" dirty="0">
                          <a:solidFill>
                            <a:schemeClr val="tx1"/>
                          </a:solidFill>
                        </a:rPr>
                        <a:t>30</a:t>
                      </a:r>
                    </a:p>
                  </a:txBody>
                  <a:tcPr anchor="ctr">
                    <a:lnL w="28575" cap="flat" cmpd="sng" algn="ctr">
                      <a:solidFill>
                        <a:schemeClr val="bg1"/>
                      </a:solidFill>
                      <a:prstDash val="solid"/>
                      <a:round/>
                      <a:headEnd type="none" w="med" len="med"/>
                      <a:tailEnd type="none" w="med" len="med"/>
                    </a:lnL>
                    <a:solidFill>
                      <a:schemeClr val="bg1">
                        <a:lumMod val="95000"/>
                      </a:schemeClr>
                    </a:solidFill>
                  </a:tcPr>
                </a:tc>
                <a:tc>
                  <a:txBody>
                    <a:bodyPr/>
                    <a:lstStyle/>
                    <a:p>
                      <a:pPr algn="ctr"/>
                      <a:r>
                        <a:rPr lang="en-IE" sz="1200" dirty="0">
                          <a:solidFill>
                            <a:schemeClr val="tx1"/>
                          </a:solidFill>
                        </a:rPr>
                        <a:t>100</a:t>
                      </a:r>
                    </a:p>
                  </a:txBody>
                  <a:tcPr anchor="ctr">
                    <a:solidFill>
                      <a:srgbClr val="FED402"/>
                    </a:solidFill>
                  </a:tcPr>
                </a:tc>
                <a:tc>
                  <a:txBody>
                    <a:bodyPr/>
                    <a:lstStyle/>
                    <a:p>
                      <a:pPr algn="ctr"/>
                      <a:r>
                        <a:rPr lang="en-IE" sz="1200" dirty="0">
                          <a:solidFill>
                            <a:schemeClr val="tx1"/>
                          </a:solidFill>
                        </a:rPr>
                        <a:t>28</a:t>
                      </a:r>
                    </a:p>
                  </a:txBody>
                  <a:tcPr anchor="ctr">
                    <a:solidFill>
                      <a:schemeClr val="bg1">
                        <a:lumMod val="95000"/>
                      </a:schemeClr>
                    </a:solidFill>
                  </a:tcPr>
                </a:tc>
                <a:tc>
                  <a:txBody>
                    <a:bodyPr/>
                    <a:lstStyle/>
                    <a:p>
                      <a:pPr algn="ctr"/>
                      <a:r>
                        <a:rPr lang="en-IE" sz="1200" dirty="0">
                          <a:solidFill>
                            <a:schemeClr val="tx1"/>
                          </a:solidFill>
                        </a:rPr>
                        <a:t>44</a:t>
                      </a:r>
                    </a:p>
                  </a:txBody>
                  <a:tcPr anchor="ctr">
                    <a:solidFill>
                      <a:schemeClr val="bg1">
                        <a:lumMod val="95000"/>
                      </a:schemeClr>
                    </a:solidFill>
                  </a:tcPr>
                </a:tc>
                <a:tc>
                  <a:txBody>
                    <a:bodyPr/>
                    <a:lstStyle/>
                    <a:p>
                      <a:pPr algn="ctr"/>
                      <a:r>
                        <a:rPr lang="en-IE" sz="1200" dirty="0">
                          <a:solidFill>
                            <a:schemeClr val="tx1"/>
                          </a:solidFill>
                        </a:rPr>
                        <a:t>36</a:t>
                      </a:r>
                    </a:p>
                  </a:txBody>
                  <a:tcPr anchor="ctr">
                    <a:solidFill>
                      <a:schemeClr val="bg1">
                        <a:lumMod val="95000"/>
                      </a:schemeClr>
                    </a:solidFill>
                  </a:tcPr>
                </a:tc>
                <a:extLst>
                  <a:ext uri="{0D108BD9-81ED-4DB2-BD59-A6C34878D82A}">
                    <a16:rowId xmlns="" xmlns:a16="http://schemas.microsoft.com/office/drawing/2014/main" val="2565067618"/>
                  </a:ext>
                </a:extLst>
              </a:tr>
              <a:tr h="587248">
                <a:tc>
                  <a:txBody>
                    <a:bodyPr/>
                    <a:lstStyle/>
                    <a:p>
                      <a:pPr algn="l" fontAlgn="t"/>
                      <a:r>
                        <a:rPr lang="en-US" sz="1200" b="0" kern="1200" dirty="0">
                          <a:solidFill>
                            <a:schemeClr val="bg1">
                              <a:lumMod val="50000"/>
                            </a:schemeClr>
                          </a:solidFill>
                          <a:latin typeface="+mn-lt"/>
                          <a:ea typeface="+mn-ea"/>
                          <a:cs typeface="+mn-cs"/>
                        </a:rPr>
                        <a:t>Other cultural festival </a:t>
                      </a:r>
                    </a:p>
                  </a:txBody>
                  <a:tcPr marL="9525" marR="9525" marT="9525"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a:r>
                        <a:rPr lang="en-IE" sz="1200" dirty="0">
                          <a:solidFill>
                            <a:schemeClr val="tx1"/>
                          </a:solidFill>
                        </a:rPr>
                        <a:t>18</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a:r>
                        <a:rPr lang="en-IE" sz="1200" dirty="0">
                          <a:solidFill>
                            <a:schemeClr val="tx1"/>
                          </a:solidFill>
                        </a:rPr>
                        <a:t>29</a:t>
                      </a:r>
                    </a:p>
                  </a:txBody>
                  <a:tcPr anchor="ctr">
                    <a:lnL w="28575" cap="flat" cmpd="sng" algn="ctr">
                      <a:solidFill>
                        <a:schemeClr val="bg1"/>
                      </a:solidFill>
                      <a:prstDash val="solid"/>
                      <a:round/>
                      <a:headEnd type="none" w="med" len="med"/>
                      <a:tailEnd type="none" w="med" len="med"/>
                    </a:lnL>
                    <a:solidFill>
                      <a:schemeClr val="bg1">
                        <a:lumMod val="95000"/>
                      </a:schemeClr>
                    </a:solidFill>
                  </a:tcPr>
                </a:tc>
                <a:tc>
                  <a:txBody>
                    <a:bodyPr/>
                    <a:lstStyle/>
                    <a:p>
                      <a:pPr algn="ctr"/>
                      <a:r>
                        <a:rPr lang="en-IE" sz="1200" dirty="0">
                          <a:solidFill>
                            <a:schemeClr val="tx1"/>
                          </a:solidFill>
                        </a:rPr>
                        <a:t>37</a:t>
                      </a:r>
                    </a:p>
                  </a:txBody>
                  <a:tcPr anchor="ctr">
                    <a:solidFill>
                      <a:schemeClr val="bg1">
                        <a:lumMod val="95000"/>
                      </a:schemeClr>
                    </a:solidFill>
                  </a:tcPr>
                </a:tc>
                <a:tc>
                  <a:txBody>
                    <a:bodyPr/>
                    <a:lstStyle/>
                    <a:p>
                      <a:pPr algn="ctr"/>
                      <a:r>
                        <a:rPr lang="en-IE" sz="1200" dirty="0">
                          <a:solidFill>
                            <a:schemeClr val="tx1"/>
                          </a:solidFill>
                        </a:rPr>
                        <a:t>100</a:t>
                      </a:r>
                    </a:p>
                  </a:txBody>
                  <a:tcPr anchor="ctr">
                    <a:solidFill>
                      <a:srgbClr val="FED402"/>
                    </a:solidFill>
                  </a:tcPr>
                </a:tc>
                <a:tc>
                  <a:txBody>
                    <a:bodyPr/>
                    <a:lstStyle/>
                    <a:p>
                      <a:pPr algn="ctr"/>
                      <a:r>
                        <a:rPr lang="en-IE" sz="1200" dirty="0">
                          <a:solidFill>
                            <a:schemeClr val="tx1"/>
                          </a:solidFill>
                        </a:rPr>
                        <a:t>48</a:t>
                      </a:r>
                    </a:p>
                  </a:txBody>
                  <a:tcPr anchor="ctr">
                    <a:solidFill>
                      <a:schemeClr val="bg1">
                        <a:lumMod val="95000"/>
                      </a:schemeClr>
                    </a:solidFill>
                  </a:tcPr>
                </a:tc>
                <a:tc>
                  <a:txBody>
                    <a:bodyPr/>
                    <a:lstStyle/>
                    <a:p>
                      <a:pPr algn="ctr"/>
                      <a:r>
                        <a:rPr lang="en-IE" sz="1200" dirty="0">
                          <a:solidFill>
                            <a:schemeClr val="tx1"/>
                          </a:solidFill>
                        </a:rPr>
                        <a:t>47</a:t>
                      </a:r>
                    </a:p>
                  </a:txBody>
                  <a:tcPr anchor="ctr">
                    <a:solidFill>
                      <a:schemeClr val="bg1">
                        <a:lumMod val="95000"/>
                      </a:schemeClr>
                    </a:solidFill>
                  </a:tcPr>
                </a:tc>
                <a:extLst>
                  <a:ext uri="{0D108BD9-81ED-4DB2-BD59-A6C34878D82A}">
                    <a16:rowId xmlns="" xmlns:a16="http://schemas.microsoft.com/office/drawing/2014/main" val="376945691"/>
                  </a:ext>
                </a:extLst>
              </a:tr>
              <a:tr h="587248">
                <a:tc>
                  <a:txBody>
                    <a:bodyPr/>
                    <a:lstStyle/>
                    <a:p>
                      <a:pPr algn="l" fontAlgn="t"/>
                      <a:r>
                        <a:rPr lang="en-US" sz="1200" b="0" kern="1200" dirty="0">
                          <a:solidFill>
                            <a:schemeClr val="bg1">
                              <a:lumMod val="50000"/>
                            </a:schemeClr>
                          </a:solidFill>
                          <a:latin typeface="+mn-lt"/>
                          <a:ea typeface="+mn-ea"/>
                          <a:cs typeface="+mn-cs"/>
                        </a:rPr>
                        <a:t>A cultural or arts festival outside of Ireland</a:t>
                      </a:r>
                    </a:p>
                  </a:txBody>
                  <a:tcPr marL="9525" marR="9525" marT="9525"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a:r>
                        <a:rPr lang="en-IE" sz="1200" dirty="0">
                          <a:solidFill>
                            <a:schemeClr val="tx1"/>
                          </a:solidFill>
                        </a:rPr>
                        <a:t>4</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a:r>
                        <a:rPr lang="en-IE" sz="1200" dirty="0">
                          <a:solidFill>
                            <a:schemeClr val="tx1"/>
                          </a:solidFill>
                        </a:rPr>
                        <a:t>8</a:t>
                      </a:r>
                    </a:p>
                  </a:txBody>
                  <a:tcPr anchor="ctr">
                    <a:lnL w="28575" cap="flat" cmpd="sng" algn="ctr">
                      <a:solidFill>
                        <a:schemeClr val="bg1"/>
                      </a:solidFill>
                      <a:prstDash val="solid"/>
                      <a:round/>
                      <a:headEnd type="none" w="med" len="med"/>
                      <a:tailEnd type="none" w="med" len="med"/>
                    </a:lnL>
                    <a:solidFill>
                      <a:schemeClr val="bg1">
                        <a:lumMod val="95000"/>
                      </a:schemeClr>
                    </a:solidFill>
                  </a:tcPr>
                </a:tc>
                <a:tc>
                  <a:txBody>
                    <a:bodyPr/>
                    <a:lstStyle/>
                    <a:p>
                      <a:pPr algn="ctr"/>
                      <a:r>
                        <a:rPr lang="en-IE" sz="1200" dirty="0">
                          <a:solidFill>
                            <a:schemeClr val="tx1"/>
                          </a:solidFill>
                        </a:rPr>
                        <a:t>12</a:t>
                      </a:r>
                    </a:p>
                  </a:txBody>
                  <a:tcPr anchor="ctr">
                    <a:solidFill>
                      <a:schemeClr val="bg1">
                        <a:lumMod val="95000"/>
                      </a:schemeClr>
                    </a:solidFill>
                  </a:tcPr>
                </a:tc>
                <a:tc>
                  <a:txBody>
                    <a:bodyPr/>
                    <a:lstStyle/>
                    <a:p>
                      <a:pPr algn="ctr"/>
                      <a:r>
                        <a:rPr lang="en-IE" sz="1200" dirty="0">
                          <a:solidFill>
                            <a:schemeClr val="tx1"/>
                          </a:solidFill>
                        </a:rPr>
                        <a:t>10</a:t>
                      </a:r>
                    </a:p>
                  </a:txBody>
                  <a:tcPr anchor="ctr">
                    <a:solidFill>
                      <a:schemeClr val="bg1">
                        <a:lumMod val="95000"/>
                      </a:schemeClr>
                    </a:solidFill>
                  </a:tcPr>
                </a:tc>
                <a:tc>
                  <a:txBody>
                    <a:bodyPr/>
                    <a:lstStyle/>
                    <a:p>
                      <a:pPr algn="ctr"/>
                      <a:r>
                        <a:rPr lang="en-IE" sz="1200" dirty="0">
                          <a:solidFill>
                            <a:schemeClr val="tx1"/>
                          </a:solidFill>
                        </a:rPr>
                        <a:t>100</a:t>
                      </a:r>
                    </a:p>
                  </a:txBody>
                  <a:tcPr anchor="ctr">
                    <a:solidFill>
                      <a:srgbClr val="FED402"/>
                    </a:solidFill>
                  </a:tcPr>
                </a:tc>
                <a:tc>
                  <a:txBody>
                    <a:bodyPr/>
                    <a:lstStyle/>
                    <a:p>
                      <a:pPr algn="ctr"/>
                      <a:r>
                        <a:rPr lang="en-IE" sz="1200" dirty="0">
                          <a:solidFill>
                            <a:schemeClr val="tx1"/>
                          </a:solidFill>
                        </a:rPr>
                        <a:t>10</a:t>
                      </a:r>
                    </a:p>
                  </a:txBody>
                  <a:tcPr anchor="ctr">
                    <a:solidFill>
                      <a:schemeClr val="bg1">
                        <a:lumMod val="95000"/>
                      </a:schemeClr>
                    </a:solidFill>
                  </a:tcPr>
                </a:tc>
                <a:extLst>
                  <a:ext uri="{0D108BD9-81ED-4DB2-BD59-A6C34878D82A}">
                    <a16:rowId xmlns="" xmlns:a16="http://schemas.microsoft.com/office/drawing/2014/main" val="3409825518"/>
                  </a:ext>
                </a:extLst>
              </a:tr>
              <a:tr h="587248">
                <a:tc>
                  <a:txBody>
                    <a:bodyPr/>
                    <a:lstStyle/>
                    <a:p>
                      <a:pPr algn="l" fontAlgn="t"/>
                      <a:r>
                        <a:rPr lang="en-IE" sz="1200" b="0" kern="1200" dirty="0">
                          <a:solidFill>
                            <a:schemeClr val="bg1">
                              <a:lumMod val="50000"/>
                            </a:schemeClr>
                          </a:solidFill>
                          <a:latin typeface="+mn-lt"/>
                          <a:ea typeface="+mn-ea"/>
                          <a:cs typeface="+mn-cs"/>
                        </a:rPr>
                        <a:t>Any</a:t>
                      </a:r>
                    </a:p>
                  </a:txBody>
                  <a:tcPr marL="9525" marR="9525" marT="9525" marB="0" anchor="ctr">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a:r>
                        <a:rPr lang="en-IE" sz="1200" dirty="0">
                          <a:solidFill>
                            <a:schemeClr val="tx1"/>
                          </a:solidFill>
                        </a:rPr>
                        <a:t>38</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a:r>
                        <a:rPr lang="en-IE" sz="1200" dirty="0">
                          <a:solidFill>
                            <a:schemeClr val="tx1"/>
                          </a:solidFill>
                        </a:rPr>
                        <a:t>100</a:t>
                      </a:r>
                    </a:p>
                  </a:txBody>
                  <a:tcPr anchor="ctr">
                    <a:lnL w="28575" cap="flat" cmpd="sng" algn="ctr">
                      <a:solidFill>
                        <a:schemeClr val="bg1"/>
                      </a:solidFill>
                      <a:prstDash val="solid"/>
                      <a:round/>
                      <a:headEnd type="none" w="med" len="med"/>
                      <a:tailEnd type="none" w="med" len="med"/>
                    </a:lnL>
                    <a:solidFill>
                      <a:schemeClr val="bg1">
                        <a:lumMod val="95000"/>
                      </a:schemeClr>
                    </a:solidFill>
                  </a:tcPr>
                </a:tc>
                <a:tc>
                  <a:txBody>
                    <a:bodyPr/>
                    <a:lstStyle/>
                    <a:p>
                      <a:pPr algn="ctr"/>
                      <a:r>
                        <a:rPr lang="en-IE" sz="1200" dirty="0">
                          <a:solidFill>
                            <a:schemeClr val="tx1"/>
                          </a:solidFill>
                        </a:rPr>
                        <a:t>100</a:t>
                      </a:r>
                    </a:p>
                  </a:txBody>
                  <a:tcPr anchor="ctr">
                    <a:solidFill>
                      <a:schemeClr val="bg1">
                        <a:lumMod val="95000"/>
                      </a:schemeClr>
                    </a:solidFill>
                  </a:tcPr>
                </a:tc>
                <a:tc>
                  <a:txBody>
                    <a:bodyPr/>
                    <a:lstStyle/>
                    <a:p>
                      <a:pPr algn="ctr"/>
                      <a:r>
                        <a:rPr lang="en-IE" sz="1200" dirty="0">
                          <a:solidFill>
                            <a:schemeClr val="tx1"/>
                          </a:solidFill>
                        </a:rPr>
                        <a:t>100</a:t>
                      </a:r>
                    </a:p>
                  </a:txBody>
                  <a:tcPr anchor="ctr">
                    <a:solidFill>
                      <a:schemeClr val="bg1">
                        <a:lumMod val="95000"/>
                      </a:schemeClr>
                    </a:solidFill>
                  </a:tcPr>
                </a:tc>
                <a:tc>
                  <a:txBody>
                    <a:bodyPr/>
                    <a:lstStyle/>
                    <a:p>
                      <a:pPr algn="ctr"/>
                      <a:r>
                        <a:rPr lang="en-IE" sz="1200" dirty="0">
                          <a:solidFill>
                            <a:schemeClr val="tx1"/>
                          </a:solidFill>
                        </a:rPr>
                        <a:t>100</a:t>
                      </a:r>
                    </a:p>
                  </a:txBody>
                  <a:tcPr anchor="ctr">
                    <a:solidFill>
                      <a:schemeClr val="bg1">
                        <a:lumMod val="95000"/>
                      </a:schemeClr>
                    </a:solidFill>
                  </a:tcPr>
                </a:tc>
                <a:tc>
                  <a:txBody>
                    <a:bodyPr/>
                    <a:lstStyle/>
                    <a:p>
                      <a:pPr algn="ctr"/>
                      <a:r>
                        <a:rPr lang="en-IE" sz="1200" dirty="0">
                          <a:solidFill>
                            <a:schemeClr val="tx1"/>
                          </a:solidFill>
                        </a:rPr>
                        <a:t>100</a:t>
                      </a:r>
                    </a:p>
                  </a:txBody>
                  <a:tcPr anchor="ctr">
                    <a:solidFill>
                      <a:srgbClr val="FED402"/>
                    </a:solidFill>
                  </a:tcPr>
                </a:tc>
                <a:extLst>
                  <a:ext uri="{0D108BD9-81ED-4DB2-BD59-A6C34878D82A}">
                    <a16:rowId xmlns="" xmlns:a16="http://schemas.microsoft.com/office/drawing/2014/main" val="3851933241"/>
                  </a:ext>
                </a:extLst>
              </a:tr>
            </a:tbl>
          </a:graphicData>
        </a:graphic>
      </p:graphicFrame>
      <p:sp>
        <p:nvSpPr>
          <p:cNvPr id="8" name="Parallelogram 7">
            <a:extLst>
              <a:ext uri="{FF2B5EF4-FFF2-40B4-BE49-F238E27FC236}">
                <a16:creationId xmlns="" xmlns:a16="http://schemas.microsoft.com/office/drawing/2014/main" id="{13A81F1C-8375-4B2C-BDCB-CCCA06F96084}"/>
              </a:ext>
            </a:extLst>
          </p:cNvPr>
          <p:cNvSpPr/>
          <p:nvPr/>
        </p:nvSpPr>
        <p:spPr>
          <a:xfrm>
            <a:off x="716823" y="5423970"/>
            <a:ext cx="8554789" cy="861412"/>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400" b="1" dirty="0">
                <a:solidFill>
                  <a:prstClr val="white"/>
                </a:solidFill>
              </a:rPr>
              <a:t>37% of those who attended a Dedicated Arts Festival in the past 12 months, also attended an ‘other cultural Festival’ </a:t>
            </a:r>
            <a:r>
              <a:rPr lang="en-US" sz="1400" b="1" dirty="0">
                <a:solidFill>
                  <a:prstClr val="white"/>
                </a:solidFill>
              </a:rPr>
              <a:t>(e.g. such as a Food Festival , Heritage Festival, Design/Science/Technology Festival).</a:t>
            </a:r>
            <a:endParaRPr lang="en-IE" sz="1400" b="1" dirty="0">
              <a:solidFill>
                <a:prstClr val="white"/>
              </a:solidFill>
            </a:endParaRPr>
          </a:p>
        </p:txBody>
      </p:sp>
      <p:sp>
        <p:nvSpPr>
          <p:cNvPr id="9" name="Text Placeholder 1">
            <a:extLst>
              <a:ext uri="{FF2B5EF4-FFF2-40B4-BE49-F238E27FC236}">
                <a16:creationId xmlns="" xmlns:a16="http://schemas.microsoft.com/office/drawing/2014/main" id="{D8090AB7-1405-4938-86F4-47C04CBC4700}"/>
              </a:ext>
            </a:extLst>
          </p:cNvPr>
          <p:cNvSpPr txBox="1">
            <a:spLocks/>
          </p:cNvSpPr>
          <p:nvPr/>
        </p:nvSpPr>
        <p:spPr>
          <a:xfrm>
            <a:off x="8184674" y="6437558"/>
            <a:ext cx="1425738" cy="323941"/>
          </a:xfrm>
          <a:prstGeom prst="rect">
            <a:avLst/>
          </a:prstGeom>
        </p:spPr>
        <p:txBody>
          <a:bodyPr/>
          <a:lstStyle>
            <a:lvl1pPr marL="0" indent="0" algn="l" rtl="0" fontAlgn="base">
              <a:lnSpc>
                <a:spcPct val="90000"/>
              </a:lnSpc>
              <a:spcBef>
                <a:spcPts val="1000"/>
              </a:spcBef>
              <a:spcAft>
                <a:spcPct val="0"/>
              </a:spcAft>
              <a:buFont typeface="Arial" panose="020B0604020202020204" pitchFamily="34" charset="0"/>
              <a:buNone/>
              <a:defRPr sz="1400" kern="1200">
                <a:solidFill>
                  <a:schemeClr val="tx1">
                    <a:lumMod val="65000"/>
                    <a:lumOff val="35000"/>
                  </a:schemeClr>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IE" sz="1000" dirty="0"/>
              <a:t>* Caution low base</a:t>
            </a:r>
          </a:p>
          <a:p>
            <a:pPr eaLnBrk="1" hangingPunct="1"/>
            <a:endParaRPr lang="en-IE" sz="1000" dirty="0"/>
          </a:p>
        </p:txBody>
      </p:sp>
      <p:sp>
        <p:nvSpPr>
          <p:cNvPr id="6" name="Oval 5">
            <a:extLst>
              <a:ext uri="{FF2B5EF4-FFF2-40B4-BE49-F238E27FC236}">
                <a16:creationId xmlns="" xmlns:a16="http://schemas.microsoft.com/office/drawing/2014/main" id="{56F4DBB9-96E1-4F5E-A4D6-B8F48D4B1D44}"/>
              </a:ext>
            </a:extLst>
          </p:cNvPr>
          <p:cNvSpPr/>
          <p:nvPr/>
        </p:nvSpPr>
        <p:spPr>
          <a:xfrm>
            <a:off x="4556956" y="3682445"/>
            <a:ext cx="792088" cy="32394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057236620"/>
      </p:ext>
    </p:extLst>
  </p:cSld>
  <p:clrMapOvr>
    <a:masterClrMapping/>
  </p:clrMapOvr>
  <p:transition spd="slow">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E96073DA-CADB-4EC9-870E-BA9BAF6E861E}"/>
              </a:ext>
            </a:extLst>
          </p:cNvPr>
          <p:cNvSpPr>
            <a:spLocks noGrp="1"/>
          </p:cNvSpPr>
          <p:nvPr>
            <p:ph type="body" sz="quarter" idx="49"/>
          </p:nvPr>
        </p:nvSpPr>
        <p:spPr/>
        <p:txBody>
          <a:bodyPr/>
          <a:lstStyle/>
          <a:p>
            <a:r>
              <a:rPr lang="en-IE" dirty="0"/>
              <a:t>Base : All adults 16+ n-1303</a:t>
            </a:r>
            <a:br>
              <a:rPr lang="en-IE" dirty="0"/>
            </a:br>
            <a:endParaRPr lang="en-IE" dirty="0"/>
          </a:p>
          <a:p>
            <a:endParaRPr lang="en-IE" dirty="0"/>
          </a:p>
        </p:txBody>
      </p:sp>
      <p:sp>
        <p:nvSpPr>
          <p:cNvPr id="3" name="Title 2">
            <a:extLst>
              <a:ext uri="{FF2B5EF4-FFF2-40B4-BE49-F238E27FC236}">
                <a16:creationId xmlns="" xmlns:a16="http://schemas.microsoft.com/office/drawing/2014/main" id="{96A70C37-FD4D-4719-ABCD-E84865D419BE}"/>
              </a:ext>
            </a:extLst>
          </p:cNvPr>
          <p:cNvSpPr>
            <a:spLocks noGrp="1"/>
          </p:cNvSpPr>
          <p:nvPr>
            <p:ph type="title"/>
          </p:nvPr>
        </p:nvSpPr>
        <p:spPr/>
        <p:txBody>
          <a:bodyPr/>
          <a:lstStyle/>
          <a:p>
            <a:r>
              <a:rPr lang="en-IE" dirty="0"/>
              <a:t>Attendance at festival types – Past 12 months</a:t>
            </a:r>
          </a:p>
        </p:txBody>
      </p:sp>
      <p:graphicFrame>
        <p:nvGraphicFramePr>
          <p:cNvPr id="5" name="Table 4">
            <a:extLst>
              <a:ext uri="{FF2B5EF4-FFF2-40B4-BE49-F238E27FC236}">
                <a16:creationId xmlns="" xmlns:a16="http://schemas.microsoft.com/office/drawing/2014/main" id="{B1C8CE9C-A86E-455D-BF37-B3D28211067A}"/>
              </a:ext>
            </a:extLst>
          </p:cNvPr>
          <p:cNvGraphicFramePr>
            <a:graphicFrameLocks noGrp="1"/>
          </p:cNvGraphicFramePr>
          <p:nvPr>
            <p:extLst>
              <p:ext uri="{D42A27DB-BD31-4B8C-83A1-F6EECF244321}">
                <p14:modId xmlns:p14="http://schemas.microsoft.com/office/powerpoint/2010/main" val="2142488028"/>
              </p:ext>
            </p:extLst>
          </p:nvPr>
        </p:nvGraphicFramePr>
        <p:xfrm>
          <a:off x="235623" y="1501548"/>
          <a:ext cx="9253886" cy="4181217"/>
        </p:xfrm>
        <a:graphic>
          <a:graphicData uri="http://schemas.openxmlformats.org/drawingml/2006/table">
            <a:tbl>
              <a:tblPr>
                <a:tableStyleId>{5C22544A-7EE6-4342-B048-85BDC9FD1C3A}</a:tableStyleId>
              </a:tblPr>
              <a:tblGrid>
                <a:gridCol w="1954792">
                  <a:extLst>
                    <a:ext uri="{9D8B030D-6E8A-4147-A177-3AD203B41FA5}">
                      <a16:colId xmlns="" xmlns:a16="http://schemas.microsoft.com/office/drawing/2014/main" val="2941369853"/>
                    </a:ext>
                  </a:extLst>
                </a:gridCol>
                <a:gridCol w="663554">
                  <a:extLst>
                    <a:ext uri="{9D8B030D-6E8A-4147-A177-3AD203B41FA5}">
                      <a16:colId xmlns="" xmlns:a16="http://schemas.microsoft.com/office/drawing/2014/main" val="3067514669"/>
                    </a:ext>
                  </a:extLst>
                </a:gridCol>
                <a:gridCol w="663554">
                  <a:extLst>
                    <a:ext uri="{9D8B030D-6E8A-4147-A177-3AD203B41FA5}">
                      <a16:colId xmlns="" xmlns:a16="http://schemas.microsoft.com/office/drawing/2014/main" val="2797107415"/>
                    </a:ext>
                  </a:extLst>
                </a:gridCol>
                <a:gridCol w="663554">
                  <a:extLst>
                    <a:ext uri="{9D8B030D-6E8A-4147-A177-3AD203B41FA5}">
                      <a16:colId xmlns="" xmlns:a16="http://schemas.microsoft.com/office/drawing/2014/main" val="3492575039"/>
                    </a:ext>
                  </a:extLst>
                </a:gridCol>
                <a:gridCol w="663554">
                  <a:extLst>
                    <a:ext uri="{9D8B030D-6E8A-4147-A177-3AD203B41FA5}">
                      <a16:colId xmlns="" xmlns:a16="http://schemas.microsoft.com/office/drawing/2014/main" val="1926320733"/>
                    </a:ext>
                  </a:extLst>
                </a:gridCol>
                <a:gridCol w="663554">
                  <a:extLst>
                    <a:ext uri="{9D8B030D-6E8A-4147-A177-3AD203B41FA5}">
                      <a16:colId xmlns="" xmlns:a16="http://schemas.microsoft.com/office/drawing/2014/main" val="3443945835"/>
                    </a:ext>
                  </a:extLst>
                </a:gridCol>
                <a:gridCol w="663554">
                  <a:extLst>
                    <a:ext uri="{9D8B030D-6E8A-4147-A177-3AD203B41FA5}">
                      <a16:colId xmlns="" xmlns:a16="http://schemas.microsoft.com/office/drawing/2014/main" val="793221031"/>
                    </a:ext>
                  </a:extLst>
                </a:gridCol>
                <a:gridCol w="663554">
                  <a:extLst>
                    <a:ext uri="{9D8B030D-6E8A-4147-A177-3AD203B41FA5}">
                      <a16:colId xmlns="" xmlns:a16="http://schemas.microsoft.com/office/drawing/2014/main" val="2568295507"/>
                    </a:ext>
                  </a:extLst>
                </a:gridCol>
                <a:gridCol w="663554">
                  <a:extLst>
                    <a:ext uri="{9D8B030D-6E8A-4147-A177-3AD203B41FA5}">
                      <a16:colId xmlns="" xmlns:a16="http://schemas.microsoft.com/office/drawing/2014/main" val="79431194"/>
                    </a:ext>
                  </a:extLst>
                </a:gridCol>
                <a:gridCol w="663554">
                  <a:extLst>
                    <a:ext uri="{9D8B030D-6E8A-4147-A177-3AD203B41FA5}">
                      <a16:colId xmlns="" xmlns:a16="http://schemas.microsoft.com/office/drawing/2014/main" val="2956013650"/>
                    </a:ext>
                  </a:extLst>
                </a:gridCol>
                <a:gridCol w="663554">
                  <a:extLst>
                    <a:ext uri="{9D8B030D-6E8A-4147-A177-3AD203B41FA5}">
                      <a16:colId xmlns="" xmlns:a16="http://schemas.microsoft.com/office/drawing/2014/main" val="3773776612"/>
                    </a:ext>
                  </a:extLst>
                </a:gridCol>
                <a:gridCol w="663554">
                  <a:extLst>
                    <a:ext uri="{9D8B030D-6E8A-4147-A177-3AD203B41FA5}">
                      <a16:colId xmlns="" xmlns:a16="http://schemas.microsoft.com/office/drawing/2014/main" val="1943020127"/>
                    </a:ext>
                  </a:extLst>
                </a:gridCol>
              </a:tblGrid>
              <a:tr h="349839">
                <a:tc rowSpan="2">
                  <a:txBody>
                    <a:bodyPr/>
                    <a:lstStyle/>
                    <a:p>
                      <a:r>
                        <a:rPr lang="en-IE" sz="2000" b="1" kern="1200" dirty="0">
                          <a:solidFill>
                            <a:schemeClr val="bg1">
                              <a:lumMod val="50000"/>
                            </a:schemeClr>
                          </a:solidFill>
                          <a:latin typeface="+mn-lt"/>
                          <a:ea typeface="+mn-ea"/>
                          <a:cs typeface="+mn-cs"/>
                        </a:rPr>
                        <a:t>Past 12 months</a:t>
                      </a:r>
                    </a:p>
                    <a:p>
                      <a:pPr algn="l" fontAlgn="t"/>
                      <a:endParaRPr lang="en-IE" sz="2000" b="0" i="0" u="none" strike="noStrike" dirty="0">
                        <a:solidFill>
                          <a:srgbClr val="000000"/>
                        </a:solidFill>
                        <a:effectLst/>
                        <a:latin typeface="Tahoma" panose="020B0604030504040204" pitchFamily="34" charset="0"/>
                      </a:endParaRPr>
                    </a:p>
                  </a:txBody>
                  <a:tcPr marL="5883" marR="5883" marT="5883" marB="0" anchor="ctr">
                    <a:solidFill>
                      <a:srgbClr val="FED402"/>
                    </a:solidFill>
                  </a:tcPr>
                </a:tc>
                <a:tc rowSpan="2">
                  <a:txBody>
                    <a:bodyPr/>
                    <a:lstStyle/>
                    <a:p>
                      <a:pPr algn="ctr" fontAlgn="t"/>
                      <a:r>
                        <a:rPr lang="en-IE" sz="1200" b="1" u="none" strike="noStrike" dirty="0">
                          <a:effectLst/>
                        </a:rPr>
                        <a:t>Total</a:t>
                      </a:r>
                      <a:endParaRPr lang="en-IE" sz="1200" b="1" i="0" u="none" strike="noStrike" dirty="0">
                        <a:solidFill>
                          <a:srgbClr val="000000"/>
                        </a:solidFill>
                        <a:effectLst/>
                        <a:latin typeface="Tahoma" panose="020B0604030504040204" pitchFamily="34" charset="0"/>
                      </a:endParaRPr>
                    </a:p>
                  </a:txBody>
                  <a:tcPr marL="5883" marR="5883" marT="5883" marB="0" anchor="ctr">
                    <a:solidFill>
                      <a:srgbClr val="FED402"/>
                    </a:solidFill>
                  </a:tcPr>
                </a:tc>
                <a:tc gridSpan="2">
                  <a:txBody>
                    <a:bodyPr/>
                    <a:lstStyle/>
                    <a:p>
                      <a:pPr algn="ctr" fontAlgn="t"/>
                      <a:r>
                        <a:rPr lang="en-IE" sz="1200" b="1" u="none" strike="noStrike" dirty="0">
                          <a:effectLst/>
                        </a:rPr>
                        <a:t>Gender</a:t>
                      </a:r>
                      <a:endParaRPr lang="en-IE" sz="1200" b="1" i="0" u="none" strike="noStrike" dirty="0">
                        <a:solidFill>
                          <a:srgbClr val="000000"/>
                        </a:solidFill>
                        <a:effectLst/>
                        <a:latin typeface="Tahoma" panose="020B0604030504040204" pitchFamily="34" charset="0"/>
                      </a:endParaRPr>
                    </a:p>
                  </a:txBody>
                  <a:tcPr marL="5883" marR="5883" marT="5883" marB="0" anchor="ctr">
                    <a:solidFill>
                      <a:srgbClr val="FED402"/>
                    </a:solidFill>
                  </a:tcPr>
                </a:tc>
                <a:tc hMerge="1">
                  <a:txBody>
                    <a:bodyPr/>
                    <a:lstStyle/>
                    <a:p>
                      <a:endParaRPr lang="en-IE"/>
                    </a:p>
                  </a:txBody>
                  <a:tcPr/>
                </a:tc>
                <a:tc gridSpan="3">
                  <a:txBody>
                    <a:bodyPr/>
                    <a:lstStyle/>
                    <a:p>
                      <a:pPr algn="ctr" fontAlgn="t"/>
                      <a:r>
                        <a:rPr lang="en-IE" sz="1200" b="1" u="none" strike="noStrike" dirty="0">
                          <a:effectLst/>
                        </a:rPr>
                        <a:t>Age</a:t>
                      </a:r>
                      <a:endParaRPr lang="en-IE" sz="1200" b="1" i="0" u="none" strike="noStrike" dirty="0">
                        <a:solidFill>
                          <a:srgbClr val="000000"/>
                        </a:solidFill>
                        <a:effectLst/>
                        <a:latin typeface="Tahoma" panose="020B0604030504040204" pitchFamily="34" charset="0"/>
                      </a:endParaRPr>
                    </a:p>
                  </a:txBody>
                  <a:tcPr marL="5883" marR="5883" marT="5883" marB="0" anchor="ctr">
                    <a:solidFill>
                      <a:srgbClr val="FED402"/>
                    </a:solidFill>
                  </a:tcPr>
                </a:tc>
                <a:tc hMerge="1">
                  <a:txBody>
                    <a:bodyPr/>
                    <a:lstStyle/>
                    <a:p>
                      <a:endParaRPr lang="en-IE"/>
                    </a:p>
                  </a:txBody>
                  <a:tcPr/>
                </a:tc>
                <a:tc hMerge="1">
                  <a:txBody>
                    <a:bodyPr/>
                    <a:lstStyle/>
                    <a:p>
                      <a:endParaRPr lang="en-IE"/>
                    </a:p>
                  </a:txBody>
                  <a:tcPr/>
                </a:tc>
                <a:tc gridSpan="2">
                  <a:txBody>
                    <a:bodyPr/>
                    <a:lstStyle/>
                    <a:p>
                      <a:pPr algn="ctr" fontAlgn="t"/>
                      <a:r>
                        <a:rPr lang="en-IE" sz="1200" b="1" u="none" strike="noStrike" dirty="0">
                          <a:effectLst/>
                        </a:rPr>
                        <a:t>Social Class</a:t>
                      </a:r>
                      <a:endParaRPr lang="en-IE" sz="1200" b="1" i="0" u="none" strike="noStrike" dirty="0">
                        <a:solidFill>
                          <a:srgbClr val="000000"/>
                        </a:solidFill>
                        <a:effectLst/>
                        <a:latin typeface="Tahoma" panose="020B0604030504040204" pitchFamily="34" charset="0"/>
                      </a:endParaRPr>
                    </a:p>
                  </a:txBody>
                  <a:tcPr marL="5883" marR="5883" marT="5883" marB="0" anchor="ctr">
                    <a:solidFill>
                      <a:srgbClr val="FED402"/>
                    </a:solidFill>
                  </a:tcPr>
                </a:tc>
                <a:tc hMerge="1">
                  <a:txBody>
                    <a:bodyPr/>
                    <a:lstStyle/>
                    <a:p>
                      <a:endParaRPr lang="en-IE"/>
                    </a:p>
                  </a:txBody>
                  <a:tcPr/>
                </a:tc>
                <a:tc gridSpan="3">
                  <a:txBody>
                    <a:bodyPr/>
                    <a:lstStyle/>
                    <a:p>
                      <a:pPr algn="ctr" fontAlgn="t"/>
                      <a:r>
                        <a:rPr lang="en-IE" sz="1200" b="1" u="none" strike="noStrike" dirty="0">
                          <a:effectLst/>
                        </a:rPr>
                        <a:t>Region</a:t>
                      </a:r>
                      <a:endParaRPr lang="en-IE" sz="1200" b="1" i="0" u="none" strike="noStrike" dirty="0">
                        <a:solidFill>
                          <a:srgbClr val="000000"/>
                        </a:solidFill>
                        <a:effectLst/>
                        <a:latin typeface="Tahoma" panose="020B0604030504040204" pitchFamily="34" charset="0"/>
                      </a:endParaRPr>
                    </a:p>
                  </a:txBody>
                  <a:tcPr marL="5883" marR="5883" marT="5883" marB="0" anchor="ctr">
                    <a:solidFill>
                      <a:srgbClr val="FED402"/>
                    </a:solidFill>
                  </a:tcPr>
                </a:tc>
                <a:tc hMerge="1">
                  <a:txBody>
                    <a:bodyPr/>
                    <a:lstStyle/>
                    <a:p>
                      <a:endParaRPr lang="en-IE"/>
                    </a:p>
                  </a:txBody>
                  <a:tcPr/>
                </a:tc>
                <a:tc hMerge="1">
                  <a:txBody>
                    <a:bodyPr/>
                    <a:lstStyle/>
                    <a:p>
                      <a:endParaRPr lang="en-IE"/>
                    </a:p>
                  </a:txBody>
                  <a:tcPr/>
                </a:tc>
                <a:extLst>
                  <a:ext uri="{0D108BD9-81ED-4DB2-BD59-A6C34878D82A}">
                    <a16:rowId xmlns="" xmlns:a16="http://schemas.microsoft.com/office/drawing/2014/main" val="3844412233"/>
                  </a:ext>
                </a:extLst>
              </a:tr>
              <a:tr h="681237">
                <a:tc vMerge="1">
                  <a:txBody>
                    <a:bodyPr/>
                    <a:lstStyle/>
                    <a:p>
                      <a:endParaRPr lang="en-IE"/>
                    </a:p>
                  </a:txBody>
                  <a:tcPr/>
                </a:tc>
                <a:tc vMerge="1">
                  <a:txBody>
                    <a:bodyPr/>
                    <a:lstStyle/>
                    <a:p>
                      <a:endParaRPr lang="en-IE"/>
                    </a:p>
                  </a:txBody>
                  <a:tcPr/>
                </a:tc>
                <a:tc>
                  <a:txBody>
                    <a:bodyPr/>
                    <a:lstStyle/>
                    <a:p>
                      <a:pPr algn="ctr" fontAlgn="t"/>
                      <a:r>
                        <a:rPr lang="en-IE" sz="1100" u="none" strike="noStrike" dirty="0">
                          <a:effectLst/>
                        </a:rPr>
                        <a:t>Male</a:t>
                      </a:r>
                      <a:endParaRPr lang="en-IE" sz="1100" b="0" i="0" u="none" strike="noStrike" dirty="0">
                        <a:solidFill>
                          <a:srgbClr val="000000"/>
                        </a:solidFill>
                        <a:effectLst/>
                        <a:latin typeface="Tahoma" panose="020B0604030504040204" pitchFamily="34" charset="0"/>
                      </a:endParaRPr>
                    </a:p>
                  </a:txBody>
                  <a:tcPr marL="5883" marR="5883" marT="5883" marB="0" anchor="ctr">
                    <a:solidFill>
                      <a:srgbClr val="FED402"/>
                    </a:solidFill>
                  </a:tcPr>
                </a:tc>
                <a:tc>
                  <a:txBody>
                    <a:bodyPr/>
                    <a:lstStyle/>
                    <a:p>
                      <a:pPr algn="ctr" fontAlgn="t"/>
                      <a:r>
                        <a:rPr lang="en-IE" sz="1100" u="none" strike="noStrike" dirty="0">
                          <a:effectLst/>
                        </a:rPr>
                        <a:t>Female</a:t>
                      </a:r>
                      <a:endParaRPr lang="en-IE" sz="1100" b="0" i="0" u="none" strike="noStrike" dirty="0">
                        <a:solidFill>
                          <a:srgbClr val="000000"/>
                        </a:solidFill>
                        <a:effectLst/>
                        <a:latin typeface="Tahoma" panose="020B0604030504040204" pitchFamily="34" charset="0"/>
                      </a:endParaRPr>
                    </a:p>
                  </a:txBody>
                  <a:tcPr marL="5883" marR="5883" marT="5883" marB="0" anchor="ctr">
                    <a:solidFill>
                      <a:srgbClr val="FED402"/>
                    </a:solidFill>
                  </a:tcPr>
                </a:tc>
                <a:tc>
                  <a:txBody>
                    <a:bodyPr/>
                    <a:lstStyle/>
                    <a:p>
                      <a:pPr algn="ctr" fontAlgn="t"/>
                      <a:r>
                        <a:rPr lang="en-IE" sz="1100" u="none" strike="noStrike" dirty="0">
                          <a:effectLst/>
                        </a:rPr>
                        <a:t>&lt;34</a:t>
                      </a:r>
                      <a:endParaRPr lang="en-IE" sz="1100" b="0" i="0" u="none" strike="noStrike" dirty="0">
                        <a:solidFill>
                          <a:srgbClr val="000000"/>
                        </a:solidFill>
                        <a:effectLst/>
                        <a:latin typeface="Tahoma" panose="020B0604030504040204" pitchFamily="34" charset="0"/>
                      </a:endParaRPr>
                    </a:p>
                  </a:txBody>
                  <a:tcPr marL="5883" marR="5883" marT="5883" marB="0" anchor="ctr">
                    <a:solidFill>
                      <a:srgbClr val="FED402"/>
                    </a:solidFill>
                  </a:tcPr>
                </a:tc>
                <a:tc>
                  <a:txBody>
                    <a:bodyPr/>
                    <a:lstStyle/>
                    <a:p>
                      <a:pPr algn="ctr" fontAlgn="t"/>
                      <a:r>
                        <a:rPr lang="en-IE" sz="1100" u="none" strike="noStrike" dirty="0">
                          <a:effectLst/>
                        </a:rPr>
                        <a:t>35-49</a:t>
                      </a:r>
                      <a:endParaRPr lang="en-IE" sz="1100" b="0" i="0" u="none" strike="noStrike" dirty="0">
                        <a:solidFill>
                          <a:srgbClr val="000000"/>
                        </a:solidFill>
                        <a:effectLst/>
                        <a:latin typeface="Tahoma" panose="020B0604030504040204" pitchFamily="34" charset="0"/>
                      </a:endParaRPr>
                    </a:p>
                  </a:txBody>
                  <a:tcPr marL="5883" marR="5883" marT="5883" marB="0" anchor="ctr">
                    <a:solidFill>
                      <a:srgbClr val="FED402"/>
                    </a:solidFill>
                  </a:tcPr>
                </a:tc>
                <a:tc>
                  <a:txBody>
                    <a:bodyPr/>
                    <a:lstStyle/>
                    <a:p>
                      <a:pPr algn="ctr" fontAlgn="t"/>
                      <a:r>
                        <a:rPr lang="en-IE" sz="1100" u="none" strike="noStrike" dirty="0">
                          <a:effectLst/>
                        </a:rPr>
                        <a:t>50+</a:t>
                      </a:r>
                      <a:endParaRPr lang="en-IE" sz="1100" b="0" i="0" u="none" strike="noStrike" dirty="0">
                        <a:solidFill>
                          <a:srgbClr val="000000"/>
                        </a:solidFill>
                        <a:effectLst/>
                        <a:latin typeface="Tahoma" panose="020B0604030504040204" pitchFamily="34" charset="0"/>
                      </a:endParaRPr>
                    </a:p>
                  </a:txBody>
                  <a:tcPr marL="5883" marR="5883" marT="5883" marB="0" anchor="ctr">
                    <a:solidFill>
                      <a:srgbClr val="FED402"/>
                    </a:solidFill>
                  </a:tcPr>
                </a:tc>
                <a:tc>
                  <a:txBody>
                    <a:bodyPr/>
                    <a:lstStyle/>
                    <a:p>
                      <a:pPr algn="ctr" fontAlgn="t"/>
                      <a:r>
                        <a:rPr lang="en-IE" sz="1100" u="none" strike="noStrike" dirty="0">
                          <a:effectLst/>
                        </a:rPr>
                        <a:t>ABC1F50+</a:t>
                      </a:r>
                      <a:endParaRPr lang="en-IE" sz="1100" b="0" i="0" u="none" strike="noStrike" dirty="0">
                        <a:solidFill>
                          <a:srgbClr val="000000"/>
                        </a:solidFill>
                        <a:effectLst/>
                        <a:latin typeface="Tahoma" panose="020B0604030504040204" pitchFamily="34" charset="0"/>
                      </a:endParaRPr>
                    </a:p>
                  </a:txBody>
                  <a:tcPr marL="5883" marR="5883" marT="5883" marB="0" anchor="ctr">
                    <a:solidFill>
                      <a:srgbClr val="FED402"/>
                    </a:solidFill>
                  </a:tcPr>
                </a:tc>
                <a:tc>
                  <a:txBody>
                    <a:bodyPr/>
                    <a:lstStyle/>
                    <a:p>
                      <a:pPr algn="ctr" fontAlgn="t"/>
                      <a:r>
                        <a:rPr lang="en-IE" sz="1100" u="none" strike="noStrike" dirty="0">
                          <a:effectLst/>
                        </a:rPr>
                        <a:t>C2DEF50-</a:t>
                      </a:r>
                      <a:endParaRPr lang="en-IE" sz="1100" b="0" i="0" u="none" strike="noStrike" dirty="0">
                        <a:solidFill>
                          <a:srgbClr val="000000"/>
                        </a:solidFill>
                        <a:effectLst/>
                        <a:latin typeface="Tahoma" panose="020B0604030504040204" pitchFamily="34" charset="0"/>
                      </a:endParaRPr>
                    </a:p>
                  </a:txBody>
                  <a:tcPr marL="5883" marR="5883" marT="5883" marB="0" anchor="ctr">
                    <a:solidFill>
                      <a:srgbClr val="FED402"/>
                    </a:solidFill>
                  </a:tcPr>
                </a:tc>
                <a:tc>
                  <a:txBody>
                    <a:bodyPr/>
                    <a:lstStyle/>
                    <a:p>
                      <a:pPr algn="ctr" fontAlgn="t"/>
                      <a:r>
                        <a:rPr lang="en-IE" sz="1100" u="none" strike="noStrike" dirty="0">
                          <a:effectLst/>
                        </a:rPr>
                        <a:t>Dublin</a:t>
                      </a:r>
                      <a:endParaRPr lang="en-IE" sz="1100" b="0" i="0" u="none" strike="noStrike" dirty="0">
                        <a:solidFill>
                          <a:srgbClr val="000000"/>
                        </a:solidFill>
                        <a:effectLst/>
                        <a:latin typeface="Tahoma" panose="020B0604030504040204" pitchFamily="34" charset="0"/>
                      </a:endParaRPr>
                    </a:p>
                  </a:txBody>
                  <a:tcPr marL="5883" marR="5883" marT="5883" marB="0" anchor="ctr">
                    <a:solidFill>
                      <a:srgbClr val="FED402"/>
                    </a:solidFill>
                  </a:tcPr>
                </a:tc>
                <a:tc>
                  <a:txBody>
                    <a:bodyPr/>
                    <a:lstStyle/>
                    <a:p>
                      <a:pPr algn="ctr" fontAlgn="t"/>
                      <a:r>
                        <a:rPr lang="en-IE" sz="1100" u="none" strike="noStrike" dirty="0" err="1">
                          <a:effectLst/>
                        </a:rPr>
                        <a:t>Excl</a:t>
                      </a:r>
                      <a:r>
                        <a:rPr lang="en-IE" sz="1100" u="none" strike="noStrike" dirty="0">
                          <a:effectLst/>
                        </a:rPr>
                        <a:t> Dublin</a:t>
                      </a:r>
                      <a:endParaRPr lang="en-IE" sz="1100" b="0" i="0" u="none" strike="noStrike" dirty="0">
                        <a:solidFill>
                          <a:srgbClr val="000000"/>
                        </a:solidFill>
                        <a:effectLst/>
                        <a:latin typeface="Tahoma" panose="020B0604030504040204" pitchFamily="34" charset="0"/>
                      </a:endParaRPr>
                    </a:p>
                  </a:txBody>
                  <a:tcPr marL="5883" marR="5883" marT="5883" marB="0" anchor="ctr">
                    <a:solidFill>
                      <a:srgbClr val="FED402"/>
                    </a:solidFill>
                  </a:tcPr>
                </a:tc>
                <a:tc>
                  <a:txBody>
                    <a:bodyPr/>
                    <a:lstStyle/>
                    <a:p>
                      <a:pPr algn="ctr" fontAlgn="t"/>
                      <a:r>
                        <a:rPr lang="en-IE" sz="1100" u="none" strike="noStrike" dirty="0">
                          <a:effectLst/>
                        </a:rPr>
                        <a:t>Galway</a:t>
                      </a:r>
                      <a:endParaRPr lang="en-IE" sz="1100" b="0" i="0" u="none" strike="noStrike" dirty="0">
                        <a:solidFill>
                          <a:srgbClr val="000000"/>
                        </a:solidFill>
                        <a:effectLst/>
                        <a:latin typeface="Tahoma" panose="020B0604030504040204" pitchFamily="34" charset="0"/>
                      </a:endParaRPr>
                    </a:p>
                  </a:txBody>
                  <a:tcPr marL="5883" marR="5883" marT="5883" marB="0" anchor="ctr">
                    <a:solidFill>
                      <a:srgbClr val="FED402"/>
                    </a:solidFill>
                  </a:tcPr>
                </a:tc>
                <a:extLst>
                  <a:ext uri="{0D108BD9-81ED-4DB2-BD59-A6C34878D82A}">
                    <a16:rowId xmlns="" xmlns:a16="http://schemas.microsoft.com/office/drawing/2014/main" val="2326237640"/>
                  </a:ext>
                </a:extLst>
              </a:tr>
              <a:tr h="99991">
                <a:tc>
                  <a:txBody>
                    <a:bodyPr/>
                    <a:lstStyle/>
                    <a:p>
                      <a:pPr algn="l" fontAlgn="t"/>
                      <a:r>
                        <a:rPr lang="en-IE" sz="1200" u="none" strike="noStrike" dirty="0">
                          <a:effectLst/>
                        </a:rPr>
                        <a:t> </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bg1">
                        <a:lumMod val="65000"/>
                      </a:schemeClr>
                    </a:solidFill>
                  </a:tcPr>
                </a:tc>
                <a:tc>
                  <a:txBody>
                    <a:bodyPr/>
                    <a:lstStyle/>
                    <a:p>
                      <a:pPr algn="ctr" fontAlgn="t"/>
                      <a:r>
                        <a:rPr lang="en-IE" sz="1000" i="1" u="none" strike="noStrike" dirty="0">
                          <a:solidFill>
                            <a:schemeClr val="bg1"/>
                          </a:solidFill>
                          <a:effectLst/>
                        </a:rPr>
                        <a:t>1303</a:t>
                      </a:r>
                      <a:endParaRPr lang="en-IE" sz="1000" b="0" i="1" u="none" strike="noStrike" dirty="0">
                        <a:solidFill>
                          <a:schemeClr val="bg1"/>
                        </a:solidFill>
                        <a:effectLst/>
                        <a:latin typeface="Tahoma" panose="020B0604030504040204" pitchFamily="34" charset="0"/>
                      </a:endParaRPr>
                    </a:p>
                  </a:txBody>
                  <a:tcPr marL="5883" marR="5883" marT="5883" marB="0" anchor="ctr">
                    <a:solidFill>
                      <a:schemeClr val="bg1">
                        <a:lumMod val="65000"/>
                      </a:schemeClr>
                    </a:solidFill>
                  </a:tcPr>
                </a:tc>
                <a:tc>
                  <a:txBody>
                    <a:bodyPr/>
                    <a:lstStyle/>
                    <a:p>
                      <a:pPr algn="ctr" fontAlgn="t"/>
                      <a:r>
                        <a:rPr lang="en-IE" sz="1000" i="1" u="none" strike="noStrike" dirty="0">
                          <a:solidFill>
                            <a:schemeClr val="bg1"/>
                          </a:solidFill>
                          <a:effectLst/>
                        </a:rPr>
                        <a:t>640</a:t>
                      </a:r>
                      <a:endParaRPr lang="en-IE" sz="1000" b="0" i="1" u="none" strike="noStrike" dirty="0">
                        <a:solidFill>
                          <a:schemeClr val="bg1"/>
                        </a:solidFill>
                        <a:effectLst/>
                        <a:latin typeface="Tahoma" panose="020B0604030504040204" pitchFamily="34" charset="0"/>
                      </a:endParaRPr>
                    </a:p>
                  </a:txBody>
                  <a:tcPr marL="5883" marR="5883" marT="5883" marB="0" anchor="ctr">
                    <a:solidFill>
                      <a:schemeClr val="bg1">
                        <a:lumMod val="65000"/>
                      </a:schemeClr>
                    </a:solidFill>
                  </a:tcPr>
                </a:tc>
                <a:tc>
                  <a:txBody>
                    <a:bodyPr/>
                    <a:lstStyle/>
                    <a:p>
                      <a:pPr algn="ctr" fontAlgn="t"/>
                      <a:r>
                        <a:rPr lang="en-IE" sz="1000" i="1" u="none" strike="noStrike" dirty="0">
                          <a:solidFill>
                            <a:schemeClr val="bg1"/>
                          </a:solidFill>
                          <a:effectLst/>
                        </a:rPr>
                        <a:t>663</a:t>
                      </a:r>
                      <a:endParaRPr lang="en-IE" sz="1000" b="0" i="1" u="none" strike="noStrike" dirty="0">
                        <a:solidFill>
                          <a:schemeClr val="bg1"/>
                        </a:solidFill>
                        <a:effectLst/>
                        <a:latin typeface="Tahoma" panose="020B0604030504040204" pitchFamily="34" charset="0"/>
                      </a:endParaRPr>
                    </a:p>
                  </a:txBody>
                  <a:tcPr marL="5883" marR="5883" marT="5883" marB="0" anchor="ctr">
                    <a:solidFill>
                      <a:schemeClr val="bg1">
                        <a:lumMod val="65000"/>
                      </a:schemeClr>
                    </a:solidFill>
                  </a:tcPr>
                </a:tc>
                <a:tc>
                  <a:txBody>
                    <a:bodyPr/>
                    <a:lstStyle/>
                    <a:p>
                      <a:pPr algn="ctr" fontAlgn="t"/>
                      <a:r>
                        <a:rPr lang="en-IE" sz="1000" i="1" u="none" strike="noStrike" dirty="0">
                          <a:solidFill>
                            <a:schemeClr val="bg1"/>
                          </a:solidFill>
                          <a:effectLst/>
                        </a:rPr>
                        <a:t>343</a:t>
                      </a:r>
                      <a:endParaRPr lang="en-IE" sz="1000" b="0" i="1" u="none" strike="noStrike" dirty="0">
                        <a:solidFill>
                          <a:schemeClr val="bg1"/>
                        </a:solidFill>
                        <a:effectLst/>
                        <a:latin typeface="Tahoma" panose="020B0604030504040204" pitchFamily="34" charset="0"/>
                      </a:endParaRPr>
                    </a:p>
                  </a:txBody>
                  <a:tcPr marL="5883" marR="5883" marT="5883" marB="0" anchor="ctr">
                    <a:solidFill>
                      <a:schemeClr val="bg1">
                        <a:lumMod val="65000"/>
                      </a:schemeClr>
                    </a:solidFill>
                  </a:tcPr>
                </a:tc>
                <a:tc>
                  <a:txBody>
                    <a:bodyPr/>
                    <a:lstStyle/>
                    <a:p>
                      <a:pPr algn="ctr" fontAlgn="t"/>
                      <a:r>
                        <a:rPr lang="en-IE" sz="1000" i="1" u="none" strike="noStrike">
                          <a:solidFill>
                            <a:schemeClr val="bg1"/>
                          </a:solidFill>
                          <a:effectLst/>
                        </a:rPr>
                        <a:t>374</a:t>
                      </a:r>
                      <a:endParaRPr lang="en-IE" sz="1000" b="0" i="1" u="none" strike="noStrike">
                        <a:solidFill>
                          <a:schemeClr val="bg1"/>
                        </a:solidFill>
                        <a:effectLst/>
                        <a:latin typeface="Tahoma" panose="020B0604030504040204" pitchFamily="34" charset="0"/>
                      </a:endParaRPr>
                    </a:p>
                  </a:txBody>
                  <a:tcPr marL="5883" marR="5883" marT="5883" marB="0" anchor="ctr">
                    <a:solidFill>
                      <a:schemeClr val="bg1">
                        <a:lumMod val="65000"/>
                      </a:schemeClr>
                    </a:solidFill>
                  </a:tcPr>
                </a:tc>
                <a:tc>
                  <a:txBody>
                    <a:bodyPr/>
                    <a:lstStyle/>
                    <a:p>
                      <a:pPr algn="ctr" fontAlgn="t"/>
                      <a:r>
                        <a:rPr lang="en-IE" sz="1000" i="1" u="none" strike="noStrike">
                          <a:solidFill>
                            <a:schemeClr val="bg1"/>
                          </a:solidFill>
                          <a:effectLst/>
                        </a:rPr>
                        <a:t>586</a:t>
                      </a:r>
                      <a:endParaRPr lang="en-IE" sz="1000" b="0" i="1" u="none" strike="noStrike">
                        <a:solidFill>
                          <a:schemeClr val="bg1"/>
                        </a:solidFill>
                        <a:effectLst/>
                        <a:latin typeface="Tahoma" panose="020B0604030504040204" pitchFamily="34" charset="0"/>
                      </a:endParaRPr>
                    </a:p>
                  </a:txBody>
                  <a:tcPr marL="5883" marR="5883" marT="5883" marB="0" anchor="ctr">
                    <a:solidFill>
                      <a:schemeClr val="bg1">
                        <a:lumMod val="65000"/>
                      </a:schemeClr>
                    </a:solidFill>
                  </a:tcPr>
                </a:tc>
                <a:tc>
                  <a:txBody>
                    <a:bodyPr/>
                    <a:lstStyle/>
                    <a:p>
                      <a:pPr algn="ctr" fontAlgn="t"/>
                      <a:r>
                        <a:rPr lang="en-IE" sz="1000" i="1" u="none" strike="noStrike">
                          <a:solidFill>
                            <a:schemeClr val="bg1"/>
                          </a:solidFill>
                          <a:effectLst/>
                        </a:rPr>
                        <a:t>677</a:t>
                      </a:r>
                      <a:endParaRPr lang="en-IE" sz="1000" b="0" i="1" u="none" strike="noStrike">
                        <a:solidFill>
                          <a:schemeClr val="bg1"/>
                        </a:solidFill>
                        <a:effectLst/>
                        <a:latin typeface="Tahoma" panose="020B0604030504040204" pitchFamily="34" charset="0"/>
                      </a:endParaRPr>
                    </a:p>
                  </a:txBody>
                  <a:tcPr marL="5883" marR="5883" marT="5883" marB="0" anchor="ctr">
                    <a:solidFill>
                      <a:schemeClr val="bg1">
                        <a:lumMod val="65000"/>
                      </a:schemeClr>
                    </a:solidFill>
                  </a:tcPr>
                </a:tc>
                <a:tc>
                  <a:txBody>
                    <a:bodyPr/>
                    <a:lstStyle/>
                    <a:p>
                      <a:pPr algn="ctr" fontAlgn="t"/>
                      <a:r>
                        <a:rPr lang="en-IE" sz="1000" i="1" u="none" strike="noStrike">
                          <a:solidFill>
                            <a:schemeClr val="bg1"/>
                          </a:solidFill>
                          <a:effectLst/>
                        </a:rPr>
                        <a:t>626</a:t>
                      </a:r>
                      <a:endParaRPr lang="en-IE" sz="1000" b="0" i="1" u="none" strike="noStrike">
                        <a:solidFill>
                          <a:schemeClr val="bg1"/>
                        </a:solidFill>
                        <a:effectLst/>
                        <a:latin typeface="Tahoma" panose="020B0604030504040204" pitchFamily="34" charset="0"/>
                      </a:endParaRPr>
                    </a:p>
                  </a:txBody>
                  <a:tcPr marL="5883" marR="5883" marT="5883" marB="0" anchor="ctr">
                    <a:solidFill>
                      <a:schemeClr val="bg1">
                        <a:lumMod val="65000"/>
                      </a:schemeClr>
                    </a:solidFill>
                  </a:tcPr>
                </a:tc>
                <a:tc>
                  <a:txBody>
                    <a:bodyPr/>
                    <a:lstStyle/>
                    <a:p>
                      <a:pPr algn="ctr" fontAlgn="t"/>
                      <a:r>
                        <a:rPr lang="en-IE" sz="1000" i="1" u="none" strike="noStrike">
                          <a:solidFill>
                            <a:schemeClr val="bg1"/>
                          </a:solidFill>
                          <a:effectLst/>
                        </a:rPr>
                        <a:t>293</a:t>
                      </a:r>
                      <a:endParaRPr lang="en-IE" sz="1000" b="0" i="1" u="none" strike="noStrike">
                        <a:solidFill>
                          <a:schemeClr val="bg1"/>
                        </a:solidFill>
                        <a:effectLst/>
                        <a:latin typeface="Tahoma" panose="020B0604030504040204" pitchFamily="34" charset="0"/>
                      </a:endParaRPr>
                    </a:p>
                  </a:txBody>
                  <a:tcPr marL="5883" marR="5883" marT="5883" marB="0" anchor="ctr">
                    <a:solidFill>
                      <a:schemeClr val="bg1">
                        <a:lumMod val="65000"/>
                      </a:schemeClr>
                    </a:solidFill>
                  </a:tcPr>
                </a:tc>
                <a:tc>
                  <a:txBody>
                    <a:bodyPr/>
                    <a:lstStyle/>
                    <a:p>
                      <a:pPr algn="ctr" fontAlgn="t"/>
                      <a:r>
                        <a:rPr lang="en-IE" sz="1000" i="1" u="none" strike="noStrike">
                          <a:solidFill>
                            <a:schemeClr val="bg1"/>
                          </a:solidFill>
                          <a:effectLst/>
                        </a:rPr>
                        <a:t>1010</a:t>
                      </a:r>
                      <a:endParaRPr lang="en-IE" sz="1000" b="0" i="1" u="none" strike="noStrike">
                        <a:solidFill>
                          <a:schemeClr val="bg1"/>
                        </a:solidFill>
                        <a:effectLst/>
                        <a:latin typeface="Tahoma" panose="020B0604030504040204" pitchFamily="34" charset="0"/>
                      </a:endParaRPr>
                    </a:p>
                  </a:txBody>
                  <a:tcPr marL="5883" marR="5883" marT="5883" marB="0" anchor="ctr">
                    <a:solidFill>
                      <a:schemeClr val="bg1">
                        <a:lumMod val="65000"/>
                      </a:schemeClr>
                    </a:solidFill>
                  </a:tcPr>
                </a:tc>
                <a:tc>
                  <a:txBody>
                    <a:bodyPr/>
                    <a:lstStyle/>
                    <a:p>
                      <a:pPr algn="ctr" fontAlgn="t"/>
                      <a:r>
                        <a:rPr lang="en-IE" sz="1000" i="1" u="none" strike="noStrike">
                          <a:solidFill>
                            <a:schemeClr val="bg1"/>
                          </a:solidFill>
                          <a:effectLst/>
                        </a:rPr>
                        <a:t>337</a:t>
                      </a:r>
                      <a:endParaRPr lang="en-IE" sz="1000" b="0" i="1" u="none" strike="noStrike">
                        <a:solidFill>
                          <a:schemeClr val="bg1"/>
                        </a:solidFill>
                        <a:effectLst/>
                        <a:latin typeface="Tahoma" panose="020B0604030504040204" pitchFamily="34" charset="0"/>
                      </a:endParaRPr>
                    </a:p>
                  </a:txBody>
                  <a:tcPr marL="5883" marR="5883" marT="5883" marB="0" anchor="ctr">
                    <a:solidFill>
                      <a:schemeClr val="bg1">
                        <a:lumMod val="65000"/>
                      </a:schemeClr>
                    </a:solidFill>
                  </a:tcPr>
                </a:tc>
                <a:extLst>
                  <a:ext uri="{0D108BD9-81ED-4DB2-BD59-A6C34878D82A}">
                    <a16:rowId xmlns="" xmlns:a16="http://schemas.microsoft.com/office/drawing/2014/main" val="507708142"/>
                  </a:ext>
                </a:extLst>
              </a:tr>
              <a:tr h="99991">
                <a:tc>
                  <a:txBody>
                    <a:bodyPr/>
                    <a:lstStyle/>
                    <a:p>
                      <a:pPr algn="l" fontAlgn="t"/>
                      <a:r>
                        <a:rPr lang="en-IE" sz="1200" u="none" strike="noStrike" dirty="0">
                          <a:effectLst/>
                        </a:rPr>
                        <a:t> </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bg1">
                        <a:lumMod val="65000"/>
                      </a:schemeClr>
                    </a:solidFill>
                  </a:tcPr>
                </a:tc>
                <a:tc>
                  <a:txBody>
                    <a:bodyPr/>
                    <a:lstStyle/>
                    <a:p>
                      <a:pPr algn="ctr" fontAlgn="t"/>
                      <a:r>
                        <a:rPr lang="en-IE" sz="1000" i="1" u="none" strike="noStrike">
                          <a:solidFill>
                            <a:schemeClr val="bg1"/>
                          </a:solidFill>
                          <a:effectLst/>
                        </a:rPr>
                        <a:t>%</a:t>
                      </a:r>
                      <a:endParaRPr lang="en-IE" sz="1000" b="0" i="1" u="none" strike="noStrike">
                        <a:solidFill>
                          <a:schemeClr val="bg1"/>
                        </a:solidFill>
                        <a:effectLst/>
                        <a:latin typeface="Tahoma" panose="020B0604030504040204" pitchFamily="34" charset="0"/>
                      </a:endParaRPr>
                    </a:p>
                  </a:txBody>
                  <a:tcPr marL="5883" marR="5883" marT="5883" marB="0" anchor="ctr">
                    <a:solidFill>
                      <a:schemeClr val="bg1">
                        <a:lumMod val="65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5883" marR="5883" marT="5883" marB="0" anchor="ctr">
                    <a:solidFill>
                      <a:schemeClr val="bg1">
                        <a:lumMod val="65000"/>
                      </a:schemeClr>
                    </a:solidFill>
                  </a:tcPr>
                </a:tc>
                <a:tc>
                  <a:txBody>
                    <a:bodyPr/>
                    <a:lstStyle/>
                    <a:p>
                      <a:pPr algn="ctr" fontAlgn="t"/>
                      <a:r>
                        <a:rPr lang="en-IE" sz="1000" i="1" u="none" strike="noStrike">
                          <a:solidFill>
                            <a:schemeClr val="bg1"/>
                          </a:solidFill>
                          <a:effectLst/>
                        </a:rPr>
                        <a:t>%</a:t>
                      </a:r>
                      <a:endParaRPr lang="en-IE" sz="1000" b="0" i="1" u="none" strike="noStrike">
                        <a:solidFill>
                          <a:schemeClr val="bg1"/>
                        </a:solidFill>
                        <a:effectLst/>
                        <a:latin typeface="Tahoma" panose="020B0604030504040204" pitchFamily="34" charset="0"/>
                      </a:endParaRPr>
                    </a:p>
                  </a:txBody>
                  <a:tcPr marL="5883" marR="5883" marT="5883" marB="0" anchor="ctr">
                    <a:solidFill>
                      <a:schemeClr val="bg1">
                        <a:lumMod val="65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5883" marR="5883" marT="5883" marB="0" anchor="ctr">
                    <a:solidFill>
                      <a:schemeClr val="bg1">
                        <a:lumMod val="65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5883" marR="5883" marT="5883" marB="0" anchor="ctr">
                    <a:solidFill>
                      <a:schemeClr val="bg1">
                        <a:lumMod val="65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5883" marR="5883" marT="5883" marB="0" anchor="ctr">
                    <a:solidFill>
                      <a:schemeClr val="bg1">
                        <a:lumMod val="65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5883" marR="5883" marT="5883" marB="0" anchor="ctr">
                    <a:solidFill>
                      <a:schemeClr val="bg1">
                        <a:lumMod val="65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5883" marR="5883" marT="5883" marB="0" anchor="ctr">
                    <a:solidFill>
                      <a:schemeClr val="bg1">
                        <a:lumMod val="65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5883" marR="5883" marT="5883" marB="0" anchor="ctr">
                    <a:solidFill>
                      <a:schemeClr val="bg1">
                        <a:lumMod val="65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5883" marR="5883" marT="5883" marB="0" anchor="ctr">
                    <a:solidFill>
                      <a:schemeClr val="bg1">
                        <a:lumMod val="65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5883" marR="5883" marT="5883" marB="0" anchor="ctr">
                    <a:solidFill>
                      <a:schemeClr val="bg1">
                        <a:lumMod val="65000"/>
                      </a:schemeClr>
                    </a:solidFill>
                  </a:tcPr>
                </a:tc>
                <a:extLst>
                  <a:ext uri="{0D108BD9-81ED-4DB2-BD59-A6C34878D82A}">
                    <a16:rowId xmlns="" xmlns:a16="http://schemas.microsoft.com/office/drawing/2014/main" val="2312881967"/>
                  </a:ext>
                </a:extLst>
              </a:tr>
              <a:tr h="554523">
                <a:tc>
                  <a:txBody>
                    <a:bodyPr/>
                    <a:lstStyle/>
                    <a:p>
                      <a:pPr algn="l" fontAlgn="t"/>
                      <a:r>
                        <a:rPr lang="en-US" sz="1200" u="none" strike="noStrike" dirty="0">
                          <a:effectLst/>
                        </a:rPr>
                        <a:t>Large scale music and culture festival</a:t>
                      </a:r>
                      <a:endParaRPr lang="en-US" sz="1200" b="0" i="0" u="none" strike="noStrike" dirty="0">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dirty="0">
                          <a:effectLst/>
                        </a:rPr>
                        <a:t>18</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dirty="0">
                          <a:effectLst/>
                        </a:rPr>
                        <a:t>18</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a:effectLst/>
                        </a:rPr>
                        <a:t>18</a:t>
                      </a:r>
                      <a:endParaRPr lang="en-IE" sz="1200" b="0" i="0" u="none" strike="noStrike">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dirty="0">
                          <a:effectLst/>
                        </a:rPr>
                        <a:t>32</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accent1">
                        <a:lumMod val="60000"/>
                        <a:lumOff val="40000"/>
                      </a:schemeClr>
                    </a:solidFill>
                  </a:tcPr>
                </a:tc>
                <a:tc>
                  <a:txBody>
                    <a:bodyPr/>
                    <a:lstStyle/>
                    <a:p>
                      <a:pPr algn="ctr" fontAlgn="t"/>
                      <a:r>
                        <a:rPr lang="en-IE" sz="1200" u="none" strike="noStrike">
                          <a:effectLst/>
                        </a:rPr>
                        <a:t>16</a:t>
                      </a:r>
                      <a:endParaRPr lang="en-IE" sz="1200" b="0" i="0" u="none" strike="noStrike">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a:effectLst/>
                        </a:rPr>
                        <a:t>7</a:t>
                      </a:r>
                      <a:endParaRPr lang="en-IE" sz="1200" b="0" i="0" u="none" strike="noStrike">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dirty="0">
                          <a:effectLst/>
                        </a:rPr>
                        <a:t>23</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accent1">
                        <a:lumMod val="60000"/>
                        <a:lumOff val="40000"/>
                      </a:schemeClr>
                    </a:solidFill>
                  </a:tcPr>
                </a:tc>
                <a:tc>
                  <a:txBody>
                    <a:bodyPr/>
                    <a:lstStyle/>
                    <a:p>
                      <a:pPr algn="ctr" fontAlgn="t"/>
                      <a:r>
                        <a:rPr lang="en-IE" sz="1200" u="none" strike="noStrike">
                          <a:effectLst/>
                        </a:rPr>
                        <a:t>12</a:t>
                      </a:r>
                      <a:endParaRPr lang="en-IE" sz="1200" b="0" i="0" u="none" strike="noStrike">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a:effectLst/>
                        </a:rPr>
                        <a:t>19</a:t>
                      </a:r>
                      <a:endParaRPr lang="en-IE" sz="1200" b="0" i="0" u="none" strike="noStrike">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a:effectLst/>
                        </a:rPr>
                        <a:t>17</a:t>
                      </a:r>
                      <a:endParaRPr lang="en-IE" sz="1200" b="0" i="0" u="none" strike="noStrike">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a:effectLst/>
                        </a:rPr>
                        <a:t>17</a:t>
                      </a:r>
                      <a:endParaRPr lang="en-IE" sz="1200" b="0" i="0" u="none" strike="noStrike">
                        <a:solidFill>
                          <a:srgbClr val="000000"/>
                        </a:solidFill>
                        <a:effectLst/>
                        <a:latin typeface="Tahoma" panose="020B0604030504040204" pitchFamily="34" charset="0"/>
                      </a:endParaRPr>
                    </a:p>
                  </a:txBody>
                  <a:tcPr marL="5883" marR="5883" marT="5883" marB="0" anchor="ctr">
                    <a:solidFill>
                      <a:schemeClr val="bg2"/>
                    </a:solidFill>
                  </a:tcPr>
                </a:tc>
                <a:extLst>
                  <a:ext uri="{0D108BD9-81ED-4DB2-BD59-A6C34878D82A}">
                    <a16:rowId xmlns="" xmlns:a16="http://schemas.microsoft.com/office/drawing/2014/main" val="2259667918"/>
                  </a:ext>
                </a:extLst>
              </a:tr>
              <a:tr h="554523">
                <a:tc>
                  <a:txBody>
                    <a:bodyPr/>
                    <a:lstStyle/>
                    <a:p>
                      <a:pPr algn="l" fontAlgn="t"/>
                      <a:r>
                        <a:rPr lang="en-US" sz="1200" u="none" strike="noStrike" dirty="0">
                          <a:effectLst/>
                        </a:rPr>
                        <a:t>Other cultural festival</a:t>
                      </a:r>
                      <a:endParaRPr lang="en-US" sz="1200" b="0" i="0" u="none" strike="noStrike" dirty="0">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dirty="0">
                          <a:effectLst/>
                        </a:rPr>
                        <a:t>18</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dirty="0">
                          <a:effectLst/>
                        </a:rPr>
                        <a:t>15</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dirty="0">
                          <a:effectLst/>
                        </a:rPr>
                        <a:t>20</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dirty="0">
                          <a:effectLst/>
                        </a:rPr>
                        <a:t>21</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dirty="0">
                          <a:effectLst/>
                        </a:rPr>
                        <a:t>21</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dirty="0">
                          <a:effectLst/>
                        </a:rPr>
                        <a:t>12</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dirty="0">
                          <a:effectLst/>
                        </a:rPr>
                        <a:t>23</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accent1">
                        <a:lumMod val="60000"/>
                        <a:lumOff val="40000"/>
                      </a:schemeClr>
                    </a:solidFill>
                  </a:tcPr>
                </a:tc>
                <a:tc>
                  <a:txBody>
                    <a:bodyPr/>
                    <a:lstStyle/>
                    <a:p>
                      <a:pPr algn="ctr" fontAlgn="t"/>
                      <a:r>
                        <a:rPr lang="en-IE" sz="1200" u="none" strike="noStrike" dirty="0">
                          <a:effectLst/>
                        </a:rPr>
                        <a:t>13</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dirty="0">
                          <a:effectLst/>
                        </a:rPr>
                        <a:t>15</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dirty="0">
                          <a:effectLst/>
                        </a:rPr>
                        <a:t>19</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dirty="0">
                          <a:effectLst/>
                        </a:rPr>
                        <a:t>19</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bg2"/>
                    </a:solidFill>
                  </a:tcPr>
                </a:tc>
                <a:extLst>
                  <a:ext uri="{0D108BD9-81ED-4DB2-BD59-A6C34878D82A}">
                    <a16:rowId xmlns="" xmlns:a16="http://schemas.microsoft.com/office/drawing/2014/main" val="2849222754"/>
                  </a:ext>
                </a:extLst>
              </a:tr>
              <a:tr h="554523">
                <a:tc>
                  <a:txBody>
                    <a:bodyPr/>
                    <a:lstStyle/>
                    <a:p>
                      <a:pPr algn="l" fontAlgn="t"/>
                      <a:r>
                        <a:rPr lang="en-IE" sz="1200" u="none" strike="noStrike" dirty="0">
                          <a:effectLst/>
                        </a:rPr>
                        <a:t>Dedicated arts festival </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dirty="0">
                          <a:effectLst/>
                        </a:rPr>
                        <a:t>13</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a:effectLst/>
                        </a:rPr>
                        <a:t>13</a:t>
                      </a:r>
                      <a:endParaRPr lang="en-IE" sz="1200" b="0" i="0" u="none" strike="noStrike">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dirty="0">
                          <a:effectLst/>
                        </a:rPr>
                        <a:t>14</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dirty="0">
                          <a:effectLst/>
                        </a:rPr>
                        <a:t>18</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accent1">
                        <a:lumMod val="60000"/>
                        <a:lumOff val="40000"/>
                      </a:schemeClr>
                    </a:solidFill>
                  </a:tcPr>
                </a:tc>
                <a:tc>
                  <a:txBody>
                    <a:bodyPr/>
                    <a:lstStyle/>
                    <a:p>
                      <a:pPr algn="ctr" fontAlgn="t"/>
                      <a:r>
                        <a:rPr lang="en-IE" sz="1200" u="none" strike="noStrike" dirty="0">
                          <a:effectLst/>
                        </a:rPr>
                        <a:t>13</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dirty="0">
                          <a:effectLst/>
                        </a:rPr>
                        <a:t>10</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dirty="0">
                          <a:effectLst/>
                        </a:rPr>
                        <a:t>18</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accent1">
                        <a:lumMod val="60000"/>
                        <a:lumOff val="40000"/>
                      </a:schemeClr>
                    </a:solidFill>
                  </a:tcPr>
                </a:tc>
                <a:tc>
                  <a:txBody>
                    <a:bodyPr/>
                    <a:lstStyle/>
                    <a:p>
                      <a:pPr algn="ctr" fontAlgn="t"/>
                      <a:r>
                        <a:rPr lang="en-IE" sz="1200" u="none" strike="noStrike" dirty="0">
                          <a:effectLst/>
                        </a:rPr>
                        <a:t>9</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dirty="0">
                          <a:effectLst/>
                        </a:rPr>
                        <a:t>15</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dirty="0">
                          <a:effectLst/>
                        </a:rPr>
                        <a:t>13</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dirty="0">
                          <a:effectLst/>
                        </a:rPr>
                        <a:t>44</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bg2"/>
                    </a:solidFill>
                  </a:tcPr>
                </a:tc>
                <a:extLst>
                  <a:ext uri="{0D108BD9-81ED-4DB2-BD59-A6C34878D82A}">
                    <a16:rowId xmlns="" xmlns:a16="http://schemas.microsoft.com/office/drawing/2014/main" val="422391597"/>
                  </a:ext>
                </a:extLst>
              </a:tr>
              <a:tr h="554523">
                <a:tc>
                  <a:txBody>
                    <a:bodyPr/>
                    <a:lstStyle/>
                    <a:p>
                      <a:pPr algn="l" fontAlgn="t"/>
                      <a:r>
                        <a:rPr lang="en-US" sz="1200" u="none" strike="noStrike" dirty="0">
                          <a:effectLst/>
                        </a:rPr>
                        <a:t>A cultural or arts festival outside of Ireland</a:t>
                      </a:r>
                      <a:endParaRPr lang="en-US" sz="1200" b="0" i="0" u="none" strike="noStrike" dirty="0">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a:effectLst/>
                        </a:rPr>
                        <a:t>4</a:t>
                      </a:r>
                      <a:endParaRPr lang="en-IE" sz="1200" b="0" i="0" u="none" strike="noStrike">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a:effectLst/>
                        </a:rPr>
                        <a:t>3</a:t>
                      </a:r>
                      <a:endParaRPr lang="en-IE" sz="1200" b="0" i="0" u="none" strike="noStrike">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a:effectLst/>
                        </a:rPr>
                        <a:t>4</a:t>
                      </a:r>
                      <a:endParaRPr lang="en-IE" sz="1200" b="0" i="0" u="none" strike="noStrike">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a:effectLst/>
                        </a:rPr>
                        <a:t>7</a:t>
                      </a:r>
                      <a:endParaRPr lang="en-IE" sz="1200" b="0" i="0" u="none" strike="noStrike">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a:effectLst/>
                        </a:rPr>
                        <a:t>2</a:t>
                      </a:r>
                      <a:endParaRPr lang="en-IE" sz="1200" b="0" i="0" u="none" strike="noStrike">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a:effectLst/>
                        </a:rPr>
                        <a:t>2</a:t>
                      </a:r>
                      <a:endParaRPr lang="en-IE" sz="1200" b="0" i="0" u="none" strike="noStrike">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a:effectLst/>
                        </a:rPr>
                        <a:t>4</a:t>
                      </a:r>
                      <a:endParaRPr lang="en-IE" sz="1200" b="0" i="0" u="none" strike="noStrike">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a:effectLst/>
                        </a:rPr>
                        <a:t>3</a:t>
                      </a:r>
                      <a:endParaRPr lang="en-IE" sz="1200" b="0" i="0" u="none" strike="noStrike">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a:effectLst/>
                        </a:rPr>
                        <a:t>3</a:t>
                      </a:r>
                      <a:endParaRPr lang="en-IE" sz="1200" b="0" i="0" u="none" strike="noStrike">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a:effectLst/>
                        </a:rPr>
                        <a:t>4</a:t>
                      </a:r>
                      <a:endParaRPr lang="en-IE" sz="1200" b="0" i="0" u="none" strike="noStrike">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dirty="0">
                          <a:effectLst/>
                        </a:rPr>
                        <a:t>3</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bg2"/>
                    </a:solidFill>
                  </a:tcPr>
                </a:tc>
                <a:extLst>
                  <a:ext uri="{0D108BD9-81ED-4DB2-BD59-A6C34878D82A}">
                    <a16:rowId xmlns="" xmlns:a16="http://schemas.microsoft.com/office/drawing/2014/main" val="619552214"/>
                  </a:ext>
                </a:extLst>
              </a:tr>
              <a:tr h="554523">
                <a:tc>
                  <a:txBody>
                    <a:bodyPr/>
                    <a:lstStyle/>
                    <a:p>
                      <a:pPr algn="l" fontAlgn="t"/>
                      <a:r>
                        <a:rPr lang="en-IE" sz="1200" b="1" u="none" strike="noStrike" dirty="0">
                          <a:effectLst/>
                        </a:rPr>
                        <a:t>Any</a:t>
                      </a:r>
                      <a:endParaRPr lang="en-IE" sz="1200" b="1" i="0" u="none" strike="noStrike" dirty="0">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b="1" u="none" strike="noStrike">
                          <a:effectLst/>
                        </a:rPr>
                        <a:t>38</a:t>
                      </a:r>
                      <a:endParaRPr lang="en-IE" sz="1200" b="1" i="0" u="none" strike="noStrike">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b="1" u="none" strike="noStrike">
                          <a:effectLst/>
                        </a:rPr>
                        <a:t>36</a:t>
                      </a:r>
                      <a:endParaRPr lang="en-IE" sz="1200" b="1" i="0" u="none" strike="noStrike">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b="1" u="none" strike="noStrike">
                          <a:effectLst/>
                        </a:rPr>
                        <a:t>39</a:t>
                      </a:r>
                      <a:endParaRPr lang="en-IE" sz="1200" b="1" i="0" u="none" strike="noStrike">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b="1" u="none" strike="noStrike" dirty="0">
                          <a:effectLst/>
                        </a:rPr>
                        <a:t>52</a:t>
                      </a:r>
                      <a:endParaRPr lang="en-IE" sz="1200" b="1" i="0" u="none" strike="noStrike" dirty="0">
                        <a:solidFill>
                          <a:srgbClr val="000000"/>
                        </a:solidFill>
                        <a:effectLst/>
                        <a:latin typeface="Tahoma" panose="020B0604030504040204" pitchFamily="34" charset="0"/>
                      </a:endParaRPr>
                    </a:p>
                  </a:txBody>
                  <a:tcPr marL="5883" marR="5883" marT="5883" marB="0" anchor="ctr">
                    <a:solidFill>
                      <a:schemeClr val="accent1">
                        <a:lumMod val="60000"/>
                        <a:lumOff val="40000"/>
                      </a:schemeClr>
                    </a:solidFill>
                  </a:tcPr>
                </a:tc>
                <a:tc>
                  <a:txBody>
                    <a:bodyPr/>
                    <a:lstStyle/>
                    <a:p>
                      <a:pPr algn="ctr" fontAlgn="t"/>
                      <a:r>
                        <a:rPr lang="en-IE" sz="1200" b="1" u="none" strike="noStrike">
                          <a:effectLst/>
                        </a:rPr>
                        <a:t>41</a:t>
                      </a:r>
                      <a:endParaRPr lang="en-IE" sz="1200" b="1" i="0" u="none" strike="noStrike">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b="1" u="none" strike="noStrike">
                          <a:effectLst/>
                        </a:rPr>
                        <a:t>23</a:t>
                      </a:r>
                      <a:endParaRPr lang="en-IE" sz="1200" b="1" i="0" u="none" strike="noStrike">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b="1" u="none" strike="noStrike" dirty="0">
                          <a:effectLst/>
                        </a:rPr>
                        <a:t>47</a:t>
                      </a:r>
                      <a:endParaRPr lang="en-IE" sz="1200" b="1" i="0" u="none" strike="noStrike" dirty="0">
                        <a:solidFill>
                          <a:srgbClr val="000000"/>
                        </a:solidFill>
                        <a:effectLst/>
                        <a:latin typeface="Tahoma" panose="020B0604030504040204" pitchFamily="34" charset="0"/>
                      </a:endParaRPr>
                    </a:p>
                  </a:txBody>
                  <a:tcPr marL="5883" marR="5883" marT="5883" marB="0" anchor="ctr">
                    <a:solidFill>
                      <a:schemeClr val="accent1">
                        <a:lumMod val="60000"/>
                        <a:lumOff val="40000"/>
                      </a:schemeClr>
                    </a:solidFill>
                  </a:tcPr>
                </a:tc>
                <a:tc>
                  <a:txBody>
                    <a:bodyPr/>
                    <a:lstStyle/>
                    <a:p>
                      <a:pPr algn="ctr" fontAlgn="t"/>
                      <a:r>
                        <a:rPr lang="en-IE" sz="1200" b="1" u="none" strike="noStrike">
                          <a:effectLst/>
                        </a:rPr>
                        <a:t>29</a:t>
                      </a:r>
                      <a:endParaRPr lang="en-IE" sz="1200" b="1" i="0" u="none" strike="noStrike">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b="1" u="none" strike="noStrike" dirty="0">
                          <a:effectLst/>
                        </a:rPr>
                        <a:t>37</a:t>
                      </a:r>
                      <a:endParaRPr lang="en-IE" sz="1200" b="1" i="0" u="none" strike="noStrike" dirty="0">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b="1" u="none" strike="noStrike" dirty="0">
                          <a:effectLst/>
                        </a:rPr>
                        <a:t>38</a:t>
                      </a:r>
                      <a:endParaRPr lang="en-IE" sz="1200" b="1" i="0" u="none" strike="noStrike" dirty="0">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b="1" u="none" strike="noStrike" dirty="0">
                          <a:effectLst/>
                        </a:rPr>
                        <a:t>56</a:t>
                      </a:r>
                      <a:endParaRPr lang="en-IE" sz="1200" b="1" i="0" u="none" strike="noStrike" dirty="0">
                        <a:solidFill>
                          <a:srgbClr val="000000"/>
                        </a:solidFill>
                        <a:effectLst/>
                        <a:latin typeface="Tahoma" panose="020B0604030504040204" pitchFamily="34" charset="0"/>
                      </a:endParaRPr>
                    </a:p>
                  </a:txBody>
                  <a:tcPr marL="5883" marR="5883" marT="5883" marB="0" anchor="ctr">
                    <a:solidFill>
                      <a:schemeClr val="bg2"/>
                    </a:solidFill>
                  </a:tcPr>
                </a:tc>
                <a:extLst>
                  <a:ext uri="{0D108BD9-81ED-4DB2-BD59-A6C34878D82A}">
                    <a16:rowId xmlns="" xmlns:a16="http://schemas.microsoft.com/office/drawing/2014/main" val="749747902"/>
                  </a:ext>
                </a:extLst>
              </a:tr>
            </a:tbl>
          </a:graphicData>
        </a:graphic>
      </p:graphicFrame>
      <p:sp>
        <p:nvSpPr>
          <p:cNvPr id="6" name="Parallelogram 5">
            <a:extLst>
              <a:ext uri="{FF2B5EF4-FFF2-40B4-BE49-F238E27FC236}">
                <a16:creationId xmlns="" xmlns:a16="http://schemas.microsoft.com/office/drawing/2014/main" id="{7E1FB57C-CB5B-4AFA-8EE5-21F443798EA5}"/>
              </a:ext>
            </a:extLst>
          </p:cNvPr>
          <p:cNvSpPr/>
          <p:nvPr/>
        </p:nvSpPr>
        <p:spPr>
          <a:xfrm>
            <a:off x="675605" y="5805264"/>
            <a:ext cx="8554789" cy="632518"/>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400" b="1" dirty="0">
                <a:solidFill>
                  <a:prstClr val="white"/>
                </a:solidFill>
              </a:rPr>
              <a:t>Festival attendance consistently peaks among those under 34 years and ABC1s.</a:t>
            </a:r>
          </a:p>
        </p:txBody>
      </p:sp>
      <p:sp>
        <p:nvSpPr>
          <p:cNvPr id="7" name="Oval 6">
            <a:extLst>
              <a:ext uri="{FF2B5EF4-FFF2-40B4-BE49-F238E27FC236}">
                <a16:creationId xmlns="" xmlns:a16="http://schemas.microsoft.com/office/drawing/2014/main" id="{946427B4-2A58-4ED2-B1EE-DF084F94E9C7}"/>
              </a:ext>
            </a:extLst>
          </p:cNvPr>
          <p:cNvSpPr/>
          <p:nvPr/>
        </p:nvSpPr>
        <p:spPr>
          <a:xfrm>
            <a:off x="8765886" y="4130211"/>
            <a:ext cx="792088" cy="32394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Oval 7">
            <a:extLst>
              <a:ext uri="{FF2B5EF4-FFF2-40B4-BE49-F238E27FC236}">
                <a16:creationId xmlns="" xmlns:a16="http://schemas.microsoft.com/office/drawing/2014/main" id="{F5040115-4E80-4182-AF6F-31DC492C1FCD}"/>
              </a:ext>
            </a:extLst>
          </p:cNvPr>
          <p:cNvSpPr/>
          <p:nvPr/>
        </p:nvSpPr>
        <p:spPr>
          <a:xfrm>
            <a:off x="8765886" y="5258103"/>
            <a:ext cx="792088" cy="32394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27887210"/>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standing in front of a crowd&#10;&#10;Description automatically generated">
            <a:extLst>
              <a:ext uri="{FF2B5EF4-FFF2-40B4-BE49-F238E27FC236}">
                <a16:creationId xmlns="" xmlns:a16="http://schemas.microsoft.com/office/drawing/2014/main" id="{C4FEC4D0-1F2B-459A-B15E-B5DF34E80BC2}"/>
              </a:ext>
            </a:extLst>
          </p:cNvPr>
          <p:cNvPicPr>
            <a:picLocks noGrp="1" noChangeAspect="1"/>
          </p:cNvPicPr>
          <p:nvPr>
            <p:ph type="pic" sz="quarter" idx="10"/>
          </p:nvPr>
        </p:nvPicPr>
        <p:blipFill>
          <a:blip r:embed="rId2"/>
          <a:srcRect l="2129" r="2129"/>
          <a:stretch>
            <a:fillRect/>
          </a:stretch>
        </p:blipFill>
        <p:spPr/>
      </p:pic>
      <p:sp>
        <p:nvSpPr>
          <p:cNvPr id="9" name="Picture Placeholder 13">
            <a:extLst>
              <a:ext uri="{FF2B5EF4-FFF2-40B4-BE49-F238E27FC236}">
                <a16:creationId xmlns="" xmlns:a16="http://schemas.microsoft.com/office/drawing/2014/main" id="{8BA0B7CD-C33D-4324-9484-CA7FDC7F9536}"/>
              </a:ext>
            </a:extLst>
          </p:cNvPr>
          <p:cNvSpPr>
            <a:spLocks noGrp="1"/>
          </p:cNvSpPr>
          <p:nvPr>
            <p:ph type="pic" sz="quarter" idx="12"/>
          </p:nvPr>
        </p:nvSpPr>
        <p:spPr>
          <a:xfrm>
            <a:off x="0" y="5539297"/>
            <a:ext cx="9906000" cy="1318704"/>
          </a:xfrm>
          <a:prstGeom prst="rect">
            <a:avLst/>
          </a:prstGeom>
          <a:solidFill>
            <a:schemeClr val="tx1">
              <a:lumMod val="85000"/>
              <a:lumOff val="15000"/>
              <a:alpha val="88000"/>
            </a:schemeClr>
          </a:solidFill>
        </p:spPr>
      </p:sp>
      <p:sp>
        <p:nvSpPr>
          <p:cNvPr id="4" name="Text Placeholder 3"/>
          <p:cNvSpPr>
            <a:spLocks noGrp="1"/>
          </p:cNvSpPr>
          <p:nvPr>
            <p:ph type="body" sz="quarter" idx="13"/>
          </p:nvPr>
        </p:nvSpPr>
        <p:spPr>
          <a:xfrm>
            <a:off x="272480" y="5877272"/>
            <a:ext cx="6192688" cy="481043"/>
          </a:xfrm>
        </p:spPr>
        <p:txBody>
          <a:bodyPr anchor="ctr"/>
          <a:lstStyle/>
          <a:p>
            <a:pPr>
              <a:lnSpc>
                <a:spcPct val="150000"/>
              </a:lnSpc>
            </a:pPr>
            <a:r>
              <a:rPr lang="en-IE" sz="2800" dirty="0">
                <a:solidFill>
                  <a:srgbClr val="FED402"/>
                </a:solidFill>
              </a:rPr>
              <a:t>Arts attendance past 12 months</a:t>
            </a:r>
            <a:br>
              <a:rPr lang="en-IE" sz="2800" dirty="0">
                <a:solidFill>
                  <a:srgbClr val="FED402"/>
                </a:solidFill>
              </a:rPr>
            </a:br>
            <a:r>
              <a:rPr lang="en-IE" sz="1400" dirty="0">
                <a:solidFill>
                  <a:srgbClr val="FED402"/>
                </a:solidFill>
              </a:rPr>
              <a:t>Arts Insight 2019</a:t>
            </a:r>
            <a:endParaRPr lang="en-IE" sz="2800" dirty="0">
              <a:solidFill>
                <a:srgbClr val="FED402"/>
              </a:solidFill>
            </a:endParaRPr>
          </a:p>
        </p:txBody>
      </p:sp>
      <p:sp>
        <p:nvSpPr>
          <p:cNvPr id="5" name="Picture Placeholder 4"/>
          <p:cNvSpPr>
            <a:spLocks noGrp="1"/>
          </p:cNvSpPr>
          <p:nvPr>
            <p:ph type="pic" sz="quarter" idx="11"/>
          </p:nvPr>
        </p:nvSpPr>
        <p:spPr/>
      </p:sp>
    </p:spTree>
    <p:extLst>
      <p:ext uri="{BB962C8B-B14F-4D97-AF65-F5344CB8AC3E}">
        <p14:creationId xmlns:p14="http://schemas.microsoft.com/office/powerpoint/2010/main" val="1054118954"/>
      </p:ext>
    </p:extLst>
  </p:cSld>
  <p:clrMapOvr>
    <a:masterClrMapping/>
  </p:clrMapOvr>
  <p:transition spd="slow">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E96073DA-CADB-4EC9-870E-BA9BAF6E861E}"/>
              </a:ext>
            </a:extLst>
          </p:cNvPr>
          <p:cNvSpPr>
            <a:spLocks noGrp="1"/>
          </p:cNvSpPr>
          <p:nvPr>
            <p:ph type="body" sz="quarter" idx="49"/>
          </p:nvPr>
        </p:nvSpPr>
        <p:spPr/>
        <p:txBody>
          <a:bodyPr/>
          <a:lstStyle/>
          <a:p>
            <a:r>
              <a:rPr lang="en-IE" dirty="0"/>
              <a:t>Base : All adults 16+ n-1303</a:t>
            </a:r>
            <a:br>
              <a:rPr lang="en-IE" dirty="0"/>
            </a:br>
            <a:endParaRPr lang="en-IE" dirty="0"/>
          </a:p>
          <a:p>
            <a:endParaRPr lang="en-IE" dirty="0"/>
          </a:p>
        </p:txBody>
      </p:sp>
      <p:sp>
        <p:nvSpPr>
          <p:cNvPr id="3" name="Title 2">
            <a:extLst>
              <a:ext uri="{FF2B5EF4-FFF2-40B4-BE49-F238E27FC236}">
                <a16:creationId xmlns="" xmlns:a16="http://schemas.microsoft.com/office/drawing/2014/main" id="{96A70C37-FD4D-4719-ABCD-E84865D419BE}"/>
              </a:ext>
            </a:extLst>
          </p:cNvPr>
          <p:cNvSpPr>
            <a:spLocks noGrp="1"/>
          </p:cNvSpPr>
          <p:nvPr>
            <p:ph type="title"/>
          </p:nvPr>
        </p:nvSpPr>
        <p:spPr/>
        <p:txBody>
          <a:bodyPr/>
          <a:lstStyle/>
          <a:p>
            <a:r>
              <a:rPr lang="en-IE" dirty="0"/>
              <a:t>Attendance at festival types – Past 12 months</a:t>
            </a:r>
          </a:p>
        </p:txBody>
      </p:sp>
      <p:sp>
        <p:nvSpPr>
          <p:cNvPr id="4" name="Text Placeholder 3">
            <a:extLst>
              <a:ext uri="{FF2B5EF4-FFF2-40B4-BE49-F238E27FC236}">
                <a16:creationId xmlns="" xmlns:a16="http://schemas.microsoft.com/office/drawing/2014/main" id="{E895DCA2-D69F-441D-805C-B5F251F445D9}"/>
              </a:ext>
            </a:extLst>
          </p:cNvPr>
          <p:cNvSpPr>
            <a:spLocks noGrp="1"/>
          </p:cNvSpPr>
          <p:nvPr>
            <p:ph type="body" sz="quarter" idx="60"/>
          </p:nvPr>
        </p:nvSpPr>
        <p:spPr/>
        <p:txBody>
          <a:bodyPr/>
          <a:lstStyle/>
          <a:p>
            <a:r>
              <a:rPr lang="en-US" dirty="0"/>
              <a:t>Q.21b In the past 12 months, have you attended an event or events at any of the following types of Festivals?</a:t>
            </a:r>
            <a:endParaRPr lang="en-IE" dirty="0"/>
          </a:p>
        </p:txBody>
      </p:sp>
      <p:graphicFrame>
        <p:nvGraphicFramePr>
          <p:cNvPr id="5" name="Table 4">
            <a:extLst>
              <a:ext uri="{FF2B5EF4-FFF2-40B4-BE49-F238E27FC236}">
                <a16:creationId xmlns="" xmlns:a16="http://schemas.microsoft.com/office/drawing/2014/main" id="{B1C8CE9C-A86E-455D-BF37-B3D28211067A}"/>
              </a:ext>
            </a:extLst>
          </p:cNvPr>
          <p:cNvGraphicFramePr>
            <a:graphicFrameLocks noGrp="1"/>
          </p:cNvGraphicFramePr>
          <p:nvPr>
            <p:extLst>
              <p:ext uri="{D42A27DB-BD31-4B8C-83A1-F6EECF244321}">
                <p14:modId xmlns:p14="http://schemas.microsoft.com/office/powerpoint/2010/main" val="4113486593"/>
              </p:ext>
            </p:extLst>
          </p:nvPr>
        </p:nvGraphicFramePr>
        <p:xfrm>
          <a:off x="232012" y="1501548"/>
          <a:ext cx="9545521" cy="4181217"/>
        </p:xfrm>
        <a:graphic>
          <a:graphicData uri="http://schemas.openxmlformats.org/drawingml/2006/table">
            <a:tbl>
              <a:tblPr>
                <a:tableStyleId>{5C22544A-7EE6-4342-B048-85BDC9FD1C3A}</a:tableStyleId>
              </a:tblPr>
              <a:tblGrid>
                <a:gridCol w="2827341">
                  <a:extLst>
                    <a:ext uri="{9D8B030D-6E8A-4147-A177-3AD203B41FA5}">
                      <a16:colId xmlns="" xmlns:a16="http://schemas.microsoft.com/office/drawing/2014/main" val="2941369853"/>
                    </a:ext>
                  </a:extLst>
                </a:gridCol>
                <a:gridCol w="959740">
                  <a:extLst>
                    <a:ext uri="{9D8B030D-6E8A-4147-A177-3AD203B41FA5}">
                      <a16:colId xmlns="" xmlns:a16="http://schemas.microsoft.com/office/drawing/2014/main" val="3067514669"/>
                    </a:ext>
                  </a:extLst>
                </a:gridCol>
                <a:gridCol w="959740">
                  <a:extLst>
                    <a:ext uri="{9D8B030D-6E8A-4147-A177-3AD203B41FA5}">
                      <a16:colId xmlns="" xmlns:a16="http://schemas.microsoft.com/office/drawing/2014/main" val="2318822616"/>
                    </a:ext>
                  </a:extLst>
                </a:gridCol>
                <a:gridCol w="959740">
                  <a:extLst>
                    <a:ext uri="{9D8B030D-6E8A-4147-A177-3AD203B41FA5}">
                      <a16:colId xmlns="" xmlns:a16="http://schemas.microsoft.com/office/drawing/2014/main" val="3851697778"/>
                    </a:ext>
                  </a:extLst>
                </a:gridCol>
                <a:gridCol w="959740">
                  <a:extLst>
                    <a:ext uri="{9D8B030D-6E8A-4147-A177-3AD203B41FA5}">
                      <a16:colId xmlns="" xmlns:a16="http://schemas.microsoft.com/office/drawing/2014/main" val="1935404485"/>
                    </a:ext>
                  </a:extLst>
                </a:gridCol>
                <a:gridCol w="959740">
                  <a:extLst>
                    <a:ext uri="{9D8B030D-6E8A-4147-A177-3AD203B41FA5}">
                      <a16:colId xmlns="" xmlns:a16="http://schemas.microsoft.com/office/drawing/2014/main" val="4189768903"/>
                    </a:ext>
                  </a:extLst>
                </a:gridCol>
                <a:gridCol w="959740">
                  <a:extLst>
                    <a:ext uri="{9D8B030D-6E8A-4147-A177-3AD203B41FA5}">
                      <a16:colId xmlns="" xmlns:a16="http://schemas.microsoft.com/office/drawing/2014/main" val="3371570292"/>
                    </a:ext>
                  </a:extLst>
                </a:gridCol>
                <a:gridCol w="959740">
                  <a:extLst>
                    <a:ext uri="{9D8B030D-6E8A-4147-A177-3AD203B41FA5}">
                      <a16:colId xmlns="" xmlns:a16="http://schemas.microsoft.com/office/drawing/2014/main" val="1398012414"/>
                    </a:ext>
                  </a:extLst>
                </a:gridCol>
              </a:tblGrid>
              <a:tr h="349839">
                <a:tc rowSpan="2">
                  <a:txBody>
                    <a:bodyPr/>
                    <a:lstStyle/>
                    <a:p>
                      <a:pPr algn="l" fontAlgn="t"/>
                      <a:endParaRPr lang="en-IE" sz="1200" b="0" i="0" u="none" strike="noStrike" dirty="0">
                        <a:solidFill>
                          <a:srgbClr val="000000"/>
                        </a:solidFill>
                        <a:effectLst/>
                        <a:latin typeface="Tahoma" panose="020B0604030504040204" pitchFamily="34" charset="0"/>
                      </a:endParaRPr>
                    </a:p>
                  </a:txBody>
                  <a:tcPr marL="5883" marR="5883" marT="5883" marB="0" anchor="ctr">
                    <a:solidFill>
                      <a:srgbClr val="FED402"/>
                    </a:solidFill>
                  </a:tcPr>
                </a:tc>
                <a:tc rowSpan="2">
                  <a:txBody>
                    <a:bodyPr/>
                    <a:lstStyle/>
                    <a:p>
                      <a:pPr algn="ctr" fontAlgn="t"/>
                      <a:r>
                        <a:rPr lang="en-IE" sz="1200" b="1" u="none" strike="noStrike" dirty="0">
                          <a:effectLst/>
                        </a:rPr>
                        <a:t>Total</a:t>
                      </a:r>
                      <a:endParaRPr lang="en-IE" sz="1200" b="1" i="0" u="none" strike="noStrike" dirty="0">
                        <a:solidFill>
                          <a:srgbClr val="000000"/>
                        </a:solidFill>
                        <a:effectLst/>
                        <a:latin typeface="Tahoma" panose="020B0604030504040204" pitchFamily="34" charset="0"/>
                      </a:endParaRPr>
                    </a:p>
                  </a:txBody>
                  <a:tcPr marL="5883" marR="5883" marT="5883" marB="0" anchor="ctr">
                    <a:solidFill>
                      <a:srgbClr val="FED402"/>
                    </a:solidFill>
                  </a:tcPr>
                </a:tc>
                <a:tc gridSpan="6">
                  <a:txBody>
                    <a:bodyPr/>
                    <a:lstStyle/>
                    <a:p>
                      <a:pPr algn="ctr" fontAlgn="t"/>
                      <a:r>
                        <a:rPr lang="en-IE" sz="1200" b="1" u="none" strike="noStrike" dirty="0">
                          <a:effectLst/>
                        </a:rPr>
                        <a:t>Arts Goers</a:t>
                      </a:r>
                      <a:endParaRPr lang="en-IE" sz="1200" b="1" i="0" u="none" strike="noStrike" dirty="0">
                        <a:solidFill>
                          <a:srgbClr val="000000"/>
                        </a:solidFill>
                        <a:effectLst/>
                        <a:latin typeface="Tahoma" panose="020B0604030504040204" pitchFamily="34" charset="0"/>
                      </a:endParaRPr>
                    </a:p>
                  </a:txBody>
                  <a:tcPr marL="5883" marR="5883" marT="5883" marB="0" anchor="ctr">
                    <a:solidFill>
                      <a:srgbClr val="FED402"/>
                    </a:solid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 xmlns:a16="http://schemas.microsoft.com/office/drawing/2014/main" val="3844412233"/>
                  </a:ext>
                </a:extLst>
              </a:tr>
              <a:tr h="681237">
                <a:tc vMerge="1">
                  <a:txBody>
                    <a:bodyPr/>
                    <a:lstStyle/>
                    <a:p>
                      <a:endParaRPr lang="en-IE"/>
                    </a:p>
                  </a:txBody>
                  <a:tcPr/>
                </a:tc>
                <a:tc vMerge="1">
                  <a:txBody>
                    <a:bodyPr/>
                    <a:lstStyle/>
                    <a:p>
                      <a:endParaRPr lang="en-IE"/>
                    </a:p>
                  </a:txBody>
                  <a:tcPr/>
                </a:tc>
                <a:tc>
                  <a:txBody>
                    <a:bodyPr/>
                    <a:lstStyle/>
                    <a:p>
                      <a:pPr algn="ctr" fontAlgn="t"/>
                      <a:r>
                        <a:rPr lang="en-IE" sz="1050" u="none" strike="noStrike" dirty="0">
                          <a:effectLst/>
                        </a:rPr>
                        <a:t>Any arts goers</a:t>
                      </a:r>
                      <a:endParaRPr lang="en-IE" sz="1050" b="0" i="0" u="none" strike="noStrike" dirty="0">
                        <a:solidFill>
                          <a:srgbClr val="000000"/>
                        </a:solidFill>
                        <a:effectLst/>
                        <a:latin typeface="Tahoma" panose="020B0604030504040204" pitchFamily="34" charset="0"/>
                      </a:endParaRPr>
                    </a:p>
                  </a:txBody>
                  <a:tcPr marL="5883" marR="5883" marT="5883" marB="0" anchor="ctr">
                    <a:solidFill>
                      <a:srgbClr val="FED402"/>
                    </a:solidFill>
                  </a:tcPr>
                </a:tc>
                <a:tc>
                  <a:txBody>
                    <a:bodyPr/>
                    <a:lstStyle/>
                    <a:p>
                      <a:pPr algn="ctr" fontAlgn="t"/>
                      <a:r>
                        <a:rPr lang="en-IE" sz="1050" u="none" strike="noStrike" dirty="0">
                          <a:effectLst/>
                        </a:rPr>
                        <a:t>Occasional</a:t>
                      </a:r>
                      <a:endParaRPr lang="en-IE" sz="1050" b="0" i="0" u="none" strike="noStrike" dirty="0">
                        <a:solidFill>
                          <a:srgbClr val="000000"/>
                        </a:solidFill>
                        <a:effectLst/>
                        <a:latin typeface="Tahoma" panose="020B0604030504040204" pitchFamily="34" charset="0"/>
                      </a:endParaRPr>
                    </a:p>
                  </a:txBody>
                  <a:tcPr marL="5883" marR="5883" marT="5883" marB="0" anchor="ctr">
                    <a:solidFill>
                      <a:srgbClr val="FED402"/>
                    </a:solidFill>
                  </a:tcPr>
                </a:tc>
                <a:tc>
                  <a:txBody>
                    <a:bodyPr/>
                    <a:lstStyle/>
                    <a:p>
                      <a:pPr algn="ctr" fontAlgn="t"/>
                      <a:r>
                        <a:rPr lang="en-IE" sz="1050" u="none" strike="noStrike" dirty="0">
                          <a:effectLst/>
                        </a:rPr>
                        <a:t>Regular</a:t>
                      </a:r>
                      <a:endParaRPr lang="en-IE" sz="1050" b="0" i="0" u="none" strike="noStrike" dirty="0">
                        <a:solidFill>
                          <a:srgbClr val="000000"/>
                        </a:solidFill>
                        <a:effectLst/>
                        <a:latin typeface="Tahoma" panose="020B0604030504040204" pitchFamily="34" charset="0"/>
                      </a:endParaRPr>
                    </a:p>
                  </a:txBody>
                  <a:tcPr marL="5883" marR="5883" marT="5883" marB="0" anchor="ctr">
                    <a:solidFill>
                      <a:srgbClr val="FED402"/>
                    </a:solidFill>
                  </a:tcPr>
                </a:tc>
                <a:tc>
                  <a:txBody>
                    <a:bodyPr/>
                    <a:lstStyle/>
                    <a:p>
                      <a:pPr algn="ctr" fontAlgn="t"/>
                      <a:r>
                        <a:rPr lang="en-IE" sz="1050" u="none" strike="noStrike" dirty="0">
                          <a:effectLst/>
                        </a:rPr>
                        <a:t>Aficionados</a:t>
                      </a:r>
                      <a:endParaRPr lang="en-IE" sz="1050" b="0" i="0" u="none" strike="noStrike" dirty="0">
                        <a:solidFill>
                          <a:srgbClr val="000000"/>
                        </a:solidFill>
                        <a:effectLst/>
                        <a:latin typeface="Tahoma" panose="020B0604030504040204" pitchFamily="34" charset="0"/>
                      </a:endParaRPr>
                    </a:p>
                  </a:txBody>
                  <a:tcPr marL="5883" marR="5883" marT="5883" marB="0" anchor="ctr">
                    <a:solidFill>
                      <a:srgbClr val="FED402"/>
                    </a:solidFill>
                  </a:tcPr>
                </a:tc>
                <a:tc>
                  <a:txBody>
                    <a:bodyPr/>
                    <a:lstStyle/>
                    <a:p>
                      <a:pPr algn="ctr" fontAlgn="t"/>
                      <a:r>
                        <a:rPr lang="en-US" sz="1050" u="none" strike="noStrike" dirty="0">
                          <a:effectLst/>
                        </a:rPr>
                        <a:t>Films only</a:t>
                      </a:r>
                      <a:endParaRPr lang="en-US" sz="1050" b="0" i="0" u="none" strike="noStrike" dirty="0">
                        <a:solidFill>
                          <a:srgbClr val="000000"/>
                        </a:solidFill>
                        <a:effectLst/>
                        <a:latin typeface="Tahoma" panose="020B0604030504040204" pitchFamily="34" charset="0"/>
                      </a:endParaRPr>
                    </a:p>
                  </a:txBody>
                  <a:tcPr marL="5883" marR="5883" marT="5883" marB="0" anchor="ctr">
                    <a:solidFill>
                      <a:srgbClr val="FED402"/>
                    </a:solidFill>
                  </a:tcPr>
                </a:tc>
                <a:tc>
                  <a:txBody>
                    <a:bodyPr/>
                    <a:lstStyle/>
                    <a:p>
                      <a:pPr algn="ctr" fontAlgn="t"/>
                      <a:r>
                        <a:rPr lang="en-IE" sz="1050" u="none" strike="noStrike" dirty="0">
                          <a:effectLst/>
                        </a:rPr>
                        <a:t>None</a:t>
                      </a:r>
                      <a:endParaRPr lang="en-IE" sz="1050" b="0" i="0" u="none" strike="noStrike" dirty="0">
                        <a:solidFill>
                          <a:srgbClr val="000000"/>
                        </a:solidFill>
                        <a:effectLst/>
                        <a:latin typeface="Tahoma" panose="020B0604030504040204" pitchFamily="34" charset="0"/>
                      </a:endParaRPr>
                    </a:p>
                  </a:txBody>
                  <a:tcPr marL="5883" marR="5883" marT="5883" marB="0" anchor="ctr">
                    <a:solidFill>
                      <a:srgbClr val="FED402"/>
                    </a:solidFill>
                  </a:tcPr>
                </a:tc>
                <a:extLst>
                  <a:ext uri="{0D108BD9-81ED-4DB2-BD59-A6C34878D82A}">
                    <a16:rowId xmlns="" xmlns:a16="http://schemas.microsoft.com/office/drawing/2014/main" val="2326237640"/>
                  </a:ext>
                </a:extLst>
              </a:tr>
              <a:tr h="99991">
                <a:tc>
                  <a:txBody>
                    <a:bodyPr/>
                    <a:lstStyle/>
                    <a:p>
                      <a:pPr algn="l" fontAlgn="t"/>
                      <a:r>
                        <a:rPr lang="en-IE" sz="1200" u="none" strike="noStrike" dirty="0">
                          <a:effectLst/>
                        </a:rPr>
                        <a:t> </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bg1">
                        <a:lumMod val="65000"/>
                      </a:schemeClr>
                    </a:solidFill>
                  </a:tcPr>
                </a:tc>
                <a:tc>
                  <a:txBody>
                    <a:bodyPr/>
                    <a:lstStyle/>
                    <a:p>
                      <a:pPr algn="ctr" fontAlgn="t"/>
                      <a:r>
                        <a:rPr lang="en-IE" sz="1000" i="1" u="none" strike="noStrike" dirty="0">
                          <a:solidFill>
                            <a:schemeClr val="bg1"/>
                          </a:solidFill>
                          <a:effectLst/>
                        </a:rPr>
                        <a:t>1303</a:t>
                      </a:r>
                      <a:endParaRPr lang="en-IE" sz="1000" b="0" i="1" u="none" strike="noStrike" dirty="0">
                        <a:solidFill>
                          <a:schemeClr val="bg1"/>
                        </a:solidFill>
                        <a:effectLst/>
                        <a:latin typeface="Tahoma" panose="020B0604030504040204" pitchFamily="34" charset="0"/>
                      </a:endParaRPr>
                    </a:p>
                  </a:txBody>
                  <a:tcPr marL="5883" marR="5883" marT="5883" marB="0" anchor="ctr">
                    <a:solidFill>
                      <a:schemeClr val="bg1">
                        <a:lumMod val="65000"/>
                      </a:schemeClr>
                    </a:solidFill>
                  </a:tcPr>
                </a:tc>
                <a:tc>
                  <a:txBody>
                    <a:bodyPr/>
                    <a:lstStyle/>
                    <a:p>
                      <a:pPr algn="ctr" fontAlgn="t"/>
                      <a:r>
                        <a:rPr lang="en-IE" sz="1000" i="1" u="none" strike="noStrike" dirty="0">
                          <a:solidFill>
                            <a:schemeClr val="bg1"/>
                          </a:solidFill>
                          <a:effectLst/>
                        </a:rPr>
                        <a:t>889</a:t>
                      </a:r>
                      <a:endParaRPr lang="en-IE" sz="1000" b="0" i="1" u="none" strike="noStrike" dirty="0">
                        <a:solidFill>
                          <a:schemeClr val="bg1"/>
                        </a:solidFill>
                        <a:effectLst/>
                        <a:latin typeface="Tahoma" panose="020B0604030504040204" pitchFamily="34" charset="0"/>
                      </a:endParaRPr>
                    </a:p>
                  </a:txBody>
                  <a:tcPr marL="5883" marR="5883" marT="5883" marB="0" anchor="ctr">
                    <a:solidFill>
                      <a:schemeClr val="bg1">
                        <a:lumMod val="65000"/>
                      </a:schemeClr>
                    </a:solidFill>
                  </a:tcPr>
                </a:tc>
                <a:tc>
                  <a:txBody>
                    <a:bodyPr/>
                    <a:lstStyle/>
                    <a:p>
                      <a:pPr algn="ctr" fontAlgn="t"/>
                      <a:r>
                        <a:rPr lang="en-IE" sz="1000" i="1" u="none" strike="noStrike" dirty="0">
                          <a:solidFill>
                            <a:schemeClr val="bg1"/>
                          </a:solidFill>
                          <a:effectLst/>
                        </a:rPr>
                        <a:t>341</a:t>
                      </a:r>
                      <a:endParaRPr lang="en-IE" sz="1000" b="0" i="1" u="none" strike="noStrike" dirty="0">
                        <a:solidFill>
                          <a:schemeClr val="bg1"/>
                        </a:solidFill>
                        <a:effectLst/>
                        <a:latin typeface="Tahoma" panose="020B0604030504040204" pitchFamily="34" charset="0"/>
                      </a:endParaRPr>
                    </a:p>
                  </a:txBody>
                  <a:tcPr marL="5883" marR="5883" marT="5883" marB="0" anchor="ctr">
                    <a:solidFill>
                      <a:schemeClr val="bg1">
                        <a:lumMod val="65000"/>
                      </a:schemeClr>
                    </a:solidFill>
                  </a:tcPr>
                </a:tc>
                <a:tc>
                  <a:txBody>
                    <a:bodyPr/>
                    <a:lstStyle/>
                    <a:p>
                      <a:pPr algn="ctr" fontAlgn="t"/>
                      <a:r>
                        <a:rPr lang="en-IE" sz="1000" i="1" u="none" strike="noStrike">
                          <a:solidFill>
                            <a:schemeClr val="bg1"/>
                          </a:solidFill>
                          <a:effectLst/>
                        </a:rPr>
                        <a:t>305</a:t>
                      </a:r>
                      <a:endParaRPr lang="en-IE" sz="1000" b="0" i="1" u="none" strike="noStrike">
                        <a:solidFill>
                          <a:schemeClr val="bg1"/>
                        </a:solidFill>
                        <a:effectLst/>
                        <a:latin typeface="Tahoma" panose="020B0604030504040204" pitchFamily="34" charset="0"/>
                      </a:endParaRPr>
                    </a:p>
                  </a:txBody>
                  <a:tcPr marL="5883" marR="5883" marT="5883" marB="0" anchor="ctr">
                    <a:solidFill>
                      <a:schemeClr val="bg1">
                        <a:lumMod val="65000"/>
                      </a:schemeClr>
                    </a:solidFill>
                  </a:tcPr>
                </a:tc>
                <a:tc>
                  <a:txBody>
                    <a:bodyPr/>
                    <a:lstStyle/>
                    <a:p>
                      <a:pPr algn="ctr" fontAlgn="t"/>
                      <a:r>
                        <a:rPr lang="en-IE" sz="1000" i="1" u="none" strike="noStrike">
                          <a:solidFill>
                            <a:schemeClr val="bg1"/>
                          </a:solidFill>
                          <a:effectLst/>
                        </a:rPr>
                        <a:t>243</a:t>
                      </a:r>
                      <a:endParaRPr lang="en-IE" sz="1000" b="0" i="1" u="none" strike="noStrike">
                        <a:solidFill>
                          <a:schemeClr val="bg1"/>
                        </a:solidFill>
                        <a:effectLst/>
                        <a:latin typeface="Tahoma" panose="020B0604030504040204" pitchFamily="34" charset="0"/>
                      </a:endParaRPr>
                    </a:p>
                  </a:txBody>
                  <a:tcPr marL="5883" marR="5883" marT="5883" marB="0" anchor="ctr">
                    <a:solidFill>
                      <a:schemeClr val="bg1">
                        <a:lumMod val="65000"/>
                      </a:schemeClr>
                    </a:solidFill>
                  </a:tcPr>
                </a:tc>
                <a:tc>
                  <a:txBody>
                    <a:bodyPr/>
                    <a:lstStyle/>
                    <a:p>
                      <a:pPr algn="ctr" fontAlgn="t"/>
                      <a:r>
                        <a:rPr lang="en-IE" sz="1000" i="1" u="none" strike="noStrike">
                          <a:solidFill>
                            <a:schemeClr val="bg1"/>
                          </a:solidFill>
                          <a:effectLst/>
                        </a:rPr>
                        <a:t>111</a:t>
                      </a:r>
                      <a:endParaRPr lang="en-IE" sz="1000" b="0" i="1" u="none" strike="noStrike">
                        <a:solidFill>
                          <a:schemeClr val="bg1"/>
                        </a:solidFill>
                        <a:effectLst/>
                        <a:latin typeface="Tahoma" panose="020B0604030504040204" pitchFamily="34" charset="0"/>
                      </a:endParaRPr>
                    </a:p>
                  </a:txBody>
                  <a:tcPr marL="5883" marR="5883" marT="5883" marB="0" anchor="ctr">
                    <a:solidFill>
                      <a:schemeClr val="bg1">
                        <a:lumMod val="65000"/>
                      </a:schemeClr>
                    </a:solidFill>
                  </a:tcPr>
                </a:tc>
                <a:tc>
                  <a:txBody>
                    <a:bodyPr/>
                    <a:lstStyle/>
                    <a:p>
                      <a:pPr algn="ctr" fontAlgn="t"/>
                      <a:r>
                        <a:rPr lang="en-IE" sz="1000" i="1" u="none" strike="noStrike" dirty="0">
                          <a:solidFill>
                            <a:schemeClr val="bg1"/>
                          </a:solidFill>
                          <a:effectLst/>
                        </a:rPr>
                        <a:t>302</a:t>
                      </a:r>
                      <a:endParaRPr lang="en-IE" sz="1000" b="0" i="1" u="none" strike="noStrike" dirty="0">
                        <a:solidFill>
                          <a:schemeClr val="bg1"/>
                        </a:solidFill>
                        <a:effectLst/>
                        <a:latin typeface="Tahoma" panose="020B0604030504040204" pitchFamily="34" charset="0"/>
                      </a:endParaRPr>
                    </a:p>
                  </a:txBody>
                  <a:tcPr marL="5883" marR="5883" marT="5883" marB="0" anchor="ctr">
                    <a:solidFill>
                      <a:schemeClr val="bg1">
                        <a:lumMod val="65000"/>
                      </a:schemeClr>
                    </a:solidFill>
                  </a:tcPr>
                </a:tc>
                <a:extLst>
                  <a:ext uri="{0D108BD9-81ED-4DB2-BD59-A6C34878D82A}">
                    <a16:rowId xmlns="" xmlns:a16="http://schemas.microsoft.com/office/drawing/2014/main" val="507708142"/>
                  </a:ext>
                </a:extLst>
              </a:tr>
              <a:tr h="99991">
                <a:tc>
                  <a:txBody>
                    <a:bodyPr/>
                    <a:lstStyle/>
                    <a:p>
                      <a:pPr algn="l" fontAlgn="t"/>
                      <a:r>
                        <a:rPr lang="en-IE" sz="1200" u="none" strike="noStrike" dirty="0">
                          <a:effectLst/>
                        </a:rPr>
                        <a:t> </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bg1">
                        <a:lumMod val="65000"/>
                      </a:schemeClr>
                    </a:solidFill>
                  </a:tcPr>
                </a:tc>
                <a:tc>
                  <a:txBody>
                    <a:bodyPr/>
                    <a:lstStyle/>
                    <a:p>
                      <a:pPr algn="ctr" fontAlgn="t"/>
                      <a:r>
                        <a:rPr lang="en-IE" sz="1000" i="1" u="none" strike="noStrike">
                          <a:solidFill>
                            <a:schemeClr val="bg1"/>
                          </a:solidFill>
                          <a:effectLst/>
                        </a:rPr>
                        <a:t>%</a:t>
                      </a:r>
                      <a:endParaRPr lang="en-IE" sz="1000" b="0" i="1" u="none" strike="noStrike">
                        <a:solidFill>
                          <a:schemeClr val="bg1"/>
                        </a:solidFill>
                        <a:effectLst/>
                        <a:latin typeface="Tahoma" panose="020B0604030504040204" pitchFamily="34" charset="0"/>
                      </a:endParaRPr>
                    </a:p>
                  </a:txBody>
                  <a:tcPr marL="5883" marR="5883" marT="5883" marB="0" anchor="ctr">
                    <a:solidFill>
                      <a:schemeClr val="bg1">
                        <a:lumMod val="65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5883" marR="5883" marT="5883" marB="0" anchor="ctr">
                    <a:solidFill>
                      <a:schemeClr val="bg1">
                        <a:lumMod val="65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5883" marR="5883" marT="5883" marB="0" anchor="ctr">
                    <a:solidFill>
                      <a:schemeClr val="bg1">
                        <a:lumMod val="65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5883" marR="5883" marT="5883" marB="0" anchor="ctr">
                    <a:solidFill>
                      <a:schemeClr val="bg1">
                        <a:lumMod val="65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5883" marR="5883" marT="5883" marB="0" anchor="ctr">
                    <a:solidFill>
                      <a:schemeClr val="bg1">
                        <a:lumMod val="65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5883" marR="5883" marT="5883" marB="0" anchor="ctr">
                    <a:solidFill>
                      <a:schemeClr val="bg1">
                        <a:lumMod val="65000"/>
                      </a:schemeClr>
                    </a:solidFill>
                  </a:tcPr>
                </a:tc>
                <a:tc>
                  <a:txBody>
                    <a:bodyPr/>
                    <a:lstStyle/>
                    <a:p>
                      <a:pPr algn="ctr" fontAlgn="t"/>
                      <a:r>
                        <a:rPr lang="en-IE" sz="1000" b="0" i="1" u="none" strike="noStrike" dirty="0">
                          <a:solidFill>
                            <a:schemeClr val="bg1"/>
                          </a:solidFill>
                          <a:effectLst/>
                          <a:latin typeface="Tahoma" panose="020B0604030504040204" pitchFamily="34" charset="0"/>
                        </a:rPr>
                        <a:t>%</a:t>
                      </a:r>
                    </a:p>
                  </a:txBody>
                  <a:tcPr marL="5883" marR="5883" marT="5883" marB="0" anchor="ctr">
                    <a:solidFill>
                      <a:schemeClr val="bg1">
                        <a:lumMod val="65000"/>
                      </a:schemeClr>
                    </a:solidFill>
                  </a:tcPr>
                </a:tc>
                <a:extLst>
                  <a:ext uri="{0D108BD9-81ED-4DB2-BD59-A6C34878D82A}">
                    <a16:rowId xmlns="" xmlns:a16="http://schemas.microsoft.com/office/drawing/2014/main" val="2312881967"/>
                  </a:ext>
                </a:extLst>
              </a:tr>
              <a:tr h="554523">
                <a:tc>
                  <a:txBody>
                    <a:bodyPr/>
                    <a:lstStyle/>
                    <a:p>
                      <a:pPr algn="l" fontAlgn="t"/>
                      <a:r>
                        <a:rPr lang="en-US" sz="1200" u="none" strike="noStrike" dirty="0">
                          <a:effectLst/>
                        </a:rPr>
                        <a:t>Large scale music and culture festival</a:t>
                      </a:r>
                      <a:endParaRPr lang="en-US" sz="1200" b="0" i="0" u="none" strike="noStrike" dirty="0">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dirty="0">
                          <a:effectLst/>
                        </a:rPr>
                        <a:t>18</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dirty="0">
                          <a:effectLst/>
                        </a:rPr>
                        <a:t>23</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a:effectLst/>
                        </a:rPr>
                        <a:t>15</a:t>
                      </a:r>
                      <a:endParaRPr lang="en-IE" sz="1200" b="0" i="0" u="none" strike="noStrike">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a:effectLst/>
                        </a:rPr>
                        <a:t>20</a:t>
                      </a:r>
                      <a:endParaRPr lang="en-IE" sz="1200" b="0" i="0" u="none" strike="noStrike">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dirty="0">
                          <a:effectLst/>
                        </a:rPr>
                        <a:t>40</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accent1">
                        <a:lumMod val="60000"/>
                        <a:lumOff val="40000"/>
                      </a:schemeClr>
                    </a:solidFill>
                  </a:tcPr>
                </a:tc>
                <a:tc>
                  <a:txBody>
                    <a:bodyPr/>
                    <a:lstStyle/>
                    <a:p>
                      <a:pPr algn="ctr" fontAlgn="t"/>
                      <a:r>
                        <a:rPr lang="en-IE" sz="1200" u="none" strike="noStrike">
                          <a:effectLst/>
                        </a:rPr>
                        <a:t>14</a:t>
                      </a:r>
                      <a:endParaRPr lang="en-IE" sz="1200" b="0" i="0" u="none" strike="noStrike">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b="0" i="0" u="none" strike="noStrike" dirty="0">
                          <a:solidFill>
                            <a:srgbClr val="000000"/>
                          </a:solidFill>
                          <a:effectLst/>
                          <a:latin typeface="Tahoma" panose="020B0604030504040204" pitchFamily="34" charset="0"/>
                        </a:rPr>
                        <a:t>3</a:t>
                      </a:r>
                    </a:p>
                  </a:txBody>
                  <a:tcPr marL="5883" marR="5883" marT="5883" marB="0" anchor="ctr">
                    <a:solidFill>
                      <a:schemeClr val="bg2"/>
                    </a:solidFill>
                  </a:tcPr>
                </a:tc>
                <a:extLst>
                  <a:ext uri="{0D108BD9-81ED-4DB2-BD59-A6C34878D82A}">
                    <a16:rowId xmlns="" xmlns:a16="http://schemas.microsoft.com/office/drawing/2014/main" val="2259667918"/>
                  </a:ext>
                </a:extLst>
              </a:tr>
              <a:tr h="554523">
                <a:tc>
                  <a:txBody>
                    <a:bodyPr/>
                    <a:lstStyle/>
                    <a:p>
                      <a:pPr algn="l" fontAlgn="t"/>
                      <a:r>
                        <a:rPr lang="en-US" sz="1200" u="none" strike="noStrike" dirty="0">
                          <a:effectLst/>
                        </a:rPr>
                        <a:t>Other cultural festival</a:t>
                      </a:r>
                      <a:endParaRPr lang="en-US" sz="1200" b="0" i="0" u="none" strike="noStrike" dirty="0">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dirty="0">
                          <a:effectLst/>
                        </a:rPr>
                        <a:t>18</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dirty="0">
                          <a:effectLst/>
                        </a:rPr>
                        <a:t>24</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dirty="0">
                          <a:effectLst/>
                        </a:rPr>
                        <a:t>17</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dirty="0">
                          <a:effectLst/>
                        </a:rPr>
                        <a:t>26</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accent1">
                        <a:lumMod val="60000"/>
                        <a:lumOff val="40000"/>
                      </a:schemeClr>
                    </a:solidFill>
                  </a:tcPr>
                </a:tc>
                <a:tc>
                  <a:txBody>
                    <a:bodyPr/>
                    <a:lstStyle/>
                    <a:p>
                      <a:pPr algn="ctr" fontAlgn="t"/>
                      <a:r>
                        <a:rPr lang="en-IE" sz="1200" u="none" strike="noStrike" dirty="0">
                          <a:effectLst/>
                        </a:rPr>
                        <a:t>31</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accent1">
                        <a:lumMod val="60000"/>
                        <a:lumOff val="40000"/>
                      </a:schemeClr>
                    </a:solidFill>
                  </a:tcPr>
                </a:tc>
                <a:tc>
                  <a:txBody>
                    <a:bodyPr/>
                    <a:lstStyle/>
                    <a:p>
                      <a:pPr algn="ctr" fontAlgn="t"/>
                      <a:r>
                        <a:rPr lang="en-IE" sz="1200" u="none" strike="noStrike" dirty="0">
                          <a:effectLst/>
                        </a:rPr>
                        <a:t>7</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b="0" i="0" u="none" strike="noStrike" dirty="0">
                          <a:solidFill>
                            <a:srgbClr val="000000"/>
                          </a:solidFill>
                          <a:effectLst/>
                          <a:latin typeface="Tahoma" panose="020B0604030504040204" pitchFamily="34" charset="0"/>
                        </a:rPr>
                        <a:t>5</a:t>
                      </a:r>
                    </a:p>
                  </a:txBody>
                  <a:tcPr marL="5883" marR="5883" marT="5883" marB="0" anchor="ctr">
                    <a:solidFill>
                      <a:schemeClr val="bg2"/>
                    </a:solidFill>
                  </a:tcPr>
                </a:tc>
                <a:extLst>
                  <a:ext uri="{0D108BD9-81ED-4DB2-BD59-A6C34878D82A}">
                    <a16:rowId xmlns="" xmlns:a16="http://schemas.microsoft.com/office/drawing/2014/main" val="2542612285"/>
                  </a:ext>
                </a:extLst>
              </a:tr>
              <a:tr h="554523">
                <a:tc>
                  <a:txBody>
                    <a:bodyPr/>
                    <a:lstStyle/>
                    <a:p>
                      <a:pPr algn="l" fontAlgn="t"/>
                      <a:r>
                        <a:rPr lang="en-IE" sz="1200" u="none" strike="noStrike" dirty="0">
                          <a:effectLst/>
                        </a:rPr>
                        <a:t>Dedicated arts festival </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dirty="0">
                          <a:effectLst/>
                        </a:rPr>
                        <a:t>13</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dirty="0">
                          <a:effectLst/>
                        </a:rPr>
                        <a:t>18</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dirty="0">
                          <a:effectLst/>
                        </a:rPr>
                        <a:t>6</a:t>
                      </a:r>
                      <a:endParaRPr lang="en-IE" sz="1200" b="0" i="0" u="none" strike="noStrike" dirty="0">
                        <a:solidFill>
                          <a:srgbClr val="000000"/>
                        </a:solidFill>
                        <a:effectLst/>
                        <a:latin typeface="Tahoma" panose="020B0604030504040204" pitchFamily="34" charset="0"/>
                      </a:endParaRPr>
                    </a:p>
                  </a:txBody>
                  <a:tcPr marL="5883" marR="5883" marT="5883" marB="0" anchor="ctr">
                    <a:solidFill>
                      <a:srgbClr val="FFC000"/>
                    </a:solidFill>
                  </a:tcPr>
                </a:tc>
                <a:tc>
                  <a:txBody>
                    <a:bodyPr/>
                    <a:lstStyle/>
                    <a:p>
                      <a:pPr algn="ctr" fontAlgn="t"/>
                      <a:r>
                        <a:rPr lang="en-IE" sz="1200" u="none" strike="noStrike" dirty="0">
                          <a:effectLst/>
                        </a:rPr>
                        <a:t>18</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accent1">
                        <a:lumMod val="60000"/>
                        <a:lumOff val="40000"/>
                      </a:schemeClr>
                    </a:solidFill>
                  </a:tcPr>
                </a:tc>
                <a:tc>
                  <a:txBody>
                    <a:bodyPr/>
                    <a:lstStyle/>
                    <a:p>
                      <a:pPr algn="ctr" fontAlgn="t"/>
                      <a:r>
                        <a:rPr lang="en-IE" sz="1200" u="none" strike="noStrike" dirty="0">
                          <a:effectLst/>
                        </a:rPr>
                        <a:t>36</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accent1">
                        <a:lumMod val="60000"/>
                        <a:lumOff val="40000"/>
                      </a:schemeClr>
                    </a:solidFill>
                  </a:tcPr>
                </a:tc>
                <a:tc>
                  <a:txBody>
                    <a:bodyPr/>
                    <a:lstStyle/>
                    <a:p>
                      <a:pPr algn="ctr" fontAlgn="t"/>
                      <a:r>
                        <a:rPr lang="en-IE" sz="1200" u="none" strike="noStrike">
                          <a:effectLst/>
                        </a:rPr>
                        <a:t>7</a:t>
                      </a:r>
                      <a:endParaRPr lang="en-IE" sz="1200" b="0" i="0" u="none" strike="noStrike">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dirty="0">
                          <a:effectLst/>
                        </a:rPr>
                        <a:t>3</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bg2"/>
                    </a:solidFill>
                  </a:tcPr>
                </a:tc>
                <a:extLst>
                  <a:ext uri="{0D108BD9-81ED-4DB2-BD59-A6C34878D82A}">
                    <a16:rowId xmlns="" xmlns:a16="http://schemas.microsoft.com/office/drawing/2014/main" val="2849222754"/>
                  </a:ext>
                </a:extLst>
              </a:tr>
              <a:tr h="554523">
                <a:tc>
                  <a:txBody>
                    <a:bodyPr/>
                    <a:lstStyle/>
                    <a:p>
                      <a:pPr algn="l" fontAlgn="t"/>
                      <a:r>
                        <a:rPr lang="en-US" sz="1200" u="none" strike="noStrike" dirty="0">
                          <a:effectLst/>
                        </a:rPr>
                        <a:t>A cultural or arts festival outside of Ireland</a:t>
                      </a:r>
                      <a:endParaRPr lang="en-US" sz="1200" b="0" i="0" u="none" strike="noStrike" dirty="0">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a:effectLst/>
                        </a:rPr>
                        <a:t>4</a:t>
                      </a:r>
                      <a:endParaRPr lang="en-IE" sz="1200" b="0" i="0" u="none" strike="noStrike">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dirty="0">
                          <a:effectLst/>
                        </a:rPr>
                        <a:t>4</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a:effectLst/>
                        </a:rPr>
                        <a:t>2</a:t>
                      </a:r>
                      <a:endParaRPr lang="en-IE" sz="1200" b="0" i="0" u="none" strike="noStrike">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a:effectLst/>
                        </a:rPr>
                        <a:t>3</a:t>
                      </a:r>
                      <a:endParaRPr lang="en-IE" sz="1200" b="0" i="0" u="none" strike="noStrike">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dirty="0">
                          <a:effectLst/>
                        </a:rPr>
                        <a:t>9</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accent1">
                        <a:lumMod val="60000"/>
                        <a:lumOff val="40000"/>
                      </a:schemeClr>
                    </a:solidFill>
                  </a:tcPr>
                </a:tc>
                <a:tc>
                  <a:txBody>
                    <a:bodyPr/>
                    <a:lstStyle/>
                    <a:p>
                      <a:pPr algn="ctr" fontAlgn="t"/>
                      <a:r>
                        <a:rPr lang="en-IE" sz="1200" u="none" strike="noStrike" dirty="0">
                          <a:effectLst/>
                        </a:rPr>
                        <a:t>4</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u="none" strike="noStrike" dirty="0">
                          <a:effectLst/>
                        </a:rPr>
                        <a:t>2</a:t>
                      </a:r>
                      <a:endParaRPr lang="en-IE" sz="1200" b="0" i="0" u="none" strike="noStrike" dirty="0">
                        <a:solidFill>
                          <a:srgbClr val="000000"/>
                        </a:solidFill>
                        <a:effectLst/>
                        <a:latin typeface="Tahoma" panose="020B0604030504040204" pitchFamily="34" charset="0"/>
                      </a:endParaRPr>
                    </a:p>
                  </a:txBody>
                  <a:tcPr marL="5883" marR="5883" marT="5883" marB="0" anchor="ctr">
                    <a:solidFill>
                      <a:schemeClr val="bg2"/>
                    </a:solidFill>
                  </a:tcPr>
                </a:tc>
                <a:extLst>
                  <a:ext uri="{0D108BD9-81ED-4DB2-BD59-A6C34878D82A}">
                    <a16:rowId xmlns="" xmlns:a16="http://schemas.microsoft.com/office/drawing/2014/main" val="619552214"/>
                  </a:ext>
                </a:extLst>
              </a:tr>
              <a:tr h="554523">
                <a:tc>
                  <a:txBody>
                    <a:bodyPr/>
                    <a:lstStyle/>
                    <a:p>
                      <a:pPr algn="l" fontAlgn="t"/>
                      <a:r>
                        <a:rPr lang="en-IE" sz="1200" b="1" u="none" strike="noStrike" dirty="0">
                          <a:effectLst/>
                        </a:rPr>
                        <a:t>Any</a:t>
                      </a:r>
                      <a:endParaRPr lang="en-IE" sz="1200" b="1" i="0" u="none" strike="noStrike" dirty="0">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b="1" u="none" strike="noStrike">
                          <a:effectLst/>
                        </a:rPr>
                        <a:t>38</a:t>
                      </a:r>
                      <a:endParaRPr lang="en-IE" sz="1200" b="1" i="0" u="none" strike="noStrike">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b="1" u="none" strike="noStrike" dirty="0">
                          <a:effectLst/>
                        </a:rPr>
                        <a:t>48</a:t>
                      </a:r>
                      <a:endParaRPr lang="en-IE" sz="1200" b="1" i="0" u="none" strike="noStrike" dirty="0">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b="1" u="none" strike="noStrike" dirty="0">
                          <a:effectLst/>
                        </a:rPr>
                        <a:t>36</a:t>
                      </a:r>
                      <a:endParaRPr lang="en-IE" sz="1200" b="1" i="0" u="none" strike="noStrike" dirty="0">
                        <a:solidFill>
                          <a:srgbClr val="000000"/>
                        </a:solidFill>
                        <a:effectLst/>
                        <a:latin typeface="Tahoma" panose="020B0604030504040204" pitchFamily="34" charset="0"/>
                      </a:endParaRPr>
                    </a:p>
                  </a:txBody>
                  <a:tcPr marL="5883" marR="5883" marT="5883" marB="0" anchor="ctr">
                    <a:solidFill>
                      <a:schemeClr val="bg2"/>
                    </a:solidFill>
                  </a:tcPr>
                </a:tc>
                <a:tc>
                  <a:txBody>
                    <a:bodyPr/>
                    <a:lstStyle/>
                    <a:p>
                      <a:pPr algn="ctr" fontAlgn="t"/>
                      <a:r>
                        <a:rPr lang="en-IE" sz="1200" b="1" u="none" strike="noStrike" dirty="0">
                          <a:effectLst/>
                        </a:rPr>
                        <a:t>51</a:t>
                      </a:r>
                      <a:endParaRPr lang="en-IE" sz="1200" b="1" i="0" u="none" strike="noStrike" dirty="0">
                        <a:solidFill>
                          <a:srgbClr val="000000"/>
                        </a:solidFill>
                        <a:effectLst/>
                        <a:latin typeface="Tahoma" panose="020B0604030504040204" pitchFamily="34" charset="0"/>
                      </a:endParaRPr>
                    </a:p>
                  </a:txBody>
                  <a:tcPr marL="5883" marR="5883" marT="5883" marB="0" anchor="ctr">
                    <a:solidFill>
                      <a:schemeClr val="accent1">
                        <a:lumMod val="60000"/>
                        <a:lumOff val="40000"/>
                      </a:schemeClr>
                    </a:solidFill>
                  </a:tcPr>
                </a:tc>
                <a:tc>
                  <a:txBody>
                    <a:bodyPr/>
                    <a:lstStyle/>
                    <a:p>
                      <a:pPr algn="ctr" fontAlgn="t"/>
                      <a:r>
                        <a:rPr lang="en-IE" sz="1200" b="1" u="none" strike="noStrike" dirty="0">
                          <a:effectLst/>
                        </a:rPr>
                        <a:t>64</a:t>
                      </a:r>
                      <a:endParaRPr lang="en-IE" sz="1200" b="1" i="0" u="none" strike="noStrike" dirty="0">
                        <a:solidFill>
                          <a:srgbClr val="000000"/>
                        </a:solidFill>
                        <a:effectLst/>
                        <a:latin typeface="Tahoma" panose="020B0604030504040204" pitchFamily="34" charset="0"/>
                      </a:endParaRPr>
                    </a:p>
                  </a:txBody>
                  <a:tcPr marL="5883" marR="5883" marT="5883" marB="0" anchor="ctr">
                    <a:solidFill>
                      <a:schemeClr val="accent1">
                        <a:lumMod val="60000"/>
                        <a:lumOff val="40000"/>
                      </a:schemeClr>
                    </a:solidFill>
                  </a:tcPr>
                </a:tc>
                <a:tc>
                  <a:txBody>
                    <a:bodyPr/>
                    <a:lstStyle/>
                    <a:p>
                      <a:pPr algn="ctr" fontAlgn="t"/>
                      <a:r>
                        <a:rPr lang="en-IE" sz="1200" b="1" u="none" strike="noStrike" dirty="0">
                          <a:effectLst/>
                        </a:rPr>
                        <a:t>28</a:t>
                      </a:r>
                      <a:endParaRPr lang="en-IE" sz="1200" b="1" i="0" u="none" strike="noStrike" dirty="0">
                        <a:solidFill>
                          <a:srgbClr val="000000"/>
                        </a:solidFill>
                        <a:effectLst/>
                        <a:latin typeface="Tahoma" panose="020B0604030504040204" pitchFamily="34" charset="0"/>
                      </a:endParaRPr>
                    </a:p>
                  </a:txBody>
                  <a:tcPr marL="5883" marR="5883" marT="5883" marB="0" anchor="ctr">
                    <a:solidFill>
                      <a:srgbClr val="FFC000"/>
                    </a:solidFill>
                  </a:tcPr>
                </a:tc>
                <a:tc>
                  <a:txBody>
                    <a:bodyPr/>
                    <a:lstStyle/>
                    <a:p>
                      <a:pPr algn="ctr" fontAlgn="t"/>
                      <a:r>
                        <a:rPr lang="en-IE" sz="1200" b="1" u="none" strike="noStrike" dirty="0">
                          <a:effectLst/>
                        </a:rPr>
                        <a:t>12</a:t>
                      </a:r>
                      <a:endParaRPr lang="en-IE" sz="1200" b="1" i="0" u="none" strike="noStrike" dirty="0">
                        <a:solidFill>
                          <a:srgbClr val="000000"/>
                        </a:solidFill>
                        <a:effectLst/>
                        <a:latin typeface="Tahoma" panose="020B0604030504040204" pitchFamily="34" charset="0"/>
                      </a:endParaRPr>
                    </a:p>
                  </a:txBody>
                  <a:tcPr marL="5883" marR="5883" marT="5883" marB="0" anchor="ctr">
                    <a:solidFill>
                      <a:srgbClr val="FFC000"/>
                    </a:solidFill>
                  </a:tcPr>
                </a:tc>
                <a:extLst>
                  <a:ext uri="{0D108BD9-81ED-4DB2-BD59-A6C34878D82A}">
                    <a16:rowId xmlns="" xmlns:a16="http://schemas.microsoft.com/office/drawing/2014/main" val="749747902"/>
                  </a:ext>
                </a:extLst>
              </a:tr>
            </a:tbl>
          </a:graphicData>
        </a:graphic>
      </p:graphicFrame>
      <p:sp>
        <p:nvSpPr>
          <p:cNvPr id="6" name="Parallelogram 5">
            <a:extLst>
              <a:ext uri="{FF2B5EF4-FFF2-40B4-BE49-F238E27FC236}">
                <a16:creationId xmlns="" xmlns:a16="http://schemas.microsoft.com/office/drawing/2014/main" id="{8D1E8116-2BCD-475B-AE37-816C74EC2005}"/>
              </a:ext>
            </a:extLst>
          </p:cNvPr>
          <p:cNvSpPr/>
          <p:nvPr/>
        </p:nvSpPr>
        <p:spPr>
          <a:xfrm>
            <a:off x="521931" y="5799066"/>
            <a:ext cx="8949528" cy="632518"/>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400" b="1" dirty="0">
                <a:solidFill>
                  <a:prstClr val="white"/>
                </a:solidFill>
              </a:rPr>
              <a:t>Currently, attendance at arts &amp; cultural festivals is largely the preserve of ‘Regulars’ &amp; ‘Aficionados’</a:t>
            </a:r>
          </a:p>
        </p:txBody>
      </p:sp>
    </p:spTree>
    <p:extLst>
      <p:ext uri="{BB962C8B-B14F-4D97-AF65-F5344CB8AC3E}">
        <p14:creationId xmlns:p14="http://schemas.microsoft.com/office/powerpoint/2010/main" val="2803041735"/>
      </p:ext>
    </p:extLst>
  </p:cSld>
  <p:clrMapOvr>
    <a:masterClrMapping/>
  </p:clrMapOvr>
  <p:transition spd="slow">
    <p:wipe dir="r"/>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E96073DA-CADB-4EC9-870E-BA9BAF6E861E}"/>
              </a:ext>
            </a:extLst>
          </p:cNvPr>
          <p:cNvSpPr>
            <a:spLocks noGrp="1"/>
          </p:cNvSpPr>
          <p:nvPr>
            <p:ph type="body" sz="quarter" idx="49"/>
          </p:nvPr>
        </p:nvSpPr>
        <p:spPr/>
        <p:txBody>
          <a:bodyPr/>
          <a:lstStyle/>
          <a:p>
            <a:r>
              <a:rPr lang="en-IE" sz="1200" dirty="0"/>
              <a:t>Base : Attended ‘Any’ past 12 months N – 294 (13%)</a:t>
            </a:r>
            <a:br>
              <a:rPr lang="en-IE" sz="1200" dirty="0"/>
            </a:br>
            <a:endParaRPr lang="en-IE" sz="1200" dirty="0"/>
          </a:p>
          <a:p>
            <a:endParaRPr lang="en-IE" sz="1200" dirty="0"/>
          </a:p>
        </p:txBody>
      </p:sp>
      <p:sp>
        <p:nvSpPr>
          <p:cNvPr id="3" name="Title 2">
            <a:extLst>
              <a:ext uri="{FF2B5EF4-FFF2-40B4-BE49-F238E27FC236}">
                <a16:creationId xmlns="" xmlns:a16="http://schemas.microsoft.com/office/drawing/2014/main" id="{96A70C37-FD4D-4719-ABCD-E84865D419BE}"/>
              </a:ext>
            </a:extLst>
          </p:cNvPr>
          <p:cNvSpPr>
            <a:spLocks noGrp="1"/>
          </p:cNvSpPr>
          <p:nvPr>
            <p:ph type="title"/>
          </p:nvPr>
        </p:nvSpPr>
        <p:spPr>
          <a:xfrm>
            <a:off x="239906" y="52772"/>
            <a:ext cx="7952663" cy="370620"/>
          </a:xfrm>
        </p:spPr>
        <p:txBody>
          <a:bodyPr/>
          <a:lstStyle/>
          <a:p>
            <a:r>
              <a:rPr lang="en-IE" dirty="0"/>
              <a:t>Dedicated Arts Festivals - </a:t>
            </a:r>
            <a:br>
              <a:rPr lang="en-IE" dirty="0"/>
            </a:br>
            <a:r>
              <a:rPr lang="en-IE" sz="1800" dirty="0"/>
              <a:t>Specific Festival attended past 12 months</a:t>
            </a:r>
            <a:endParaRPr lang="en-IE" dirty="0"/>
          </a:p>
        </p:txBody>
      </p:sp>
      <p:sp>
        <p:nvSpPr>
          <p:cNvPr id="4" name="Text Placeholder 3">
            <a:extLst>
              <a:ext uri="{FF2B5EF4-FFF2-40B4-BE49-F238E27FC236}">
                <a16:creationId xmlns="" xmlns:a16="http://schemas.microsoft.com/office/drawing/2014/main" id="{1F484E03-328C-46F0-A67B-5065BB68AEED}"/>
              </a:ext>
            </a:extLst>
          </p:cNvPr>
          <p:cNvSpPr>
            <a:spLocks noGrp="1"/>
          </p:cNvSpPr>
          <p:nvPr>
            <p:ph type="body" sz="quarter" idx="60"/>
          </p:nvPr>
        </p:nvSpPr>
        <p:spPr/>
        <p:txBody>
          <a:bodyPr/>
          <a:lstStyle/>
          <a:p>
            <a:r>
              <a:rPr lang="en-US" dirty="0"/>
              <a:t>Q.21c In the past 12 months, did you attend any event or events at any of the following named festivals?</a:t>
            </a:r>
            <a:endParaRPr lang="en-IE" dirty="0"/>
          </a:p>
        </p:txBody>
      </p:sp>
      <p:graphicFrame>
        <p:nvGraphicFramePr>
          <p:cNvPr id="6" name="Chart 5">
            <a:extLst>
              <a:ext uri="{FF2B5EF4-FFF2-40B4-BE49-F238E27FC236}">
                <a16:creationId xmlns="" xmlns:a16="http://schemas.microsoft.com/office/drawing/2014/main" id="{AC34D13E-0DD0-4E7F-89EE-F6FB46DC42C2}"/>
              </a:ext>
            </a:extLst>
          </p:cNvPr>
          <p:cNvGraphicFramePr/>
          <p:nvPr>
            <p:custDataLst>
              <p:tags r:id="rId1"/>
            </p:custDataLst>
            <p:extLst>
              <p:ext uri="{D42A27DB-BD31-4B8C-83A1-F6EECF244321}">
                <p14:modId xmlns:p14="http://schemas.microsoft.com/office/powerpoint/2010/main" val="940750924"/>
              </p:ext>
            </p:extLst>
          </p:nvPr>
        </p:nvGraphicFramePr>
        <p:xfrm>
          <a:off x="-551540" y="1491084"/>
          <a:ext cx="8136838" cy="4738206"/>
        </p:xfrm>
        <a:graphic>
          <a:graphicData uri="http://schemas.openxmlformats.org/drawingml/2006/chart">
            <c:chart xmlns:c="http://schemas.openxmlformats.org/drawingml/2006/chart" xmlns:r="http://schemas.openxmlformats.org/officeDocument/2006/relationships" r:id="rId3"/>
          </a:graphicData>
        </a:graphic>
      </p:graphicFrame>
      <p:sp>
        <p:nvSpPr>
          <p:cNvPr id="7" name="Oval 6">
            <a:extLst>
              <a:ext uri="{FF2B5EF4-FFF2-40B4-BE49-F238E27FC236}">
                <a16:creationId xmlns="" xmlns:a16="http://schemas.microsoft.com/office/drawing/2014/main" id="{91AEFB0F-234A-46B4-AE77-626FD79C296E}"/>
              </a:ext>
            </a:extLst>
          </p:cNvPr>
          <p:cNvSpPr/>
          <p:nvPr/>
        </p:nvSpPr>
        <p:spPr>
          <a:xfrm>
            <a:off x="6994209" y="1553417"/>
            <a:ext cx="360040" cy="288032"/>
          </a:xfrm>
          <a:prstGeom prst="ellipse">
            <a:avLst/>
          </a:prstGeom>
          <a:noFill/>
          <a:ln w="28575">
            <a:solidFill>
              <a:srgbClr val="54C0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9" name="Straight Connector 8">
            <a:extLst>
              <a:ext uri="{FF2B5EF4-FFF2-40B4-BE49-F238E27FC236}">
                <a16:creationId xmlns="" xmlns:a16="http://schemas.microsoft.com/office/drawing/2014/main" id="{C8B39651-1D86-4AEF-A25B-C5CC0C4C63E4}"/>
              </a:ext>
            </a:extLst>
          </p:cNvPr>
          <p:cNvCxnSpPr>
            <a:stCxn id="7" idx="6"/>
          </p:cNvCxnSpPr>
          <p:nvPr/>
        </p:nvCxnSpPr>
        <p:spPr>
          <a:xfrm flipV="1">
            <a:off x="7354249" y="1686148"/>
            <a:ext cx="1706070" cy="11285"/>
          </a:xfrm>
          <a:prstGeom prst="line">
            <a:avLst/>
          </a:prstGeom>
          <a:ln w="28575">
            <a:solidFill>
              <a:srgbClr val="54C0E8"/>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 xmlns:a16="http://schemas.microsoft.com/office/drawing/2014/main" id="{39C7A425-B820-4366-B4F9-1EB9D0DB874E}"/>
              </a:ext>
            </a:extLst>
          </p:cNvPr>
          <p:cNvSpPr/>
          <p:nvPr/>
        </p:nvSpPr>
        <p:spPr>
          <a:xfrm>
            <a:off x="8409384" y="1378074"/>
            <a:ext cx="1336154" cy="515341"/>
          </a:xfrm>
          <a:prstGeom prst="rect">
            <a:avLst/>
          </a:prstGeom>
          <a:solidFill>
            <a:schemeClr val="bg2"/>
          </a:solidFill>
          <a:ln w="28575">
            <a:solidFill>
              <a:srgbClr val="54C0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200" dirty="0">
                <a:solidFill>
                  <a:schemeClr val="tx1">
                    <a:lumMod val="65000"/>
                    <a:lumOff val="35000"/>
                  </a:schemeClr>
                </a:solidFill>
              </a:rPr>
              <a:t>5% of national population</a:t>
            </a:r>
          </a:p>
        </p:txBody>
      </p:sp>
    </p:spTree>
    <p:extLst>
      <p:ext uri="{BB962C8B-B14F-4D97-AF65-F5344CB8AC3E}">
        <p14:creationId xmlns:p14="http://schemas.microsoft.com/office/powerpoint/2010/main" val="205363439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A22D2941-D12F-4E1B-B473-4FB9D1696DBD}"/>
              </a:ext>
            </a:extLst>
          </p:cNvPr>
          <p:cNvSpPr>
            <a:spLocks noGrp="1"/>
          </p:cNvSpPr>
          <p:nvPr>
            <p:ph type="body" sz="quarter" idx="49"/>
          </p:nvPr>
        </p:nvSpPr>
        <p:spPr>
          <a:xfrm>
            <a:off x="272480" y="447659"/>
            <a:ext cx="5548676" cy="323941"/>
          </a:xfrm>
        </p:spPr>
        <p:txBody>
          <a:bodyPr/>
          <a:lstStyle/>
          <a:p>
            <a:r>
              <a:rPr lang="en-IE" dirty="0"/>
              <a:t>Base : All adults 16+ n-1303</a:t>
            </a:r>
            <a:br>
              <a:rPr lang="en-IE" dirty="0"/>
            </a:br>
            <a:endParaRPr lang="en-IE" dirty="0"/>
          </a:p>
          <a:p>
            <a:endParaRPr lang="en-IE" dirty="0"/>
          </a:p>
        </p:txBody>
      </p:sp>
      <p:sp>
        <p:nvSpPr>
          <p:cNvPr id="3" name="Title 2">
            <a:extLst>
              <a:ext uri="{FF2B5EF4-FFF2-40B4-BE49-F238E27FC236}">
                <a16:creationId xmlns="" xmlns:a16="http://schemas.microsoft.com/office/drawing/2014/main" id="{640D19D1-73E2-4F92-B952-2606A48646B1}"/>
              </a:ext>
            </a:extLst>
          </p:cNvPr>
          <p:cNvSpPr>
            <a:spLocks noGrp="1"/>
          </p:cNvSpPr>
          <p:nvPr>
            <p:ph type="title"/>
          </p:nvPr>
        </p:nvSpPr>
        <p:spPr>
          <a:xfrm>
            <a:off x="272480" y="35488"/>
            <a:ext cx="7952663" cy="370620"/>
          </a:xfrm>
        </p:spPr>
        <p:txBody>
          <a:bodyPr/>
          <a:lstStyle/>
          <a:p>
            <a:r>
              <a:rPr lang="en-IE" dirty="0"/>
              <a:t>Local Cultural or Arts Festivals</a:t>
            </a:r>
          </a:p>
        </p:txBody>
      </p:sp>
      <p:sp>
        <p:nvSpPr>
          <p:cNvPr id="4" name="Text Placeholder 3">
            <a:extLst>
              <a:ext uri="{FF2B5EF4-FFF2-40B4-BE49-F238E27FC236}">
                <a16:creationId xmlns="" xmlns:a16="http://schemas.microsoft.com/office/drawing/2014/main" id="{9CD4A057-84BB-4668-9A5A-0451583E4F9E}"/>
              </a:ext>
            </a:extLst>
          </p:cNvPr>
          <p:cNvSpPr>
            <a:spLocks noGrp="1"/>
          </p:cNvSpPr>
          <p:nvPr>
            <p:ph type="body" sz="quarter" idx="60"/>
          </p:nvPr>
        </p:nvSpPr>
        <p:spPr>
          <a:xfrm>
            <a:off x="488504" y="6533605"/>
            <a:ext cx="7042362" cy="285204"/>
          </a:xfrm>
        </p:spPr>
        <p:txBody>
          <a:bodyPr/>
          <a:lstStyle/>
          <a:p>
            <a:pPr>
              <a:lnSpc>
                <a:spcPct val="30000"/>
              </a:lnSpc>
            </a:pPr>
            <a:r>
              <a:rPr lang="en-US" dirty="0"/>
              <a:t>Q.21d Have you ever attended a cultural  or art festival such as this in your local area?</a:t>
            </a:r>
          </a:p>
          <a:p>
            <a:pPr>
              <a:lnSpc>
                <a:spcPct val="30000"/>
              </a:lnSpc>
            </a:pPr>
            <a:r>
              <a:rPr lang="en-US" dirty="0"/>
              <a:t>Q.21e In the past 12 months, have you ever attended a cultural or art festival such as this in your local area?</a:t>
            </a:r>
            <a:endParaRPr lang="en-IE" dirty="0"/>
          </a:p>
        </p:txBody>
      </p:sp>
      <p:sp>
        <p:nvSpPr>
          <p:cNvPr id="5" name="Parallelogram 4">
            <a:extLst>
              <a:ext uri="{FF2B5EF4-FFF2-40B4-BE49-F238E27FC236}">
                <a16:creationId xmlns="" xmlns:a16="http://schemas.microsoft.com/office/drawing/2014/main" id="{0F2F0349-295B-4F96-BB18-234E767F740E}"/>
              </a:ext>
            </a:extLst>
          </p:cNvPr>
          <p:cNvSpPr/>
          <p:nvPr/>
        </p:nvSpPr>
        <p:spPr>
          <a:xfrm>
            <a:off x="100236" y="6029652"/>
            <a:ext cx="9705528" cy="285204"/>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400" b="1" dirty="0">
                <a:solidFill>
                  <a:prstClr val="white"/>
                </a:solidFill>
              </a:rPr>
              <a:t>40% of Irish adults attended a local Cultural or Arts Festival in he past 12 months – peaking outside Dublin.</a:t>
            </a:r>
          </a:p>
        </p:txBody>
      </p:sp>
      <p:graphicFrame>
        <p:nvGraphicFramePr>
          <p:cNvPr id="6" name="Chart 5">
            <a:extLst>
              <a:ext uri="{FF2B5EF4-FFF2-40B4-BE49-F238E27FC236}">
                <a16:creationId xmlns="" xmlns:a16="http://schemas.microsoft.com/office/drawing/2014/main" id="{34804477-5255-434D-93D9-1372031AE35F}"/>
              </a:ext>
            </a:extLst>
          </p:cNvPr>
          <p:cNvGraphicFramePr/>
          <p:nvPr/>
        </p:nvGraphicFramePr>
        <p:xfrm>
          <a:off x="752199" y="2186836"/>
          <a:ext cx="6027610" cy="37421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Table 7">
            <a:extLst>
              <a:ext uri="{FF2B5EF4-FFF2-40B4-BE49-F238E27FC236}">
                <a16:creationId xmlns="" xmlns:a16="http://schemas.microsoft.com/office/drawing/2014/main" id="{BBDC96C7-0465-4D11-B7D6-19B414E2EF1E}"/>
              </a:ext>
            </a:extLst>
          </p:cNvPr>
          <p:cNvGraphicFramePr>
            <a:graphicFrameLocks noGrp="1"/>
          </p:cNvGraphicFramePr>
          <p:nvPr/>
        </p:nvGraphicFramePr>
        <p:xfrm>
          <a:off x="-107096" y="2487575"/>
          <a:ext cx="1861840" cy="2650093"/>
        </p:xfrm>
        <a:graphic>
          <a:graphicData uri="http://schemas.openxmlformats.org/drawingml/2006/table">
            <a:tbl>
              <a:tblPr firstRow="1" bandRow="1">
                <a:tableStyleId>{5C22544A-7EE6-4342-B048-85BDC9FD1C3A}</a:tableStyleId>
              </a:tblPr>
              <a:tblGrid>
                <a:gridCol w="1861840">
                  <a:extLst>
                    <a:ext uri="{9D8B030D-6E8A-4147-A177-3AD203B41FA5}">
                      <a16:colId xmlns="" xmlns:a16="http://schemas.microsoft.com/office/drawing/2014/main" val="2720836900"/>
                    </a:ext>
                  </a:extLst>
                </a:gridCol>
              </a:tblGrid>
              <a:tr h="839093">
                <a:tc>
                  <a:txBody>
                    <a:bodyPr/>
                    <a:lstStyle/>
                    <a:p>
                      <a:pPr algn="r"/>
                      <a:r>
                        <a:rPr lang="en-IE" sz="1200" b="0" dirty="0">
                          <a:solidFill>
                            <a:schemeClr val="tx1">
                              <a:lumMod val="65000"/>
                              <a:lumOff val="35000"/>
                            </a:schemeClr>
                          </a:solidFill>
                        </a:rPr>
                        <a:t>Yes (many times)</a:t>
                      </a:r>
                    </a:p>
                  </a:txBody>
                  <a:tcPr>
                    <a:noFill/>
                  </a:tcPr>
                </a:tc>
                <a:extLst>
                  <a:ext uri="{0D108BD9-81ED-4DB2-BD59-A6C34878D82A}">
                    <a16:rowId xmlns="" xmlns:a16="http://schemas.microsoft.com/office/drawing/2014/main" val="1205889394"/>
                  </a:ext>
                </a:extLst>
              </a:tr>
              <a:tr h="1440160">
                <a:tc>
                  <a:txBody>
                    <a:bodyPr/>
                    <a:lstStyle/>
                    <a:p>
                      <a:pPr algn="r"/>
                      <a:r>
                        <a:rPr lang="en-IE" sz="1200" b="0" dirty="0">
                          <a:solidFill>
                            <a:schemeClr val="tx1">
                              <a:lumMod val="65000"/>
                              <a:lumOff val="35000"/>
                            </a:schemeClr>
                          </a:solidFill>
                        </a:rPr>
                        <a:t>Yes ( one or two)</a:t>
                      </a:r>
                    </a:p>
                  </a:txBody>
                  <a:tcPr>
                    <a:noFill/>
                  </a:tcPr>
                </a:tc>
                <a:extLst>
                  <a:ext uri="{0D108BD9-81ED-4DB2-BD59-A6C34878D82A}">
                    <a16:rowId xmlns="" xmlns:a16="http://schemas.microsoft.com/office/drawing/2014/main" val="412742041"/>
                  </a:ext>
                </a:extLst>
              </a:tr>
              <a:tr h="370840">
                <a:tc>
                  <a:txBody>
                    <a:bodyPr/>
                    <a:lstStyle/>
                    <a:p>
                      <a:pPr algn="r"/>
                      <a:r>
                        <a:rPr lang="en-IE" sz="1200" b="0" dirty="0">
                          <a:solidFill>
                            <a:schemeClr val="tx1">
                              <a:lumMod val="65000"/>
                              <a:lumOff val="35000"/>
                            </a:schemeClr>
                          </a:solidFill>
                        </a:rPr>
                        <a:t>No</a:t>
                      </a:r>
                    </a:p>
                  </a:txBody>
                  <a:tcPr>
                    <a:noFill/>
                  </a:tcPr>
                </a:tc>
                <a:extLst>
                  <a:ext uri="{0D108BD9-81ED-4DB2-BD59-A6C34878D82A}">
                    <a16:rowId xmlns="" xmlns:a16="http://schemas.microsoft.com/office/drawing/2014/main" val="2570012004"/>
                  </a:ext>
                </a:extLst>
              </a:tr>
            </a:tbl>
          </a:graphicData>
        </a:graphic>
      </p:graphicFrame>
      <p:graphicFrame>
        <p:nvGraphicFramePr>
          <p:cNvPr id="9" name="Table 9">
            <a:extLst>
              <a:ext uri="{FF2B5EF4-FFF2-40B4-BE49-F238E27FC236}">
                <a16:creationId xmlns="" xmlns:a16="http://schemas.microsoft.com/office/drawing/2014/main" id="{25EFCE35-C1E7-4E46-9160-DBD81D83F4BD}"/>
              </a:ext>
            </a:extLst>
          </p:cNvPr>
          <p:cNvGraphicFramePr>
            <a:graphicFrameLocks noGrp="1"/>
          </p:cNvGraphicFramePr>
          <p:nvPr/>
        </p:nvGraphicFramePr>
        <p:xfrm>
          <a:off x="1595233" y="1593774"/>
          <a:ext cx="4265707" cy="731520"/>
        </p:xfrm>
        <a:graphic>
          <a:graphicData uri="http://schemas.openxmlformats.org/drawingml/2006/table">
            <a:tbl>
              <a:tblPr firstRow="1" bandRow="1">
                <a:tableStyleId>{5C22544A-7EE6-4342-B048-85BDC9FD1C3A}</a:tableStyleId>
              </a:tblPr>
              <a:tblGrid>
                <a:gridCol w="1569951">
                  <a:extLst>
                    <a:ext uri="{9D8B030D-6E8A-4147-A177-3AD203B41FA5}">
                      <a16:colId xmlns="" xmlns:a16="http://schemas.microsoft.com/office/drawing/2014/main" val="4218083791"/>
                    </a:ext>
                  </a:extLst>
                </a:gridCol>
                <a:gridCol w="1022337">
                  <a:extLst>
                    <a:ext uri="{9D8B030D-6E8A-4147-A177-3AD203B41FA5}">
                      <a16:colId xmlns="" xmlns:a16="http://schemas.microsoft.com/office/drawing/2014/main" val="3017751522"/>
                    </a:ext>
                  </a:extLst>
                </a:gridCol>
                <a:gridCol w="1673419">
                  <a:extLst>
                    <a:ext uri="{9D8B030D-6E8A-4147-A177-3AD203B41FA5}">
                      <a16:colId xmlns="" xmlns:a16="http://schemas.microsoft.com/office/drawing/2014/main" val="2918116193"/>
                    </a:ext>
                  </a:extLst>
                </a:gridCol>
              </a:tblGrid>
              <a:tr h="0">
                <a:tc>
                  <a:txBody>
                    <a:bodyPr/>
                    <a:lstStyle/>
                    <a:p>
                      <a:pPr algn="ctr"/>
                      <a:r>
                        <a:rPr lang="en-IE" sz="1200" b="1" kern="1200" dirty="0">
                          <a:solidFill>
                            <a:schemeClr val="tx1">
                              <a:lumMod val="65000"/>
                              <a:lumOff val="35000"/>
                            </a:schemeClr>
                          </a:solidFill>
                          <a:latin typeface="+mn-lt"/>
                          <a:ea typeface="+mn-ea"/>
                          <a:cs typeface="+mn-cs"/>
                        </a:rPr>
                        <a:t>Ever attended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IE" sz="1200" b="1" kern="1200" dirty="0">
                        <a:solidFill>
                          <a:schemeClr val="tx1">
                            <a:lumMod val="65000"/>
                            <a:lumOff val="35000"/>
                          </a:schemeClr>
                        </a:solidFill>
                        <a:latin typeface="+mn-lt"/>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IE" sz="1200" b="1" kern="1200" dirty="0">
                          <a:solidFill>
                            <a:schemeClr val="tx1">
                              <a:lumMod val="65000"/>
                              <a:lumOff val="35000"/>
                            </a:schemeClr>
                          </a:solidFill>
                          <a:latin typeface="+mn-lt"/>
                          <a:ea typeface="+mn-ea"/>
                          <a:cs typeface="+mn-cs"/>
                        </a:rPr>
                        <a:t>Attended past 12 months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979989051"/>
                  </a:ext>
                </a:extLst>
              </a:tr>
              <a:tr h="0">
                <a:tc>
                  <a:txBody>
                    <a:bodyPr/>
                    <a:lstStyle/>
                    <a:p>
                      <a:pPr algn="ctr"/>
                      <a:r>
                        <a:rPr lang="en-IE" sz="1200" b="0" i="1" kern="1200" dirty="0">
                          <a:solidFill>
                            <a:schemeClr val="tx1">
                              <a:lumMod val="65000"/>
                              <a:lumOff val="35000"/>
                            </a:schemeClr>
                          </a:solidFill>
                          <a:latin typeface="+mn-lt"/>
                          <a:ea typeface="+mn-ea"/>
                          <a:cs typeface="+mn-cs"/>
                        </a:rPr>
                        <a:t>%</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IE" sz="1200" b="0" i="1" kern="1200">
                        <a:solidFill>
                          <a:schemeClr val="tx1">
                            <a:lumMod val="65000"/>
                            <a:lumOff val="35000"/>
                          </a:schemeClr>
                        </a:solidFill>
                        <a:latin typeface="+mn-lt"/>
                        <a:ea typeface="+mn-ea"/>
                        <a:cs typeface="+mn-cs"/>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IE" sz="1200" b="0" i="1" kern="1200" dirty="0">
                          <a:solidFill>
                            <a:schemeClr val="tx1">
                              <a:lumMod val="65000"/>
                              <a:lumOff val="35000"/>
                            </a:schemeClr>
                          </a:solidFill>
                          <a:latin typeface="+mn-lt"/>
                          <a:ea typeface="+mn-ea"/>
                          <a:cs typeface="+mn-cs"/>
                        </a:rPr>
                        <a:t>%</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021735513"/>
                  </a:ext>
                </a:extLst>
              </a:tr>
            </a:tbl>
          </a:graphicData>
        </a:graphic>
      </p:graphicFrame>
      <p:sp>
        <p:nvSpPr>
          <p:cNvPr id="11" name="Right Brace 10">
            <a:extLst>
              <a:ext uri="{FF2B5EF4-FFF2-40B4-BE49-F238E27FC236}">
                <a16:creationId xmlns="" xmlns:a16="http://schemas.microsoft.com/office/drawing/2014/main" id="{F9ED326B-5A1B-4963-94F7-B7A57B15107A}"/>
              </a:ext>
            </a:extLst>
          </p:cNvPr>
          <p:cNvSpPr/>
          <p:nvPr/>
        </p:nvSpPr>
        <p:spPr>
          <a:xfrm>
            <a:off x="2999245" y="2327586"/>
            <a:ext cx="189735" cy="1709010"/>
          </a:xfrm>
          <a:prstGeom prst="rightBrace">
            <a:avLst/>
          </a:prstGeom>
          <a:ln w="31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12" name="Text Placeholder 1">
            <a:extLst>
              <a:ext uri="{FF2B5EF4-FFF2-40B4-BE49-F238E27FC236}">
                <a16:creationId xmlns="" xmlns:a16="http://schemas.microsoft.com/office/drawing/2014/main" id="{62228E65-8322-4A4B-918E-4B81D38FA9EB}"/>
              </a:ext>
            </a:extLst>
          </p:cNvPr>
          <p:cNvSpPr txBox="1">
            <a:spLocks/>
          </p:cNvSpPr>
          <p:nvPr/>
        </p:nvSpPr>
        <p:spPr>
          <a:xfrm>
            <a:off x="3360742" y="3065658"/>
            <a:ext cx="627989" cy="323941"/>
          </a:xfrm>
          <a:prstGeom prst="rect">
            <a:avLst/>
          </a:prstGeom>
        </p:spPr>
        <p:txBody>
          <a:bodyPr/>
          <a:lstStyle>
            <a:lvl1pPr marL="0" indent="0" algn="l" rtl="0" fontAlgn="base">
              <a:lnSpc>
                <a:spcPct val="90000"/>
              </a:lnSpc>
              <a:spcBef>
                <a:spcPts val="1000"/>
              </a:spcBef>
              <a:spcAft>
                <a:spcPct val="0"/>
              </a:spcAft>
              <a:buFont typeface="Arial" panose="020B0604020202020204" pitchFamily="34" charset="0"/>
              <a:buNone/>
              <a:defRPr sz="1400" kern="1200">
                <a:solidFill>
                  <a:schemeClr val="tx1">
                    <a:lumMod val="65000"/>
                    <a:lumOff val="35000"/>
                  </a:schemeClr>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IE" b="1" dirty="0"/>
              <a:t>51%</a:t>
            </a:r>
          </a:p>
          <a:p>
            <a:pPr eaLnBrk="1" hangingPunct="1"/>
            <a:endParaRPr lang="en-IE" b="1" dirty="0"/>
          </a:p>
        </p:txBody>
      </p:sp>
      <p:sp>
        <p:nvSpPr>
          <p:cNvPr id="13" name="Right Brace 12">
            <a:extLst>
              <a:ext uri="{FF2B5EF4-FFF2-40B4-BE49-F238E27FC236}">
                <a16:creationId xmlns="" xmlns:a16="http://schemas.microsoft.com/office/drawing/2014/main" id="{2F663073-F6DC-4260-8308-4D33597B8F69}"/>
              </a:ext>
            </a:extLst>
          </p:cNvPr>
          <p:cNvSpPr/>
          <p:nvPr/>
        </p:nvSpPr>
        <p:spPr>
          <a:xfrm>
            <a:off x="5700344" y="2332210"/>
            <a:ext cx="160597" cy="1371419"/>
          </a:xfrm>
          <a:prstGeom prst="rightBrac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14" name="Text Placeholder 1">
            <a:extLst>
              <a:ext uri="{FF2B5EF4-FFF2-40B4-BE49-F238E27FC236}">
                <a16:creationId xmlns="" xmlns:a16="http://schemas.microsoft.com/office/drawing/2014/main" id="{B59F044B-C319-4498-8750-E389B4C5103D}"/>
              </a:ext>
            </a:extLst>
          </p:cNvPr>
          <p:cNvSpPr txBox="1">
            <a:spLocks/>
          </p:cNvSpPr>
          <p:nvPr/>
        </p:nvSpPr>
        <p:spPr>
          <a:xfrm>
            <a:off x="5890079" y="2877752"/>
            <a:ext cx="627989" cy="323941"/>
          </a:xfrm>
          <a:prstGeom prst="rect">
            <a:avLst/>
          </a:prstGeom>
        </p:spPr>
        <p:txBody>
          <a:bodyPr/>
          <a:lstStyle>
            <a:lvl1pPr marL="0" indent="0" algn="l" rtl="0" fontAlgn="base">
              <a:lnSpc>
                <a:spcPct val="90000"/>
              </a:lnSpc>
              <a:spcBef>
                <a:spcPts val="1000"/>
              </a:spcBef>
              <a:spcAft>
                <a:spcPct val="0"/>
              </a:spcAft>
              <a:buFont typeface="Arial" panose="020B0604020202020204" pitchFamily="34" charset="0"/>
              <a:buNone/>
              <a:defRPr sz="1400" kern="1200">
                <a:solidFill>
                  <a:schemeClr val="tx1">
                    <a:lumMod val="65000"/>
                    <a:lumOff val="35000"/>
                  </a:schemeClr>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IE" b="1" dirty="0"/>
              <a:t>40%</a:t>
            </a:r>
          </a:p>
          <a:p>
            <a:pPr eaLnBrk="1" hangingPunct="1"/>
            <a:endParaRPr lang="en-IE" b="1" dirty="0"/>
          </a:p>
        </p:txBody>
      </p:sp>
      <p:sp>
        <p:nvSpPr>
          <p:cNvPr id="15" name="Arrow: Right 14">
            <a:extLst>
              <a:ext uri="{FF2B5EF4-FFF2-40B4-BE49-F238E27FC236}">
                <a16:creationId xmlns="" xmlns:a16="http://schemas.microsoft.com/office/drawing/2014/main" id="{55DDFF62-8A13-4F78-B108-CA902109EEEA}"/>
              </a:ext>
            </a:extLst>
          </p:cNvPr>
          <p:cNvSpPr/>
          <p:nvPr/>
        </p:nvSpPr>
        <p:spPr>
          <a:xfrm>
            <a:off x="6506361" y="2893812"/>
            <a:ext cx="359329" cy="202249"/>
          </a:xfrm>
          <a:prstGeom prst="right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16" name="Table 16">
            <a:extLst>
              <a:ext uri="{FF2B5EF4-FFF2-40B4-BE49-F238E27FC236}">
                <a16:creationId xmlns="" xmlns:a16="http://schemas.microsoft.com/office/drawing/2014/main" id="{53EFE8BD-8FDF-46E8-9AF7-DD495AE8E1E5}"/>
              </a:ext>
            </a:extLst>
          </p:cNvPr>
          <p:cNvGraphicFramePr>
            <a:graphicFrameLocks noGrp="1"/>
          </p:cNvGraphicFramePr>
          <p:nvPr>
            <p:extLst>
              <p:ext uri="{D42A27DB-BD31-4B8C-83A1-F6EECF244321}">
                <p14:modId xmlns:p14="http://schemas.microsoft.com/office/powerpoint/2010/main" val="3978881874"/>
              </p:ext>
            </p:extLst>
          </p:nvPr>
        </p:nvGraphicFramePr>
        <p:xfrm>
          <a:off x="7002479" y="1631343"/>
          <a:ext cx="2434980" cy="4297680"/>
        </p:xfrm>
        <a:graphic>
          <a:graphicData uri="http://schemas.openxmlformats.org/drawingml/2006/table">
            <a:tbl>
              <a:tblPr firstRow="1" bandRow="1">
                <a:tableStyleId>{5C22544A-7EE6-4342-B048-85BDC9FD1C3A}</a:tableStyleId>
              </a:tblPr>
              <a:tblGrid>
                <a:gridCol w="811660">
                  <a:extLst>
                    <a:ext uri="{9D8B030D-6E8A-4147-A177-3AD203B41FA5}">
                      <a16:colId xmlns="" xmlns:a16="http://schemas.microsoft.com/office/drawing/2014/main" val="4065631411"/>
                    </a:ext>
                  </a:extLst>
                </a:gridCol>
                <a:gridCol w="811660">
                  <a:extLst>
                    <a:ext uri="{9D8B030D-6E8A-4147-A177-3AD203B41FA5}">
                      <a16:colId xmlns="" xmlns:a16="http://schemas.microsoft.com/office/drawing/2014/main" val="503694350"/>
                    </a:ext>
                  </a:extLst>
                </a:gridCol>
                <a:gridCol w="811660">
                  <a:extLst>
                    <a:ext uri="{9D8B030D-6E8A-4147-A177-3AD203B41FA5}">
                      <a16:colId xmlns="" xmlns:a16="http://schemas.microsoft.com/office/drawing/2014/main" val="1958915356"/>
                    </a:ext>
                  </a:extLst>
                </a:gridCol>
              </a:tblGrid>
              <a:tr h="253389">
                <a:tc>
                  <a:txBody>
                    <a:bodyPr/>
                    <a:lstStyle/>
                    <a:p>
                      <a:endParaRPr lang="en-IE" sz="1200" b="0" dirty="0">
                        <a:solidFill>
                          <a:schemeClr val="tx1">
                            <a:lumMod val="65000"/>
                            <a:lumOff val="35000"/>
                          </a:schemeClr>
                        </a:solidFill>
                      </a:endParaRPr>
                    </a:p>
                  </a:txBody>
                  <a:tcPr>
                    <a:noFill/>
                  </a:tcPr>
                </a:tc>
                <a:tc>
                  <a:txBody>
                    <a:bodyPr/>
                    <a:lstStyle/>
                    <a:p>
                      <a:r>
                        <a:rPr lang="en-IE" sz="1200" b="1" dirty="0">
                          <a:solidFill>
                            <a:schemeClr val="tx1">
                              <a:lumMod val="65000"/>
                              <a:lumOff val="35000"/>
                            </a:schemeClr>
                          </a:solidFill>
                        </a:rPr>
                        <a:t>Total</a:t>
                      </a:r>
                    </a:p>
                  </a:txBody>
                  <a:tcPr>
                    <a:noFill/>
                  </a:tcPr>
                </a:tc>
                <a:tc>
                  <a:txBody>
                    <a:bodyPr/>
                    <a:lstStyle/>
                    <a:p>
                      <a:pPr algn="ctr"/>
                      <a:r>
                        <a:rPr lang="en-IE" sz="1200" b="0" dirty="0">
                          <a:solidFill>
                            <a:schemeClr val="tx1">
                              <a:lumMod val="65000"/>
                              <a:lumOff val="35000"/>
                            </a:schemeClr>
                          </a:solidFill>
                        </a:rPr>
                        <a:t>40</a:t>
                      </a:r>
                    </a:p>
                  </a:txBody>
                  <a:tcPr>
                    <a:noFill/>
                  </a:tcPr>
                </a:tc>
                <a:extLst>
                  <a:ext uri="{0D108BD9-81ED-4DB2-BD59-A6C34878D82A}">
                    <a16:rowId xmlns="" xmlns:a16="http://schemas.microsoft.com/office/drawing/2014/main" val="973483704"/>
                  </a:ext>
                </a:extLst>
              </a:tr>
              <a:tr h="253389">
                <a:tc>
                  <a:txBody>
                    <a:bodyPr/>
                    <a:lstStyle/>
                    <a:p>
                      <a:endParaRPr lang="en-IE" sz="1200" b="0" dirty="0">
                        <a:solidFill>
                          <a:schemeClr val="tx1">
                            <a:lumMod val="65000"/>
                            <a:lumOff val="35000"/>
                          </a:schemeClr>
                        </a:solidFill>
                      </a:endParaRPr>
                    </a:p>
                  </a:txBody>
                  <a:tcPr>
                    <a:noFill/>
                  </a:tcPr>
                </a:tc>
                <a:tc>
                  <a:txBody>
                    <a:bodyPr/>
                    <a:lstStyle/>
                    <a:p>
                      <a:endParaRPr lang="en-IE" sz="1200" b="0" dirty="0">
                        <a:solidFill>
                          <a:schemeClr val="tx1">
                            <a:lumMod val="65000"/>
                            <a:lumOff val="35000"/>
                          </a:schemeClr>
                        </a:solidFill>
                      </a:endParaRPr>
                    </a:p>
                  </a:txBody>
                  <a:tcPr>
                    <a:noFill/>
                  </a:tcPr>
                </a:tc>
                <a:tc>
                  <a:txBody>
                    <a:bodyPr/>
                    <a:lstStyle/>
                    <a:p>
                      <a:pPr algn="ctr"/>
                      <a:endParaRPr lang="en-IE" sz="1200" b="0" dirty="0">
                        <a:solidFill>
                          <a:schemeClr val="tx1">
                            <a:lumMod val="65000"/>
                            <a:lumOff val="35000"/>
                          </a:schemeClr>
                        </a:solidFill>
                      </a:endParaRPr>
                    </a:p>
                  </a:txBody>
                  <a:tcPr>
                    <a:noFill/>
                  </a:tcPr>
                </a:tc>
                <a:extLst>
                  <a:ext uri="{0D108BD9-81ED-4DB2-BD59-A6C34878D82A}">
                    <a16:rowId xmlns="" xmlns:a16="http://schemas.microsoft.com/office/drawing/2014/main" val="355868820"/>
                  </a:ext>
                </a:extLst>
              </a:tr>
              <a:tr h="253389">
                <a:tc rowSpan="2">
                  <a:txBody>
                    <a:bodyPr/>
                    <a:lstStyle/>
                    <a:p>
                      <a:pPr algn="ctr"/>
                      <a:r>
                        <a:rPr lang="en-IE" sz="1200" b="1" i="1" dirty="0">
                          <a:solidFill>
                            <a:schemeClr val="tx1">
                              <a:lumMod val="65000"/>
                              <a:lumOff val="35000"/>
                            </a:schemeClr>
                          </a:solidFill>
                        </a:rPr>
                        <a:t>Gender</a:t>
                      </a:r>
                    </a:p>
                  </a:txBody>
                  <a:tcPr>
                    <a:noFill/>
                  </a:tcPr>
                </a:tc>
                <a:tc>
                  <a:txBody>
                    <a:bodyPr/>
                    <a:lstStyle/>
                    <a:p>
                      <a:r>
                        <a:rPr lang="en-IE" sz="1200" b="0" dirty="0">
                          <a:solidFill>
                            <a:schemeClr val="tx1">
                              <a:lumMod val="65000"/>
                              <a:lumOff val="35000"/>
                            </a:schemeClr>
                          </a:solidFill>
                        </a:rPr>
                        <a:t>Male</a:t>
                      </a:r>
                    </a:p>
                  </a:txBody>
                  <a:tcPr>
                    <a:noFill/>
                  </a:tcPr>
                </a:tc>
                <a:tc>
                  <a:txBody>
                    <a:bodyPr/>
                    <a:lstStyle/>
                    <a:p>
                      <a:pPr algn="ctr"/>
                      <a:r>
                        <a:rPr lang="en-IE" sz="1200" b="0" dirty="0">
                          <a:solidFill>
                            <a:schemeClr val="tx1">
                              <a:lumMod val="65000"/>
                              <a:lumOff val="35000"/>
                            </a:schemeClr>
                          </a:solidFill>
                        </a:rPr>
                        <a:t>39</a:t>
                      </a:r>
                    </a:p>
                  </a:txBody>
                  <a:tcPr>
                    <a:noFill/>
                  </a:tcPr>
                </a:tc>
                <a:extLst>
                  <a:ext uri="{0D108BD9-81ED-4DB2-BD59-A6C34878D82A}">
                    <a16:rowId xmlns="" xmlns:a16="http://schemas.microsoft.com/office/drawing/2014/main" val="2741589505"/>
                  </a:ext>
                </a:extLst>
              </a:tr>
              <a:tr h="253389">
                <a:tc vMerge="1">
                  <a:txBody>
                    <a:bodyPr/>
                    <a:lstStyle/>
                    <a:p>
                      <a:endParaRPr lang="en-IE" sz="1200" b="0" dirty="0">
                        <a:solidFill>
                          <a:schemeClr val="tx1">
                            <a:lumMod val="65000"/>
                            <a:lumOff val="35000"/>
                          </a:schemeClr>
                        </a:solidFill>
                      </a:endParaRPr>
                    </a:p>
                  </a:txBody>
                  <a:tcPr/>
                </a:tc>
                <a:tc>
                  <a:txBody>
                    <a:bodyPr/>
                    <a:lstStyle/>
                    <a:p>
                      <a:r>
                        <a:rPr lang="en-IE" sz="1200" b="0" dirty="0">
                          <a:solidFill>
                            <a:schemeClr val="tx1">
                              <a:lumMod val="65000"/>
                              <a:lumOff val="35000"/>
                            </a:schemeClr>
                          </a:solidFill>
                        </a:rPr>
                        <a:t>Female</a:t>
                      </a:r>
                    </a:p>
                  </a:txBody>
                  <a:tcPr>
                    <a:noFill/>
                  </a:tcPr>
                </a:tc>
                <a:tc>
                  <a:txBody>
                    <a:bodyPr/>
                    <a:lstStyle/>
                    <a:p>
                      <a:pPr algn="ctr"/>
                      <a:r>
                        <a:rPr lang="en-IE" sz="1200" b="0" dirty="0">
                          <a:solidFill>
                            <a:schemeClr val="tx1">
                              <a:lumMod val="65000"/>
                              <a:lumOff val="35000"/>
                            </a:schemeClr>
                          </a:solidFill>
                        </a:rPr>
                        <a:t>41</a:t>
                      </a:r>
                    </a:p>
                  </a:txBody>
                  <a:tcPr>
                    <a:noFill/>
                  </a:tcPr>
                </a:tc>
                <a:extLst>
                  <a:ext uri="{0D108BD9-81ED-4DB2-BD59-A6C34878D82A}">
                    <a16:rowId xmlns="" xmlns:a16="http://schemas.microsoft.com/office/drawing/2014/main" val="2882559814"/>
                  </a:ext>
                </a:extLst>
              </a:tr>
              <a:tr h="253389">
                <a:tc>
                  <a:txBody>
                    <a:bodyPr/>
                    <a:lstStyle/>
                    <a:p>
                      <a:pPr algn="ctr"/>
                      <a:endParaRPr lang="en-IE" sz="1200" b="1" i="1" dirty="0">
                        <a:solidFill>
                          <a:schemeClr val="tx1">
                            <a:lumMod val="65000"/>
                            <a:lumOff val="35000"/>
                          </a:schemeClr>
                        </a:solidFill>
                      </a:endParaRPr>
                    </a:p>
                  </a:txBody>
                  <a:tcPr>
                    <a:noFill/>
                  </a:tcPr>
                </a:tc>
                <a:tc>
                  <a:txBody>
                    <a:bodyPr/>
                    <a:lstStyle/>
                    <a:p>
                      <a:endParaRPr lang="en-IE" sz="1200" b="0" dirty="0">
                        <a:solidFill>
                          <a:schemeClr val="tx1">
                            <a:lumMod val="65000"/>
                            <a:lumOff val="35000"/>
                          </a:schemeClr>
                        </a:solidFill>
                      </a:endParaRPr>
                    </a:p>
                  </a:txBody>
                  <a:tcPr>
                    <a:noFill/>
                  </a:tcPr>
                </a:tc>
                <a:tc>
                  <a:txBody>
                    <a:bodyPr/>
                    <a:lstStyle/>
                    <a:p>
                      <a:pPr algn="ctr"/>
                      <a:endParaRPr lang="en-IE" sz="1200" b="0" dirty="0">
                        <a:solidFill>
                          <a:schemeClr val="tx1">
                            <a:lumMod val="65000"/>
                            <a:lumOff val="35000"/>
                          </a:schemeClr>
                        </a:solidFill>
                      </a:endParaRPr>
                    </a:p>
                  </a:txBody>
                  <a:tcPr>
                    <a:noFill/>
                  </a:tcPr>
                </a:tc>
                <a:extLst>
                  <a:ext uri="{0D108BD9-81ED-4DB2-BD59-A6C34878D82A}">
                    <a16:rowId xmlns="" xmlns:a16="http://schemas.microsoft.com/office/drawing/2014/main" val="4004278123"/>
                  </a:ext>
                </a:extLst>
              </a:tr>
              <a:tr h="253389">
                <a:tc rowSpan="3">
                  <a:txBody>
                    <a:bodyPr/>
                    <a:lstStyle/>
                    <a:p>
                      <a:pPr algn="ctr"/>
                      <a:r>
                        <a:rPr lang="en-IE" sz="1200" b="1" i="1" dirty="0">
                          <a:solidFill>
                            <a:schemeClr val="tx1">
                              <a:lumMod val="65000"/>
                              <a:lumOff val="35000"/>
                            </a:schemeClr>
                          </a:solidFill>
                        </a:rPr>
                        <a:t>Age</a:t>
                      </a:r>
                    </a:p>
                  </a:txBody>
                  <a:tcPr>
                    <a:noFill/>
                  </a:tcPr>
                </a:tc>
                <a:tc>
                  <a:txBody>
                    <a:bodyPr/>
                    <a:lstStyle/>
                    <a:p>
                      <a:r>
                        <a:rPr lang="en-IE" sz="1200" b="0" dirty="0">
                          <a:solidFill>
                            <a:schemeClr val="tx1">
                              <a:lumMod val="65000"/>
                              <a:lumOff val="35000"/>
                            </a:schemeClr>
                          </a:solidFill>
                        </a:rPr>
                        <a:t>-34 years</a:t>
                      </a:r>
                    </a:p>
                  </a:txBody>
                  <a:tcPr>
                    <a:noFill/>
                  </a:tcPr>
                </a:tc>
                <a:tc>
                  <a:txBody>
                    <a:bodyPr/>
                    <a:lstStyle/>
                    <a:p>
                      <a:pPr algn="ctr"/>
                      <a:r>
                        <a:rPr lang="en-IE" sz="1200" b="0" dirty="0">
                          <a:solidFill>
                            <a:schemeClr val="tx1">
                              <a:lumMod val="65000"/>
                              <a:lumOff val="35000"/>
                            </a:schemeClr>
                          </a:solidFill>
                        </a:rPr>
                        <a:t>43</a:t>
                      </a:r>
                    </a:p>
                  </a:txBody>
                  <a:tcPr>
                    <a:noFill/>
                  </a:tcPr>
                </a:tc>
                <a:extLst>
                  <a:ext uri="{0D108BD9-81ED-4DB2-BD59-A6C34878D82A}">
                    <a16:rowId xmlns="" xmlns:a16="http://schemas.microsoft.com/office/drawing/2014/main" val="503149244"/>
                  </a:ext>
                </a:extLst>
              </a:tr>
              <a:tr h="422315">
                <a:tc vMerge="1">
                  <a:txBody>
                    <a:bodyPr/>
                    <a:lstStyle/>
                    <a:p>
                      <a:endParaRPr lang="en-IE" sz="1200" b="0" dirty="0">
                        <a:solidFill>
                          <a:schemeClr val="tx1">
                            <a:lumMod val="65000"/>
                            <a:lumOff val="35000"/>
                          </a:schemeClr>
                        </a:solidFill>
                      </a:endParaRPr>
                    </a:p>
                  </a:txBody>
                  <a:tcPr/>
                </a:tc>
                <a:tc>
                  <a:txBody>
                    <a:bodyPr/>
                    <a:lstStyle/>
                    <a:p>
                      <a:r>
                        <a:rPr lang="en-IE" sz="1200" b="0" dirty="0">
                          <a:solidFill>
                            <a:schemeClr val="tx1">
                              <a:lumMod val="65000"/>
                              <a:lumOff val="35000"/>
                            </a:schemeClr>
                          </a:solidFill>
                        </a:rPr>
                        <a:t>35-49 years</a:t>
                      </a:r>
                    </a:p>
                  </a:txBody>
                  <a:tcPr>
                    <a:noFill/>
                  </a:tcPr>
                </a:tc>
                <a:tc>
                  <a:txBody>
                    <a:bodyPr/>
                    <a:lstStyle/>
                    <a:p>
                      <a:pPr algn="ctr"/>
                      <a:r>
                        <a:rPr lang="en-IE" sz="1200" b="0" dirty="0">
                          <a:solidFill>
                            <a:schemeClr val="tx1">
                              <a:lumMod val="65000"/>
                              <a:lumOff val="35000"/>
                            </a:schemeClr>
                          </a:solidFill>
                        </a:rPr>
                        <a:t>42</a:t>
                      </a:r>
                    </a:p>
                  </a:txBody>
                  <a:tcPr>
                    <a:noFill/>
                  </a:tcPr>
                </a:tc>
                <a:extLst>
                  <a:ext uri="{0D108BD9-81ED-4DB2-BD59-A6C34878D82A}">
                    <a16:rowId xmlns="" xmlns:a16="http://schemas.microsoft.com/office/drawing/2014/main" val="1527362118"/>
                  </a:ext>
                </a:extLst>
              </a:tr>
              <a:tr h="253389">
                <a:tc vMerge="1">
                  <a:txBody>
                    <a:bodyPr/>
                    <a:lstStyle/>
                    <a:p>
                      <a:endParaRPr lang="en-IE" sz="1200" b="0" dirty="0">
                        <a:solidFill>
                          <a:schemeClr val="tx1">
                            <a:lumMod val="65000"/>
                            <a:lumOff val="35000"/>
                          </a:schemeClr>
                        </a:solidFill>
                      </a:endParaRPr>
                    </a:p>
                  </a:txBody>
                  <a:tcPr/>
                </a:tc>
                <a:tc>
                  <a:txBody>
                    <a:bodyPr/>
                    <a:lstStyle/>
                    <a:p>
                      <a:r>
                        <a:rPr lang="en-IE" sz="1200" b="0" dirty="0">
                          <a:solidFill>
                            <a:schemeClr val="tx1">
                              <a:lumMod val="65000"/>
                              <a:lumOff val="35000"/>
                            </a:schemeClr>
                          </a:solidFill>
                        </a:rPr>
                        <a:t>56+ years</a:t>
                      </a:r>
                    </a:p>
                  </a:txBody>
                  <a:tcPr>
                    <a:noFill/>
                  </a:tcPr>
                </a:tc>
                <a:tc>
                  <a:txBody>
                    <a:bodyPr/>
                    <a:lstStyle/>
                    <a:p>
                      <a:pPr algn="ctr"/>
                      <a:r>
                        <a:rPr lang="en-IE" sz="1200" b="0" dirty="0">
                          <a:solidFill>
                            <a:schemeClr val="tx1">
                              <a:lumMod val="65000"/>
                              <a:lumOff val="35000"/>
                            </a:schemeClr>
                          </a:solidFill>
                        </a:rPr>
                        <a:t>35</a:t>
                      </a:r>
                    </a:p>
                  </a:txBody>
                  <a:tcPr>
                    <a:noFill/>
                  </a:tcPr>
                </a:tc>
                <a:extLst>
                  <a:ext uri="{0D108BD9-81ED-4DB2-BD59-A6C34878D82A}">
                    <a16:rowId xmlns="" xmlns:a16="http://schemas.microsoft.com/office/drawing/2014/main" val="2365125314"/>
                  </a:ext>
                </a:extLst>
              </a:tr>
              <a:tr h="253389">
                <a:tc>
                  <a:txBody>
                    <a:bodyPr/>
                    <a:lstStyle/>
                    <a:p>
                      <a:pPr algn="ctr"/>
                      <a:endParaRPr lang="en-IE" sz="1200" b="1" i="1" dirty="0">
                        <a:solidFill>
                          <a:schemeClr val="tx1">
                            <a:lumMod val="65000"/>
                            <a:lumOff val="35000"/>
                          </a:schemeClr>
                        </a:solidFill>
                      </a:endParaRPr>
                    </a:p>
                  </a:txBody>
                  <a:tcPr>
                    <a:noFill/>
                  </a:tcPr>
                </a:tc>
                <a:tc>
                  <a:txBody>
                    <a:bodyPr/>
                    <a:lstStyle/>
                    <a:p>
                      <a:endParaRPr lang="en-IE" sz="1200" b="0" dirty="0">
                        <a:solidFill>
                          <a:schemeClr val="tx1">
                            <a:lumMod val="65000"/>
                            <a:lumOff val="35000"/>
                          </a:schemeClr>
                        </a:solidFill>
                      </a:endParaRPr>
                    </a:p>
                  </a:txBody>
                  <a:tcPr>
                    <a:noFill/>
                  </a:tcPr>
                </a:tc>
                <a:tc>
                  <a:txBody>
                    <a:bodyPr/>
                    <a:lstStyle/>
                    <a:p>
                      <a:pPr algn="ctr"/>
                      <a:endParaRPr lang="en-IE" sz="1200" b="0" dirty="0">
                        <a:solidFill>
                          <a:schemeClr val="tx1">
                            <a:lumMod val="65000"/>
                            <a:lumOff val="35000"/>
                          </a:schemeClr>
                        </a:solidFill>
                      </a:endParaRPr>
                    </a:p>
                  </a:txBody>
                  <a:tcPr>
                    <a:noFill/>
                  </a:tcPr>
                </a:tc>
                <a:extLst>
                  <a:ext uri="{0D108BD9-81ED-4DB2-BD59-A6C34878D82A}">
                    <a16:rowId xmlns="" xmlns:a16="http://schemas.microsoft.com/office/drawing/2014/main" val="960014065"/>
                  </a:ext>
                </a:extLst>
              </a:tr>
              <a:tr h="253389">
                <a:tc rowSpan="3">
                  <a:txBody>
                    <a:bodyPr/>
                    <a:lstStyle/>
                    <a:p>
                      <a:pPr algn="ctr"/>
                      <a:r>
                        <a:rPr lang="en-IE" sz="1200" b="1" i="1" dirty="0">
                          <a:solidFill>
                            <a:schemeClr val="tx1">
                              <a:lumMod val="65000"/>
                              <a:lumOff val="35000"/>
                            </a:schemeClr>
                          </a:solidFill>
                        </a:rPr>
                        <a:t>Region</a:t>
                      </a:r>
                    </a:p>
                  </a:txBody>
                  <a:tcPr>
                    <a:noFill/>
                  </a:tcPr>
                </a:tc>
                <a:tc>
                  <a:txBody>
                    <a:bodyPr/>
                    <a:lstStyle/>
                    <a:p>
                      <a:r>
                        <a:rPr lang="en-IE" sz="1200" b="0" dirty="0">
                          <a:solidFill>
                            <a:schemeClr val="tx1">
                              <a:lumMod val="65000"/>
                              <a:lumOff val="35000"/>
                            </a:schemeClr>
                          </a:solidFill>
                        </a:rPr>
                        <a:t>Dublin</a:t>
                      </a:r>
                    </a:p>
                  </a:txBody>
                  <a:tcPr>
                    <a:noFill/>
                  </a:tcPr>
                </a:tc>
                <a:tc>
                  <a:txBody>
                    <a:bodyPr/>
                    <a:lstStyle/>
                    <a:p>
                      <a:pPr algn="ctr"/>
                      <a:r>
                        <a:rPr lang="en-IE" sz="1200" b="0" dirty="0">
                          <a:solidFill>
                            <a:schemeClr val="tx1">
                              <a:lumMod val="65000"/>
                              <a:lumOff val="35000"/>
                            </a:schemeClr>
                          </a:solidFill>
                        </a:rPr>
                        <a:t>27</a:t>
                      </a:r>
                    </a:p>
                  </a:txBody>
                  <a:tcPr>
                    <a:noFill/>
                  </a:tcPr>
                </a:tc>
                <a:extLst>
                  <a:ext uri="{0D108BD9-81ED-4DB2-BD59-A6C34878D82A}">
                    <a16:rowId xmlns="" xmlns:a16="http://schemas.microsoft.com/office/drawing/2014/main" val="1340899936"/>
                  </a:ext>
                </a:extLst>
              </a:tr>
              <a:tr h="253389">
                <a:tc vMerge="1">
                  <a:txBody>
                    <a:bodyPr/>
                    <a:lstStyle/>
                    <a:p>
                      <a:endParaRPr lang="en-IE" sz="1200" b="0" dirty="0">
                        <a:solidFill>
                          <a:schemeClr val="tx1">
                            <a:lumMod val="65000"/>
                            <a:lumOff val="35000"/>
                          </a:schemeClr>
                        </a:solidFill>
                      </a:endParaRPr>
                    </a:p>
                  </a:txBody>
                  <a:tcPr/>
                </a:tc>
                <a:tc>
                  <a:txBody>
                    <a:bodyPr/>
                    <a:lstStyle/>
                    <a:p>
                      <a:r>
                        <a:rPr lang="en-IE" sz="1200" b="0" dirty="0">
                          <a:solidFill>
                            <a:schemeClr val="tx1">
                              <a:lumMod val="65000"/>
                              <a:lumOff val="35000"/>
                            </a:schemeClr>
                          </a:solidFill>
                        </a:rPr>
                        <a:t>Ex Dublin</a:t>
                      </a:r>
                    </a:p>
                  </a:txBody>
                  <a:tcPr>
                    <a:noFill/>
                  </a:tcPr>
                </a:tc>
                <a:tc>
                  <a:txBody>
                    <a:bodyPr/>
                    <a:lstStyle/>
                    <a:p>
                      <a:pPr algn="ctr"/>
                      <a:r>
                        <a:rPr lang="en-IE" sz="1200" b="0" dirty="0">
                          <a:solidFill>
                            <a:schemeClr val="tx1">
                              <a:lumMod val="65000"/>
                              <a:lumOff val="35000"/>
                            </a:schemeClr>
                          </a:solidFill>
                        </a:rPr>
                        <a:t>45</a:t>
                      </a:r>
                    </a:p>
                  </a:txBody>
                  <a:tcPr>
                    <a:noFill/>
                  </a:tcPr>
                </a:tc>
                <a:extLst>
                  <a:ext uri="{0D108BD9-81ED-4DB2-BD59-A6C34878D82A}">
                    <a16:rowId xmlns="" xmlns:a16="http://schemas.microsoft.com/office/drawing/2014/main" val="1844696153"/>
                  </a:ext>
                </a:extLst>
              </a:tr>
              <a:tr h="253389">
                <a:tc vMerge="1">
                  <a:txBody>
                    <a:bodyPr/>
                    <a:lstStyle/>
                    <a:p>
                      <a:endParaRPr lang="en-IE" sz="1200" b="0" dirty="0">
                        <a:solidFill>
                          <a:schemeClr val="tx1">
                            <a:lumMod val="65000"/>
                            <a:lumOff val="35000"/>
                          </a:schemeClr>
                        </a:solidFill>
                      </a:endParaRPr>
                    </a:p>
                  </a:txBody>
                  <a:tcPr/>
                </a:tc>
                <a:tc>
                  <a:txBody>
                    <a:bodyPr/>
                    <a:lstStyle/>
                    <a:p>
                      <a:r>
                        <a:rPr lang="en-IE" sz="1200" b="0" dirty="0">
                          <a:solidFill>
                            <a:schemeClr val="tx1">
                              <a:lumMod val="65000"/>
                              <a:lumOff val="35000"/>
                            </a:schemeClr>
                          </a:solidFill>
                        </a:rPr>
                        <a:t>(Galway)</a:t>
                      </a:r>
                    </a:p>
                  </a:txBody>
                  <a:tcPr>
                    <a:noFill/>
                  </a:tcPr>
                </a:tc>
                <a:tc>
                  <a:txBody>
                    <a:bodyPr/>
                    <a:lstStyle/>
                    <a:p>
                      <a:pPr algn="ctr"/>
                      <a:r>
                        <a:rPr lang="en-IE" sz="1200" b="0" dirty="0">
                          <a:solidFill>
                            <a:schemeClr val="tx1">
                              <a:lumMod val="65000"/>
                              <a:lumOff val="35000"/>
                            </a:schemeClr>
                          </a:solidFill>
                        </a:rPr>
                        <a:t>(59)</a:t>
                      </a:r>
                    </a:p>
                  </a:txBody>
                  <a:tcPr>
                    <a:noFill/>
                  </a:tcPr>
                </a:tc>
                <a:extLst>
                  <a:ext uri="{0D108BD9-81ED-4DB2-BD59-A6C34878D82A}">
                    <a16:rowId xmlns="" xmlns:a16="http://schemas.microsoft.com/office/drawing/2014/main" val="1297803221"/>
                  </a:ext>
                </a:extLst>
              </a:tr>
              <a:tr h="253389">
                <a:tc>
                  <a:txBody>
                    <a:bodyPr/>
                    <a:lstStyle/>
                    <a:p>
                      <a:pPr algn="ctr"/>
                      <a:endParaRPr lang="en-IE" sz="1200" b="1" i="1" dirty="0">
                        <a:solidFill>
                          <a:schemeClr val="tx1">
                            <a:lumMod val="65000"/>
                            <a:lumOff val="35000"/>
                          </a:schemeClr>
                        </a:solidFill>
                      </a:endParaRPr>
                    </a:p>
                  </a:txBody>
                  <a:tcPr>
                    <a:noFill/>
                  </a:tcPr>
                </a:tc>
                <a:tc>
                  <a:txBody>
                    <a:bodyPr/>
                    <a:lstStyle/>
                    <a:p>
                      <a:endParaRPr lang="en-IE" sz="1200" b="0" dirty="0">
                        <a:solidFill>
                          <a:schemeClr val="tx1">
                            <a:lumMod val="65000"/>
                            <a:lumOff val="35000"/>
                          </a:schemeClr>
                        </a:solidFill>
                      </a:endParaRPr>
                    </a:p>
                  </a:txBody>
                  <a:tcPr>
                    <a:noFill/>
                  </a:tcPr>
                </a:tc>
                <a:tc>
                  <a:txBody>
                    <a:bodyPr/>
                    <a:lstStyle/>
                    <a:p>
                      <a:pPr algn="ctr"/>
                      <a:endParaRPr lang="en-IE" sz="1200" b="0" dirty="0">
                        <a:solidFill>
                          <a:schemeClr val="tx1">
                            <a:lumMod val="65000"/>
                            <a:lumOff val="35000"/>
                          </a:schemeClr>
                        </a:solidFill>
                      </a:endParaRPr>
                    </a:p>
                  </a:txBody>
                  <a:tcPr>
                    <a:noFill/>
                  </a:tcPr>
                </a:tc>
                <a:extLst>
                  <a:ext uri="{0D108BD9-81ED-4DB2-BD59-A6C34878D82A}">
                    <a16:rowId xmlns="" xmlns:a16="http://schemas.microsoft.com/office/drawing/2014/main" val="3441096803"/>
                  </a:ext>
                </a:extLst>
              </a:tr>
              <a:tr h="253389">
                <a:tc rowSpan="2">
                  <a:txBody>
                    <a:bodyPr/>
                    <a:lstStyle/>
                    <a:p>
                      <a:pPr algn="ctr"/>
                      <a:r>
                        <a:rPr lang="en-IE" sz="1200" b="1" i="1" dirty="0">
                          <a:solidFill>
                            <a:schemeClr val="tx1">
                              <a:lumMod val="65000"/>
                              <a:lumOff val="35000"/>
                            </a:schemeClr>
                          </a:solidFill>
                        </a:rPr>
                        <a:t>Art Goers</a:t>
                      </a:r>
                    </a:p>
                  </a:txBody>
                  <a:tcPr>
                    <a:noFill/>
                  </a:tcPr>
                </a:tc>
                <a:tc>
                  <a:txBody>
                    <a:bodyPr/>
                    <a:lstStyle/>
                    <a:p>
                      <a:r>
                        <a:rPr lang="en-IE" sz="1200" b="0" dirty="0">
                          <a:solidFill>
                            <a:schemeClr val="tx1">
                              <a:lumMod val="65000"/>
                              <a:lumOff val="35000"/>
                            </a:schemeClr>
                          </a:solidFill>
                        </a:rPr>
                        <a:t>Any</a:t>
                      </a:r>
                    </a:p>
                  </a:txBody>
                  <a:tcPr>
                    <a:noFill/>
                  </a:tcPr>
                </a:tc>
                <a:tc>
                  <a:txBody>
                    <a:bodyPr/>
                    <a:lstStyle/>
                    <a:p>
                      <a:pPr algn="ctr"/>
                      <a:r>
                        <a:rPr lang="en-IE" sz="1200" b="0" dirty="0">
                          <a:solidFill>
                            <a:schemeClr val="tx1">
                              <a:lumMod val="65000"/>
                              <a:lumOff val="35000"/>
                            </a:schemeClr>
                          </a:solidFill>
                        </a:rPr>
                        <a:t>52</a:t>
                      </a:r>
                    </a:p>
                  </a:txBody>
                  <a:tcPr>
                    <a:noFill/>
                  </a:tcPr>
                </a:tc>
                <a:extLst>
                  <a:ext uri="{0D108BD9-81ED-4DB2-BD59-A6C34878D82A}">
                    <a16:rowId xmlns="" xmlns:a16="http://schemas.microsoft.com/office/drawing/2014/main" val="2313816332"/>
                  </a:ext>
                </a:extLst>
              </a:tr>
              <a:tr h="253389">
                <a:tc vMerge="1">
                  <a:txBody>
                    <a:bodyPr/>
                    <a:lstStyle/>
                    <a:p>
                      <a:endParaRPr lang="en-IE" sz="1200" b="0" dirty="0">
                        <a:solidFill>
                          <a:schemeClr val="tx1">
                            <a:lumMod val="65000"/>
                            <a:lumOff val="35000"/>
                          </a:schemeClr>
                        </a:solidFill>
                      </a:endParaRPr>
                    </a:p>
                  </a:txBody>
                  <a:tcPr/>
                </a:tc>
                <a:tc>
                  <a:txBody>
                    <a:bodyPr/>
                    <a:lstStyle/>
                    <a:p>
                      <a:r>
                        <a:rPr lang="en-IE" sz="1200" b="0" dirty="0">
                          <a:solidFill>
                            <a:schemeClr val="tx1">
                              <a:lumMod val="65000"/>
                              <a:lumOff val="35000"/>
                            </a:schemeClr>
                          </a:solidFill>
                        </a:rPr>
                        <a:t>None</a:t>
                      </a:r>
                    </a:p>
                  </a:txBody>
                  <a:tcPr>
                    <a:noFill/>
                  </a:tcPr>
                </a:tc>
                <a:tc>
                  <a:txBody>
                    <a:bodyPr/>
                    <a:lstStyle/>
                    <a:p>
                      <a:pPr algn="ctr"/>
                      <a:r>
                        <a:rPr lang="en-IE" sz="1200" b="0" dirty="0">
                          <a:solidFill>
                            <a:schemeClr val="tx1">
                              <a:lumMod val="65000"/>
                              <a:lumOff val="35000"/>
                            </a:schemeClr>
                          </a:solidFill>
                        </a:rPr>
                        <a:t>14</a:t>
                      </a:r>
                    </a:p>
                  </a:txBody>
                  <a:tcPr>
                    <a:noFill/>
                  </a:tcPr>
                </a:tc>
                <a:extLst>
                  <a:ext uri="{0D108BD9-81ED-4DB2-BD59-A6C34878D82A}">
                    <a16:rowId xmlns="" xmlns:a16="http://schemas.microsoft.com/office/drawing/2014/main" val="2532720850"/>
                  </a:ext>
                </a:extLst>
              </a:tr>
            </a:tbl>
          </a:graphicData>
        </a:graphic>
      </p:graphicFrame>
      <p:sp>
        <p:nvSpPr>
          <p:cNvPr id="18" name="Rectangle: Diagonal Corners Rounded 17">
            <a:extLst>
              <a:ext uri="{FF2B5EF4-FFF2-40B4-BE49-F238E27FC236}">
                <a16:creationId xmlns="" xmlns:a16="http://schemas.microsoft.com/office/drawing/2014/main" id="{019878FA-9464-4A1C-B08B-8096F5E68B05}"/>
              </a:ext>
            </a:extLst>
          </p:cNvPr>
          <p:cNvSpPr/>
          <p:nvPr/>
        </p:nvSpPr>
        <p:spPr>
          <a:xfrm>
            <a:off x="752199" y="880974"/>
            <a:ext cx="6937105" cy="603425"/>
          </a:xfrm>
          <a:prstGeom prst="round2DiagRect">
            <a:avLst/>
          </a:prstGeom>
          <a:solidFill>
            <a:schemeClr val="bg1">
              <a:lumMod val="95000"/>
            </a:schemeClr>
          </a:solidFill>
          <a:ln>
            <a:solidFill>
              <a:srgbClr val="54C0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200" b="1" i="1" dirty="0">
                <a:solidFill>
                  <a:srgbClr val="54C0E8"/>
                </a:solidFill>
              </a:rPr>
              <a:t>“Now, we’d like you to think of cultural or art festivals that have been held </a:t>
            </a:r>
            <a:r>
              <a:rPr lang="en-IE" sz="1200" b="1" i="1" u="sng" dirty="0">
                <a:solidFill>
                  <a:srgbClr val="54C0E8"/>
                </a:solidFill>
              </a:rPr>
              <a:t>in your local area</a:t>
            </a:r>
            <a:r>
              <a:rPr lang="en-IE" sz="1200" b="1" i="1" dirty="0">
                <a:solidFill>
                  <a:srgbClr val="54C0E8"/>
                </a:solidFill>
              </a:rPr>
              <a:t>. These are often smaller festivals, both indoor and outdoor, typically held over a short period or a single day. Examples might include </a:t>
            </a:r>
            <a:r>
              <a:rPr lang="en-US" sz="1200" b="1" i="1" dirty="0">
                <a:solidFill>
                  <a:srgbClr val="54C0E8"/>
                </a:solidFill>
              </a:rPr>
              <a:t>community festivals with local performers/local arts groups, local Fleadhs etc.”</a:t>
            </a:r>
            <a:endParaRPr lang="en-IE" sz="1200" b="1" i="1" dirty="0">
              <a:solidFill>
                <a:srgbClr val="54C0E8"/>
              </a:solidFill>
            </a:endParaRPr>
          </a:p>
        </p:txBody>
      </p:sp>
      <p:sp>
        <p:nvSpPr>
          <p:cNvPr id="8" name="Oval 7">
            <a:extLst>
              <a:ext uri="{FF2B5EF4-FFF2-40B4-BE49-F238E27FC236}">
                <a16:creationId xmlns="" xmlns:a16="http://schemas.microsoft.com/office/drawing/2014/main" id="{E8012C73-2077-49D5-B593-8CF84E5B1AAE}"/>
              </a:ext>
            </a:extLst>
          </p:cNvPr>
          <p:cNvSpPr/>
          <p:nvPr/>
        </p:nvSpPr>
        <p:spPr>
          <a:xfrm>
            <a:off x="8775033" y="4595439"/>
            <a:ext cx="504056" cy="2160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Oval 18">
            <a:extLst>
              <a:ext uri="{FF2B5EF4-FFF2-40B4-BE49-F238E27FC236}">
                <a16:creationId xmlns="" xmlns:a16="http://schemas.microsoft.com/office/drawing/2014/main" id="{9FDBA1EE-BF9C-4A55-A72A-E85B91BAC501}"/>
              </a:ext>
            </a:extLst>
          </p:cNvPr>
          <p:cNvSpPr/>
          <p:nvPr/>
        </p:nvSpPr>
        <p:spPr>
          <a:xfrm>
            <a:off x="8775033" y="4850395"/>
            <a:ext cx="504056" cy="2160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539125092"/>
      </p:ext>
    </p:extLst>
  </p:cSld>
  <p:clrMapOvr>
    <a:masterClrMapping/>
  </p:clrMapOvr>
  <p:transition spd="slow">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 xmlns:a16="http://schemas.microsoft.com/office/drawing/2014/main" id="{1D84FFF4-2E91-4E64-95CF-66D0ACD1EFBE}"/>
              </a:ext>
            </a:extLst>
          </p:cNvPr>
          <p:cNvGraphicFramePr/>
          <p:nvPr/>
        </p:nvGraphicFramePr>
        <p:xfrm>
          <a:off x="539075" y="2185903"/>
          <a:ext cx="3261798" cy="347534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a:extLst>
              <a:ext uri="{FF2B5EF4-FFF2-40B4-BE49-F238E27FC236}">
                <a16:creationId xmlns="" xmlns:a16="http://schemas.microsoft.com/office/drawing/2014/main" id="{35DDA23A-8598-4BD4-8377-3D15CB02FD01}"/>
              </a:ext>
            </a:extLst>
          </p:cNvPr>
          <p:cNvSpPr>
            <a:spLocks noGrp="1"/>
          </p:cNvSpPr>
          <p:nvPr>
            <p:ph type="body" sz="quarter" idx="49"/>
          </p:nvPr>
        </p:nvSpPr>
        <p:spPr>
          <a:xfrm>
            <a:off x="232011" y="528803"/>
            <a:ext cx="5548676" cy="323941"/>
          </a:xfrm>
        </p:spPr>
        <p:txBody>
          <a:bodyPr/>
          <a:lstStyle/>
          <a:p>
            <a:r>
              <a:rPr lang="en-IE" dirty="0"/>
              <a:t>Base : All adults 16+ n-1303</a:t>
            </a:r>
            <a:br>
              <a:rPr lang="en-IE" dirty="0"/>
            </a:br>
            <a:endParaRPr lang="en-IE" dirty="0"/>
          </a:p>
          <a:p>
            <a:endParaRPr lang="en-IE" dirty="0"/>
          </a:p>
        </p:txBody>
      </p:sp>
      <p:sp>
        <p:nvSpPr>
          <p:cNvPr id="3" name="Title 2">
            <a:extLst>
              <a:ext uri="{FF2B5EF4-FFF2-40B4-BE49-F238E27FC236}">
                <a16:creationId xmlns="" xmlns:a16="http://schemas.microsoft.com/office/drawing/2014/main" id="{643D7FCD-CA6F-4CC5-9312-A6ED9F62F05A}"/>
              </a:ext>
            </a:extLst>
          </p:cNvPr>
          <p:cNvSpPr>
            <a:spLocks noGrp="1"/>
          </p:cNvSpPr>
          <p:nvPr>
            <p:ph type="title"/>
          </p:nvPr>
        </p:nvSpPr>
        <p:spPr>
          <a:xfrm>
            <a:off x="232011" y="116632"/>
            <a:ext cx="7952663" cy="370620"/>
          </a:xfrm>
        </p:spPr>
        <p:txBody>
          <a:bodyPr/>
          <a:lstStyle/>
          <a:p>
            <a:r>
              <a:rPr lang="en-IE" dirty="0"/>
              <a:t>Local Cultural or Arts Festivals</a:t>
            </a:r>
          </a:p>
        </p:txBody>
      </p:sp>
      <p:sp>
        <p:nvSpPr>
          <p:cNvPr id="4" name="Text Placeholder 3">
            <a:extLst>
              <a:ext uri="{FF2B5EF4-FFF2-40B4-BE49-F238E27FC236}">
                <a16:creationId xmlns="" xmlns:a16="http://schemas.microsoft.com/office/drawing/2014/main" id="{EC454526-7510-43E1-BB60-EC51431384C3}"/>
              </a:ext>
            </a:extLst>
          </p:cNvPr>
          <p:cNvSpPr>
            <a:spLocks noGrp="1"/>
          </p:cNvSpPr>
          <p:nvPr>
            <p:ph type="body" sz="quarter" idx="60"/>
          </p:nvPr>
        </p:nvSpPr>
        <p:spPr>
          <a:xfrm>
            <a:off x="539074" y="6494095"/>
            <a:ext cx="7042362" cy="285204"/>
          </a:xfrm>
        </p:spPr>
        <p:txBody>
          <a:bodyPr/>
          <a:lstStyle/>
          <a:p>
            <a:pPr>
              <a:lnSpc>
                <a:spcPct val="30000"/>
              </a:lnSpc>
            </a:pPr>
            <a:r>
              <a:rPr lang="en-US" dirty="0"/>
              <a:t>Q.21d Have you ever attended a cultural  or art festival such as this in your local area?</a:t>
            </a:r>
          </a:p>
          <a:p>
            <a:pPr>
              <a:lnSpc>
                <a:spcPct val="30000"/>
              </a:lnSpc>
            </a:pPr>
            <a:r>
              <a:rPr lang="en-US" dirty="0"/>
              <a:t>Q.21f What are some of the reasons for you attending this type of cultural or art festival in your local area? </a:t>
            </a:r>
            <a:endParaRPr lang="en-IE" dirty="0"/>
          </a:p>
        </p:txBody>
      </p:sp>
      <p:sp>
        <p:nvSpPr>
          <p:cNvPr id="5" name="Parallelogram 4">
            <a:extLst>
              <a:ext uri="{FF2B5EF4-FFF2-40B4-BE49-F238E27FC236}">
                <a16:creationId xmlns="" xmlns:a16="http://schemas.microsoft.com/office/drawing/2014/main" id="{8C49B691-D12B-4461-9018-0E3FAE2F7E7F}"/>
              </a:ext>
            </a:extLst>
          </p:cNvPr>
          <p:cNvSpPr/>
          <p:nvPr/>
        </p:nvSpPr>
        <p:spPr>
          <a:xfrm>
            <a:off x="766614" y="5768299"/>
            <a:ext cx="8372772" cy="517976"/>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400" b="1" dirty="0">
                <a:solidFill>
                  <a:prstClr val="white"/>
                </a:solidFill>
              </a:rPr>
              <a:t>A strong sense of community support informs motivations for local festival attendances.</a:t>
            </a:r>
          </a:p>
        </p:txBody>
      </p:sp>
      <p:sp>
        <p:nvSpPr>
          <p:cNvPr id="6" name="Rectangle: Diagonal Corners Rounded 5">
            <a:extLst>
              <a:ext uri="{FF2B5EF4-FFF2-40B4-BE49-F238E27FC236}">
                <a16:creationId xmlns="" xmlns:a16="http://schemas.microsoft.com/office/drawing/2014/main" id="{EA8C9711-86BC-485A-92E2-E1314607BDA2}"/>
              </a:ext>
            </a:extLst>
          </p:cNvPr>
          <p:cNvSpPr/>
          <p:nvPr/>
        </p:nvSpPr>
        <p:spPr>
          <a:xfrm>
            <a:off x="344488" y="924057"/>
            <a:ext cx="9473517" cy="603425"/>
          </a:xfrm>
          <a:prstGeom prst="round2DiagRect">
            <a:avLst/>
          </a:prstGeom>
          <a:solidFill>
            <a:schemeClr val="bg1">
              <a:lumMod val="95000"/>
            </a:schemeClr>
          </a:solidFill>
          <a:ln>
            <a:solidFill>
              <a:srgbClr val="54C0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100" b="1" i="1" dirty="0">
                <a:solidFill>
                  <a:srgbClr val="54C0E8"/>
                </a:solidFill>
              </a:rPr>
              <a:t>“Now, we’d like you to think of cultural or art festivals that have been held </a:t>
            </a:r>
            <a:r>
              <a:rPr lang="en-IE" sz="1100" b="1" i="1" u="sng" dirty="0">
                <a:solidFill>
                  <a:srgbClr val="54C0E8"/>
                </a:solidFill>
              </a:rPr>
              <a:t>in your local area</a:t>
            </a:r>
            <a:r>
              <a:rPr lang="en-IE" sz="1100" b="1" i="1" dirty="0">
                <a:solidFill>
                  <a:srgbClr val="54C0E8"/>
                </a:solidFill>
              </a:rPr>
              <a:t>. These are often smaller festivals, both indoor and outdoor, typically held over a short period or a single day. Examples might include </a:t>
            </a:r>
            <a:r>
              <a:rPr lang="en-US" sz="1100" b="1" i="1" dirty="0">
                <a:solidFill>
                  <a:srgbClr val="54C0E8"/>
                </a:solidFill>
              </a:rPr>
              <a:t>community festivals with local performers/local arts groups, local Fleadhs etc.”</a:t>
            </a:r>
            <a:endParaRPr lang="en-IE" sz="1100" b="1" i="1" dirty="0">
              <a:solidFill>
                <a:srgbClr val="54C0E8"/>
              </a:solidFill>
            </a:endParaRPr>
          </a:p>
        </p:txBody>
      </p:sp>
      <p:graphicFrame>
        <p:nvGraphicFramePr>
          <p:cNvPr id="7" name="Table 7">
            <a:extLst>
              <a:ext uri="{FF2B5EF4-FFF2-40B4-BE49-F238E27FC236}">
                <a16:creationId xmlns="" xmlns:a16="http://schemas.microsoft.com/office/drawing/2014/main" id="{C3CE4C5D-885F-496B-94DA-C68D62959B75}"/>
              </a:ext>
            </a:extLst>
          </p:cNvPr>
          <p:cNvGraphicFramePr>
            <a:graphicFrameLocks noGrp="1"/>
          </p:cNvGraphicFramePr>
          <p:nvPr/>
        </p:nvGraphicFramePr>
        <p:xfrm>
          <a:off x="128464" y="2415046"/>
          <a:ext cx="1289483" cy="2536922"/>
        </p:xfrm>
        <a:graphic>
          <a:graphicData uri="http://schemas.openxmlformats.org/drawingml/2006/table">
            <a:tbl>
              <a:tblPr firstRow="1" bandRow="1">
                <a:tableStyleId>{5C22544A-7EE6-4342-B048-85BDC9FD1C3A}</a:tableStyleId>
              </a:tblPr>
              <a:tblGrid>
                <a:gridCol w="1289483">
                  <a:extLst>
                    <a:ext uri="{9D8B030D-6E8A-4147-A177-3AD203B41FA5}">
                      <a16:colId xmlns="" xmlns:a16="http://schemas.microsoft.com/office/drawing/2014/main" val="2720836900"/>
                    </a:ext>
                  </a:extLst>
                </a:gridCol>
              </a:tblGrid>
              <a:tr h="839093">
                <a:tc>
                  <a:txBody>
                    <a:bodyPr/>
                    <a:lstStyle/>
                    <a:p>
                      <a:pPr algn="r"/>
                      <a:r>
                        <a:rPr lang="en-IE" sz="1200" b="0" dirty="0">
                          <a:solidFill>
                            <a:schemeClr val="tx1">
                              <a:lumMod val="65000"/>
                              <a:lumOff val="35000"/>
                            </a:schemeClr>
                          </a:solidFill>
                        </a:rPr>
                        <a:t>Yes (many times)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205889394"/>
                  </a:ext>
                </a:extLst>
              </a:tr>
              <a:tr h="1326989">
                <a:tc>
                  <a:txBody>
                    <a:bodyPr/>
                    <a:lstStyle/>
                    <a:p>
                      <a:pPr algn="r"/>
                      <a:r>
                        <a:rPr lang="en-IE" sz="1200" b="0" dirty="0">
                          <a:solidFill>
                            <a:schemeClr val="tx1">
                              <a:lumMod val="65000"/>
                              <a:lumOff val="35000"/>
                            </a:schemeClr>
                          </a:solidFill>
                        </a:rPr>
                        <a:t>Yes ( one or two)</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412742041"/>
                  </a:ext>
                </a:extLst>
              </a:tr>
              <a:tr h="370840">
                <a:tc>
                  <a:txBody>
                    <a:bodyPr/>
                    <a:lstStyle/>
                    <a:p>
                      <a:pPr algn="r"/>
                      <a:r>
                        <a:rPr lang="en-IE" sz="1200" b="0" dirty="0">
                          <a:solidFill>
                            <a:schemeClr val="tx1">
                              <a:lumMod val="65000"/>
                              <a:lumOff val="35000"/>
                            </a:schemeClr>
                          </a:solidFill>
                        </a:rPr>
                        <a:t>No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570012004"/>
                  </a:ext>
                </a:extLst>
              </a:tr>
            </a:tbl>
          </a:graphicData>
        </a:graphic>
      </p:graphicFrame>
      <p:graphicFrame>
        <p:nvGraphicFramePr>
          <p:cNvPr id="8" name="Table 9">
            <a:extLst>
              <a:ext uri="{FF2B5EF4-FFF2-40B4-BE49-F238E27FC236}">
                <a16:creationId xmlns="" xmlns:a16="http://schemas.microsoft.com/office/drawing/2014/main" id="{0917C84E-D31F-42BC-B57B-752EC88558FF}"/>
              </a:ext>
            </a:extLst>
          </p:cNvPr>
          <p:cNvGraphicFramePr>
            <a:graphicFrameLocks noGrp="1"/>
          </p:cNvGraphicFramePr>
          <p:nvPr/>
        </p:nvGraphicFramePr>
        <p:xfrm>
          <a:off x="1417947" y="1593774"/>
          <a:ext cx="2592288" cy="548640"/>
        </p:xfrm>
        <a:graphic>
          <a:graphicData uri="http://schemas.openxmlformats.org/drawingml/2006/table">
            <a:tbl>
              <a:tblPr firstRow="1" bandRow="1">
                <a:tableStyleId>{5C22544A-7EE6-4342-B048-85BDC9FD1C3A}</a:tableStyleId>
              </a:tblPr>
              <a:tblGrid>
                <a:gridCol w="1569951">
                  <a:extLst>
                    <a:ext uri="{9D8B030D-6E8A-4147-A177-3AD203B41FA5}">
                      <a16:colId xmlns="" xmlns:a16="http://schemas.microsoft.com/office/drawing/2014/main" val="4218083791"/>
                    </a:ext>
                  </a:extLst>
                </a:gridCol>
                <a:gridCol w="1022337">
                  <a:extLst>
                    <a:ext uri="{9D8B030D-6E8A-4147-A177-3AD203B41FA5}">
                      <a16:colId xmlns="" xmlns:a16="http://schemas.microsoft.com/office/drawing/2014/main" val="3017751522"/>
                    </a:ext>
                  </a:extLst>
                </a:gridCol>
              </a:tblGrid>
              <a:tr h="0">
                <a:tc>
                  <a:txBody>
                    <a:bodyPr/>
                    <a:lstStyle/>
                    <a:p>
                      <a:pPr algn="ctr"/>
                      <a:r>
                        <a:rPr lang="en-IE" sz="1200" b="1" kern="1200" dirty="0">
                          <a:solidFill>
                            <a:schemeClr val="tx1">
                              <a:lumMod val="65000"/>
                              <a:lumOff val="35000"/>
                            </a:schemeClr>
                          </a:solidFill>
                          <a:latin typeface="+mn-lt"/>
                          <a:ea typeface="+mn-ea"/>
                          <a:cs typeface="+mn-cs"/>
                        </a:rPr>
                        <a:t>Ever attended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IE" sz="1200" b="1" kern="1200" dirty="0">
                        <a:solidFill>
                          <a:schemeClr val="tx1">
                            <a:lumMod val="65000"/>
                            <a:lumOff val="35000"/>
                          </a:schemeClr>
                        </a:solidFill>
                        <a:latin typeface="+mn-lt"/>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979989051"/>
                  </a:ext>
                </a:extLst>
              </a:tr>
              <a:tr h="0">
                <a:tc>
                  <a:txBody>
                    <a:bodyPr/>
                    <a:lstStyle/>
                    <a:p>
                      <a:pPr algn="ctr"/>
                      <a:r>
                        <a:rPr lang="en-IE" sz="1200" b="0" i="1" kern="1200" dirty="0">
                          <a:solidFill>
                            <a:schemeClr val="tx1">
                              <a:lumMod val="65000"/>
                              <a:lumOff val="35000"/>
                            </a:schemeClr>
                          </a:solidFill>
                          <a:latin typeface="+mn-lt"/>
                          <a:ea typeface="+mn-ea"/>
                          <a:cs typeface="+mn-cs"/>
                        </a:rPr>
                        <a:t>%</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IE" sz="1200" b="0" i="1" kern="1200" dirty="0">
                        <a:solidFill>
                          <a:schemeClr val="tx1">
                            <a:lumMod val="65000"/>
                            <a:lumOff val="35000"/>
                          </a:schemeClr>
                        </a:solidFill>
                        <a:latin typeface="+mn-lt"/>
                        <a:ea typeface="+mn-ea"/>
                        <a:cs typeface="+mn-cs"/>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021735513"/>
                  </a:ext>
                </a:extLst>
              </a:tr>
            </a:tbl>
          </a:graphicData>
        </a:graphic>
      </p:graphicFrame>
      <p:sp>
        <p:nvSpPr>
          <p:cNvPr id="9" name="Right Brace 8">
            <a:extLst>
              <a:ext uri="{FF2B5EF4-FFF2-40B4-BE49-F238E27FC236}">
                <a16:creationId xmlns="" xmlns:a16="http://schemas.microsoft.com/office/drawing/2014/main" id="{43ADE753-E3FA-46D8-B6FD-76D69F653585}"/>
              </a:ext>
            </a:extLst>
          </p:cNvPr>
          <p:cNvSpPr/>
          <p:nvPr/>
        </p:nvSpPr>
        <p:spPr>
          <a:xfrm>
            <a:off x="2912425" y="2392302"/>
            <a:ext cx="173639" cy="1461454"/>
          </a:xfrm>
          <a:prstGeom prst="rightBrace">
            <a:avLst/>
          </a:prstGeom>
          <a:ln w="31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10" name="Text Placeholder 1">
            <a:extLst>
              <a:ext uri="{FF2B5EF4-FFF2-40B4-BE49-F238E27FC236}">
                <a16:creationId xmlns="" xmlns:a16="http://schemas.microsoft.com/office/drawing/2014/main" id="{99BE2825-0F8F-4EE6-8456-1F65ACD39E7C}"/>
              </a:ext>
            </a:extLst>
          </p:cNvPr>
          <p:cNvSpPr txBox="1">
            <a:spLocks/>
          </p:cNvSpPr>
          <p:nvPr/>
        </p:nvSpPr>
        <p:spPr>
          <a:xfrm>
            <a:off x="3068134" y="3015385"/>
            <a:ext cx="627989" cy="323941"/>
          </a:xfrm>
          <a:prstGeom prst="rect">
            <a:avLst/>
          </a:prstGeom>
        </p:spPr>
        <p:txBody>
          <a:bodyPr/>
          <a:lstStyle>
            <a:lvl1pPr marL="0" indent="0" algn="l" rtl="0" fontAlgn="base">
              <a:lnSpc>
                <a:spcPct val="90000"/>
              </a:lnSpc>
              <a:spcBef>
                <a:spcPts val="1000"/>
              </a:spcBef>
              <a:spcAft>
                <a:spcPct val="0"/>
              </a:spcAft>
              <a:buFont typeface="Arial" panose="020B0604020202020204" pitchFamily="34" charset="0"/>
              <a:buNone/>
              <a:defRPr sz="1400" kern="1200">
                <a:solidFill>
                  <a:schemeClr val="tx1">
                    <a:lumMod val="65000"/>
                    <a:lumOff val="35000"/>
                  </a:schemeClr>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IE" b="1" dirty="0"/>
              <a:t>51%</a:t>
            </a:r>
          </a:p>
          <a:p>
            <a:pPr eaLnBrk="1" hangingPunct="1"/>
            <a:endParaRPr lang="en-IE" b="1" dirty="0"/>
          </a:p>
        </p:txBody>
      </p:sp>
      <p:sp>
        <p:nvSpPr>
          <p:cNvPr id="12" name="Arrow: Right 11">
            <a:extLst>
              <a:ext uri="{FF2B5EF4-FFF2-40B4-BE49-F238E27FC236}">
                <a16:creationId xmlns="" xmlns:a16="http://schemas.microsoft.com/office/drawing/2014/main" id="{5E08781B-EC6D-4D6F-8746-4EE5201652A9}"/>
              </a:ext>
            </a:extLst>
          </p:cNvPr>
          <p:cNvSpPr/>
          <p:nvPr/>
        </p:nvSpPr>
        <p:spPr>
          <a:xfrm>
            <a:off x="3516458" y="3046212"/>
            <a:ext cx="359329" cy="202249"/>
          </a:xfrm>
          <a:prstGeom prst="right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Text Placeholder 1">
            <a:extLst>
              <a:ext uri="{FF2B5EF4-FFF2-40B4-BE49-F238E27FC236}">
                <a16:creationId xmlns="" xmlns:a16="http://schemas.microsoft.com/office/drawing/2014/main" id="{1A279284-7E10-4F8C-98DE-3C1C99EF1DD0}"/>
              </a:ext>
            </a:extLst>
          </p:cNvPr>
          <p:cNvSpPr txBox="1">
            <a:spLocks/>
          </p:cNvSpPr>
          <p:nvPr/>
        </p:nvSpPr>
        <p:spPr>
          <a:xfrm>
            <a:off x="6813257" y="1634773"/>
            <a:ext cx="2022885" cy="323941"/>
          </a:xfrm>
          <a:prstGeom prst="rect">
            <a:avLst/>
          </a:prstGeom>
        </p:spPr>
        <p:txBody>
          <a:bodyPr/>
          <a:lstStyle>
            <a:lvl1pPr marL="0" indent="0" algn="l" rtl="0" fontAlgn="base">
              <a:lnSpc>
                <a:spcPct val="90000"/>
              </a:lnSpc>
              <a:spcBef>
                <a:spcPts val="1000"/>
              </a:spcBef>
              <a:spcAft>
                <a:spcPct val="0"/>
              </a:spcAft>
              <a:buFont typeface="Arial" panose="020B0604020202020204" pitchFamily="34" charset="0"/>
              <a:buNone/>
              <a:defRPr sz="1400" kern="1200">
                <a:solidFill>
                  <a:schemeClr val="tx1">
                    <a:lumMod val="65000"/>
                    <a:lumOff val="35000"/>
                  </a:schemeClr>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hangingPunct="1">
              <a:lnSpc>
                <a:spcPct val="30000"/>
              </a:lnSpc>
            </a:pPr>
            <a:r>
              <a:rPr lang="en-IE" sz="1200" dirty="0"/>
              <a:t>Reasons for attending </a:t>
            </a:r>
          </a:p>
          <a:p>
            <a:pPr algn="ctr" eaLnBrk="1" hangingPunct="1">
              <a:lnSpc>
                <a:spcPct val="30000"/>
              </a:lnSpc>
            </a:pPr>
            <a:r>
              <a:rPr lang="en-IE" sz="1000" i="1" dirty="0"/>
              <a:t>(Base N – 766)</a:t>
            </a:r>
          </a:p>
          <a:p>
            <a:pPr algn="ctr" eaLnBrk="1" hangingPunct="1">
              <a:lnSpc>
                <a:spcPct val="30000"/>
              </a:lnSpc>
            </a:pPr>
            <a:r>
              <a:rPr lang="en-IE" sz="1000" i="1" dirty="0"/>
              <a:t>%</a:t>
            </a:r>
          </a:p>
          <a:p>
            <a:pPr algn="ctr" eaLnBrk="1" hangingPunct="1">
              <a:lnSpc>
                <a:spcPct val="30000"/>
              </a:lnSpc>
            </a:pPr>
            <a:endParaRPr lang="en-IE" dirty="0"/>
          </a:p>
        </p:txBody>
      </p:sp>
      <p:graphicFrame>
        <p:nvGraphicFramePr>
          <p:cNvPr id="14" name="Chart 13">
            <a:extLst>
              <a:ext uri="{FF2B5EF4-FFF2-40B4-BE49-F238E27FC236}">
                <a16:creationId xmlns="" xmlns:a16="http://schemas.microsoft.com/office/drawing/2014/main" id="{36BAFDB4-7BB3-4825-BA6B-1C77D56A4096}"/>
              </a:ext>
            </a:extLst>
          </p:cNvPr>
          <p:cNvGraphicFramePr/>
          <p:nvPr>
            <p:custDataLst>
              <p:tags r:id="rId1"/>
            </p:custDataLst>
          </p:nvPr>
        </p:nvGraphicFramePr>
        <p:xfrm>
          <a:off x="2432786" y="2112135"/>
          <a:ext cx="8136838" cy="376513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Table 14">
            <a:extLst>
              <a:ext uri="{FF2B5EF4-FFF2-40B4-BE49-F238E27FC236}">
                <a16:creationId xmlns="" xmlns:a16="http://schemas.microsoft.com/office/drawing/2014/main" id="{E408423D-FFD3-400A-AF9D-F862A79CF94C}"/>
              </a:ext>
            </a:extLst>
          </p:cNvPr>
          <p:cNvGraphicFramePr>
            <a:graphicFrameLocks noGrp="1"/>
          </p:cNvGraphicFramePr>
          <p:nvPr>
            <p:extLst>
              <p:ext uri="{D42A27DB-BD31-4B8C-83A1-F6EECF244321}">
                <p14:modId xmlns:p14="http://schemas.microsoft.com/office/powerpoint/2010/main" val="1674201934"/>
              </p:ext>
            </p:extLst>
          </p:nvPr>
        </p:nvGraphicFramePr>
        <p:xfrm>
          <a:off x="4032824" y="2194143"/>
          <a:ext cx="2658941" cy="3469364"/>
        </p:xfrm>
        <a:graphic>
          <a:graphicData uri="http://schemas.openxmlformats.org/drawingml/2006/table">
            <a:tbl>
              <a:tblPr>
                <a:tableStyleId>{5C22544A-7EE6-4342-B048-85BDC9FD1C3A}</a:tableStyleId>
              </a:tblPr>
              <a:tblGrid>
                <a:gridCol w="2658941">
                  <a:extLst>
                    <a:ext uri="{9D8B030D-6E8A-4147-A177-3AD203B41FA5}">
                      <a16:colId xmlns="" xmlns:a16="http://schemas.microsoft.com/office/drawing/2014/main" val="4166562490"/>
                    </a:ext>
                  </a:extLst>
                </a:gridCol>
              </a:tblGrid>
              <a:tr h="407726">
                <a:tc>
                  <a:txBody>
                    <a:bodyPr/>
                    <a:lstStyle/>
                    <a:p>
                      <a:pPr algn="r" fontAlgn="t"/>
                      <a:r>
                        <a:rPr lang="en-US" sz="1100" u="none" strike="noStrike" dirty="0">
                          <a:effectLst/>
                        </a:rPr>
                        <a:t>I support it because it’s in my local community and brings us together – social aspect</a:t>
                      </a:r>
                      <a:endParaRPr lang="en-US" sz="1100" b="0" i="0" u="none" strike="noStrike" dirty="0">
                        <a:solidFill>
                          <a:srgbClr val="000000"/>
                        </a:solidFill>
                        <a:effectLst/>
                        <a:latin typeface="Tahoma" panose="020B0604030504040204" pitchFamily="34" charset="0"/>
                      </a:endParaRPr>
                    </a:p>
                  </a:txBody>
                  <a:tcPr marL="7605" marR="7605" marT="7605" marB="0">
                    <a:noFill/>
                  </a:tcPr>
                </a:tc>
                <a:extLst>
                  <a:ext uri="{0D108BD9-81ED-4DB2-BD59-A6C34878D82A}">
                    <a16:rowId xmlns="" xmlns:a16="http://schemas.microsoft.com/office/drawing/2014/main" val="2174747456"/>
                  </a:ext>
                </a:extLst>
              </a:tr>
              <a:tr h="360040">
                <a:tc>
                  <a:txBody>
                    <a:bodyPr/>
                    <a:lstStyle/>
                    <a:p>
                      <a:pPr algn="r" fontAlgn="t"/>
                      <a:r>
                        <a:rPr lang="en-US" sz="1100" u="none" strike="noStrike" dirty="0">
                          <a:effectLst/>
                        </a:rPr>
                        <a:t>It’s good to support local arts events</a:t>
                      </a:r>
                      <a:endParaRPr lang="en-US" sz="1100" b="0" i="0" u="none" strike="noStrike" dirty="0">
                        <a:solidFill>
                          <a:srgbClr val="000000"/>
                        </a:solidFill>
                        <a:effectLst/>
                        <a:latin typeface="Tahoma" panose="020B0604030504040204" pitchFamily="34" charset="0"/>
                      </a:endParaRPr>
                    </a:p>
                  </a:txBody>
                  <a:tcPr marL="7605" marR="7605" marT="7605" marB="0">
                    <a:noFill/>
                  </a:tcPr>
                </a:tc>
                <a:extLst>
                  <a:ext uri="{0D108BD9-81ED-4DB2-BD59-A6C34878D82A}">
                    <a16:rowId xmlns="" xmlns:a16="http://schemas.microsoft.com/office/drawing/2014/main" val="2793416223"/>
                  </a:ext>
                </a:extLst>
              </a:tr>
              <a:tr h="432048">
                <a:tc>
                  <a:txBody>
                    <a:bodyPr/>
                    <a:lstStyle/>
                    <a:p>
                      <a:pPr algn="r" fontAlgn="t"/>
                      <a:r>
                        <a:rPr lang="en-US" sz="1100" u="none" strike="noStrike" dirty="0">
                          <a:effectLst/>
                        </a:rPr>
                        <a:t>My family and friends are involved, and I went to support them</a:t>
                      </a:r>
                      <a:endParaRPr lang="en-US" sz="1100" b="0" i="0" u="none" strike="noStrike" dirty="0">
                        <a:solidFill>
                          <a:srgbClr val="000000"/>
                        </a:solidFill>
                        <a:effectLst/>
                        <a:latin typeface="Tahoma" panose="020B0604030504040204" pitchFamily="34" charset="0"/>
                      </a:endParaRPr>
                    </a:p>
                  </a:txBody>
                  <a:tcPr marL="7605" marR="7605" marT="7605" marB="0">
                    <a:noFill/>
                  </a:tcPr>
                </a:tc>
                <a:extLst>
                  <a:ext uri="{0D108BD9-81ED-4DB2-BD59-A6C34878D82A}">
                    <a16:rowId xmlns="" xmlns:a16="http://schemas.microsoft.com/office/drawing/2014/main" val="4168254710"/>
                  </a:ext>
                </a:extLst>
              </a:tr>
              <a:tr h="397342">
                <a:tc>
                  <a:txBody>
                    <a:bodyPr/>
                    <a:lstStyle/>
                    <a:p>
                      <a:pPr algn="r" fontAlgn="t"/>
                      <a:r>
                        <a:rPr lang="en-US" sz="1100" u="none" strike="noStrike" dirty="0">
                          <a:effectLst/>
                        </a:rPr>
                        <a:t>The buzz, everyone else was going </a:t>
                      </a:r>
                      <a:endParaRPr lang="en-US" sz="1100" b="0" i="0" u="none" strike="noStrike" dirty="0">
                        <a:solidFill>
                          <a:srgbClr val="000000"/>
                        </a:solidFill>
                        <a:effectLst/>
                        <a:latin typeface="Tahoma" panose="020B0604030504040204" pitchFamily="34" charset="0"/>
                      </a:endParaRPr>
                    </a:p>
                  </a:txBody>
                  <a:tcPr marL="7605" marR="7605" marT="7605" marB="0">
                    <a:noFill/>
                  </a:tcPr>
                </a:tc>
                <a:extLst>
                  <a:ext uri="{0D108BD9-81ED-4DB2-BD59-A6C34878D82A}">
                    <a16:rowId xmlns="" xmlns:a16="http://schemas.microsoft.com/office/drawing/2014/main" val="1734100476"/>
                  </a:ext>
                </a:extLst>
              </a:tr>
              <a:tr h="397342">
                <a:tc>
                  <a:txBody>
                    <a:bodyPr/>
                    <a:lstStyle/>
                    <a:p>
                      <a:pPr algn="r" fontAlgn="t"/>
                      <a:r>
                        <a:rPr lang="en-US" sz="1100" u="none" strike="noStrike">
                          <a:effectLst/>
                        </a:rPr>
                        <a:t>I go to see specific events or a performer</a:t>
                      </a:r>
                      <a:endParaRPr lang="en-US" sz="1100" b="0" i="0" u="none" strike="noStrike">
                        <a:solidFill>
                          <a:srgbClr val="000000"/>
                        </a:solidFill>
                        <a:effectLst/>
                        <a:latin typeface="Tahoma" panose="020B0604030504040204" pitchFamily="34" charset="0"/>
                      </a:endParaRPr>
                    </a:p>
                  </a:txBody>
                  <a:tcPr marL="7605" marR="7605" marT="7605" marB="0">
                    <a:noFill/>
                  </a:tcPr>
                </a:tc>
                <a:extLst>
                  <a:ext uri="{0D108BD9-81ED-4DB2-BD59-A6C34878D82A}">
                    <a16:rowId xmlns="" xmlns:a16="http://schemas.microsoft.com/office/drawing/2014/main" val="834349907"/>
                  </a:ext>
                </a:extLst>
              </a:tr>
              <a:tr h="429452">
                <a:tc>
                  <a:txBody>
                    <a:bodyPr/>
                    <a:lstStyle/>
                    <a:p>
                      <a:pPr algn="r" fontAlgn="t"/>
                      <a:r>
                        <a:rPr lang="en-US" sz="1100" u="none" strike="noStrike" dirty="0">
                          <a:effectLst/>
                        </a:rPr>
                        <a:t>Regular attender (most or every year)</a:t>
                      </a:r>
                      <a:endParaRPr lang="en-US" sz="1100" b="0" i="0" u="none" strike="noStrike" dirty="0">
                        <a:solidFill>
                          <a:srgbClr val="000000"/>
                        </a:solidFill>
                        <a:effectLst/>
                        <a:latin typeface="Tahoma" panose="020B0604030504040204" pitchFamily="34" charset="0"/>
                      </a:endParaRPr>
                    </a:p>
                  </a:txBody>
                  <a:tcPr marL="7605" marR="7605" marT="7605" marB="0">
                    <a:noFill/>
                  </a:tcPr>
                </a:tc>
                <a:extLst>
                  <a:ext uri="{0D108BD9-81ED-4DB2-BD59-A6C34878D82A}">
                    <a16:rowId xmlns="" xmlns:a16="http://schemas.microsoft.com/office/drawing/2014/main" val="4018632525"/>
                  </a:ext>
                </a:extLst>
              </a:tr>
              <a:tr h="397342">
                <a:tc>
                  <a:txBody>
                    <a:bodyPr/>
                    <a:lstStyle/>
                    <a:p>
                      <a:pPr algn="r" fontAlgn="t"/>
                      <a:r>
                        <a:rPr lang="en-US" sz="1100" u="none" strike="noStrike" dirty="0">
                          <a:effectLst/>
                        </a:rPr>
                        <a:t>I get to take part in things and meet people</a:t>
                      </a:r>
                      <a:endParaRPr lang="en-US" sz="1100" b="0" i="0" u="none" strike="noStrike" dirty="0">
                        <a:solidFill>
                          <a:srgbClr val="000000"/>
                        </a:solidFill>
                        <a:effectLst/>
                        <a:latin typeface="Tahoma" panose="020B0604030504040204" pitchFamily="34" charset="0"/>
                      </a:endParaRPr>
                    </a:p>
                  </a:txBody>
                  <a:tcPr marL="7605" marR="7605" marT="7605" marB="0">
                    <a:noFill/>
                  </a:tcPr>
                </a:tc>
                <a:extLst>
                  <a:ext uri="{0D108BD9-81ED-4DB2-BD59-A6C34878D82A}">
                    <a16:rowId xmlns="" xmlns:a16="http://schemas.microsoft.com/office/drawing/2014/main" val="1887249981"/>
                  </a:ext>
                </a:extLst>
              </a:tr>
              <a:tr h="250730">
                <a:tc>
                  <a:txBody>
                    <a:bodyPr/>
                    <a:lstStyle/>
                    <a:p>
                      <a:pPr algn="r" fontAlgn="t"/>
                      <a:r>
                        <a:rPr lang="en-US" sz="1100" u="none" strike="noStrike">
                          <a:effectLst/>
                        </a:rPr>
                        <a:t>Lots of free events, it’s cheaper </a:t>
                      </a:r>
                      <a:endParaRPr lang="en-US" sz="1100" b="0" i="0" u="none" strike="noStrike">
                        <a:solidFill>
                          <a:srgbClr val="000000"/>
                        </a:solidFill>
                        <a:effectLst/>
                        <a:latin typeface="Tahoma" panose="020B0604030504040204" pitchFamily="34" charset="0"/>
                      </a:endParaRPr>
                    </a:p>
                  </a:txBody>
                  <a:tcPr marL="7605" marR="7605" marT="7605" marB="0">
                    <a:noFill/>
                  </a:tcPr>
                </a:tc>
                <a:extLst>
                  <a:ext uri="{0D108BD9-81ED-4DB2-BD59-A6C34878D82A}">
                    <a16:rowId xmlns="" xmlns:a16="http://schemas.microsoft.com/office/drawing/2014/main" val="4284053632"/>
                  </a:ext>
                </a:extLst>
              </a:tr>
              <a:tr h="397342">
                <a:tc>
                  <a:txBody>
                    <a:bodyPr/>
                    <a:lstStyle/>
                    <a:p>
                      <a:pPr algn="r" fontAlgn="t"/>
                      <a:r>
                        <a:rPr lang="en-US" sz="1100" u="none" strike="noStrike" dirty="0">
                          <a:effectLst/>
                        </a:rPr>
                        <a:t>It wasn’t on for long (time limited) so wanted to see things before it was over.</a:t>
                      </a:r>
                      <a:endParaRPr lang="en-US" sz="1100" b="0" i="0" u="none" strike="noStrike" dirty="0">
                        <a:solidFill>
                          <a:srgbClr val="000000"/>
                        </a:solidFill>
                        <a:effectLst/>
                        <a:latin typeface="Tahoma" panose="020B0604030504040204" pitchFamily="34" charset="0"/>
                      </a:endParaRPr>
                    </a:p>
                  </a:txBody>
                  <a:tcPr marL="7605" marR="7605" marT="7605" marB="0">
                    <a:noFill/>
                  </a:tcPr>
                </a:tc>
                <a:extLst>
                  <a:ext uri="{0D108BD9-81ED-4DB2-BD59-A6C34878D82A}">
                    <a16:rowId xmlns="" xmlns:a16="http://schemas.microsoft.com/office/drawing/2014/main" val="1687301397"/>
                  </a:ext>
                </a:extLst>
              </a:tr>
            </a:tbl>
          </a:graphicData>
        </a:graphic>
      </p:graphicFrame>
      <p:sp>
        <p:nvSpPr>
          <p:cNvPr id="16" name="Text Placeholder 1">
            <a:extLst>
              <a:ext uri="{FF2B5EF4-FFF2-40B4-BE49-F238E27FC236}">
                <a16:creationId xmlns="" xmlns:a16="http://schemas.microsoft.com/office/drawing/2014/main" id="{A6D02A9F-71DA-4697-BCD5-D45F500734AA}"/>
              </a:ext>
            </a:extLst>
          </p:cNvPr>
          <p:cNvSpPr txBox="1">
            <a:spLocks/>
          </p:cNvSpPr>
          <p:nvPr/>
        </p:nvSpPr>
        <p:spPr>
          <a:xfrm>
            <a:off x="8077196" y="6417427"/>
            <a:ext cx="2124380" cy="323941"/>
          </a:xfrm>
          <a:prstGeom prst="rect">
            <a:avLst/>
          </a:prstGeom>
        </p:spPr>
        <p:txBody>
          <a:bodyPr/>
          <a:lstStyle>
            <a:lvl1pPr marL="0" indent="0" algn="l" rtl="0" fontAlgn="base">
              <a:lnSpc>
                <a:spcPct val="90000"/>
              </a:lnSpc>
              <a:spcBef>
                <a:spcPts val="1000"/>
              </a:spcBef>
              <a:spcAft>
                <a:spcPct val="0"/>
              </a:spcAft>
              <a:buFont typeface="Arial" panose="020B0604020202020204" pitchFamily="34" charset="0"/>
              <a:buNone/>
              <a:defRPr sz="1400" kern="1200">
                <a:solidFill>
                  <a:schemeClr val="tx1">
                    <a:lumMod val="65000"/>
                    <a:lumOff val="35000"/>
                  </a:schemeClr>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IE" sz="1100" dirty="0"/>
              <a:t>*All others 6% or less</a:t>
            </a:r>
          </a:p>
          <a:p>
            <a:pPr eaLnBrk="1" hangingPunct="1"/>
            <a:endParaRPr lang="en-IE" sz="1100" dirty="0"/>
          </a:p>
        </p:txBody>
      </p:sp>
    </p:spTree>
    <p:extLst>
      <p:ext uri="{BB962C8B-B14F-4D97-AF65-F5344CB8AC3E}">
        <p14:creationId xmlns:p14="http://schemas.microsoft.com/office/powerpoint/2010/main" val="750443199"/>
      </p:ext>
    </p:extLst>
  </p:cSld>
  <p:clrMapOvr>
    <a:masterClrMapping/>
  </p:clrMapOvr>
  <p:transition spd="slow">
    <p:wipe dir="r"/>
  </p:transition>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1" name="Chart 10">
            <a:extLst>
              <a:ext uri="{FF2B5EF4-FFF2-40B4-BE49-F238E27FC236}">
                <a16:creationId xmlns="" xmlns:a16="http://schemas.microsoft.com/office/drawing/2014/main" id="{1D84FFF4-2E91-4E64-95CF-66D0ACD1EFBE}"/>
              </a:ext>
            </a:extLst>
          </p:cNvPr>
          <p:cNvGraphicFramePr/>
          <p:nvPr>
            <p:extLst>
              <p:ext uri="{D42A27DB-BD31-4B8C-83A1-F6EECF244321}">
                <p14:modId xmlns:p14="http://schemas.microsoft.com/office/powerpoint/2010/main" val="2227698036"/>
              </p:ext>
            </p:extLst>
          </p:nvPr>
        </p:nvGraphicFramePr>
        <p:xfrm>
          <a:off x="539075" y="2185903"/>
          <a:ext cx="3261798" cy="347534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a:extLst>
              <a:ext uri="{FF2B5EF4-FFF2-40B4-BE49-F238E27FC236}">
                <a16:creationId xmlns="" xmlns:a16="http://schemas.microsoft.com/office/drawing/2014/main" id="{35DDA23A-8598-4BD4-8377-3D15CB02FD01}"/>
              </a:ext>
            </a:extLst>
          </p:cNvPr>
          <p:cNvSpPr>
            <a:spLocks noGrp="1"/>
          </p:cNvSpPr>
          <p:nvPr>
            <p:ph type="body" sz="quarter" idx="49"/>
          </p:nvPr>
        </p:nvSpPr>
        <p:spPr>
          <a:xfrm>
            <a:off x="232011" y="528803"/>
            <a:ext cx="5548676" cy="323941"/>
          </a:xfrm>
        </p:spPr>
        <p:txBody>
          <a:bodyPr/>
          <a:lstStyle/>
          <a:p>
            <a:r>
              <a:rPr lang="en-IE" dirty="0"/>
              <a:t>Base : All adults 16+ n-1303</a:t>
            </a:r>
            <a:br>
              <a:rPr lang="en-IE" dirty="0"/>
            </a:br>
            <a:endParaRPr lang="en-IE" dirty="0"/>
          </a:p>
          <a:p>
            <a:endParaRPr lang="en-IE" dirty="0"/>
          </a:p>
        </p:txBody>
      </p:sp>
      <p:sp>
        <p:nvSpPr>
          <p:cNvPr id="3" name="Title 2">
            <a:extLst>
              <a:ext uri="{FF2B5EF4-FFF2-40B4-BE49-F238E27FC236}">
                <a16:creationId xmlns="" xmlns:a16="http://schemas.microsoft.com/office/drawing/2014/main" id="{643D7FCD-CA6F-4CC5-9312-A6ED9F62F05A}"/>
              </a:ext>
            </a:extLst>
          </p:cNvPr>
          <p:cNvSpPr>
            <a:spLocks noGrp="1"/>
          </p:cNvSpPr>
          <p:nvPr>
            <p:ph type="title"/>
          </p:nvPr>
        </p:nvSpPr>
        <p:spPr>
          <a:xfrm>
            <a:off x="232011" y="116632"/>
            <a:ext cx="7952663" cy="370620"/>
          </a:xfrm>
        </p:spPr>
        <p:txBody>
          <a:bodyPr/>
          <a:lstStyle/>
          <a:p>
            <a:r>
              <a:rPr lang="en-IE" dirty="0"/>
              <a:t>Local Cultural or Arts Festivals</a:t>
            </a:r>
          </a:p>
        </p:txBody>
      </p:sp>
      <p:sp>
        <p:nvSpPr>
          <p:cNvPr id="4" name="Text Placeholder 3">
            <a:extLst>
              <a:ext uri="{FF2B5EF4-FFF2-40B4-BE49-F238E27FC236}">
                <a16:creationId xmlns="" xmlns:a16="http://schemas.microsoft.com/office/drawing/2014/main" id="{EC454526-7510-43E1-BB60-EC51431384C3}"/>
              </a:ext>
            </a:extLst>
          </p:cNvPr>
          <p:cNvSpPr>
            <a:spLocks noGrp="1"/>
          </p:cNvSpPr>
          <p:nvPr>
            <p:ph type="body" sz="quarter" idx="60"/>
          </p:nvPr>
        </p:nvSpPr>
        <p:spPr>
          <a:xfrm>
            <a:off x="514384" y="6456608"/>
            <a:ext cx="8372771" cy="285204"/>
          </a:xfrm>
        </p:spPr>
        <p:txBody>
          <a:bodyPr/>
          <a:lstStyle/>
          <a:p>
            <a:pPr>
              <a:lnSpc>
                <a:spcPct val="30000"/>
              </a:lnSpc>
            </a:pPr>
            <a:r>
              <a:rPr lang="en-US" dirty="0"/>
              <a:t>Q.21d Have you ever attended a cultural  or art festival such as this in your local area?</a:t>
            </a:r>
          </a:p>
          <a:p>
            <a:pPr>
              <a:lnSpc>
                <a:spcPct val="30000"/>
              </a:lnSpc>
            </a:pPr>
            <a:r>
              <a:rPr lang="en-US" dirty="0"/>
              <a:t>Q.21g And thinking of how you typically attend this type of cultural or art festival in your local area, which of the following statements describes you best? </a:t>
            </a:r>
            <a:endParaRPr lang="en-IE" dirty="0"/>
          </a:p>
        </p:txBody>
      </p:sp>
      <p:sp>
        <p:nvSpPr>
          <p:cNvPr id="5" name="Parallelogram 4">
            <a:extLst>
              <a:ext uri="{FF2B5EF4-FFF2-40B4-BE49-F238E27FC236}">
                <a16:creationId xmlns="" xmlns:a16="http://schemas.microsoft.com/office/drawing/2014/main" id="{8C49B691-D12B-4461-9018-0E3FAE2F7E7F}"/>
              </a:ext>
            </a:extLst>
          </p:cNvPr>
          <p:cNvSpPr/>
          <p:nvPr/>
        </p:nvSpPr>
        <p:spPr>
          <a:xfrm>
            <a:off x="766614" y="5859107"/>
            <a:ext cx="8650882" cy="517976"/>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400" b="1" dirty="0">
                <a:solidFill>
                  <a:prstClr val="white"/>
                </a:solidFill>
              </a:rPr>
              <a:t>A willingness to engage strongly with local festivals is existent with over 1 in 5 of those who attend indicating they like to go to as many events as possible and even participate if possible.</a:t>
            </a:r>
          </a:p>
        </p:txBody>
      </p:sp>
      <p:sp>
        <p:nvSpPr>
          <p:cNvPr id="6" name="Rectangle: Diagonal Corners Rounded 5">
            <a:extLst>
              <a:ext uri="{FF2B5EF4-FFF2-40B4-BE49-F238E27FC236}">
                <a16:creationId xmlns="" xmlns:a16="http://schemas.microsoft.com/office/drawing/2014/main" id="{EA8C9711-86BC-485A-92E2-E1314607BDA2}"/>
              </a:ext>
            </a:extLst>
          </p:cNvPr>
          <p:cNvSpPr/>
          <p:nvPr/>
        </p:nvSpPr>
        <p:spPr>
          <a:xfrm>
            <a:off x="344488" y="924057"/>
            <a:ext cx="9473517" cy="603425"/>
          </a:xfrm>
          <a:prstGeom prst="round2DiagRect">
            <a:avLst/>
          </a:prstGeom>
          <a:solidFill>
            <a:schemeClr val="bg1">
              <a:lumMod val="95000"/>
            </a:schemeClr>
          </a:solidFill>
          <a:ln>
            <a:solidFill>
              <a:srgbClr val="54C0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100" b="1" i="1" dirty="0">
                <a:solidFill>
                  <a:srgbClr val="54C0E8"/>
                </a:solidFill>
              </a:rPr>
              <a:t>“Now, we’d like you to think of cultural or art festivals that have been held </a:t>
            </a:r>
            <a:r>
              <a:rPr lang="en-IE" sz="1100" b="1" i="1" u="sng" dirty="0">
                <a:solidFill>
                  <a:srgbClr val="54C0E8"/>
                </a:solidFill>
              </a:rPr>
              <a:t>in your local area</a:t>
            </a:r>
            <a:r>
              <a:rPr lang="en-IE" sz="1100" b="1" i="1" dirty="0">
                <a:solidFill>
                  <a:srgbClr val="54C0E8"/>
                </a:solidFill>
              </a:rPr>
              <a:t>. These are often smaller festivals, both indoor and outdoor, typically held over a short period or a single day. Examples might include </a:t>
            </a:r>
            <a:r>
              <a:rPr lang="en-US" sz="1100" b="1" i="1" dirty="0">
                <a:solidFill>
                  <a:srgbClr val="54C0E8"/>
                </a:solidFill>
              </a:rPr>
              <a:t>community festivals with local performers/local arts groups, local Fleadhs etc.”</a:t>
            </a:r>
            <a:endParaRPr lang="en-IE" sz="1100" b="1" i="1" dirty="0">
              <a:solidFill>
                <a:srgbClr val="54C0E8"/>
              </a:solidFill>
            </a:endParaRPr>
          </a:p>
        </p:txBody>
      </p:sp>
      <p:graphicFrame>
        <p:nvGraphicFramePr>
          <p:cNvPr id="7" name="Table 7">
            <a:extLst>
              <a:ext uri="{FF2B5EF4-FFF2-40B4-BE49-F238E27FC236}">
                <a16:creationId xmlns="" xmlns:a16="http://schemas.microsoft.com/office/drawing/2014/main" id="{C3CE4C5D-885F-496B-94DA-C68D62959B75}"/>
              </a:ext>
            </a:extLst>
          </p:cNvPr>
          <p:cNvGraphicFramePr>
            <a:graphicFrameLocks noGrp="1"/>
          </p:cNvGraphicFramePr>
          <p:nvPr/>
        </p:nvGraphicFramePr>
        <p:xfrm>
          <a:off x="128464" y="2415046"/>
          <a:ext cx="1289483" cy="2536922"/>
        </p:xfrm>
        <a:graphic>
          <a:graphicData uri="http://schemas.openxmlformats.org/drawingml/2006/table">
            <a:tbl>
              <a:tblPr firstRow="1" bandRow="1">
                <a:tableStyleId>{5C22544A-7EE6-4342-B048-85BDC9FD1C3A}</a:tableStyleId>
              </a:tblPr>
              <a:tblGrid>
                <a:gridCol w="1289483">
                  <a:extLst>
                    <a:ext uri="{9D8B030D-6E8A-4147-A177-3AD203B41FA5}">
                      <a16:colId xmlns="" xmlns:a16="http://schemas.microsoft.com/office/drawing/2014/main" val="2720836900"/>
                    </a:ext>
                  </a:extLst>
                </a:gridCol>
              </a:tblGrid>
              <a:tr h="839093">
                <a:tc>
                  <a:txBody>
                    <a:bodyPr/>
                    <a:lstStyle/>
                    <a:p>
                      <a:pPr algn="r"/>
                      <a:r>
                        <a:rPr lang="en-IE" sz="1200" b="0" dirty="0">
                          <a:solidFill>
                            <a:schemeClr val="tx1">
                              <a:lumMod val="65000"/>
                              <a:lumOff val="35000"/>
                            </a:schemeClr>
                          </a:solidFill>
                        </a:rPr>
                        <a:t>Yes (many times)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205889394"/>
                  </a:ext>
                </a:extLst>
              </a:tr>
              <a:tr h="1326989">
                <a:tc>
                  <a:txBody>
                    <a:bodyPr/>
                    <a:lstStyle/>
                    <a:p>
                      <a:pPr algn="r"/>
                      <a:r>
                        <a:rPr lang="en-IE" sz="1200" b="0" dirty="0">
                          <a:solidFill>
                            <a:schemeClr val="tx1">
                              <a:lumMod val="65000"/>
                              <a:lumOff val="35000"/>
                            </a:schemeClr>
                          </a:solidFill>
                        </a:rPr>
                        <a:t>Yes ( one or two)</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412742041"/>
                  </a:ext>
                </a:extLst>
              </a:tr>
              <a:tr h="370840">
                <a:tc>
                  <a:txBody>
                    <a:bodyPr/>
                    <a:lstStyle/>
                    <a:p>
                      <a:pPr algn="r"/>
                      <a:r>
                        <a:rPr lang="en-IE" sz="1200" b="0" dirty="0">
                          <a:solidFill>
                            <a:schemeClr val="tx1">
                              <a:lumMod val="65000"/>
                              <a:lumOff val="35000"/>
                            </a:schemeClr>
                          </a:solidFill>
                        </a:rPr>
                        <a:t>No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570012004"/>
                  </a:ext>
                </a:extLst>
              </a:tr>
            </a:tbl>
          </a:graphicData>
        </a:graphic>
      </p:graphicFrame>
      <p:graphicFrame>
        <p:nvGraphicFramePr>
          <p:cNvPr id="8" name="Table 9">
            <a:extLst>
              <a:ext uri="{FF2B5EF4-FFF2-40B4-BE49-F238E27FC236}">
                <a16:creationId xmlns="" xmlns:a16="http://schemas.microsoft.com/office/drawing/2014/main" id="{0917C84E-D31F-42BC-B57B-752EC88558FF}"/>
              </a:ext>
            </a:extLst>
          </p:cNvPr>
          <p:cNvGraphicFramePr>
            <a:graphicFrameLocks noGrp="1"/>
          </p:cNvGraphicFramePr>
          <p:nvPr/>
        </p:nvGraphicFramePr>
        <p:xfrm>
          <a:off x="1417947" y="1593774"/>
          <a:ext cx="2592288" cy="548640"/>
        </p:xfrm>
        <a:graphic>
          <a:graphicData uri="http://schemas.openxmlformats.org/drawingml/2006/table">
            <a:tbl>
              <a:tblPr firstRow="1" bandRow="1">
                <a:tableStyleId>{5C22544A-7EE6-4342-B048-85BDC9FD1C3A}</a:tableStyleId>
              </a:tblPr>
              <a:tblGrid>
                <a:gridCol w="1569951">
                  <a:extLst>
                    <a:ext uri="{9D8B030D-6E8A-4147-A177-3AD203B41FA5}">
                      <a16:colId xmlns="" xmlns:a16="http://schemas.microsoft.com/office/drawing/2014/main" val="4218083791"/>
                    </a:ext>
                  </a:extLst>
                </a:gridCol>
                <a:gridCol w="1022337">
                  <a:extLst>
                    <a:ext uri="{9D8B030D-6E8A-4147-A177-3AD203B41FA5}">
                      <a16:colId xmlns="" xmlns:a16="http://schemas.microsoft.com/office/drawing/2014/main" val="3017751522"/>
                    </a:ext>
                  </a:extLst>
                </a:gridCol>
              </a:tblGrid>
              <a:tr h="0">
                <a:tc>
                  <a:txBody>
                    <a:bodyPr/>
                    <a:lstStyle/>
                    <a:p>
                      <a:pPr algn="ctr"/>
                      <a:r>
                        <a:rPr lang="en-IE" sz="1200" b="1" kern="1200" dirty="0">
                          <a:solidFill>
                            <a:schemeClr val="tx1">
                              <a:lumMod val="65000"/>
                              <a:lumOff val="35000"/>
                            </a:schemeClr>
                          </a:solidFill>
                          <a:latin typeface="+mn-lt"/>
                          <a:ea typeface="+mn-ea"/>
                          <a:cs typeface="+mn-cs"/>
                        </a:rPr>
                        <a:t>Ever attended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IE" sz="1200" b="1" kern="1200" dirty="0">
                        <a:solidFill>
                          <a:schemeClr val="tx1">
                            <a:lumMod val="65000"/>
                            <a:lumOff val="35000"/>
                          </a:schemeClr>
                        </a:solidFill>
                        <a:latin typeface="+mn-lt"/>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979989051"/>
                  </a:ext>
                </a:extLst>
              </a:tr>
              <a:tr h="0">
                <a:tc>
                  <a:txBody>
                    <a:bodyPr/>
                    <a:lstStyle/>
                    <a:p>
                      <a:pPr algn="ctr"/>
                      <a:r>
                        <a:rPr lang="en-IE" sz="1200" b="0" i="1" kern="1200" dirty="0">
                          <a:solidFill>
                            <a:schemeClr val="tx1">
                              <a:lumMod val="65000"/>
                              <a:lumOff val="35000"/>
                            </a:schemeClr>
                          </a:solidFill>
                          <a:latin typeface="+mn-lt"/>
                          <a:ea typeface="+mn-ea"/>
                          <a:cs typeface="+mn-cs"/>
                        </a:rPr>
                        <a:t>%</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IE" sz="1200" b="0" i="1" kern="1200" dirty="0">
                        <a:solidFill>
                          <a:schemeClr val="tx1">
                            <a:lumMod val="65000"/>
                            <a:lumOff val="35000"/>
                          </a:schemeClr>
                        </a:solidFill>
                        <a:latin typeface="+mn-lt"/>
                        <a:ea typeface="+mn-ea"/>
                        <a:cs typeface="+mn-cs"/>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021735513"/>
                  </a:ext>
                </a:extLst>
              </a:tr>
            </a:tbl>
          </a:graphicData>
        </a:graphic>
      </p:graphicFrame>
      <p:sp>
        <p:nvSpPr>
          <p:cNvPr id="9" name="Right Brace 8">
            <a:extLst>
              <a:ext uri="{FF2B5EF4-FFF2-40B4-BE49-F238E27FC236}">
                <a16:creationId xmlns="" xmlns:a16="http://schemas.microsoft.com/office/drawing/2014/main" id="{43ADE753-E3FA-46D8-B6FD-76D69F653585}"/>
              </a:ext>
            </a:extLst>
          </p:cNvPr>
          <p:cNvSpPr/>
          <p:nvPr/>
        </p:nvSpPr>
        <p:spPr>
          <a:xfrm>
            <a:off x="2912425" y="2392302"/>
            <a:ext cx="173639" cy="1461454"/>
          </a:xfrm>
          <a:prstGeom prst="rightBrace">
            <a:avLst/>
          </a:prstGeom>
          <a:ln w="31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10" name="Text Placeholder 1">
            <a:extLst>
              <a:ext uri="{FF2B5EF4-FFF2-40B4-BE49-F238E27FC236}">
                <a16:creationId xmlns="" xmlns:a16="http://schemas.microsoft.com/office/drawing/2014/main" id="{99BE2825-0F8F-4EE6-8456-1F65ACD39E7C}"/>
              </a:ext>
            </a:extLst>
          </p:cNvPr>
          <p:cNvSpPr txBox="1">
            <a:spLocks/>
          </p:cNvSpPr>
          <p:nvPr/>
        </p:nvSpPr>
        <p:spPr>
          <a:xfrm>
            <a:off x="3068134" y="3015385"/>
            <a:ext cx="627989" cy="323941"/>
          </a:xfrm>
          <a:prstGeom prst="rect">
            <a:avLst/>
          </a:prstGeom>
        </p:spPr>
        <p:txBody>
          <a:bodyPr/>
          <a:lstStyle>
            <a:lvl1pPr marL="0" indent="0" algn="l" rtl="0" fontAlgn="base">
              <a:lnSpc>
                <a:spcPct val="90000"/>
              </a:lnSpc>
              <a:spcBef>
                <a:spcPts val="1000"/>
              </a:spcBef>
              <a:spcAft>
                <a:spcPct val="0"/>
              </a:spcAft>
              <a:buFont typeface="Arial" panose="020B0604020202020204" pitchFamily="34" charset="0"/>
              <a:buNone/>
              <a:defRPr sz="1400" kern="1200">
                <a:solidFill>
                  <a:schemeClr val="tx1">
                    <a:lumMod val="65000"/>
                    <a:lumOff val="35000"/>
                  </a:schemeClr>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IE" b="1" dirty="0"/>
              <a:t>51%</a:t>
            </a:r>
          </a:p>
          <a:p>
            <a:pPr eaLnBrk="1" hangingPunct="1"/>
            <a:endParaRPr lang="en-IE" b="1" dirty="0"/>
          </a:p>
        </p:txBody>
      </p:sp>
      <p:sp>
        <p:nvSpPr>
          <p:cNvPr id="12" name="Arrow: Right 11">
            <a:extLst>
              <a:ext uri="{FF2B5EF4-FFF2-40B4-BE49-F238E27FC236}">
                <a16:creationId xmlns="" xmlns:a16="http://schemas.microsoft.com/office/drawing/2014/main" id="{5E08781B-EC6D-4D6F-8746-4EE5201652A9}"/>
              </a:ext>
            </a:extLst>
          </p:cNvPr>
          <p:cNvSpPr/>
          <p:nvPr/>
        </p:nvSpPr>
        <p:spPr>
          <a:xfrm>
            <a:off x="3516458" y="3046212"/>
            <a:ext cx="359329" cy="202249"/>
          </a:xfrm>
          <a:prstGeom prst="right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Text Placeholder 1">
            <a:extLst>
              <a:ext uri="{FF2B5EF4-FFF2-40B4-BE49-F238E27FC236}">
                <a16:creationId xmlns="" xmlns:a16="http://schemas.microsoft.com/office/drawing/2014/main" id="{1A279284-7E10-4F8C-98DE-3C1C99EF1DD0}"/>
              </a:ext>
            </a:extLst>
          </p:cNvPr>
          <p:cNvSpPr txBox="1">
            <a:spLocks/>
          </p:cNvSpPr>
          <p:nvPr/>
        </p:nvSpPr>
        <p:spPr>
          <a:xfrm>
            <a:off x="6813257" y="1634773"/>
            <a:ext cx="2022885" cy="323941"/>
          </a:xfrm>
          <a:prstGeom prst="rect">
            <a:avLst/>
          </a:prstGeom>
        </p:spPr>
        <p:txBody>
          <a:bodyPr/>
          <a:lstStyle>
            <a:lvl1pPr marL="0" indent="0" algn="l" rtl="0" fontAlgn="base">
              <a:lnSpc>
                <a:spcPct val="90000"/>
              </a:lnSpc>
              <a:spcBef>
                <a:spcPts val="1000"/>
              </a:spcBef>
              <a:spcAft>
                <a:spcPct val="0"/>
              </a:spcAft>
              <a:buFont typeface="Arial" panose="020B0604020202020204" pitchFamily="34" charset="0"/>
              <a:buNone/>
              <a:defRPr sz="1400" kern="1200">
                <a:solidFill>
                  <a:schemeClr val="tx1">
                    <a:lumMod val="65000"/>
                    <a:lumOff val="35000"/>
                  </a:schemeClr>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hangingPunct="1">
              <a:lnSpc>
                <a:spcPct val="30000"/>
              </a:lnSpc>
            </a:pPr>
            <a:r>
              <a:rPr lang="en-IE" sz="1200" i="1" dirty="0"/>
              <a:t>Typical Attendance</a:t>
            </a:r>
          </a:p>
          <a:p>
            <a:pPr algn="ctr" eaLnBrk="1" hangingPunct="1">
              <a:lnSpc>
                <a:spcPct val="30000"/>
              </a:lnSpc>
            </a:pPr>
            <a:r>
              <a:rPr lang="en-IE" sz="1000" i="1" dirty="0"/>
              <a:t>(Base N – 766)</a:t>
            </a:r>
          </a:p>
          <a:p>
            <a:pPr algn="ctr" eaLnBrk="1" hangingPunct="1">
              <a:lnSpc>
                <a:spcPct val="30000"/>
              </a:lnSpc>
            </a:pPr>
            <a:r>
              <a:rPr lang="en-IE" sz="1000" i="1" dirty="0"/>
              <a:t>%</a:t>
            </a:r>
          </a:p>
          <a:p>
            <a:pPr algn="ctr" eaLnBrk="1" hangingPunct="1">
              <a:lnSpc>
                <a:spcPct val="30000"/>
              </a:lnSpc>
            </a:pPr>
            <a:endParaRPr lang="en-IE" dirty="0"/>
          </a:p>
        </p:txBody>
      </p:sp>
      <p:graphicFrame>
        <p:nvGraphicFramePr>
          <p:cNvPr id="14" name="Chart 13">
            <a:extLst>
              <a:ext uri="{FF2B5EF4-FFF2-40B4-BE49-F238E27FC236}">
                <a16:creationId xmlns="" xmlns:a16="http://schemas.microsoft.com/office/drawing/2014/main" id="{36BAFDB4-7BB3-4825-BA6B-1C77D56A4096}"/>
              </a:ext>
            </a:extLst>
          </p:cNvPr>
          <p:cNvGraphicFramePr/>
          <p:nvPr>
            <p:custDataLst>
              <p:tags r:id="rId1"/>
            </p:custDataLst>
          </p:nvPr>
        </p:nvGraphicFramePr>
        <p:xfrm>
          <a:off x="2432786" y="2112135"/>
          <a:ext cx="8136838" cy="3765137"/>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 Placeholder 1">
            <a:extLst>
              <a:ext uri="{FF2B5EF4-FFF2-40B4-BE49-F238E27FC236}">
                <a16:creationId xmlns="" xmlns:a16="http://schemas.microsoft.com/office/drawing/2014/main" id="{A6D02A9F-71DA-4697-BCD5-D45F500734AA}"/>
              </a:ext>
            </a:extLst>
          </p:cNvPr>
          <p:cNvSpPr txBox="1">
            <a:spLocks/>
          </p:cNvSpPr>
          <p:nvPr/>
        </p:nvSpPr>
        <p:spPr>
          <a:xfrm>
            <a:off x="8445244" y="6385366"/>
            <a:ext cx="2124380" cy="323941"/>
          </a:xfrm>
          <a:prstGeom prst="rect">
            <a:avLst/>
          </a:prstGeom>
        </p:spPr>
        <p:txBody>
          <a:bodyPr/>
          <a:lstStyle>
            <a:lvl1pPr marL="0" indent="0" algn="l" rtl="0" fontAlgn="base">
              <a:lnSpc>
                <a:spcPct val="90000"/>
              </a:lnSpc>
              <a:spcBef>
                <a:spcPts val="1000"/>
              </a:spcBef>
              <a:spcAft>
                <a:spcPct val="0"/>
              </a:spcAft>
              <a:buFont typeface="Arial" panose="020B0604020202020204" pitchFamily="34" charset="0"/>
              <a:buNone/>
              <a:defRPr sz="1400" kern="1200">
                <a:solidFill>
                  <a:schemeClr val="tx1">
                    <a:lumMod val="65000"/>
                    <a:lumOff val="35000"/>
                  </a:schemeClr>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IE" sz="1100" dirty="0"/>
              <a:t>*All others 6% or less</a:t>
            </a:r>
          </a:p>
          <a:p>
            <a:pPr eaLnBrk="1" hangingPunct="1"/>
            <a:endParaRPr lang="en-IE" sz="1100" dirty="0"/>
          </a:p>
        </p:txBody>
      </p:sp>
      <p:graphicFrame>
        <p:nvGraphicFramePr>
          <p:cNvPr id="17" name="Table 16">
            <a:extLst>
              <a:ext uri="{FF2B5EF4-FFF2-40B4-BE49-F238E27FC236}">
                <a16:creationId xmlns="" xmlns:a16="http://schemas.microsoft.com/office/drawing/2014/main" id="{21522AFC-1DF4-4E7B-8047-E03FBBBAEA73}"/>
              </a:ext>
            </a:extLst>
          </p:cNvPr>
          <p:cNvGraphicFramePr>
            <a:graphicFrameLocks noGrp="1"/>
          </p:cNvGraphicFramePr>
          <p:nvPr>
            <p:extLst>
              <p:ext uri="{D42A27DB-BD31-4B8C-83A1-F6EECF244321}">
                <p14:modId xmlns:p14="http://schemas.microsoft.com/office/powerpoint/2010/main" val="672388724"/>
              </p:ext>
            </p:extLst>
          </p:nvPr>
        </p:nvGraphicFramePr>
        <p:xfrm>
          <a:off x="4167091" y="2500955"/>
          <a:ext cx="2514101" cy="2808642"/>
        </p:xfrm>
        <a:graphic>
          <a:graphicData uri="http://schemas.openxmlformats.org/drawingml/2006/table">
            <a:tbl>
              <a:tblPr>
                <a:tableStyleId>{5C22544A-7EE6-4342-B048-85BDC9FD1C3A}</a:tableStyleId>
              </a:tblPr>
              <a:tblGrid>
                <a:gridCol w="2514101">
                  <a:extLst>
                    <a:ext uri="{9D8B030D-6E8A-4147-A177-3AD203B41FA5}">
                      <a16:colId xmlns="" xmlns:a16="http://schemas.microsoft.com/office/drawing/2014/main" val="2541204839"/>
                    </a:ext>
                  </a:extLst>
                </a:gridCol>
              </a:tblGrid>
              <a:tr h="1144069">
                <a:tc>
                  <a:txBody>
                    <a:bodyPr/>
                    <a:lstStyle/>
                    <a:p>
                      <a:pPr algn="r" fontAlgn="t"/>
                      <a:r>
                        <a:rPr lang="en-US" sz="1100" b="0" kern="1200" dirty="0">
                          <a:solidFill>
                            <a:schemeClr val="tx1">
                              <a:lumMod val="65000"/>
                              <a:lumOff val="35000"/>
                            </a:schemeClr>
                          </a:solidFill>
                          <a:latin typeface="+mn-lt"/>
                          <a:ea typeface="+mn-ea"/>
                          <a:cs typeface="+mn-cs"/>
                        </a:rPr>
                        <a:t>I like to see like a </a:t>
                      </a:r>
                      <a:r>
                        <a:rPr lang="en-US" sz="1100" b="1" kern="1200" dirty="0">
                          <a:solidFill>
                            <a:schemeClr val="tx1">
                              <a:lumMod val="65000"/>
                              <a:lumOff val="35000"/>
                            </a:schemeClr>
                          </a:solidFill>
                          <a:latin typeface="+mn-lt"/>
                          <a:ea typeface="+mn-ea"/>
                          <a:cs typeface="+mn-cs"/>
                        </a:rPr>
                        <a:t>good selection of events </a:t>
                      </a:r>
                      <a:r>
                        <a:rPr lang="en-US" sz="1100" b="0" kern="1200" dirty="0">
                          <a:solidFill>
                            <a:schemeClr val="tx1">
                              <a:lumMod val="65000"/>
                              <a:lumOff val="35000"/>
                            </a:schemeClr>
                          </a:solidFill>
                          <a:latin typeface="+mn-lt"/>
                          <a:ea typeface="+mn-ea"/>
                          <a:cs typeface="+mn-cs"/>
                        </a:rPr>
                        <a:t>at this type of festival </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191895715"/>
                  </a:ext>
                </a:extLst>
              </a:tr>
              <a:tr h="1152128">
                <a:tc>
                  <a:txBody>
                    <a:bodyPr/>
                    <a:lstStyle/>
                    <a:p>
                      <a:pPr algn="r" fontAlgn="t"/>
                      <a:r>
                        <a:rPr lang="en-US" sz="1100" b="0" kern="1200" dirty="0">
                          <a:solidFill>
                            <a:schemeClr val="tx1">
                              <a:lumMod val="65000"/>
                              <a:lumOff val="35000"/>
                            </a:schemeClr>
                          </a:solidFill>
                          <a:latin typeface="+mn-lt"/>
                          <a:ea typeface="+mn-ea"/>
                          <a:cs typeface="+mn-cs"/>
                        </a:rPr>
                        <a:t>I like to drop by and experience </a:t>
                      </a:r>
                      <a:r>
                        <a:rPr lang="en-US" sz="1100" b="1" kern="1200" dirty="0">
                          <a:solidFill>
                            <a:schemeClr val="tx1">
                              <a:lumMod val="65000"/>
                              <a:lumOff val="35000"/>
                            </a:schemeClr>
                          </a:solidFill>
                          <a:latin typeface="+mn-lt"/>
                          <a:ea typeface="+mn-ea"/>
                          <a:cs typeface="+mn-cs"/>
                        </a:rPr>
                        <a:t>some of the festival</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890498373"/>
                  </a:ext>
                </a:extLst>
              </a:tr>
              <a:tr h="171450">
                <a:tc>
                  <a:txBody>
                    <a:bodyPr/>
                    <a:lstStyle/>
                    <a:p>
                      <a:pPr algn="r" fontAlgn="t"/>
                      <a:r>
                        <a:rPr lang="en-US" sz="1100" b="0" kern="1200" dirty="0">
                          <a:solidFill>
                            <a:schemeClr val="tx1">
                              <a:lumMod val="65000"/>
                              <a:lumOff val="35000"/>
                            </a:schemeClr>
                          </a:solidFill>
                          <a:latin typeface="+mn-lt"/>
                          <a:ea typeface="+mn-ea"/>
                          <a:cs typeface="+mn-cs"/>
                        </a:rPr>
                        <a:t>I like to go to </a:t>
                      </a:r>
                      <a:r>
                        <a:rPr lang="en-US" sz="1100" b="1" kern="1200" dirty="0">
                          <a:solidFill>
                            <a:schemeClr val="tx1">
                              <a:lumMod val="65000"/>
                              <a:lumOff val="35000"/>
                            </a:schemeClr>
                          </a:solidFill>
                          <a:latin typeface="+mn-lt"/>
                          <a:ea typeface="+mn-ea"/>
                          <a:cs typeface="+mn-cs"/>
                        </a:rPr>
                        <a:t>as many events, over as many days as possible</a:t>
                      </a:r>
                      <a:r>
                        <a:rPr lang="en-US" sz="1100" b="0" kern="1200" dirty="0">
                          <a:solidFill>
                            <a:schemeClr val="tx1">
                              <a:lumMod val="65000"/>
                              <a:lumOff val="35000"/>
                            </a:schemeClr>
                          </a:solidFill>
                          <a:latin typeface="+mn-lt"/>
                          <a:ea typeface="+mn-ea"/>
                          <a:cs typeface="+mn-cs"/>
                        </a:rPr>
                        <a:t>, and even get involved or participate in some form if I can</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983972296"/>
                  </a:ext>
                </a:extLst>
              </a:tr>
            </a:tbl>
          </a:graphicData>
        </a:graphic>
      </p:graphicFrame>
    </p:spTree>
    <p:extLst>
      <p:ext uri="{BB962C8B-B14F-4D97-AF65-F5344CB8AC3E}">
        <p14:creationId xmlns:p14="http://schemas.microsoft.com/office/powerpoint/2010/main" val="1308523218"/>
      </p:ext>
    </p:extLst>
  </p:cSld>
  <p:clrMapOvr>
    <a:masterClrMapping/>
  </p:clrMapOvr>
  <p:transition spd="slow">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CE8433AB-339A-45FF-BA68-9108DED61DF6}"/>
              </a:ext>
            </a:extLst>
          </p:cNvPr>
          <p:cNvSpPr>
            <a:spLocks noGrp="1"/>
          </p:cNvSpPr>
          <p:nvPr>
            <p:ph type="body" sz="quarter" idx="49"/>
          </p:nvPr>
        </p:nvSpPr>
        <p:spPr>
          <a:xfrm>
            <a:off x="232011" y="978972"/>
            <a:ext cx="5548676" cy="323941"/>
          </a:xfrm>
        </p:spPr>
        <p:txBody>
          <a:bodyPr/>
          <a:lstStyle/>
          <a:p>
            <a:r>
              <a:rPr lang="en-IE" dirty="0"/>
              <a:t>Base : All adults 16+ n-1303</a:t>
            </a:r>
            <a:br>
              <a:rPr lang="en-IE" dirty="0"/>
            </a:br>
            <a:endParaRPr lang="en-IE" dirty="0"/>
          </a:p>
          <a:p>
            <a:endParaRPr lang="en-IE" dirty="0"/>
          </a:p>
        </p:txBody>
      </p:sp>
      <p:sp>
        <p:nvSpPr>
          <p:cNvPr id="3" name="Title 2">
            <a:extLst>
              <a:ext uri="{FF2B5EF4-FFF2-40B4-BE49-F238E27FC236}">
                <a16:creationId xmlns="" xmlns:a16="http://schemas.microsoft.com/office/drawing/2014/main" id="{3F828260-4D08-4B9C-8779-581421A11211}"/>
              </a:ext>
            </a:extLst>
          </p:cNvPr>
          <p:cNvSpPr>
            <a:spLocks noGrp="1"/>
          </p:cNvSpPr>
          <p:nvPr>
            <p:ph type="title"/>
          </p:nvPr>
        </p:nvSpPr>
        <p:spPr/>
        <p:txBody>
          <a:bodyPr/>
          <a:lstStyle/>
          <a:p>
            <a:r>
              <a:rPr lang="en-IE" dirty="0"/>
              <a:t>“The Arts locally help give my county or region a distinctive identity.”</a:t>
            </a:r>
          </a:p>
        </p:txBody>
      </p:sp>
      <p:sp>
        <p:nvSpPr>
          <p:cNvPr id="4" name="Text Placeholder 3">
            <a:extLst>
              <a:ext uri="{FF2B5EF4-FFF2-40B4-BE49-F238E27FC236}">
                <a16:creationId xmlns="" xmlns:a16="http://schemas.microsoft.com/office/drawing/2014/main" id="{E1F24BEF-F43F-45A2-9602-619B1C4DD5D7}"/>
              </a:ext>
            </a:extLst>
          </p:cNvPr>
          <p:cNvSpPr>
            <a:spLocks noGrp="1"/>
          </p:cNvSpPr>
          <p:nvPr>
            <p:ph type="body" sz="quarter" idx="60"/>
          </p:nvPr>
        </p:nvSpPr>
        <p:spPr>
          <a:xfrm>
            <a:off x="574934" y="6574012"/>
            <a:ext cx="7042362" cy="285204"/>
          </a:xfrm>
        </p:spPr>
        <p:txBody>
          <a:bodyPr/>
          <a:lstStyle/>
          <a:p>
            <a:r>
              <a:rPr lang="en-US" dirty="0"/>
              <a:t>Q.30 How much do you agree or disagree with each of the following statements</a:t>
            </a:r>
            <a:endParaRPr lang="en-IE" dirty="0"/>
          </a:p>
        </p:txBody>
      </p:sp>
      <p:sp>
        <p:nvSpPr>
          <p:cNvPr id="5" name="Parallelogram 4">
            <a:extLst>
              <a:ext uri="{FF2B5EF4-FFF2-40B4-BE49-F238E27FC236}">
                <a16:creationId xmlns="" xmlns:a16="http://schemas.microsoft.com/office/drawing/2014/main" id="{8198924A-C3EF-43E4-96D2-39112AA2CA40}"/>
              </a:ext>
            </a:extLst>
          </p:cNvPr>
          <p:cNvSpPr/>
          <p:nvPr/>
        </p:nvSpPr>
        <p:spPr>
          <a:xfrm>
            <a:off x="919014" y="6161211"/>
            <a:ext cx="8650882" cy="368272"/>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400" b="1" dirty="0">
                <a:solidFill>
                  <a:prstClr val="white"/>
                </a:solidFill>
              </a:rPr>
              <a:t>The strength of positive agreement towards local arts is consistent across arts goers.</a:t>
            </a:r>
          </a:p>
        </p:txBody>
      </p:sp>
      <p:graphicFrame>
        <p:nvGraphicFramePr>
          <p:cNvPr id="6" name="Chart 5">
            <a:extLst>
              <a:ext uri="{FF2B5EF4-FFF2-40B4-BE49-F238E27FC236}">
                <a16:creationId xmlns="" xmlns:a16="http://schemas.microsoft.com/office/drawing/2014/main" id="{06FADFB0-A363-42A6-A19D-6A8C6E7D26E5}"/>
              </a:ext>
            </a:extLst>
          </p:cNvPr>
          <p:cNvGraphicFramePr/>
          <p:nvPr>
            <p:extLst>
              <p:ext uri="{D42A27DB-BD31-4B8C-83A1-F6EECF244321}">
                <p14:modId xmlns:p14="http://schemas.microsoft.com/office/powerpoint/2010/main" val="3383422881"/>
              </p:ext>
            </p:extLst>
          </p:nvPr>
        </p:nvGraphicFramePr>
        <p:xfrm>
          <a:off x="1368152" y="2113895"/>
          <a:ext cx="8769424" cy="347534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Table 7">
            <a:extLst>
              <a:ext uri="{FF2B5EF4-FFF2-40B4-BE49-F238E27FC236}">
                <a16:creationId xmlns="" xmlns:a16="http://schemas.microsoft.com/office/drawing/2014/main" id="{70FA047E-B439-4398-B485-75CD6137A4E9}"/>
              </a:ext>
            </a:extLst>
          </p:cNvPr>
          <p:cNvGraphicFramePr>
            <a:graphicFrameLocks noGrp="1"/>
          </p:cNvGraphicFramePr>
          <p:nvPr>
            <p:extLst>
              <p:ext uri="{D42A27DB-BD31-4B8C-83A1-F6EECF244321}">
                <p14:modId xmlns:p14="http://schemas.microsoft.com/office/powerpoint/2010/main" val="1865238543"/>
              </p:ext>
            </p:extLst>
          </p:nvPr>
        </p:nvGraphicFramePr>
        <p:xfrm>
          <a:off x="1944216" y="1541924"/>
          <a:ext cx="7488832" cy="662940"/>
        </p:xfrm>
        <a:graphic>
          <a:graphicData uri="http://schemas.openxmlformats.org/drawingml/2006/table">
            <a:tbl>
              <a:tblPr firstRow="1" bandRow="1">
                <a:tableStyleId>{5C22544A-7EE6-4342-B048-85BDC9FD1C3A}</a:tableStyleId>
              </a:tblPr>
              <a:tblGrid>
                <a:gridCol w="792088">
                  <a:extLst>
                    <a:ext uri="{9D8B030D-6E8A-4147-A177-3AD203B41FA5}">
                      <a16:colId xmlns="" xmlns:a16="http://schemas.microsoft.com/office/drawing/2014/main" val="65837689"/>
                    </a:ext>
                  </a:extLst>
                </a:gridCol>
                <a:gridCol w="360040">
                  <a:extLst>
                    <a:ext uri="{9D8B030D-6E8A-4147-A177-3AD203B41FA5}">
                      <a16:colId xmlns="" xmlns:a16="http://schemas.microsoft.com/office/drawing/2014/main" val="3959095492"/>
                    </a:ext>
                  </a:extLst>
                </a:gridCol>
                <a:gridCol w="822325">
                  <a:extLst>
                    <a:ext uri="{9D8B030D-6E8A-4147-A177-3AD203B41FA5}">
                      <a16:colId xmlns="" xmlns:a16="http://schemas.microsoft.com/office/drawing/2014/main" val="1806817457"/>
                    </a:ext>
                  </a:extLst>
                </a:gridCol>
                <a:gridCol w="329803">
                  <a:extLst>
                    <a:ext uri="{9D8B030D-6E8A-4147-A177-3AD203B41FA5}">
                      <a16:colId xmlns="" xmlns:a16="http://schemas.microsoft.com/office/drawing/2014/main" val="2293399367"/>
                    </a:ext>
                  </a:extLst>
                </a:gridCol>
                <a:gridCol w="720080">
                  <a:extLst>
                    <a:ext uri="{9D8B030D-6E8A-4147-A177-3AD203B41FA5}">
                      <a16:colId xmlns="" xmlns:a16="http://schemas.microsoft.com/office/drawing/2014/main" val="2455603155"/>
                    </a:ext>
                  </a:extLst>
                </a:gridCol>
                <a:gridCol w="360040">
                  <a:extLst>
                    <a:ext uri="{9D8B030D-6E8A-4147-A177-3AD203B41FA5}">
                      <a16:colId xmlns="" xmlns:a16="http://schemas.microsoft.com/office/drawing/2014/main" val="1401228549"/>
                    </a:ext>
                  </a:extLst>
                </a:gridCol>
                <a:gridCol w="720080">
                  <a:extLst>
                    <a:ext uri="{9D8B030D-6E8A-4147-A177-3AD203B41FA5}">
                      <a16:colId xmlns="" xmlns:a16="http://schemas.microsoft.com/office/drawing/2014/main" val="1447267636"/>
                    </a:ext>
                  </a:extLst>
                </a:gridCol>
                <a:gridCol w="432048">
                  <a:extLst>
                    <a:ext uri="{9D8B030D-6E8A-4147-A177-3AD203B41FA5}">
                      <a16:colId xmlns="" xmlns:a16="http://schemas.microsoft.com/office/drawing/2014/main" val="639198981"/>
                    </a:ext>
                  </a:extLst>
                </a:gridCol>
                <a:gridCol w="720080">
                  <a:extLst>
                    <a:ext uri="{9D8B030D-6E8A-4147-A177-3AD203B41FA5}">
                      <a16:colId xmlns="" xmlns:a16="http://schemas.microsoft.com/office/drawing/2014/main" val="744233622"/>
                    </a:ext>
                  </a:extLst>
                </a:gridCol>
                <a:gridCol w="360040">
                  <a:extLst>
                    <a:ext uri="{9D8B030D-6E8A-4147-A177-3AD203B41FA5}">
                      <a16:colId xmlns="" xmlns:a16="http://schemas.microsoft.com/office/drawing/2014/main" val="2145842409"/>
                    </a:ext>
                  </a:extLst>
                </a:gridCol>
                <a:gridCol w="720080">
                  <a:extLst>
                    <a:ext uri="{9D8B030D-6E8A-4147-A177-3AD203B41FA5}">
                      <a16:colId xmlns="" xmlns:a16="http://schemas.microsoft.com/office/drawing/2014/main" val="1807948551"/>
                    </a:ext>
                  </a:extLst>
                </a:gridCol>
                <a:gridCol w="360040">
                  <a:extLst>
                    <a:ext uri="{9D8B030D-6E8A-4147-A177-3AD203B41FA5}">
                      <a16:colId xmlns="" xmlns:a16="http://schemas.microsoft.com/office/drawing/2014/main" val="3770120407"/>
                    </a:ext>
                  </a:extLst>
                </a:gridCol>
                <a:gridCol w="792088">
                  <a:extLst>
                    <a:ext uri="{9D8B030D-6E8A-4147-A177-3AD203B41FA5}">
                      <a16:colId xmlns="" xmlns:a16="http://schemas.microsoft.com/office/drawing/2014/main" val="3641772902"/>
                    </a:ext>
                  </a:extLst>
                </a:gridCol>
              </a:tblGrid>
              <a:tr h="230040">
                <a:tc>
                  <a:txBody>
                    <a:bodyPr/>
                    <a:lstStyle/>
                    <a:p>
                      <a:pPr algn="ctr"/>
                      <a:r>
                        <a:rPr lang="en-IE" sz="1050" b="0" kern="1200" dirty="0">
                          <a:solidFill>
                            <a:schemeClr val="bg2">
                              <a:lumMod val="25000"/>
                            </a:schemeClr>
                          </a:solidFill>
                          <a:latin typeface="+mn-lt"/>
                          <a:ea typeface="+mn-ea"/>
                          <a:cs typeface="+mn-cs"/>
                        </a:rPr>
                        <a:t>Total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IE" sz="1050" b="0" kern="1200" dirty="0">
                        <a:solidFill>
                          <a:schemeClr val="bg2">
                            <a:lumMod val="25000"/>
                          </a:schemeClr>
                        </a:solidFill>
                        <a:latin typeface="+mn-lt"/>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t"/>
                      <a:r>
                        <a:rPr lang="en-IE" sz="1050" b="0" kern="1200" dirty="0">
                          <a:solidFill>
                            <a:schemeClr val="bg2">
                              <a:lumMod val="25000"/>
                            </a:schemeClr>
                          </a:solidFill>
                          <a:latin typeface="+mn-lt"/>
                          <a:ea typeface="+mn-ea"/>
                          <a:cs typeface="+mn-cs"/>
                        </a:rPr>
                        <a:t>Any arts goers</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IE" sz="1050" b="0" kern="1200" dirty="0">
                        <a:solidFill>
                          <a:schemeClr val="bg2">
                            <a:lumMod val="25000"/>
                          </a:schemeClr>
                        </a:solidFill>
                        <a:latin typeface="+mn-lt"/>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t"/>
                      <a:r>
                        <a:rPr lang="en-IE" sz="1050" b="0" kern="1200" dirty="0">
                          <a:solidFill>
                            <a:schemeClr val="bg2">
                              <a:lumMod val="25000"/>
                            </a:schemeClr>
                          </a:solidFill>
                          <a:latin typeface="+mn-lt"/>
                          <a:ea typeface="+mn-ea"/>
                          <a:cs typeface="+mn-cs"/>
                        </a:rPr>
                        <a:t>Occasionals</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IE" sz="1050" b="0" kern="1200" dirty="0">
                        <a:solidFill>
                          <a:schemeClr val="bg2">
                            <a:lumMod val="25000"/>
                          </a:schemeClr>
                        </a:solidFill>
                        <a:latin typeface="+mn-lt"/>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t"/>
                      <a:r>
                        <a:rPr lang="en-IE" sz="1050" b="0" kern="1200" dirty="0">
                          <a:solidFill>
                            <a:schemeClr val="bg2">
                              <a:lumMod val="25000"/>
                            </a:schemeClr>
                          </a:solidFill>
                          <a:latin typeface="+mn-lt"/>
                          <a:ea typeface="+mn-ea"/>
                          <a:cs typeface="+mn-cs"/>
                        </a:rPr>
                        <a:t>Regulars</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t"/>
                      <a:endParaRPr lang="en-IE" sz="1050" b="0" kern="1200" dirty="0">
                        <a:solidFill>
                          <a:schemeClr val="bg2">
                            <a:lumMod val="25000"/>
                          </a:schemeClr>
                        </a:solidFill>
                        <a:latin typeface="+mn-lt"/>
                        <a:ea typeface="+mn-ea"/>
                        <a:cs typeface="+mn-cs"/>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t"/>
                      <a:r>
                        <a:rPr lang="en-IE" sz="1050" b="0" kern="1200" dirty="0">
                          <a:solidFill>
                            <a:schemeClr val="bg2">
                              <a:lumMod val="25000"/>
                            </a:schemeClr>
                          </a:solidFill>
                          <a:latin typeface="+mn-lt"/>
                          <a:ea typeface="+mn-ea"/>
                          <a:cs typeface="+mn-cs"/>
                        </a:rPr>
                        <a:t>Aficionados</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IE" sz="1050" b="0" kern="1200" dirty="0">
                        <a:solidFill>
                          <a:schemeClr val="bg2">
                            <a:lumMod val="25000"/>
                          </a:schemeClr>
                        </a:solidFill>
                        <a:latin typeface="+mn-lt"/>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IE" sz="1050" b="0" kern="1200" dirty="0">
                          <a:solidFill>
                            <a:schemeClr val="bg2">
                              <a:lumMod val="25000"/>
                            </a:schemeClr>
                          </a:solidFill>
                          <a:latin typeface="+mn-lt"/>
                          <a:ea typeface="+mn-ea"/>
                          <a:cs typeface="+mn-cs"/>
                        </a:rPr>
                        <a:t>Films only</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IE" sz="1050" b="0" kern="1200" dirty="0">
                        <a:solidFill>
                          <a:schemeClr val="bg2">
                            <a:lumMod val="25000"/>
                          </a:schemeClr>
                        </a:solidFill>
                        <a:latin typeface="+mn-lt"/>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IE" sz="1050" b="0" kern="1200" dirty="0">
                          <a:solidFill>
                            <a:schemeClr val="bg2">
                              <a:lumMod val="25000"/>
                            </a:schemeClr>
                          </a:solidFill>
                          <a:latin typeface="+mn-lt"/>
                          <a:ea typeface="+mn-ea"/>
                          <a:cs typeface="+mn-cs"/>
                        </a:rPr>
                        <a:t>None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92542678"/>
                  </a:ext>
                </a:extLst>
              </a:tr>
              <a:tr h="140580">
                <a:tc>
                  <a:txBody>
                    <a:bodyPr/>
                    <a:lstStyle/>
                    <a:p>
                      <a:pPr algn="ctr"/>
                      <a:r>
                        <a:rPr lang="en-IE" sz="1050" b="0" kern="1200" dirty="0">
                          <a:solidFill>
                            <a:schemeClr val="bg2">
                              <a:lumMod val="25000"/>
                            </a:schemeClr>
                          </a:solidFill>
                          <a:latin typeface="+mn-lt"/>
                          <a:ea typeface="+mn-ea"/>
                          <a:cs typeface="+mn-cs"/>
                        </a:rPr>
                        <a:t>%</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IE" sz="1050" b="0" kern="1200" dirty="0">
                        <a:solidFill>
                          <a:schemeClr val="bg2">
                            <a:lumMod val="25000"/>
                          </a:schemeClr>
                        </a:solidFill>
                        <a:latin typeface="+mn-lt"/>
                        <a:ea typeface="+mn-ea"/>
                        <a:cs typeface="+mn-cs"/>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t"/>
                      <a:r>
                        <a:rPr lang="en-IE" sz="1050" b="0" kern="1200" dirty="0">
                          <a:solidFill>
                            <a:schemeClr val="bg2">
                              <a:lumMod val="25000"/>
                            </a:schemeClr>
                          </a:solidFill>
                          <a:latin typeface="+mn-lt"/>
                          <a:ea typeface="+mn-ea"/>
                          <a:cs typeface="+mn-cs"/>
                        </a:rPr>
                        <a:t>%</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IE" sz="1050" b="0" kern="1200" dirty="0">
                        <a:solidFill>
                          <a:schemeClr val="bg2">
                            <a:lumMod val="25000"/>
                          </a:schemeClr>
                        </a:solidFill>
                        <a:latin typeface="+mn-lt"/>
                        <a:ea typeface="+mn-ea"/>
                        <a:cs typeface="+mn-cs"/>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t"/>
                      <a:r>
                        <a:rPr lang="en-IE" sz="1050" b="0" kern="1200" dirty="0">
                          <a:solidFill>
                            <a:schemeClr val="bg2">
                              <a:lumMod val="25000"/>
                            </a:schemeClr>
                          </a:solidFill>
                          <a:latin typeface="+mn-lt"/>
                          <a:ea typeface="+mn-ea"/>
                          <a:cs typeface="+mn-cs"/>
                        </a:rPr>
                        <a:t>%</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IE" sz="1050" b="0" kern="1200" dirty="0">
                        <a:solidFill>
                          <a:schemeClr val="bg2">
                            <a:lumMod val="25000"/>
                          </a:schemeClr>
                        </a:solidFill>
                        <a:latin typeface="+mn-lt"/>
                        <a:ea typeface="+mn-ea"/>
                        <a:cs typeface="+mn-cs"/>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t"/>
                      <a:r>
                        <a:rPr lang="en-IE" sz="1050" b="0" kern="1200" dirty="0">
                          <a:solidFill>
                            <a:schemeClr val="bg2">
                              <a:lumMod val="25000"/>
                            </a:schemeClr>
                          </a:solidFill>
                          <a:latin typeface="+mn-lt"/>
                          <a:ea typeface="+mn-ea"/>
                          <a:cs typeface="+mn-cs"/>
                        </a:rPr>
                        <a:t>%</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t"/>
                      <a:endParaRPr lang="en-IE" sz="1050" b="0" kern="1200" dirty="0">
                        <a:solidFill>
                          <a:schemeClr val="bg2">
                            <a:lumMod val="25000"/>
                          </a:schemeClr>
                        </a:solidFill>
                        <a:latin typeface="+mn-lt"/>
                        <a:ea typeface="+mn-ea"/>
                        <a:cs typeface="+mn-cs"/>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t"/>
                      <a:r>
                        <a:rPr lang="en-IE" sz="1050" b="0" kern="1200" dirty="0">
                          <a:solidFill>
                            <a:schemeClr val="bg2">
                              <a:lumMod val="25000"/>
                            </a:schemeClr>
                          </a:solidFill>
                          <a:latin typeface="+mn-lt"/>
                          <a:ea typeface="+mn-ea"/>
                          <a:cs typeface="+mn-cs"/>
                        </a:rPr>
                        <a:t>%</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IE" sz="1050" b="0" kern="1200" dirty="0">
                        <a:solidFill>
                          <a:schemeClr val="bg2">
                            <a:lumMod val="25000"/>
                          </a:schemeClr>
                        </a:solidFill>
                        <a:latin typeface="+mn-lt"/>
                        <a:ea typeface="+mn-ea"/>
                        <a:cs typeface="+mn-cs"/>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IE" sz="1050" b="0" kern="1200" dirty="0">
                          <a:solidFill>
                            <a:schemeClr val="bg2">
                              <a:lumMod val="25000"/>
                            </a:schemeClr>
                          </a:solidFill>
                          <a:latin typeface="+mn-lt"/>
                          <a:ea typeface="+mn-ea"/>
                          <a:cs typeface="+mn-cs"/>
                        </a:rPr>
                        <a:t>%</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IE" sz="1050" b="0" kern="1200" dirty="0">
                        <a:solidFill>
                          <a:schemeClr val="bg2">
                            <a:lumMod val="25000"/>
                          </a:schemeClr>
                        </a:solidFill>
                        <a:latin typeface="+mn-lt"/>
                        <a:ea typeface="+mn-ea"/>
                        <a:cs typeface="+mn-cs"/>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IE" sz="1050" b="0" kern="1200" dirty="0">
                          <a:solidFill>
                            <a:schemeClr val="bg2">
                              <a:lumMod val="25000"/>
                            </a:schemeClr>
                          </a:solidFill>
                          <a:latin typeface="+mn-lt"/>
                          <a:ea typeface="+mn-ea"/>
                          <a:cs typeface="+mn-cs"/>
                        </a:rPr>
                        <a:t>%</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851804919"/>
                  </a:ext>
                </a:extLst>
              </a:tr>
            </a:tbl>
          </a:graphicData>
        </a:graphic>
      </p:graphicFrame>
      <p:graphicFrame>
        <p:nvGraphicFramePr>
          <p:cNvPr id="9" name="Table 8">
            <a:extLst>
              <a:ext uri="{FF2B5EF4-FFF2-40B4-BE49-F238E27FC236}">
                <a16:creationId xmlns="" xmlns:a16="http://schemas.microsoft.com/office/drawing/2014/main" id="{9119E846-99F2-4618-98DB-D0A369EDF678}"/>
              </a:ext>
            </a:extLst>
          </p:cNvPr>
          <p:cNvGraphicFramePr>
            <a:graphicFrameLocks noGrp="1"/>
          </p:cNvGraphicFramePr>
          <p:nvPr>
            <p:extLst>
              <p:ext uri="{D42A27DB-BD31-4B8C-83A1-F6EECF244321}">
                <p14:modId xmlns:p14="http://schemas.microsoft.com/office/powerpoint/2010/main" val="391756216"/>
              </p:ext>
            </p:extLst>
          </p:nvPr>
        </p:nvGraphicFramePr>
        <p:xfrm>
          <a:off x="56456" y="2495425"/>
          <a:ext cx="1887760" cy="3090645"/>
        </p:xfrm>
        <a:graphic>
          <a:graphicData uri="http://schemas.openxmlformats.org/drawingml/2006/table">
            <a:tbl>
              <a:tblPr>
                <a:tableStyleId>{5C22544A-7EE6-4342-B048-85BDC9FD1C3A}</a:tableStyleId>
              </a:tblPr>
              <a:tblGrid>
                <a:gridCol w="1887760">
                  <a:extLst>
                    <a:ext uri="{9D8B030D-6E8A-4147-A177-3AD203B41FA5}">
                      <a16:colId xmlns="" xmlns:a16="http://schemas.microsoft.com/office/drawing/2014/main" val="314436044"/>
                    </a:ext>
                  </a:extLst>
                </a:gridCol>
              </a:tblGrid>
              <a:tr h="1293615">
                <a:tc>
                  <a:txBody>
                    <a:bodyPr/>
                    <a:lstStyle/>
                    <a:p>
                      <a:pPr algn="r" fontAlgn="t"/>
                      <a:r>
                        <a:rPr lang="en-IE" sz="1200" u="none" strike="noStrike" dirty="0">
                          <a:effectLst/>
                        </a:rPr>
                        <a:t>Strongly Agree</a:t>
                      </a:r>
                      <a:endParaRPr lang="en-IE" sz="12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643021813"/>
                  </a:ext>
                </a:extLst>
              </a:tr>
              <a:tr h="1080120">
                <a:tc>
                  <a:txBody>
                    <a:bodyPr/>
                    <a:lstStyle/>
                    <a:p>
                      <a:pPr algn="r" fontAlgn="t"/>
                      <a:r>
                        <a:rPr lang="en-IE" sz="1200" u="none" strike="noStrike" dirty="0">
                          <a:effectLst/>
                        </a:rPr>
                        <a:t>Agree</a:t>
                      </a:r>
                      <a:endParaRPr lang="en-IE" sz="12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1993369721"/>
                  </a:ext>
                </a:extLst>
              </a:tr>
              <a:tr h="332100">
                <a:tc>
                  <a:txBody>
                    <a:bodyPr/>
                    <a:lstStyle/>
                    <a:p>
                      <a:pPr algn="r" fontAlgn="t"/>
                      <a:r>
                        <a:rPr lang="en-IE" sz="1200" u="none" strike="noStrike" dirty="0">
                          <a:effectLst/>
                        </a:rPr>
                        <a:t>Neither agree nor disagreed</a:t>
                      </a:r>
                      <a:endParaRPr lang="en-IE" sz="12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4123032404"/>
                  </a:ext>
                </a:extLst>
              </a:tr>
              <a:tr h="164465">
                <a:tc>
                  <a:txBody>
                    <a:bodyPr/>
                    <a:lstStyle/>
                    <a:p>
                      <a:pPr algn="r" fontAlgn="t"/>
                      <a:r>
                        <a:rPr lang="en-IE" sz="1200" u="none" strike="noStrike">
                          <a:effectLst/>
                        </a:rPr>
                        <a:t>Disagree</a:t>
                      </a:r>
                      <a:endParaRPr lang="en-IE" sz="1200" b="0" i="0" u="none" strike="noStrike">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477015193"/>
                  </a:ext>
                </a:extLst>
              </a:tr>
              <a:tr h="164465">
                <a:tc>
                  <a:txBody>
                    <a:bodyPr/>
                    <a:lstStyle/>
                    <a:p>
                      <a:pPr algn="r" fontAlgn="t"/>
                      <a:r>
                        <a:rPr lang="en-IE" sz="1200" u="none" strike="noStrike" dirty="0">
                          <a:effectLst/>
                        </a:rPr>
                        <a:t>Strongly disagree</a:t>
                      </a:r>
                      <a:endParaRPr lang="en-IE" sz="12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2322263666"/>
                  </a:ext>
                </a:extLst>
              </a:tr>
            </a:tbl>
          </a:graphicData>
        </a:graphic>
      </p:graphicFrame>
      <p:graphicFrame>
        <p:nvGraphicFramePr>
          <p:cNvPr id="10" name="Table 7">
            <a:extLst>
              <a:ext uri="{FF2B5EF4-FFF2-40B4-BE49-F238E27FC236}">
                <a16:creationId xmlns="" xmlns:a16="http://schemas.microsoft.com/office/drawing/2014/main" id="{80F915BF-D80D-4FE5-8EA1-D88B7ED0BEF4}"/>
              </a:ext>
            </a:extLst>
          </p:cNvPr>
          <p:cNvGraphicFramePr>
            <a:graphicFrameLocks noGrp="1"/>
          </p:cNvGraphicFramePr>
          <p:nvPr>
            <p:extLst>
              <p:ext uri="{D42A27DB-BD31-4B8C-83A1-F6EECF244321}">
                <p14:modId xmlns:p14="http://schemas.microsoft.com/office/powerpoint/2010/main" val="1439765676"/>
              </p:ext>
            </p:extLst>
          </p:nvPr>
        </p:nvGraphicFramePr>
        <p:xfrm>
          <a:off x="574934" y="5697820"/>
          <a:ext cx="8878553" cy="251460"/>
        </p:xfrm>
        <a:graphic>
          <a:graphicData uri="http://schemas.openxmlformats.org/drawingml/2006/table">
            <a:tbl>
              <a:tblPr firstRow="1" bandRow="1">
                <a:tableStyleId>{5C22544A-7EE6-4342-B048-85BDC9FD1C3A}</a:tableStyleId>
              </a:tblPr>
              <a:tblGrid>
                <a:gridCol w="1310540">
                  <a:extLst>
                    <a:ext uri="{9D8B030D-6E8A-4147-A177-3AD203B41FA5}">
                      <a16:colId xmlns="" xmlns:a16="http://schemas.microsoft.com/office/drawing/2014/main" val="1744246312"/>
                    </a:ext>
                  </a:extLst>
                </a:gridCol>
                <a:gridCol w="800463">
                  <a:extLst>
                    <a:ext uri="{9D8B030D-6E8A-4147-A177-3AD203B41FA5}">
                      <a16:colId xmlns="" xmlns:a16="http://schemas.microsoft.com/office/drawing/2014/main" val="65837689"/>
                    </a:ext>
                  </a:extLst>
                </a:gridCol>
                <a:gridCol w="363846">
                  <a:extLst>
                    <a:ext uri="{9D8B030D-6E8A-4147-A177-3AD203B41FA5}">
                      <a16:colId xmlns="" xmlns:a16="http://schemas.microsoft.com/office/drawing/2014/main" val="3959095492"/>
                    </a:ext>
                  </a:extLst>
                </a:gridCol>
                <a:gridCol w="831020">
                  <a:extLst>
                    <a:ext uri="{9D8B030D-6E8A-4147-A177-3AD203B41FA5}">
                      <a16:colId xmlns="" xmlns:a16="http://schemas.microsoft.com/office/drawing/2014/main" val="1806817457"/>
                    </a:ext>
                  </a:extLst>
                </a:gridCol>
                <a:gridCol w="333290">
                  <a:extLst>
                    <a:ext uri="{9D8B030D-6E8A-4147-A177-3AD203B41FA5}">
                      <a16:colId xmlns="" xmlns:a16="http://schemas.microsoft.com/office/drawing/2014/main" val="2293399367"/>
                    </a:ext>
                  </a:extLst>
                </a:gridCol>
                <a:gridCol w="727694">
                  <a:extLst>
                    <a:ext uri="{9D8B030D-6E8A-4147-A177-3AD203B41FA5}">
                      <a16:colId xmlns="" xmlns:a16="http://schemas.microsoft.com/office/drawing/2014/main" val="2455603155"/>
                    </a:ext>
                  </a:extLst>
                </a:gridCol>
                <a:gridCol w="363846">
                  <a:extLst>
                    <a:ext uri="{9D8B030D-6E8A-4147-A177-3AD203B41FA5}">
                      <a16:colId xmlns="" xmlns:a16="http://schemas.microsoft.com/office/drawing/2014/main" val="1401228549"/>
                    </a:ext>
                  </a:extLst>
                </a:gridCol>
                <a:gridCol w="727694">
                  <a:extLst>
                    <a:ext uri="{9D8B030D-6E8A-4147-A177-3AD203B41FA5}">
                      <a16:colId xmlns="" xmlns:a16="http://schemas.microsoft.com/office/drawing/2014/main" val="1447267636"/>
                    </a:ext>
                  </a:extLst>
                </a:gridCol>
                <a:gridCol w="436617">
                  <a:extLst>
                    <a:ext uri="{9D8B030D-6E8A-4147-A177-3AD203B41FA5}">
                      <a16:colId xmlns="" xmlns:a16="http://schemas.microsoft.com/office/drawing/2014/main" val="639198981"/>
                    </a:ext>
                  </a:extLst>
                </a:gridCol>
                <a:gridCol w="727694">
                  <a:extLst>
                    <a:ext uri="{9D8B030D-6E8A-4147-A177-3AD203B41FA5}">
                      <a16:colId xmlns="" xmlns:a16="http://schemas.microsoft.com/office/drawing/2014/main" val="744233622"/>
                    </a:ext>
                  </a:extLst>
                </a:gridCol>
                <a:gridCol w="363846">
                  <a:extLst>
                    <a:ext uri="{9D8B030D-6E8A-4147-A177-3AD203B41FA5}">
                      <a16:colId xmlns="" xmlns:a16="http://schemas.microsoft.com/office/drawing/2014/main" val="2145842409"/>
                    </a:ext>
                  </a:extLst>
                </a:gridCol>
                <a:gridCol w="727694">
                  <a:extLst>
                    <a:ext uri="{9D8B030D-6E8A-4147-A177-3AD203B41FA5}">
                      <a16:colId xmlns="" xmlns:a16="http://schemas.microsoft.com/office/drawing/2014/main" val="1807948551"/>
                    </a:ext>
                  </a:extLst>
                </a:gridCol>
                <a:gridCol w="363846">
                  <a:extLst>
                    <a:ext uri="{9D8B030D-6E8A-4147-A177-3AD203B41FA5}">
                      <a16:colId xmlns="" xmlns:a16="http://schemas.microsoft.com/office/drawing/2014/main" val="3770120407"/>
                    </a:ext>
                  </a:extLst>
                </a:gridCol>
                <a:gridCol w="800463">
                  <a:extLst>
                    <a:ext uri="{9D8B030D-6E8A-4147-A177-3AD203B41FA5}">
                      <a16:colId xmlns="" xmlns:a16="http://schemas.microsoft.com/office/drawing/2014/main" val="3641772902"/>
                    </a:ext>
                  </a:extLst>
                </a:gridCol>
              </a:tblGrid>
              <a:tr h="251460">
                <a:tc>
                  <a:txBody>
                    <a:bodyPr/>
                    <a:lstStyle/>
                    <a:p>
                      <a:pPr algn="ctr"/>
                      <a:r>
                        <a:rPr lang="en-IE" sz="1050" b="0" kern="1200" dirty="0">
                          <a:solidFill>
                            <a:schemeClr val="bg2">
                              <a:lumMod val="25000"/>
                            </a:schemeClr>
                          </a:solidFill>
                          <a:latin typeface="+mn-lt"/>
                          <a:ea typeface="+mn-ea"/>
                          <a:cs typeface="+mn-cs"/>
                        </a:rPr>
                        <a:t>Any Agree</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E" sz="1050" b="0" kern="1200" dirty="0">
                          <a:solidFill>
                            <a:schemeClr val="bg2">
                              <a:lumMod val="25000"/>
                            </a:schemeClr>
                          </a:solidFill>
                          <a:latin typeface="+mn-lt"/>
                          <a:ea typeface="+mn-ea"/>
                          <a:cs typeface="+mn-cs"/>
                        </a:rPr>
                        <a:t>76</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E" sz="1050" b="0" kern="1200" dirty="0">
                        <a:solidFill>
                          <a:schemeClr val="bg2">
                            <a:lumMod val="25000"/>
                          </a:schemeClr>
                        </a:solidFill>
                        <a:latin typeface="+mn-lt"/>
                        <a:ea typeface="+mn-ea"/>
                        <a:cs typeface="+mn-cs"/>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IE" sz="1050" b="0" kern="1200" dirty="0">
                          <a:solidFill>
                            <a:schemeClr val="bg2">
                              <a:lumMod val="25000"/>
                            </a:schemeClr>
                          </a:solidFill>
                          <a:latin typeface="+mn-lt"/>
                          <a:ea typeface="+mn-ea"/>
                          <a:cs typeface="+mn-cs"/>
                        </a:rPr>
                        <a:t>78</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E" sz="1050" b="0" kern="1200" dirty="0">
                        <a:solidFill>
                          <a:schemeClr val="bg2">
                            <a:lumMod val="25000"/>
                          </a:schemeClr>
                        </a:solidFill>
                        <a:latin typeface="+mn-lt"/>
                        <a:ea typeface="+mn-ea"/>
                        <a:cs typeface="+mn-cs"/>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IE" sz="1050" b="0" kern="1200" dirty="0">
                          <a:solidFill>
                            <a:schemeClr val="bg2">
                              <a:lumMod val="25000"/>
                            </a:schemeClr>
                          </a:solidFill>
                          <a:latin typeface="+mn-lt"/>
                          <a:ea typeface="+mn-ea"/>
                          <a:cs typeface="+mn-cs"/>
                        </a:rPr>
                        <a:t>79</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E" sz="1050" b="0" kern="1200" dirty="0">
                        <a:solidFill>
                          <a:schemeClr val="bg2">
                            <a:lumMod val="25000"/>
                          </a:schemeClr>
                        </a:solidFill>
                        <a:latin typeface="+mn-lt"/>
                        <a:ea typeface="+mn-ea"/>
                        <a:cs typeface="+mn-cs"/>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IE" sz="1050" b="0" kern="1200" dirty="0">
                          <a:solidFill>
                            <a:schemeClr val="bg2">
                              <a:lumMod val="25000"/>
                            </a:schemeClr>
                          </a:solidFill>
                          <a:latin typeface="+mn-lt"/>
                          <a:ea typeface="+mn-ea"/>
                          <a:cs typeface="+mn-cs"/>
                        </a:rPr>
                        <a:t>77</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IE" sz="1050" b="0" kern="1200" dirty="0">
                        <a:solidFill>
                          <a:schemeClr val="bg2">
                            <a:lumMod val="25000"/>
                          </a:schemeClr>
                        </a:solidFill>
                        <a:latin typeface="+mn-lt"/>
                        <a:ea typeface="+mn-ea"/>
                        <a:cs typeface="+mn-cs"/>
                      </a:endParaRP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IE" sz="1050" b="0" kern="1200" dirty="0">
                          <a:solidFill>
                            <a:schemeClr val="bg2">
                              <a:lumMod val="25000"/>
                            </a:schemeClr>
                          </a:solidFill>
                          <a:latin typeface="+mn-lt"/>
                          <a:ea typeface="+mn-ea"/>
                          <a:cs typeface="+mn-cs"/>
                        </a:rPr>
                        <a:t>78</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E" sz="1050" b="0" kern="1200" dirty="0">
                        <a:solidFill>
                          <a:schemeClr val="bg2">
                            <a:lumMod val="25000"/>
                          </a:schemeClr>
                        </a:solidFill>
                        <a:latin typeface="+mn-lt"/>
                        <a:ea typeface="+mn-ea"/>
                        <a:cs typeface="+mn-cs"/>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E" sz="1050" b="0" kern="1200" dirty="0">
                          <a:solidFill>
                            <a:schemeClr val="bg2">
                              <a:lumMod val="25000"/>
                            </a:schemeClr>
                          </a:solidFill>
                          <a:latin typeface="+mn-lt"/>
                          <a:ea typeface="+mn-ea"/>
                          <a:cs typeface="+mn-cs"/>
                        </a:rPr>
                        <a:t>77</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IE" sz="1050" b="0" kern="1200" dirty="0">
                        <a:solidFill>
                          <a:schemeClr val="bg2">
                            <a:lumMod val="25000"/>
                          </a:schemeClr>
                        </a:solidFill>
                        <a:latin typeface="+mn-lt"/>
                        <a:ea typeface="+mn-ea"/>
                        <a:cs typeface="+mn-cs"/>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E" sz="1050" b="0" kern="1200" dirty="0">
                          <a:solidFill>
                            <a:schemeClr val="bg2">
                              <a:lumMod val="25000"/>
                            </a:schemeClr>
                          </a:solidFill>
                          <a:latin typeface="+mn-lt"/>
                          <a:ea typeface="+mn-ea"/>
                          <a:cs typeface="+mn-cs"/>
                        </a:rPr>
                        <a:t>71</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92542678"/>
                  </a:ext>
                </a:extLst>
              </a:tr>
            </a:tbl>
          </a:graphicData>
        </a:graphic>
      </p:graphicFrame>
    </p:spTree>
    <p:extLst>
      <p:ext uri="{BB962C8B-B14F-4D97-AF65-F5344CB8AC3E}">
        <p14:creationId xmlns:p14="http://schemas.microsoft.com/office/powerpoint/2010/main" val="1233667487"/>
      </p:ext>
    </p:extLst>
  </p:cSld>
  <p:clrMapOvr>
    <a:masterClrMapping/>
  </p:clrMapOvr>
  <p:transition spd="slow">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39FA6029-242D-47DA-88D7-7C915DFF19F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8140" y="2222448"/>
            <a:ext cx="8029720" cy="2286780"/>
          </a:xfrm>
          <a:prstGeom prst="rect">
            <a:avLst/>
          </a:prstGeom>
          <a:ln>
            <a:noFill/>
          </a:ln>
          <a:effectLst>
            <a:softEdge rad="112500"/>
          </a:effectLst>
        </p:spPr>
      </p:pic>
    </p:spTree>
    <p:extLst>
      <p:ext uri="{BB962C8B-B14F-4D97-AF65-F5344CB8AC3E}">
        <p14:creationId xmlns:p14="http://schemas.microsoft.com/office/powerpoint/2010/main" val="3297494253"/>
      </p:ext>
    </p:extLst>
  </p:cSld>
  <p:clrMapOvr>
    <a:masterClrMapping/>
  </p:clrMapOvr>
  <p:transition spd="slow">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 xmlns:a16="http://schemas.microsoft.com/office/drawing/2014/main" id="{176A2DB7-4EEC-4F29-AB92-04F257EEF50A}"/>
              </a:ext>
            </a:extLst>
          </p:cNvPr>
          <p:cNvSpPr>
            <a:spLocks noGrp="1"/>
          </p:cNvSpPr>
          <p:nvPr>
            <p:ph type="body" sz="quarter" idx="49"/>
          </p:nvPr>
        </p:nvSpPr>
        <p:spPr>
          <a:xfrm>
            <a:off x="232011" y="508671"/>
            <a:ext cx="5548676" cy="323941"/>
          </a:xfrm>
        </p:spPr>
        <p:txBody>
          <a:bodyPr/>
          <a:lstStyle/>
          <a:p>
            <a:r>
              <a:rPr lang="en-IE" dirty="0"/>
              <a:t>Base : All adults 16+ n-1303</a:t>
            </a:r>
            <a:br>
              <a:rPr lang="en-IE" dirty="0"/>
            </a:br>
            <a:endParaRPr lang="en-IE" dirty="0"/>
          </a:p>
          <a:p>
            <a:endParaRPr lang="en-IE" dirty="0"/>
          </a:p>
        </p:txBody>
      </p:sp>
      <p:sp>
        <p:nvSpPr>
          <p:cNvPr id="10" name="Title 9">
            <a:extLst>
              <a:ext uri="{FF2B5EF4-FFF2-40B4-BE49-F238E27FC236}">
                <a16:creationId xmlns="" xmlns:a16="http://schemas.microsoft.com/office/drawing/2014/main" id="{F4557C86-D763-4AC8-B7E6-04E7B1195EA7}"/>
              </a:ext>
            </a:extLst>
          </p:cNvPr>
          <p:cNvSpPr>
            <a:spLocks noGrp="1"/>
          </p:cNvSpPr>
          <p:nvPr>
            <p:ph type="title"/>
          </p:nvPr>
        </p:nvSpPr>
        <p:spPr>
          <a:xfrm>
            <a:off x="232011" y="116632"/>
            <a:ext cx="7952663" cy="370620"/>
          </a:xfrm>
        </p:spPr>
        <p:txBody>
          <a:bodyPr/>
          <a:lstStyle/>
          <a:p>
            <a:r>
              <a:rPr lang="en-IE" dirty="0"/>
              <a:t>Awareness of National Arts &amp; Cultural Initiatives </a:t>
            </a:r>
          </a:p>
        </p:txBody>
      </p:sp>
      <p:sp>
        <p:nvSpPr>
          <p:cNvPr id="12" name="Text Placeholder 11">
            <a:extLst>
              <a:ext uri="{FF2B5EF4-FFF2-40B4-BE49-F238E27FC236}">
                <a16:creationId xmlns="" xmlns:a16="http://schemas.microsoft.com/office/drawing/2014/main" id="{241FD8E2-787F-44FA-B333-48475A926460}"/>
              </a:ext>
            </a:extLst>
          </p:cNvPr>
          <p:cNvSpPr>
            <a:spLocks noGrp="1"/>
          </p:cNvSpPr>
          <p:nvPr>
            <p:ph type="body" sz="quarter" idx="60"/>
          </p:nvPr>
        </p:nvSpPr>
        <p:spPr>
          <a:xfrm>
            <a:off x="583899" y="6524640"/>
            <a:ext cx="7042362" cy="285204"/>
          </a:xfrm>
        </p:spPr>
        <p:txBody>
          <a:bodyPr/>
          <a:lstStyle/>
          <a:p>
            <a:pPr>
              <a:lnSpc>
                <a:spcPct val="30000"/>
              </a:lnSpc>
            </a:pPr>
            <a:r>
              <a:rPr lang="en-US" dirty="0"/>
              <a:t>Q.22a Have you heard of the following national arts and cultural initiatives? - </a:t>
            </a:r>
          </a:p>
          <a:p>
            <a:pPr>
              <a:lnSpc>
                <a:spcPct val="30000"/>
              </a:lnSpc>
            </a:pPr>
            <a:r>
              <a:rPr lang="en-US" dirty="0"/>
              <a:t>Q.22b Which of the following logos for national arts and cultural initiatives have you seen before? - </a:t>
            </a:r>
            <a:endParaRPr lang="en-IE" dirty="0"/>
          </a:p>
        </p:txBody>
      </p:sp>
      <p:graphicFrame>
        <p:nvGraphicFramePr>
          <p:cNvPr id="13" name="Chart 12">
            <a:extLst>
              <a:ext uri="{FF2B5EF4-FFF2-40B4-BE49-F238E27FC236}">
                <a16:creationId xmlns="" xmlns:a16="http://schemas.microsoft.com/office/drawing/2014/main" id="{F292EC77-BD4A-4CF2-A2BE-EADAB19ADEB4}"/>
              </a:ext>
            </a:extLst>
          </p:cNvPr>
          <p:cNvGraphicFramePr/>
          <p:nvPr>
            <p:custDataLst>
              <p:tags r:id="rId1"/>
            </p:custDataLst>
            <p:extLst>
              <p:ext uri="{D42A27DB-BD31-4B8C-83A1-F6EECF244321}">
                <p14:modId xmlns:p14="http://schemas.microsoft.com/office/powerpoint/2010/main" val="3067296119"/>
              </p:ext>
            </p:extLst>
          </p:nvPr>
        </p:nvGraphicFramePr>
        <p:xfrm>
          <a:off x="884581" y="1289564"/>
          <a:ext cx="8136838" cy="46758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Table 14">
            <a:extLst>
              <a:ext uri="{FF2B5EF4-FFF2-40B4-BE49-F238E27FC236}">
                <a16:creationId xmlns="" xmlns:a16="http://schemas.microsoft.com/office/drawing/2014/main" id="{0C8EF987-5D9B-4546-8C3D-2F67D0FC754B}"/>
              </a:ext>
            </a:extLst>
          </p:cNvPr>
          <p:cNvGraphicFramePr>
            <a:graphicFrameLocks noGrp="1"/>
          </p:cNvGraphicFramePr>
          <p:nvPr/>
        </p:nvGraphicFramePr>
        <p:xfrm>
          <a:off x="4193889" y="1290907"/>
          <a:ext cx="925736" cy="777240"/>
        </p:xfrm>
        <a:graphic>
          <a:graphicData uri="http://schemas.openxmlformats.org/drawingml/2006/table">
            <a:tbl>
              <a:tblPr firstRow="1" bandRow="1">
                <a:tableStyleId>{5C22544A-7EE6-4342-B048-85BDC9FD1C3A}</a:tableStyleId>
              </a:tblPr>
              <a:tblGrid>
                <a:gridCol w="925736">
                  <a:extLst>
                    <a:ext uri="{9D8B030D-6E8A-4147-A177-3AD203B41FA5}">
                      <a16:colId xmlns="" xmlns:a16="http://schemas.microsoft.com/office/drawing/2014/main" val="1756199971"/>
                    </a:ext>
                  </a:extLst>
                </a:gridCol>
              </a:tblGrid>
              <a:tr h="136866">
                <a:tc>
                  <a:txBody>
                    <a:bodyPr/>
                    <a:lstStyle/>
                    <a:p>
                      <a:pPr algn="r"/>
                      <a:r>
                        <a:rPr lang="en-IE" sz="1100" b="1" i="1" dirty="0">
                          <a:solidFill>
                            <a:schemeClr val="bg2">
                              <a:lumMod val="25000"/>
                            </a:schemeClr>
                          </a:solidFill>
                        </a:rPr>
                        <a:t>Name</a:t>
                      </a:r>
                    </a:p>
                  </a:txBody>
                  <a:tcPr anchor="ctr">
                    <a:noFill/>
                  </a:tcPr>
                </a:tc>
                <a:extLst>
                  <a:ext uri="{0D108BD9-81ED-4DB2-BD59-A6C34878D82A}">
                    <a16:rowId xmlns="" xmlns:a16="http://schemas.microsoft.com/office/drawing/2014/main" val="950617444"/>
                  </a:ext>
                </a:extLst>
              </a:tr>
              <a:tr h="136866">
                <a:tc>
                  <a:txBody>
                    <a:bodyPr/>
                    <a:lstStyle/>
                    <a:p>
                      <a:pPr algn="r"/>
                      <a:r>
                        <a:rPr lang="en-IE" sz="1100" b="1" i="1" dirty="0">
                          <a:solidFill>
                            <a:schemeClr val="bg2">
                              <a:lumMod val="25000"/>
                            </a:schemeClr>
                          </a:solidFill>
                        </a:rPr>
                        <a:t>Logo</a:t>
                      </a:r>
                    </a:p>
                  </a:txBody>
                  <a:tcPr anchor="ctr">
                    <a:noFill/>
                  </a:tcPr>
                </a:tc>
                <a:extLst>
                  <a:ext uri="{0D108BD9-81ED-4DB2-BD59-A6C34878D82A}">
                    <a16:rowId xmlns="" xmlns:a16="http://schemas.microsoft.com/office/drawing/2014/main" val="2145622735"/>
                  </a:ext>
                </a:extLst>
              </a:tr>
              <a:tr h="136866">
                <a:tc>
                  <a:txBody>
                    <a:bodyPr/>
                    <a:lstStyle/>
                    <a:p>
                      <a:pPr algn="r"/>
                      <a:r>
                        <a:rPr lang="en-IE" sz="1100" b="1" i="1" dirty="0">
                          <a:solidFill>
                            <a:schemeClr val="bg2">
                              <a:lumMod val="25000"/>
                            </a:schemeClr>
                          </a:solidFill>
                        </a:rPr>
                        <a:t>Any</a:t>
                      </a:r>
                    </a:p>
                  </a:txBody>
                  <a:tcPr anchor="ctr">
                    <a:noFill/>
                  </a:tcPr>
                </a:tc>
                <a:extLst>
                  <a:ext uri="{0D108BD9-81ED-4DB2-BD59-A6C34878D82A}">
                    <a16:rowId xmlns="" xmlns:a16="http://schemas.microsoft.com/office/drawing/2014/main" val="3897384999"/>
                  </a:ext>
                </a:extLst>
              </a:tr>
            </a:tbl>
          </a:graphicData>
        </a:graphic>
      </p:graphicFrame>
      <p:graphicFrame>
        <p:nvGraphicFramePr>
          <p:cNvPr id="16" name="Table 14">
            <a:extLst>
              <a:ext uri="{FF2B5EF4-FFF2-40B4-BE49-F238E27FC236}">
                <a16:creationId xmlns="" xmlns:a16="http://schemas.microsoft.com/office/drawing/2014/main" id="{5AE4D866-B8C6-42E5-93DD-C81575939683}"/>
              </a:ext>
            </a:extLst>
          </p:cNvPr>
          <p:cNvGraphicFramePr>
            <a:graphicFrameLocks noGrp="1"/>
          </p:cNvGraphicFramePr>
          <p:nvPr/>
        </p:nvGraphicFramePr>
        <p:xfrm>
          <a:off x="4193889" y="2301913"/>
          <a:ext cx="925736" cy="777240"/>
        </p:xfrm>
        <a:graphic>
          <a:graphicData uri="http://schemas.openxmlformats.org/drawingml/2006/table">
            <a:tbl>
              <a:tblPr firstRow="1" bandRow="1">
                <a:tableStyleId>{5C22544A-7EE6-4342-B048-85BDC9FD1C3A}</a:tableStyleId>
              </a:tblPr>
              <a:tblGrid>
                <a:gridCol w="925736">
                  <a:extLst>
                    <a:ext uri="{9D8B030D-6E8A-4147-A177-3AD203B41FA5}">
                      <a16:colId xmlns="" xmlns:a16="http://schemas.microsoft.com/office/drawing/2014/main" val="1756199971"/>
                    </a:ext>
                  </a:extLst>
                </a:gridCol>
              </a:tblGrid>
              <a:tr h="136866">
                <a:tc>
                  <a:txBody>
                    <a:bodyPr/>
                    <a:lstStyle/>
                    <a:p>
                      <a:pPr algn="r"/>
                      <a:r>
                        <a:rPr lang="en-IE" sz="1100" b="1" i="1" dirty="0">
                          <a:solidFill>
                            <a:schemeClr val="bg2">
                              <a:lumMod val="25000"/>
                            </a:schemeClr>
                          </a:solidFill>
                        </a:rPr>
                        <a:t>Name</a:t>
                      </a:r>
                    </a:p>
                  </a:txBody>
                  <a:tcPr anchor="ctr">
                    <a:noFill/>
                  </a:tcPr>
                </a:tc>
                <a:extLst>
                  <a:ext uri="{0D108BD9-81ED-4DB2-BD59-A6C34878D82A}">
                    <a16:rowId xmlns="" xmlns:a16="http://schemas.microsoft.com/office/drawing/2014/main" val="950617444"/>
                  </a:ext>
                </a:extLst>
              </a:tr>
              <a:tr h="136866">
                <a:tc>
                  <a:txBody>
                    <a:bodyPr/>
                    <a:lstStyle/>
                    <a:p>
                      <a:pPr algn="r"/>
                      <a:r>
                        <a:rPr lang="en-IE" sz="1100" b="1" i="1" dirty="0">
                          <a:solidFill>
                            <a:schemeClr val="bg2">
                              <a:lumMod val="25000"/>
                            </a:schemeClr>
                          </a:solidFill>
                        </a:rPr>
                        <a:t>Logo</a:t>
                      </a:r>
                    </a:p>
                  </a:txBody>
                  <a:tcPr anchor="ctr">
                    <a:noFill/>
                  </a:tcPr>
                </a:tc>
                <a:extLst>
                  <a:ext uri="{0D108BD9-81ED-4DB2-BD59-A6C34878D82A}">
                    <a16:rowId xmlns="" xmlns:a16="http://schemas.microsoft.com/office/drawing/2014/main" val="2145622735"/>
                  </a:ext>
                </a:extLst>
              </a:tr>
              <a:tr h="136866">
                <a:tc>
                  <a:txBody>
                    <a:bodyPr/>
                    <a:lstStyle/>
                    <a:p>
                      <a:pPr algn="r"/>
                      <a:r>
                        <a:rPr lang="en-IE" sz="1100" b="1" i="1" dirty="0">
                          <a:solidFill>
                            <a:schemeClr val="bg2">
                              <a:lumMod val="25000"/>
                            </a:schemeClr>
                          </a:solidFill>
                        </a:rPr>
                        <a:t>Any</a:t>
                      </a:r>
                    </a:p>
                  </a:txBody>
                  <a:tcPr anchor="ctr">
                    <a:noFill/>
                  </a:tcPr>
                </a:tc>
                <a:extLst>
                  <a:ext uri="{0D108BD9-81ED-4DB2-BD59-A6C34878D82A}">
                    <a16:rowId xmlns="" xmlns:a16="http://schemas.microsoft.com/office/drawing/2014/main" val="3897384999"/>
                  </a:ext>
                </a:extLst>
              </a:tr>
            </a:tbl>
          </a:graphicData>
        </a:graphic>
      </p:graphicFrame>
      <p:graphicFrame>
        <p:nvGraphicFramePr>
          <p:cNvPr id="17" name="Table 14">
            <a:extLst>
              <a:ext uri="{FF2B5EF4-FFF2-40B4-BE49-F238E27FC236}">
                <a16:creationId xmlns="" xmlns:a16="http://schemas.microsoft.com/office/drawing/2014/main" id="{10CF81F7-B56E-43FB-B23B-074E1BB3BE1E}"/>
              </a:ext>
            </a:extLst>
          </p:cNvPr>
          <p:cNvGraphicFramePr>
            <a:graphicFrameLocks noGrp="1"/>
          </p:cNvGraphicFramePr>
          <p:nvPr/>
        </p:nvGraphicFramePr>
        <p:xfrm>
          <a:off x="4193889" y="3304544"/>
          <a:ext cx="925736" cy="777240"/>
        </p:xfrm>
        <a:graphic>
          <a:graphicData uri="http://schemas.openxmlformats.org/drawingml/2006/table">
            <a:tbl>
              <a:tblPr firstRow="1" bandRow="1">
                <a:tableStyleId>{5C22544A-7EE6-4342-B048-85BDC9FD1C3A}</a:tableStyleId>
              </a:tblPr>
              <a:tblGrid>
                <a:gridCol w="925736">
                  <a:extLst>
                    <a:ext uri="{9D8B030D-6E8A-4147-A177-3AD203B41FA5}">
                      <a16:colId xmlns="" xmlns:a16="http://schemas.microsoft.com/office/drawing/2014/main" val="1756199971"/>
                    </a:ext>
                  </a:extLst>
                </a:gridCol>
              </a:tblGrid>
              <a:tr h="136866">
                <a:tc>
                  <a:txBody>
                    <a:bodyPr/>
                    <a:lstStyle/>
                    <a:p>
                      <a:pPr algn="r"/>
                      <a:r>
                        <a:rPr lang="en-IE" sz="1100" b="1" i="1" dirty="0">
                          <a:solidFill>
                            <a:schemeClr val="bg2">
                              <a:lumMod val="25000"/>
                            </a:schemeClr>
                          </a:solidFill>
                        </a:rPr>
                        <a:t>Name</a:t>
                      </a:r>
                    </a:p>
                  </a:txBody>
                  <a:tcPr anchor="ctr">
                    <a:noFill/>
                  </a:tcPr>
                </a:tc>
                <a:extLst>
                  <a:ext uri="{0D108BD9-81ED-4DB2-BD59-A6C34878D82A}">
                    <a16:rowId xmlns="" xmlns:a16="http://schemas.microsoft.com/office/drawing/2014/main" val="950617444"/>
                  </a:ext>
                </a:extLst>
              </a:tr>
              <a:tr h="136866">
                <a:tc>
                  <a:txBody>
                    <a:bodyPr/>
                    <a:lstStyle/>
                    <a:p>
                      <a:pPr algn="r"/>
                      <a:r>
                        <a:rPr lang="en-IE" sz="1100" b="1" i="1" dirty="0">
                          <a:solidFill>
                            <a:schemeClr val="bg2">
                              <a:lumMod val="25000"/>
                            </a:schemeClr>
                          </a:solidFill>
                        </a:rPr>
                        <a:t>Logo</a:t>
                      </a:r>
                    </a:p>
                  </a:txBody>
                  <a:tcPr anchor="ctr">
                    <a:noFill/>
                  </a:tcPr>
                </a:tc>
                <a:extLst>
                  <a:ext uri="{0D108BD9-81ED-4DB2-BD59-A6C34878D82A}">
                    <a16:rowId xmlns="" xmlns:a16="http://schemas.microsoft.com/office/drawing/2014/main" val="2145622735"/>
                  </a:ext>
                </a:extLst>
              </a:tr>
              <a:tr h="136866">
                <a:tc>
                  <a:txBody>
                    <a:bodyPr/>
                    <a:lstStyle/>
                    <a:p>
                      <a:pPr algn="r"/>
                      <a:r>
                        <a:rPr lang="en-IE" sz="1100" b="1" i="1" dirty="0">
                          <a:solidFill>
                            <a:schemeClr val="bg2">
                              <a:lumMod val="25000"/>
                            </a:schemeClr>
                          </a:solidFill>
                        </a:rPr>
                        <a:t>Any</a:t>
                      </a:r>
                    </a:p>
                  </a:txBody>
                  <a:tcPr anchor="ctr">
                    <a:noFill/>
                  </a:tcPr>
                </a:tc>
                <a:extLst>
                  <a:ext uri="{0D108BD9-81ED-4DB2-BD59-A6C34878D82A}">
                    <a16:rowId xmlns="" xmlns:a16="http://schemas.microsoft.com/office/drawing/2014/main" val="3897384999"/>
                  </a:ext>
                </a:extLst>
              </a:tr>
            </a:tbl>
          </a:graphicData>
        </a:graphic>
      </p:graphicFrame>
      <p:graphicFrame>
        <p:nvGraphicFramePr>
          <p:cNvPr id="18" name="Table 14">
            <a:extLst>
              <a:ext uri="{FF2B5EF4-FFF2-40B4-BE49-F238E27FC236}">
                <a16:creationId xmlns="" xmlns:a16="http://schemas.microsoft.com/office/drawing/2014/main" id="{ACFA9C09-824B-47DD-9973-652755AA411E}"/>
              </a:ext>
            </a:extLst>
          </p:cNvPr>
          <p:cNvGraphicFramePr>
            <a:graphicFrameLocks noGrp="1"/>
          </p:cNvGraphicFramePr>
          <p:nvPr/>
        </p:nvGraphicFramePr>
        <p:xfrm>
          <a:off x="4197062" y="4246337"/>
          <a:ext cx="925736" cy="777240"/>
        </p:xfrm>
        <a:graphic>
          <a:graphicData uri="http://schemas.openxmlformats.org/drawingml/2006/table">
            <a:tbl>
              <a:tblPr firstRow="1" bandRow="1">
                <a:tableStyleId>{5C22544A-7EE6-4342-B048-85BDC9FD1C3A}</a:tableStyleId>
              </a:tblPr>
              <a:tblGrid>
                <a:gridCol w="925736">
                  <a:extLst>
                    <a:ext uri="{9D8B030D-6E8A-4147-A177-3AD203B41FA5}">
                      <a16:colId xmlns="" xmlns:a16="http://schemas.microsoft.com/office/drawing/2014/main" val="1756199971"/>
                    </a:ext>
                  </a:extLst>
                </a:gridCol>
              </a:tblGrid>
              <a:tr h="136866">
                <a:tc>
                  <a:txBody>
                    <a:bodyPr/>
                    <a:lstStyle/>
                    <a:p>
                      <a:pPr algn="r"/>
                      <a:r>
                        <a:rPr lang="en-IE" sz="1100" b="1" i="1" dirty="0">
                          <a:solidFill>
                            <a:schemeClr val="bg2">
                              <a:lumMod val="25000"/>
                            </a:schemeClr>
                          </a:solidFill>
                        </a:rPr>
                        <a:t>Name</a:t>
                      </a:r>
                    </a:p>
                  </a:txBody>
                  <a:tcPr anchor="ctr">
                    <a:noFill/>
                  </a:tcPr>
                </a:tc>
                <a:extLst>
                  <a:ext uri="{0D108BD9-81ED-4DB2-BD59-A6C34878D82A}">
                    <a16:rowId xmlns="" xmlns:a16="http://schemas.microsoft.com/office/drawing/2014/main" val="950617444"/>
                  </a:ext>
                </a:extLst>
              </a:tr>
              <a:tr h="136866">
                <a:tc>
                  <a:txBody>
                    <a:bodyPr/>
                    <a:lstStyle/>
                    <a:p>
                      <a:pPr algn="r"/>
                      <a:r>
                        <a:rPr lang="en-IE" sz="1100" b="1" i="1" dirty="0">
                          <a:solidFill>
                            <a:schemeClr val="bg2">
                              <a:lumMod val="25000"/>
                            </a:schemeClr>
                          </a:solidFill>
                        </a:rPr>
                        <a:t>Logo</a:t>
                      </a:r>
                    </a:p>
                  </a:txBody>
                  <a:tcPr anchor="ctr">
                    <a:noFill/>
                  </a:tcPr>
                </a:tc>
                <a:extLst>
                  <a:ext uri="{0D108BD9-81ED-4DB2-BD59-A6C34878D82A}">
                    <a16:rowId xmlns="" xmlns:a16="http://schemas.microsoft.com/office/drawing/2014/main" val="2145622735"/>
                  </a:ext>
                </a:extLst>
              </a:tr>
              <a:tr h="136866">
                <a:tc>
                  <a:txBody>
                    <a:bodyPr/>
                    <a:lstStyle/>
                    <a:p>
                      <a:pPr algn="r"/>
                      <a:r>
                        <a:rPr lang="en-IE" sz="1100" b="1" i="1" dirty="0">
                          <a:solidFill>
                            <a:schemeClr val="bg2">
                              <a:lumMod val="25000"/>
                            </a:schemeClr>
                          </a:solidFill>
                        </a:rPr>
                        <a:t>Any</a:t>
                      </a:r>
                    </a:p>
                  </a:txBody>
                  <a:tcPr anchor="ctr">
                    <a:noFill/>
                  </a:tcPr>
                </a:tc>
                <a:extLst>
                  <a:ext uri="{0D108BD9-81ED-4DB2-BD59-A6C34878D82A}">
                    <a16:rowId xmlns="" xmlns:a16="http://schemas.microsoft.com/office/drawing/2014/main" val="3897384999"/>
                  </a:ext>
                </a:extLst>
              </a:tr>
            </a:tbl>
          </a:graphicData>
        </a:graphic>
      </p:graphicFrame>
      <p:graphicFrame>
        <p:nvGraphicFramePr>
          <p:cNvPr id="19" name="Table 14">
            <a:extLst>
              <a:ext uri="{FF2B5EF4-FFF2-40B4-BE49-F238E27FC236}">
                <a16:creationId xmlns="" xmlns:a16="http://schemas.microsoft.com/office/drawing/2014/main" id="{47B49F1F-4839-4690-8088-CA22F5B5ACF8}"/>
              </a:ext>
            </a:extLst>
          </p:cNvPr>
          <p:cNvGraphicFramePr>
            <a:graphicFrameLocks noGrp="1"/>
          </p:cNvGraphicFramePr>
          <p:nvPr/>
        </p:nvGraphicFramePr>
        <p:xfrm>
          <a:off x="4200235" y="5188130"/>
          <a:ext cx="925736" cy="777240"/>
        </p:xfrm>
        <a:graphic>
          <a:graphicData uri="http://schemas.openxmlformats.org/drawingml/2006/table">
            <a:tbl>
              <a:tblPr firstRow="1" bandRow="1">
                <a:tableStyleId>{5C22544A-7EE6-4342-B048-85BDC9FD1C3A}</a:tableStyleId>
              </a:tblPr>
              <a:tblGrid>
                <a:gridCol w="925736">
                  <a:extLst>
                    <a:ext uri="{9D8B030D-6E8A-4147-A177-3AD203B41FA5}">
                      <a16:colId xmlns="" xmlns:a16="http://schemas.microsoft.com/office/drawing/2014/main" val="1756199971"/>
                    </a:ext>
                  </a:extLst>
                </a:gridCol>
              </a:tblGrid>
              <a:tr h="136866">
                <a:tc>
                  <a:txBody>
                    <a:bodyPr/>
                    <a:lstStyle/>
                    <a:p>
                      <a:pPr algn="r"/>
                      <a:r>
                        <a:rPr lang="en-IE" sz="1100" b="1" i="1" dirty="0">
                          <a:solidFill>
                            <a:schemeClr val="bg2">
                              <a:lumMod val="25000"/>
                            </a:schemeClr>
                          </a:solidFill>
                        </a:rPr>
                        <a:t>Name</a:t>
                      </a:r>
                    </a:p>
                  </a:txBody>
                  <a:tcPr anchor="ctr">
                    <a:noFill/>
                  </a:tcPr>
                </a:tc>
                <a:extLst>
                  <a:ext uri="{0D108BD9-81ED-4DB2-BD59-A6C34878D82A}">
                    <a16:rowId xmlns="" xmlns:a16="http://schemas.microsoft.com/office/drawing/2014/main" val="950617444"/>
                  </a:ext>
                </a:extLst>
              </a:tr>
              <a:tr h="136866">
                <a:tc>
                  <a:txBody>
                    <a:bodyPr/>
                    <a:lstStyle/>
                    <a:p>
                      <a:pPr algn="r"/>
                      <a:r>
                        <a:rPr lang="en-IE" sz="1100" b="1" i="1" dirty="0">
                          <a:solidFill>
                            <a:schemeClr val="bg2">
                              <a:lumMod val="25000"/>
                            </a:schemeClr>
                          </a:solidFill>
                        </a:rPr>
                        <a:t>Logo</a:t>
                      </a:r>
                    </a:p>
                  </a:txBody>
                  <a:tcPr anchor="ctr">
                    <a:noFill/>
                  </a:tcPr>
                </a:tc>
                <a:extLst>
                  <a:ext uri="{0D108BD9-81ED-4DB2-BD59-A6C34878D82A}">
                    <a16:rowId xmlns="" xmlns:a16="http://schemas.microsoft.com/office/drawing/2014/main" val="2145622735"/>
                  </a:ext>
                </a:extLst>
              </a:tr>
              <a:tr h="136866">
                <a:tc>
                  <a:txBody>
                    <a:bodyPr/>
                    <a:lstStyle/>
                    <a:p>
                      <a:pPr algn="r"/>
                      <a:r>
                        <a:rPr lang="en-IE" sz="1100" b="1" i="1" dirty="0">
                          <a:solidFill>
                            <a:schemeClr val="bg2">
                              <a:lumMod val="25000"/>
                            </a:schemeClr>
                          </a:solidFill>
                        </a:rPr>
                        <a:t>Any</a:t>
                      </a:r>
                    </a:p>
                  </a:txBody>
                  <a:tcPr anchor="ctr">
                    <a:noFill/>
                  </a:tcPr>
                </a:tc>
                <a:extLst>
                  <a:ext uri="{0D108BD9-81ED-4DB2-BD59-A6C34878D82A}">
                    <a16:rowId xmlns="" xmlns:a16="http://schemas.microsoft.com/office/drawing/2014/main" val="3897384999"/>
                  </a:ext>
                </a:extLst>
              </a:tr>
            </a:tbl>
          </a:graphicData>
        </a:graphic>
      </p:graphicFrame>
      <p:sp>
        <p:nvSpPr>
          <p:cNvPr id="20" name="TextBox 19">
            <a:extLst>
              <a:ext uri="{FF2B5EF4-FFF2-40B4-BE49-F238E27FC236}">
                <a16:creationId xmlns="" xmlns:a16="http://schemas.microsoft.com/office/drawing/2014/main" id="{960C7E59-2D7E-49AB-B901-07FF683810FE}"/>
              </a:ext>
            </a:extLst>
          </p:cNvPr>
          <p:cNvSpPr txBox="1"/>
          <p:nvPr/>
        </p:nvSpPr>
        <p:spPr>
          <a:xfrm>
            <a:off x="7227478" y="1017374"/>
            <a:ext cx="216024" cy="307777"/>
          </a:xfrm>
          <a:prstGeom prst="rect">
            <a:avLst/>
          </a:prstGeom>
          <a:noFill/>
        </p:spPr>
        <p:txBody>
          <a:bodyPr wrap="square" rtlCol="0">
            <a:spAutoFit/>
          </a:bodyPr>
          <a:lstStyle/>
          <a:p>
            <a:r>
              <a:rPr lang="en-IE" sz="1400" b="1" dirty="0"/>
              <a:t>%</a:t>
            </a:r>
          </a:p>
        </p:txBody>
      </p:sp>
      <p:pic>
        <p:nvPicPr>
          <p:cNvPr id="21" name="Picture 20">
            <a:extLst>
              <a:ext uri="{FF2B5EF4-FFF2-40B4-BE49-F238E27FC236}">
                <a16:creationId xmlns="" xmlns:a16="http://schemas.microsoft.com/office/drawing/2014/main" id="{79DC9A75-7D53-453A-830A-F9D943C3D33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97085" y="1348327"/>
            <a:ext cx="2114476" cy="662399"/>
          </a:xfrm>
          <a:prstGeom prst="rect">
            <a:avLst/>
          </a:prstGeom>
          <a:noFill/>
          <a:ln>
            <a:noFill/>
          </a:ln>
        </p:spPr>
      </p:pic>
      <p:pic>
        <p:nvPicPr>
          <p:cNvPr id="22" name="Picture 21" descr="C:\Users\karyn.ofarrell\AppData\Local\Microsoft\Windows\INetCache\Content.MSO\B92D1F93.tmp">
            <a:extLst>
              <a:ext uri="{FF2B5EF4-FFF2-40B4-BE49-F238E27FC236}">
                <a16:creationId xmlns="" xmlns:a16="http://schemas.microsoft.com/office/drawing/2014/main" id="{13FDC77F-E2D1-4ABA-83E7-4DBDD9C7E69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113769" y="2321876"/>
            <a:ext cx="737315" cy="737314"/>
          </a:xfrm>
          <a:prstGeom prst="rect">
            <a:avLst/>
          </a:prstGeom>
          <a:noFill/>
          <a:ln>
            <a:noFill/>
          </a:ln>
        </p:spPr>
      </p:pic>
      <p:pic>
        <p:nvPicPr>
          <p:cNvPr id="23" name="Picture 22">
            <a:extLst>
              <a:ext uri="{FF2B5EF4-FFF2-40B4-BE49-F238E27FC236}">
                <a16:creationId xmlns="" xmlns:a16="http://schemas.microsoft.com/office/drawing/2014/main" id="{6A999184-AB87-418C-A317-200F9CE01E12}"/>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80680" y="3226097"/>
            <a:ext cx="3088435" cy="936822"/>
          </a:xfrm>
          <a:prstGeom prst="rect">
            <a:avLst/>
          </a:prstGeom>
          <a:noFill/>
          <a:ln>
            <a:noFill/>
          </a:ln>
        </p:spPr>
      </p:pic>
      <p:pic>
        <p:nvPicPr>
          <p:cNvPr id="24" name="Picture 23" descr="Image result for laureate of Irish fiction">
            <a:extLst>
              <a:ext uri="{FF2B5EF4-FFF2-40B4-BE49-F238E27FC236}">
                <a16:creationId xmlns="" xmlns:a16="http://schemas.microsoft.com/office/drawing/2014/main" id="{7ABC7EC1-B3F6-4F82-91B5-D92E3CFCF8B6}"/>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2330821" y="4141860"/>
            <a:ext cx="2134265" cy="1067329"/>
          </a:xfrm>
          <a:prstGeom prst="rect">
            <a:avLst/>
          </a:prstGeom>
          <a:noFill/>
          <a:ln>
            <a:noFill/>
          </a:ln>
        </p:spPr>
      </p:pic>
      <p:pic>
        <p:nvPicPr>
          <p:cNvPr id="25" name="Picture 24" descr="Image result for creative schools logo">
            <a:extLst>
              <a:ext uri="{FF2B5EF4-FFF2-40B4-BE49-F238E27FC236}">
                <a16:creationId xmlns="" xmlns:a16="http://schemas.microsoft.com/office/drawing/2014/main" id="{DCF6E230-C48B-4DF8-8B28-566FACBE00DC}"/>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1733071" y="5316579"/>
            <a:ext cx="2783652" cy="577628"/>
          </a:xfrm>
          <a:prstGeom prst="rect">
            <a:avLst/>
          </a:prstGeom>
          <a:noFill/>
          <a:ln>
            <a:noFill/>
          </a:ln>
        </p:spPr>
      </p:pic>
    </p:spTree>
    <p:extLst>
      <p:ext uri="{BB962C8B-B14F-4D97-AF65-F5344CB8AC3E}">
        <p14:creationId xmlns:p14="http://schemas.microsoft.com/office/powerpoint/2010/main" val="2637961408"/>
      </p:ext>
    </p:extLst>
  </p:cSld>
  <p:clrMapOvr>
    <a:masterClrMapping/>
  </p:clrMapOvr>
  <p:transition spd="slow">
    <p:wipe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1335F76B-434C-425B-B160-ED2680683B87}"/>
              </a:ext>
            </a:extLst>
          </p:cNvPr>
          <p:cNvSpPr>
            <a:spLocks noGrp="1"/>
          </p:cNvSpPr>
          <p:nvPr>
            <p:ph type="body" sz="quarter" idx="49"/>
          </p:nvPr>
        </p:nvSpPr>
        <p:spPr>
          <a:xfrm>
            <a:off x="240486" y="585226"/>
            <a:ext cx="5548676" cy="323941"/>
          </a:xfrm>
        </p:spPr>
        <p:txBody>
          <a:bodyPr/>
          <a:lstStyle/>
          <a:p>
            <a:r>
              <a:rPr lang="en-IE" dirty="0"/>
              <a:t>Base : All adults 16+ n-1303</a:t>
            </a:r>
            <a:br>
              <a:rPr lang="en-IE" dirty="0"/>
            </a:br>
            <a:endParaRPr lang="en-IE" dirty="0"/>
          </a:p>
          <a:p>
            <a:endParaRPr lang="en-IE" dirty="0"/>
          </a:p>
        </p:txBody>
      </p:sp>
      <p:sp>
        <p:nvSpPr>
          <p:cNvPr id="3" name="Title 2">
            <a:extLst>
              <a:ext uri="{FF2B5EF4-FFF2-40B4-BE49-F238E27FC236}">
                <a16:creationId xmlns="" xmlns:a16="http://schemas.microsoft.com/office/drawing/2014/main" id="{6297F19D-4BB6-4ADC-8979-89443AD1E0CC}"/>
              </a:ext>
            </a:extLst>
          </p:cNvPr>
          <p:cNvSpPr>
            <a:spLocks noGrp="1"/>
          </p:cNvSpPr>
          <p:nvPr>
            <p:ph type="title"/>
          </p:nvPr>
        </p:nvSpPr>
        <p:spPr>
          <a:xfrm>
            <a:off x="240486" y="173055"/>
            <a:ext cx="7952663" cy="370620"/>
          </a:xfrm>
        </p:spPr>
        <p:txBody>
          <a:bodyPr/>
          <a:lstStyle/>
          <a:p>
            <a:r>
              <a:rPr lang="en-IE" dirty="0"/>
              <a:t>Galway 2020: Awareness</a:t>
            </a:r>
          </a:p>
        </p:txBody>
      </p:sp>
      <p:sp>
        <p:nvSpPr>
          <p:cNvPr id="4" name="Text Placeholder 3">
            <a:extLst>
              <a:ext uri="{FF2B5EF4-FFF2-40B4-BE49-F238E27FC236}">
                <a16:creationId xmlns="" xmlns:a16="http://schemas.microsoft.com/office/drawing/2014/main" id="{6BFD3C75-8C32-422E-B586-2A046366F054}"/>
              </a:ext>
            </a:extLst>
          </p:cNvPr>
          <p:cNvSpPr>
            <a:spLocks noGrp="1"/>
          </p:cNvSpPr>
          <p:nvPr>
            <p:ph type="body" sz="quarter" idx="60"/>
          </p:nvPr>
        </p:nvSpPr>
        <p:spPr>
          <a:xfrm>
            <a:off x="574934" y="6520990"/>
            <a:ext cx="7042362" cy="285204"/>
          </a:xfrm>
        </p:spPr>
        <p:txBody>
          <a:bodyPr/>
          <a:lstStyle/>
          <a:p>
            <a:pPr>
              <a:lnSpc>
                <a:spcPct val="30000"/>
              </a:lnSpc>
            </a:pPr>
            <a:r>
              <a:rPr lang="en-US" dirty="0"/>
              <a:t>Q.22a Have you heard of the following national arts and cultural initiatives?</a:t>
            </a:r>
          </a:p>
          <a:p>
            <a:pPr>
              <a:lnSpc>
                <a:spcPct val="30000"/>
              </a:lnSpc>
            </a:pPr>
            <a:r>
              <a:rPr lang="en-US" dirty="0"/>
              <a:t>Q.22b Which of the following logos for national arts and cultural initiatives have you seen before? </a:t>
            </a:r>
            <a:endParaRPr lang="en-IE" dirty="0"/>
          </a:p>
        </p:txBody>
      </p:sp>
      <p:graphicFrame>
        <p:nvGraphicFramePr>
          <p:cNvPr id="5" name="Chart 4">
            <a:extLst>
              <a:ext uri="{FF2B5EF4-FFF2-40B4-BE49-F238E27FC236}">
                <a16:creationId xmlns="" xmlns:a16="http://schemas.microsoft.com/office/drawing/2014/main" id="{FB5EACF2-7AD2-4F12-A5DE-7FCC24A3ADA3}"/>
              </a:ext>
            </a:extLst>
          </p:cNvPr>
          <p:cNvGraphicFramePr/>
          <p:nvPr>
            <p:extLst>
              <p:ext uri="{D42A27DB-BD31-4B8C-83A1-F6EECF244321}">
                <p14:modId xmlns:p14="http://schemas.microsoft.com/office/powerpoint/2010/main" val="2612501931"/>
              </p:ext>
            </p:extLst>
          </p:nvPr>
        </p:nvGraphicFramePr>
        <p:xfrm>
          <a:off x="1280592" y="2433949"/>
          <a:ext cx="6027610" cy="37421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le 6">
            <a:extLst>
              <a:ext uri="{FF2B5EF4-FFF2-40B4-BE49-F238E27FC236}">
                <a16:creationId xmlns="" xmlns:a16="http://schemas.microsoft.com/office/drawing/2014/main" id="{B34ACC17-A309-4D7F-955D-EFBBF4636E5C}"/>
              </a:ext>
            </a:extLst>
          </p:cNvPr>
          <p:cNvGraphicFramePr>
            <a:graphicFrameLocks noGrp="1"/>
          </p:cNvGraphicFramePr>
          <p:nvPr>
            <p:extLst>
              <p:ext uri="{D42A27DB-BD31-4B8C-83A1-F6EECF244321}">
                <p14:modId xmlns:p14="http://schemas.microsoft.com/office/powerpoint/2010/main" val="1047385962"/>
              </p:ext>
            </p:extLst>
          </p:nvPr>
        </p:nvGraphicFramePr>
        <p:xfrm>
          <a:off x="1496615" y="1886546"/>
          <a:ext cx="5688633" cy="1188720"/>
        </p:xfrm>
        <a:graphic>
          <a:graphicData uri="http://schemas.openxmlformats.org/drawingml/2006/table">
            <a:tbl>
              <a:tblPr firstRow="1" bandRow="1">
                <a:tableStyleId>{5C22544A-7EE6-4342-B048-85BDC9FD1C3A}</a:tableStyleId>
              </a:tblPr>
              <a:tblGrid>
                <a:gridCol w="1793713">
                  <a:extLst>
                    <a:ext uri="{9D8B030D-6E8A-4147-A177-3AD203B41FA5}">
                      <a16:colId xmlns="" xmlns:a16="http://schemas.microsoft.com/office/drawing/2014/main" val="2914551417"/>
                    </a:ext>
                  </a:extLst>
                </a:gridCol>
                <a:gridCol w="1947460">
                  <a:extLst>
                    <a:ext uri="{9D8B030D-6E8A-4147-A177-3AD203B41FA5}">
                      <a16:colId xmlns="" xmlns:a16="http://schemas.microsoft.com/office/drawing/2014/main" val="3967819270"/>
                    </a:ext>
                  </a:extLst>
                </a:gridCol>
                <a:gridCol w="1947460">
                  <a:extLst>
                    <a:ext uri="{9D8B030D-6E8A-4147-A177-3AD203B41FA5}">
                      <a16:colId xmlns="" xmlns:a16="http://schemas.microsoft.com/office/drawing/2014/main" val="1541664932"/>
                    </a:ext>
                  </a:extLst>
                </a:gridCol>
              </a:tblGrid>
              <a:tr h="230055">
                <a:tc>
                  <a:txBody>
                    <a:bodyPr/>
                    <a:lstStyle/>
                    <a:p>
                      <a:pPr algn="ctr"/>
                      <a:r>
                        <a:rPr lang="en-IE" sz="1400" dirty="0">
                          <a:solidFill>
                            <a:schemeClr val="tx1">
                              <a:lumMod val="50000"/>
                              <a:lumOff val="50000"/>
                            </a:schemeClr>
                          </a:solidFill>
                        </a:rPr>
                        <a:t>Name</a:t>
                      </a:r>
                    </a:p>
                  </a:txBody>
                  <a:tcPr>
                    <a:noFill/>
                  </a:tcPr>
                </a:tc>
                <a:tc>
                  <a:txBody>
                    <a:bodyPr/>
                    <a:lstStyle/>
                    <a:p>
                      <a:pPr algn="ctr"/>
                      <a:r>
                        <a:rPr lang="en-IE" sz="1400" dirty="0">
                          <a:solidFill>
                            <a:schemeClr val="tx1">
                              <a:lumMod val="50000"/>
                              <a:lumOff val="50000"/>
                            </a:schemeClr>
                          </a:solidFill>
                        </a:rPr>
                        <a:t>Logo</a:t>
                      </a:r>
                    </a:p>
                  </a:txBody>
                  <a:tcPr>
                    <a:noFill/>
                  </a:tcPr>
                </a:tc>
                <a:tc>
                  <a:txBody>
                    <a:bodyPr/>
                    <a:lstStyle/>
                    <a:p>
                      <a:pPr algn="ctr"/>
                      <a:r>
                        <a:rPr lang="en-IE" sz="1400" dirty="0">
                          <a:solidFill>
                            <a:schemeClr val="tx1">
                              <a:lumMod val="50000"/>
                              <a:lumOff val="50000"/>
                            </a:schemeClr>
                          </a:solidFill>
                        </a:rPr>
                        <a:t>Any</a:t>
                      </a:r>
                    </a:p>
                    <a:p>
                      <a:pPr algn="ctr"/>
                      <a:r>
                        <a:rPr lang="en-IE" sz="1400" dirty="0">
                          <a:solidFill>
                            <a:schemeClr val="tx1">
                              <a:lumMod val="50000"/>
                              <a:lumOff val="50000"/>
                            </a:schemeClr>
                          </a:solidFill>
                        </a:rPr>
                        <a:t>Name/Logo</a:t>
                      </a:r>
                    </a:p>
                  </a:txBody>
                  <a:tcPr>
                    <a:noFill/>
                  </a:tcPr>
                </a:tc>
                <a:extLst>
                  <a:ext uri="{0D108BD9-81ED-4DB2-BD59-A6C34878D82A}">
                    <a16:rowId xmlns="" xmlns:a16="http://schemas.microsoft.com/office/drawing/2014/main" val="73327491"/>
                  </a:ext>
                </a:extLst>
              </a:tr>
              <a:tr h="230055">
                <a:tc>
                  <a:txBody>
                    <a:bodyPr/>
                    <a:lstStyle/>
                    <a:p>
                      <a:pPr algn="ctr"/>
                      <a:r>
                        <a:rPr lang="en-IE" sz="1400" dirty="0">
                          <a:solidFill>
                            <a:schemeClr val="tx1">
                              <a:lumMod val="50000"/>
                              <a:lumOff val="50000"/>
                            </a:schemeClr>
                          </a:solidFill>
                        </a:rPr>
                        <a:t>%</a:t>
                      </a:r>
                    </a:p>
                  </a:txBody>
                  <a:tcPr>
                    <a:noFill/>
                  </a:tcPr>
                </a:tc>
                <a:tc>
                  <a:txBody>
                    <a:bodyPr/>
                    <a:lstStyle/>
                    <a:p>
                      <a:pPr algn="ctr"/>
                      <a:r>
                        <a:rPr lang="en-IE" sz="1400" dirty="0">
                          <a:solidFill>
                            <a:schemeClr val="tx1">
                              <a:lumMod val="50000"/>
                              <a:lumOff val="50000"/>
                            </a:schemeClr>
                          </a:solidFill>
                        </a:rPr>
                        <a:t>%</a:t>
                      </a:r>
                    </a:p>
                  </a:txBody>
                  <a:tcPr>
                    <a:noFill/>
                  </a:tcPr>
                </a:tc>
                <a:tc>
                  <a:txBody>
                    <a:bodyPr/>
                    <a:lstStyle/>
                    <a:p>
                      <a:pPr algn="ctr"/>
                      <a:r>
                        <a:rPr lang="en-IE" sz="1400" dirty="0">
                          <a:solidFill>
                            <a:schemeClr val="tx1">
                              <a:lumMod val="50000"/>
                              <a:lumOff val="50000"/>
                            </a:schemeClr>
                          </a:solidFill>
                        </a:rPr>
                        <a:t>%</a:t>
                      </a:r>
                    </a:p>
                  </a:txBody>
                  <a:tcPr>
                    <a:noFill/>
                  </a:tcPr>
                </a:tc>
                <a:extLst>
                  <a:ext uri="{0D108BD9-81ED-4DB2-BD59-A6C34878D82A}">
                    <a16:rowId xmlns="" xmlns:a16="http://schemas.microsoft.com/office/drawing/2014/main" val="1683382043"/>
                  </a:ext>
                </a:extLst>
              </a:tr>
              <a:tr h="276066">
                <a:tc>
                  <a:txBody>
                    <a:bodyPr/>
                    <a:lstStyle/>
                    <a:p>
                      <a:pPr algn="ctr"/>
                      <a:endParaRPr lang="en-IE" dirty="0">
                        <a:solidFill>
                          <a:schemeClr val="tx1">
                            <a:lumMod val="50000"/>
                            <a:lumOff val="50000"/>
                          </a:schemeClr>
                        </a:solidFill>
                      </a:endParaRPr>
                    </a:p>
                  </a:txBody>
                  <a:tcPr>
                    <a:noFill/>
                  </a:tcPr>
                </a:tc>
                <a:tc>
                  <a:txBody>
                    <a:bodyPr/>
                    <a:lstStyle/>
                    <a:p>
                      <a:pPr algn="ctr"/>
                      <a:endParaRPr lang="en-IE" dirty="0">
                        <a:solidFill>
                          <a:schemeClr val="tx1">
                            <a:lumMod val="50000"/>
                            <a:lumOff val="50000"/>
                          </a:schemeClr>
                        </a:solidFill>
                      </a:endParaRPr>
                    </a:p>
                  </a:txBody>
                  <a:tcPr>
                    <a:noFill/>
                  </a:tcPr>
                </a:tc>
                <a:tc>
                  <a:txBody>
                    <a:bodyPr/>
                    <a:lstStyle/>
                    <a:p>
                      <a:pPr algn="ctr"/>
                      <a:endParaRPr lang="en-IE" dirty="0">
                        <a:solidFill>
                          <a:schemeClr val="tx1">
                            <a:lumMod val="50000"/>
                            <a:lumOff val="50000"/>
                          </a:schemeClr>
                        </a:solidFill>
                      </a:endParaRPr>
                    </a:p>
                  </a:txBody>
                  <a:tcPr>
                    <a:noFill/>
                  </a:tcPr>
                </a:tc>
                <a:extLst>
                  <a:ext uri="{0D108BD9-81ED-4DB2-BD59-A6C34878D82A}">
                    <a16:rowId xmlns="" xmlns:a16="http://schemas.microsoft.com/office/drawing/2014/main" val="454546085"/>
                  </a:ext>
                </a:extLst>
              </a:tr>
            </a:tbl>
          </a:graphicData>
        </a:graphic>
      </p:graphicFrame>
      <p:sp>
        <p:nvSpPr>
          <p:cNvPr id="8" name="Arrow: Right 7">
            <a:extLst>
              <a:ext uri="{FF2B5EF4-FFF2-40B4-BE49-F238E27FC236}">
                <a16:creationId xmlns="" xmlns:a16="http://schemas.microsoft.com/office/drawing/2014/main" id="{862415B8-4828-460F-9447-0AFABAF2B6BA}"/>
              </a:ext>
            </a:extLst>
          </p:cNvPr>
          <p:cNvSpPr/>
          <p:nvPr/>
        </p:nvSpPr>
        <p:spPr>
          <a:xfrm>
            <a:off x="6990804" y="3732879"/>
            <a:ext cx="432048" cy="285204"/>
          </a:xfrm>
          <a:prstGeom prst="rightArrow">
            <a:avLst>
              <a:gd name="adj1" fmla="val 50000"/>
              <a:gd name="adj2" fmla="val 29751"/>
            </a:avLst>
          </a:prstGeom>
          <a:solidFill>
            <a:srgbClr val="FED4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Rectangle 8">
            <a:extLst>
              <a:ext uri="{FF2B5EF4-FFF2-40B4-BE49-F238E27FC236}">
                <a16:creationId xmlns="" xmlns:a16="http://schemas.microsoft.com/office/drawing/2014/main" id="{B770CCA3-05E7-41E6-881D-4D9D1FCC3625}"/>
              </a:ext>
            </a:extLst>
          </p:cNvPr>
          <p:cNvSpPr/>
          <p:nvPr/>
        </p:nvSpPr>
        <p:spPr>
          <a:xfrm>
            <a:off x="7615462" y="5005739"/>
            <a:ext cx="2016224" cy="487124"/>
          </a:xfrm>
          <a:prstGeom prst="rect">
            <a:avLst/>
          </a:prstGeom>
          <a:solidFill>
            <a:schemeClr val="bg2"/>
          </a:solidFill>
          <a:ln>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10" name="Table 10">
            <a:extLst>
              <a:ext uri="{FF2B5EF4-FFF2-40B4-BE49-F238E27FC236}">
                <a16:creationId xmlns="" xmlns:a16="http://schemas.microsoft.com/office/drawing/2014/main" id="{EE2BE7F0-F66E-4D14-AE1E-C6FA8A57ACE6}"/>
              </a:ext>
            </a:extLst>
          </p:cNvPr>
          <p:cNvGraphicFramePr>
            <a:graphicFrameLocks noGrp="1"/>
          </p:cNvGraphicFramePr>
          <p:nvPr>
            <p:extLst>
              <p:ext uri="{D42A27DB-BD31-4B8C-83A1-F6EECF244321}">
                <p14:modId xmlns:p14="http://schemas.microsoft.com/office/powerpoint/2010/main" val="4254721616"/>
              </p:ext>
            </p:extLst>
          </p:nvPr>
        </p:nvGraphicFramePr>
        <p:xfrm>
          <a:off x="7833320" y="5068393"/>
          <a:ext cx="1933848" cy="370840"/>
        </p:xfrm>
        <a:graphic>
          <a:graphicData uri="http://schemas.openxmlformats.org/drawingml/2006/table">
            <a:tbl>
              <a:tblPr firstRow="1" bandRow="1">
                <a:tableStyleId>{5C22544A-7EE6-4342-B048-85BDC9FD1C3A}</a:tableStyleId>
              </a:tblPr>
              <a:tblGrid>
                <a:gridCol w="966924">
                  <a:extLst>
                    <a:ext uri="{9D8B030D-6E8A-4147-A177-3AD203B41FA5}">
                      <a16:colId xmlns="" xmlns:a16="http://schemas.microsoft.com/office/drawing/2014/main" val="1547181200"/>
                    </a:ext>
                  </a:extLst>
                </a:gridCol>
                <a:gridCol w="966924">
                  <a:extLst>
                    <a:ext uri="{9D8B030D-6E8A-4147-A177-3AD203B41FA5}">
                      <a16:colId xmlns="" xmlns:a16="http://schemas.microsoft.com/office/drawing/2014/main" val="1170203118"/>
                    </a:ext>
                  </a:extLst>
                </a:gridCol>
              </a:tblGrid>
              <a:tr h="370840">
                <a:tc>
                  <a:txBody>
                    <a:bodyPr/>
                    <a:lstStyle/>
                    <a:p>
                      <a:r>
                        <a:rPr lang="en-IE" sz="1200" dirty="0">
                          <a:solidFill>
                            <a:schemeClr val="tx1">
                              <a:lumMod val="65000"/>
                              <a:lumOff val="35000"/>
                            </a:schemeClr>
                          </a:solidFill>
                        </a:rPr>
                        <a:t>Galway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IE" sz="1200" dirty="0">
                          <a:solidFill>
                            <a:schemeClr val="tx1">
                              <a:lumMod val="65000"/>
                              <a:lumOff val="35000"/>
                            </a:schemeClr>
                          </a:solidFill>
                        </a:rPr>
                        <a:t>86%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322119062"/>
                  </a:ext>
                </a:extLst>
              </a:tr>
            </a:tbl>
          </a:graphicData>
        </a:graphic>
      </p:graphicFrame>
      <p:pic>
        <p:nvPicPr>
          <p:cNvPr id="12" name="Picture 11">
            <a:extLst>
              <a:ext uri="{FF2B5EF4-FFF2-40B4-BE49-F238E27FC236}">
                <a16:creationId xmlns="" xmlns:a16="http://schemas.microsoft.com/office/drawing/2014/main" id="{60D0D825-EACB-474A-9109-2967E7E693B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7764" y="147647"/>
            <a:ext cx="3405385" cy="1066800"/>
          </a:xfrm>
          <a:prstGeom prst="rect">
            <a:avLst/>
          </a:prstGeom>
          <a:ln>
            <a:noFill/>
          </a:ln>
          <a:effectLst>
            <a:outerShdw blurRad="292100" dist="139700" dir="2700000" algn="tl" rotWithShape="0">
              <a:srgbClr val="333333">
                <a:alpha val="65000"/>
              </a:srgbClr>
            </a:outerShdw>
          </a:effectLst>
        </p:spPr>
      </p:pic>
      <p:sp>
        <p:nvSpPr>
          <p:cNvPr id="11" name="Oval 10">
            <a:extLst>
              <a:ext uri="{FF2B5EF4-FFF2-40B4-BE49-F238E27FC236}">
                <a16:creationId xmlns="" xmlns:a16="http://schemas.microsoft.com/office/drawing/2014/main" id="{CE67D1F6-F974-4181-9057-0D8827CB0F99}"/>
              </a:ext>
            </a:extLst>
          </p:cNvPr>
          <p:cNvSpPr/>
          <p:nvPr/>
        </p:nvSpPr>
        <p:spPr>
          <a:xfrm>
            <a:off x="7615462" y="2991408"/>
            <a:ext cx="1944216" cy="1850495"/>
          </a:xfrm>
          <a:prstGeom prst="ellipse">
            <a:avLst/>
          </a:prstGeom>
          <a:solidFill>
            <a:schemeClr val="bg1">
              <a:lumMod val="95000"/>
            </a:schemeClr>
          </a:solidFill>
          <a:ln>
            <a:solidFill>
              <a:srgbClr val="54C0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chemeClr val="tx1">
                    <a:lumMod val="50000"/>
                    <a:lumOff val="50000"/>
                  </a:schemeClr>
                </a:solidFill>
              </a:rPr>
              <a:t>Total awareness rises to 56% nationally when description added</a:t>
            </a:r>
          </a:p>
        </p:txBody>
      </p:sp>
    </p:spTree>
    <p:extLst>
      <p:ext uri="{BB962C8B-B14F-4D97-AF65-F5344CB8AC3E}">
        <p14:creationId xmlns:p14="http://schemas.microsoft.com/office/powerpoint/2010/main" val="3978773465"/>
      </p:ext>
    </p:extLst>
  </p:cSld>
  <p:clrMapOvr>
    <a:masterClrMapping/>
  </p:clrMapOvr>
  <p:transition spd="slow">
    <p:wipe dir="r"/>
  </p:transition>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1335F76B-434C-425B-B160-ED2680683B87}"/>
              </a:ext>
            </a:extLst>
          </p:cNvPr>
          <p:cNvSpPr>
            <a:spLocks noGrp="1"/>
          </p:cNvSpPr>
          <p:nvPr>
            <p:ph type="body" sz="quarter" idx="49"/>
          </p:nvPr>
        </p:nvSpPr>
        <p:spPr>
          <a:xfrm>
            <a:off x="240486" y="463977"/>
            <a:ext cx="5548676" cy="323941"/>
          </a:xfrm>
        </p:spPr>
        <p:txBody>
          <a:bodyPr/>
          <a:lstStyle/>
          <a:p>
            <a:r>
              <a:rPr lang="en-IE" dirty="0"/>
              <a:t>Base : All adults 16+ n-1303</a:t>
            </a:r>
            <a:br>
              <a:rPr lang="en-IE" dirty="0"/>
            </a:br>
            <a:endParaRPr lang="en-IE" dirty="0"/>
          </a:p>
          <a:p>
            <a:endParaRPr lang="en-IE" dirty="0"/>
          </a:p>
        </p:txBody>
      </p:sp>
      <p:sp>
        <p:nvSpPr>
          <p:cNvPr id="3" name="Title 2">
            <a:extLst>
              <a:ext uri="{FF2B5EF4-FFF2-40B4-BE49-F238E27FC236}">
                <a16:creationId xmlns="" xmlns:a16="http://schemas.microsoft.com/office/drawing/2014/main" id="{6297F19D-4BB6-4ADC-8979-89443AD1E0CC}"/>
              </a:ext>
            </a:extLst>
          </p:cNvPr>
          <p:cNvSpPr>
            <a:spLocks noGrp="1"/>
          </p:cNvSpPr>
          <p:nvPr>
            <p:ph type="title"/>
          </p:nvPr>
        </p:nvSpPr>
        <p:spPr>
          <a:xfrm>
            <a:off x="240486" y="51806"/>
            <a:ext cx="7952663" cy="370620"/>
          </a:xfrm>
        </p:spPr>
        <p:txBody>
          <a:bodyPr/>
          <a:lstStyle/>
          <a:p>
            <a:r>
              <a:rPr lang="en-IE" dirty="0"/>
              <a:t>Galway 2020: Total awareness/ understanding</a:t>
            </a:r>
          </a:p>
        </p:txBody>
      </p:sp>
      <p:sp>
        <p:nvSpPr>
          <p:cNvPr id="4" name="Text Placeholder 3">
            <a:extLst>
              <a:ext uri="{FF2B5EF4-FFF2-40B4-BE49-F238E27FC236}">
                <a16:creationId xmlns="" xmlns:a16="http://schemas.microsoft.com/office/drawing/2014/main" id="{6BFD3C75-8C32-422E-B586-2A046366F054}"/>
              </a:ext>
            </a:extLst>
          </p:cNvPr>
          <p:cNvSpPr>
            <a:spLocks noGrp="1"/>
          </p:cNvSpPr>
          <p:nvPr>
            <p:ph type="body" sz="quarter" idx="60"/>
          </p:nvPr>
        </p:nvSpPr>
        <p:spPr>
          <a:xfrm>
            <a:off x="574934" y="6459139"/>
            <a:ext cx="6027610" cy="285204"/>
          </a:xfrm>
        </p:spPr>
        <p:txBody>
          <a:bodyPr/>
          <a:lstStyle/>
          <a:p>
            <a:pPr>
              <a:lnSpc>
                <a:spcPct val="100000"/>
              </a:lnSpc>
            </a:pPr>
            <a:r>
              <a:rPr lang="en-US" dirty="0"/>
              <a:t>Q.22d Now I will read you a series of brief descriptions of Galway 2020– and for each I would like you to tell me which of the following statements best describes your familiarity with each description prior to this interview? </a:t>
            </a:r>
            <a:endParaRPr lang="en-IE" dirty="0"/>
          </a:p>
        </p:txBody>
      </p:sp>
      <p:sp>
        <p:nvSpPr>
          <p:cNvPr id="10" name="Rectangle: Diagonal Corners Rounded 9">
            <a:extLst>
              <a:ext uri="{FF2B5EF4-FFF2-40B4-BE49-F238E27FC236}">
                <a16:creationId xmlns="" xmlns:a16="http://schemas.microsoft.com/office/drawing/2014/main" id="{E282F784-12EA-460D-9C42-B57E12876F21}"/>
              </a:ext>
            </a:extLst>
          </p:cNvPr>
          <p:cNvSpPr/>
          <p:nvPr/>
        </p:nvSpPr>
        <p:spPr>
          <a:xfrm>
            <a:off x="909118" y="747232"/>
            <a:ext cx="7864825" cy="603425"/>
          </a:xfrm>
          <a:prstGeom prst="round2DiagRect">
            <a:avLst/>
          </a:prstGeom>
          <a:solidFill>
            <a:schemeClr val="bg1">
              <a:lumMod val="95000"/>
            </a:schemeClr>
          </a:solidFill>
          <a:ln>
            <a:solidFill>
              <a:srgbClr val="54C0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100" b="1" i="1" dirty="0">
                <a:solidFill>
                  <a:srgbClr val="54C0E8"/>
                </a:solidFill>
              </a:rPr>
              <a:t>“</a:t>
            </a:r>
            <a:r>
              <a:rPr lang="en-US" sz="1100" b="1" i="1" dirty="0">
                <a:solidFill>
                  <a:srgbClr val="54C0E8"/>
                </a:solidFill>
              </a:rPr>
              <a:t>‘Galway 2020 is a year- round programme of cultural activities and events taking place next year throughout Galway to celebrate that Galway has been designated as the European Capital of Culture for 2020 by the European Union.”</a:t>
            </a:r>
            <a:endParaRPr lang="en-IE" sz="1100" b="1" i="1" dirty="0">
              <a:solidFill>
                <a:srgbClr val="54C0E8"/>
              </a:solidFill>
            </a:endParaRPr>
          </a:p>
        </p:txBody>
      </p:sp>
      <p:graphicFrame>
        <p:nvGraphicFramePr>
          <p:cNvPr id="14" name="Chart 13">
            <a:extLst>
              <a:ext uri="{FF2B5EF4-FFF2-40B4-BE49-F238E27FC236}">
                <a16:creationId xmlns="" xmlns:a16="http://schemas.microsoft.com/office/drawing/2014/main" id="{18717041-C857-486A-977C-B57F0D5C6EDA}"/>
              </a:ext>
            </a:extLst>
          </p:cNvPr>
          <p:cNvGraphicFramePr/>
          <p:nvPr>
            <p:extLst>
              <p:ext uri="{D42A27DB-BD31-4B8C-83A1-F6EECF244321}">
                <p14:modId xmlns:p14="http://schemas.microsoft.com/office/powerpoint/2010/main" val="2226954674"/>
              </p:ext>
            </p:extLst>
          </p:nvPr>
        </p:nvGraphicFramePr>
        <p:xfrm>
          <a:off x="1712640" y="2000618"/>
          <a:ext cx="6027610" cy="37421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Table 6">
            <a:extLst>
              <a:ext uri="{FF2B5EF4-FFF2-40B4-BE49-F238E27FC236}">
                <a16:creationId xmlns="" xmlns:a16="http://schemas.microsoft.com/office/drawing/2014/main" id="{8BA70967-5D70-4D90-9D12-AF5C114F8AFA}"/>
              </a:ext>
            </a:extLst>
          </p:cNvPr>
          <p:cNvGraphicFramePr>
            <a:graphicFrameLocks noGrp="1"/>
          </p:cNvGraphicFramePr>
          <p:nvPr>
            <p:extLst>
              <p:ext uri="{D42A27DB-BD31-4B8C-83A1-F6EECF244321}">
                <p14:modId xmlns:p14="http://schemas.microsoft.com/office/powerpoint/2010/main" val="3897493248"/>
              </p:ext>
            </p:extLst>
          </p:nvPr>
        </p:nvGraphicFramePr>
        <p:xfrm>
          <a:off x="344488" y="2730633"/>
          <a:ext cx="2282676" cy="2762980"/>
        </p:xfrm>
        <a:graphic>
          <a:graphicData uri="http://schemas.openxmlformats.org/drawingml/2006/table">
            <a:tbl>
              <a:tblPr>
                <a:tableStyleId>{5C22544A-7EE6-4342-B048-85BDC9FD1C3A}</a:tableStyleId>
              </a:tblPr>
              <a:tblGrid>
                <a:gridCol w="2282676">
                  <a:extLst>
                    <a:ext uri="{9D8B030D-6E8A-4147-A177-3AD203B41FA5}">
                      <a16:colId xmlns="" xmlns:a16="http://schemas.microsoft.com/office/drawing/2014/main" val="3121129778"/>
                    </a:ext>
                  </a:extLst>
                </a:gridCol>
              </a:tblGrid>
              <a:tr h="1130415">
                <a:tc>
                  <a:txBody>
                    <a:bodyPr/>
                    <a:lstStyle/>
                    <a:p>
                      <a:pPr algn="r" fontAlgn="t"/>
                      <a:r>
                        <a:rPr lang="en-US" sz="1200" u="none" strike="noStrike" dirty="0">
                          <a:effectLst/>
                        </a:rPr>
                        <a:t>No, never heard of it</a:t>
                      </a:r>
                      <a:endParaRPr lang="en-US" sz="1200" b="0" i="0" u="none" strike="noStrike" dirty="0">
                        <a:solidFill>
                          <a:srgbClr val="000000"/>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076176880"/>
                  </a:ext>
                </a:extLst>
              </a:tr>
              <a:tr h="864096">
                <a:tc>
                  <a:txBody>
                    <a:bodyPr/>
                    <a:lstStyle/>
                    <a:p>
                      <a:pPr algn="r" fontAlgn="t"/>
                      <a:r>
                        <a:rPr lang="en-US" sz="1200" u="none" strike="noStrike" dirty="0">
                          <a:effectLst/>
                        </a:rPr>
                        <a:t>Yes, I now recall hearing the name </a:t>
                      </a:r>
                      <a:endParaRPr lang="en-US" sz="1200" b="0" i="0" u="none" strike="noStrike" dirty="0">
                        <a:solidFill>
                          <a:srgbClr val="000000"/>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111304567"/>
                  </a:ext>
                </a:extLst>
              </a:tr>
              <a:tr h="576064">
                <a:tc>
                  <a:txBody>
                    <a:bodyPr/>
                    <a:lstStyle/>
                    <a:p>
                      <a:pPr algn="r" fontAlgn="t"/>
                      <a:r>
                        <a:rPr lang="en-US" sz="1200" u="none" strike="noStrike" dirty="0">
                          <a:effectLst/>
                        </a:rPr>
                        <a:t>Yes, I know a little about it</a:t>
                      </a:r>
                      <a:endParaRPr lang="en-US" sz="1200" b="0" i="0" u="none" strike="noStrike" dirty="0">
                        <a:solidFill>
                          <a:srgbClr val="000000"/>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680843312"/>
                  </a:ext>
                </a:extLst>
              </a:tr>
              <a:tr h="164465">
                <a:tc>
                  <a:txBody>
                    <a:bodyPr/>
                    <a:lstStyle/>
                    <a:p>
                      <a:pPr algn="r" fontAlgn="t"/>
                      <a:r>
                        <a:rPr lang="en-US" sz="1200" u="none" strike="noStrike" dirty="0">
                          <a:effectLst/>
                        </a:rPr>
                        <a:t>Yes, I know a lot about it</a:t>
                      </a:r>
                      <a:endParaRPr lang="en-US" sz="1200" b="0" i="0" u="none" strike="noStrike" dirty="0">
                        <a:solidFill>
                          <a:srgbClr val="000000"/>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676587852"/>
                  </a:ext>
                </a:extLst>
              </a:tr>
            </a:tbl>
          </a:graphicData>
        </a:graphic>
      </p:graphicFrame>
      <p:graphicFrame>
        <p:nvGraphicFramePr>
          <p:cNvPr id="9" name="Table 14">
            <a:extLst>
              <a:ext uri="{FF2B5EF4-FFF2-40B4-BE49-F238E27FC236}">
                <a16:creationId xmlns="" xmlns:a16="http://schemas.microsoft.com/office/drawing/2014/main" id="{F8C684FB-DC01-45F5-BBD0-27A54F79A933}"/>
              </a:ext>
            </a:extLst>
          </p:cNvPr>
          <p:cNvGraphicFramePr>
            <a:graphicFrameLocks noGrp="1"/>
          </p:cNvGraphicFramePr>
          <p:nvPr>
            <p:extLst>
              <p:ext uri="{D42A27DB-BD31-4B8C-83A1-F6EECF244321}">
                <p14:modId xmlns:p14="http://schemas.microsoft.com/office/powerpoint/2010/main" val="3372504959"/>
              </p:ext>
            </p:extLst>
          </p:nvPr>
        </p:nvGraphicFramePr>
        <p:xfrm>
          <a:off x="1928664" y="1374099"/>
          <a:ext cx="5256584" cy="828040"/>
        </p:xfrm>
        <a:graphic>
          <a:graphicData uri="http://schemas.openxmlformats.org/drawingml/2006/table">
            <a:tbl>
              <a:tblPr firstRow="1" bandRow="1">
                <a:tableStyleId>{5C22544A-7EE6-4342-B048-85BDC9FD1C3A}</a:tableStyleId>
              </a:tblPr>
              <a:tblGrid>
                <a:gridCol w="2909331">
                  <a:extLst>
                    <a:ext uri="{9D8B030D-6E8A-4147-A177-3AD203B41FA5}">
                      <a16:colId xmlns="" xmlns:a16="http://schemas.microsoft.com/office/drawing/2014/main" val="1907786822"/>
                    </a:ext>
                  </a:extLst>
                </a:gridCol>
                <a:gridCol w="2347253">
                  <a:extLst>
                    <a:ext uri="{9D8B030D-6E8A-4147-A177-3AD203B41FA5}">
                      <a16:colId xmlns="" xmlns:a16="http://schemas.microsoft.com/office/drawing/2014/main" val="2815268011"/>
                    </a:ext>
                  </a:extLst>
                </a:gridCol>
              </a:tblGrid>
              <a:tr h="370840">
                <a:tc>
                  <a:txBody>
                    <a:bodyPr/>
                    <a:lstStyle/>
                    <a:p>
                      <a:pPr algn="ctr"/>
                      <a:r>
                        <a:rPr lang="en-IE" sz="1200" u="none" strike="noStrike" kern="1200" dirty="0">
                          <a:solidFill>
                            <a:schemeClr val="tx1">
                              <a:lumMod val="65000"/>
                              <a:lumOff val="35000"/>
                            </a:schemeClr>
                          </a:solidFill>
                          <a:effectLst/>
                          <a:latin typeface="+mn-lt"/>
                          <a:ea typeface="+mn-ea"/>
                          <a:cs typeface="+mn-cs"/>
                        </a:rPr>
                        <a:t>Total</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IE" sz="1200" u="none" strike="noStrike" kern="1200" dirty="0">
                          <a:solidFill>
                            <a:schemeClr val="tx1">
                              <a:lumMod val="65000"/>
                              <a:lumOff val="35000"/>
                            </a:schemeClr>
                          </a:solidFill>
                          <a:effectLst/>
                          <a:latin typeface="+mn-lt"/>
                          <a:ea typeface="+mn-ea"/>
                          <a:cs typeface="+mn-cs"/>
                        </a:rPr>
                        <a:t>Any name/logo awareness</a:t>
                      </a:r>
                    </a:p>
                    <a:p>
                      <a:pPr algn="ctr"/>
                      <a:r>
                        <a:rPr lang="en-IE" sz="1200" u="none" strike="noStrike" kern="1200" dirty="0">
                          <a:solidFill>
                            <a:schemeClr val="tx1">
                              <a:lumMod val="65000"/>
                              <a:lumOff val="35000"/>
                            </a:schemeClr>
                          </a:solidFill>
                          <a:effectLst/>
                          <a:latin typeface="+mn-lt"/>
                          <a:ea typeface="+mn-ea"/>
                          <a:cs typeface="+mn-cs"/>
                        </a:rPr>
                        <a:t>of Galway 2020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476335993"/>
                  </a:ext>
                </a:extLst>
              </a:tr>
              <a:tr h="370840">
                <a:tc>
                  <a:txBody>
                    <a:bodyPr/>
                    <a:lstStyle/>
                    <a:p>
                      <a:pPr algn="ctr"/>
                      <a:r>
                        <a:rPr lang="en-IE" sz="1200" u="none" strike="noStrike" kern="1200" dirty="0">
                          <a:solidFill>
                            <a:schemeClr val="tx1">
                              <a:lumMod val="65000"/>
                              <a:lumOff val="35000"/>
                            </a:schemeClr>
                          </a:solidFill>
                          <a:effectLst/>
                          <a:latin typeface="+mn-lt"/>
                          <a:ea typeface="+mn-ea"/>
                          <a:cs typeface="+mn-cs"/>
                        </a:rPr>
                        <a:t>%</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IE" sz="1200" u="none" strike="noStrike" kern="1200" dirty="0">
                          <a:solidFill>
                            <a:schemeClr val="tx1">
                              <a:lumMod val="65000"/>
                              <a:lumOff val="35000"/>
                            </a:schemeClr>
                          </a:solidFill>
                          <a:effectLst/>
                          <a:latin typeface="+mn-lt"/>
                          <a:ea typeface="+mn-ea"/>
                          <a:cs typeface="+mn-cs"/>
                        </a:rPr>
                        <a:t>%</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4132764403"/>
                  </a:ext>
                </a:extLst>
              </a:tr>
            </a:tbl>
          </a:graphicData>
        </a:graphic>
      </p:graphicFrame>
      <p:sp>
        <p:nvSpPr>
          <p:cNvPr id="5" name="Right Brace 4">
            <a:extLst>
              <a:ext uri="{FF2B5EF4-FFF2-40B4-BE49-F238E27FC236}">
                <a16:creationId xmlns="" xmlns:a16="http://schemas.microsoft.com/office/drawing/2014/main" id="{047D5EF3-3D64-47A8-9789-3863EEECFD2E}"/>
              </a:ext>
            </a:extLst>
          </p:cNvPr>
          <p:cNvSpPr/>
          <p:nvPr/>
        </p:nvSpPr>
        <p:spPr>
          <a:xfrm>
            <a:off x="4016896" y="3573016"/>
            <a:ext cx="360040" cy="2016224"/>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6" name="TextBox 5">
            <a:extLst>
              <a:ext uri="{FF2B5EF4-FFF2-40B4-BE49-F238E27FC236}">
                <a16:creationId xmlns="" xmlns:a16="http://schemas.microsoft.com/office/drawing/2014/main" id="{04416B03-63D7-452D-A6C5-1ABB2C563718}"/>
              </a:ext>
            </a:extLst>
          </p:cNvPr>
          <p:cNvSpPr txBox="1"/>
          <p:nvPr/>
        </p:nvSpPr>
        <p:spPr>
          <a:xfrm>
            <a:off x="4592960" y="4401056"/>
            <a:ext cx="648072" cy="338554"/>
          </a:xfrm>
          <a:prstGeom prst="rect">
            <a:avLst/>
          </a:prstGeom>
          <a:noFill/>
        </p:spPr>
        <p:txBody>
          <a:bodyPr wrap="square" rtlCol="0">
            <a:spAutoFit/>
          </a:bodyPr>
          <a:lstStyle/>
          <a:p>
            <a:r>
              <a:rPr lang="en-IE" sz="1600" b="1" dirty="0">
                <a:solidFill>
                  <a:schemeClr val="tx1">
                    <a:lumMod val="65000"/>
                    <a:lumOff val="35000"/>
                  </a:schemeClr>
                </a:solidFill>
                <a:latin typeface="+mn-lt"/>
              </a:rPr>
              <a:t>56%</a:t>
            </a:r>
          </a:p>
        </p:txBody>
      </p:sp>
      <p:sp>
        <p:nvSpPr>
          <p:cNvPr id="8" name="Oval 7">
            <a:extLst>
              <a:ext uri="{FF2B5EF4-FFF2-40B4-BE49-F238E27FC236}">
                <a16:creationId xmlns="" xmlns:a16="http://schemas.microsoft.com/office/drawing/2014/main" id="{CE67D1F6-F974-4181-9057-0D8827CB0F99}"/>
              </a:ext>
            </a:extLst>
          </p:cNvPr>
          <p:cNvSpPr/>
          <p:nvPr/>
        </p:nvSpPr>
        <p:spPr>
          <a:xfrm>
            <a:off x="7422852" y="2647768"/>
            <a:ext cx="1944216" cy="1850495"/>
          </a:xfrm>
          <a:prstGeom prst="ellipse">
            <a:avLst/>
          </a:prstGeom>
          <a:solidFill>
            <a:schemeClr val="bg1">
              <a:lumMod val="95000"/>
            </a:schemeClr>
          </a:solidFill>
          <a:ln>
            <a:solidFill>
              <a:srgbClr val="54C0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chemeClr val="tx1">
                    <a:lumMod val="50000"/>
                    <a:lumOff val="50000"/>
                  </a:schemeClr>
                </a:solidFill>
              </a:rPr>
              <a:t>Total awareness rises to 56% nationally when description added</a:t>
            </a:r>
          </a:p>
        </p:txBody>
      </p:sp>
    </p:spTree>
    <p:extLst>
      <p:ext uri="{BB962C8B-B14F-4D97-AF65-F5344CB8AC3E}">
        <p14:creationId xmlns:p14="http://schemas.microsoft.com/office/powerpoint/2010/main" val="4133265028"/>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 xmlns:a16="http://schemas.microsoft.com/office/drawing/2014/main" id="{31C9C0DE-4CF0-41B9-9B1B-12A58FA15F65}"/>
              </a:ext>
            </a:extLst>
          </p:cNvPr>
          <p:cNvGraphicFramePr/>
          <p:nvPr>
            <p:custDataLst>
              <p:tags r:id="rId1"/>
            </p:custDataLst>
            <p:extLst>
              <p:ext uri="{D42A27DB-BD31-4B8C-83A1-F6EECF244321}">
                <p14:modId xmlns:p14="http://schemas.microsoft.com/office/powerpoint/2010/main" val="487420037"/>
              </p:ext>
            </p:extLst>
          </p:nvPr>
        </p:nvGraphicFramePr>
        <p:xfrm>
          <a:off x="-87560" y="1054178"/>
          <a:ext cx="9685701" cy="4944855"/>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 Placeholder 5">
            <a:extLst>
              <a:ext uri="{FF2B5EF4-FFF2-40B4-BE49-F238E27FC236}">
                <a16:creationId xmlns="" xmlns:a16="http://schemas.microsoft.com/office/drawing/2014/main" id="{1AC5BA30-FE62-4545-81B5-45DD3F9B894A}"/>
              </a:ext>
            </a:extLst>
          </p:cNvPr>
          <p:cNvSpPr>
            <a:spLocks noGrp="1"/>
          </p:cNvSpPr>
          <p:nvPr>
            <p:ph type="body" sz="quarter" idx="49"/>
          </p:nvPr>
        </p:nvSpPr>
        <p:spPr>
          <a:xfrm>
            <a:off x="262190" y="556890"/>
            <a:ext cx="5548676" cy="323941"/>
          </a:xfrm>
        </p:spPr>
        <p:txBody>
          <a:bodyPr/>
          <a:lstStyle/>
          <a:p>
            <a:r>
              <a:rPr lang="en-GB" dirty="0">
                <a:solidFill>
                  <a:schemeClr val="tx1">
                    <a:lumMod val="50000"/>
                    <a:lumOff val="50000"/>
                  </a:schemeClr>
                </a:solidFill>
              </a:rPr>
              <a:t>Base: Adults aged 16+ n – 1,303</a:t>
            </a:r>
            <a:endParaRPr lang="en-IE" dirty="0"/>
          </a:p>
        </p:txBody>
      </p:sp>
      <p:sp>
        <p:nvSpPr>
          <p:cNvPr id="371714" name="Rectangle 2"/>
          <p:cNvSpPr>
            <a:spLocks noGrp="1" noChangeArrowheads="1"/>
          </p:cNvSpPr>
          <p:nvPr>
            <p:ph type="title"/>
          </p:nvPr>
        </p:nvSpPr>
        <p:spPr/>
        <p:txBody>
          <a:bodyPr/>
          <a:lstStyle/>
          <a:p>
            <a:r>
              <a:rPr lang="en-IE" dirty="0"/>
              <a:t>Arts attendance past 12 months 2019</a:t>
            </a:r>
            <a:endParaRPr lang="en-GB" dirty="0"/>
          </a:p>
        </p:txBody>
      </p:sp>
      <p:sp>
        <p:nvSpPr>
          <p:cNvPr id="7" name="Text Placeholder 6">
            <a:extLst>
              <a:ext uri="{FF2B5EF4-FFF2-40B4-BE49-F238E27FC236}">
                <a16:creationId xmlns="" xmlns:a16="http://schemas.microsoft.com/office/drawing/2014/main" id="{277212C7-FEC9-482B-9B9F-C9499C977C12}"/>
              </a:ext>
            </a:extLst>
          </p:cNvPr>
          <p:cNvSpPr>
            <a:spLocks noGrp="1"/>
          </p:cNvSpPr>
          <p:nvPr>
            <p:ph type="body" sz="quarter" idx="60"/>
          </p:nvPr>
        </p:nvSpPr>
        <p:spPr>
          <a:xfrm>
            <a:off x="782735" y="6572796"/>
            <a:ext cx="6911567" cy="285204"/>
          </a:xfrm>
          <a:prstGeom prst="rect">
            <a:avLst/>
          </a:prstGeom>
        </p:spPr>
        <p:txBody>
          <a:bodyPr/>
          <a:lstStyle/>
          <a:p>
            <a:pPr defTabSz="265113">
              <a:spcBef>
                <a:spcPts val="0"/>
              </a:spcBef>
            </a:pPr>
            <a:r>
              <a:rPr lang="en-IE" dirty="0"/>
              <a:t>Q.2	</a:t>
            </a:r>
            <a:r>
              <a:rPr lang="en-IE" u="sng" dirty="0"/>
              <a:t>In the past 12 months</a:t>
            </a:r>
            <a:r>
              <a:rPr lang="en-IE" dirty="0"/>
              <a:t>, have you been to any of these events? </a:t>
            </a:r>
          </a:p>
        </p:txBody>
      </p:sp>
      <p:graphicFrame>
        <p:nvGraphicFramePr>
          <p:cNvPr id="19" name="Table 18">
            <a:extLst>
              <a:ext uri="{FF2B5EF4-FFF2-40B4-BE49-F238E27FC236}">
                <a16:creationId xmlns="" xmlns:a16="http://schemas.microsoft.com/office/drawing/2014/main" id="{894D3DC3-EC1A-4FB4-84BB-9D681E23ECDC}"/>
              </a:ext>
            </a:extLst>
          </p:cNvPr>
          <p:cNvGraphicFramePr>
            <a:graphicFrameLocks noGrp="1"/>
          </p:cNvGraphicFramePr>
          <p:nvPr>
            <p:extLst>
              <p:ext uri="{D42A27DB-BD31-4B8C-83A1-F6EECF244321}">
                <p14:modId xmlns:p14="http://schemas.microsoft.com/office/powerpoint/2010/main" val="935197383"/>
              </p:ext>
            </p:extLst>
          </p:nvPr>
        </p:nvGraphicFramePr>
        <p:xfrm>
          <a:off x="8104191" y="1073155"/>
          <a:ext cx="504056" cy="167640"/>
        </p:xfrm>
        <a:graphic>
          <a:graphicData uri="http://schemas.openxmlformats.org/drawingml/2006/table">
            <a:tbl>
              <a:tblPr firstRow="1" bandRow="1">
                <a:tableStyleId>{5C22544A-7EE6-4342-B048-85BDC9FD1C3A}</a:tableStyleId>
              </a:tblPr>
              <a:tblGrid>
                <a:gridCol w="29483">
                  <a:extLst>
                    <a:ext uri="{9D8B030D-6E8A-4147-A177-3AD203B41FA5}">
                      <a16:colId xmlns="" xmlns:a16="http://schemas.microsoft.com/office/drawing/2014/main" val="20001"/>
                    </a:ext>
                  </a:extLst>
                </a:gridCol>
                <a:gridCol w="474573">
                  <a:extLst>
                    <a:ext uri="{9D8B030D-6E8A-4147-A177-3AD203B41FA5}">
                      <a16:colId xmlns="" xmlns:a16="http://schemas.microsoft.com/office/drawing/2014/main" val="20002"/>
                    </a:ext>
                  </a:extLst>
                </a:gridCol>
              </a:tblGrid>
              <a:tr h="0">
                <a:tc>
                  <a:txBody>
                    <a:bodyPr/>
                    <a:lstStyle/>
                    <a:p>
                      <a:pPr algn="ctr"/>
                      <a:endParaRPr lang="en-IE" sz="1100" dirty="0">
                        <a:solidFill>
                          <a:schemeClr val="accent3">
                            <a:lumMod val="60000"/>
                            <a:lumOff val="40000"/>
                          </a:schemeClr>
                        </a:solidFill>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IE" sz="1100" dirty="0">
                          <a:solidFill>
                            <a:schemeClr val="tx1">
                              <a:lumMod val="65000"/>
                              <a:lumOff val="35000"/>
                            </a:schemeClr>
                          </a:solidFill>
                        </a:rPr>
                        <a:t>%</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sp>
        <p:nvSpPr>
          <p:cNvPr id="8" name="Parallelogram 7">
            <a:extLst>
              <a:ext uri="{FF2B5EF4-FFF2-40B4-BE49-F238E27FC236}">
                <a16:creationId xmlns="" xmlns:a16="http://schemas.microsoft.com/office/drawing/2014/main" id="{D7414C8C-6B91-4E97-820E-A475A9E74536}"/>
              </a:ext>
            </a:extLst>
          </p:cNvPr>
          <p:cNvSpPr/>
          <p:nvPr/>
        </p:nvSpPr>
        <p:spPr>
          <a:xfrm>
            <a:off x="469404" y="6138559"/>
            <a:ext cx="8872040" cy="327554"/>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IE" sz="1400" b="1" dirty="0">
                <a:solidFill>
                  <a:prstClr val="white"/>
                </a:solidFill>
              </a:rPr>
              <a:t>Overall, although largely stable, some art form attendance can show a slight contraction in 2019.</a:t>
            </a:r>
            <a:endParaRPr lang="en-IE" sz="1400" b="1" dirty="0">
              <a:latin typeface="Calibri" panose="020F0502020204030204" pitchFamily="34" charset="0"/>
              <a:cs typeface="Calibri" panose="020F0502020204030204" pitchFamily="34" charset="0"/>
            </a:endParaRPr>
          </a:p>
        </p:txBody>
      </p:sp>
      <p:graphicFrame>
        <p:nvGraphicFramePr>
          <p:cNvPr id="2" name="Table 1">
            <a:extLst>
              <a:ext uri="{FF2B5EF4-FFF2-40B4-BE49-F238E27FC236}">
                <a16:creationId xmlns="" xmlns:a16="http://schemas.microsoft.com/office/drawing/2014/main" id="{6E01AEDC-3BF8-44D3-AE4A-35C155941541}"/>
              </a:ext>
            </a:extLst>
          </p:cNvPr>
          <p:cNvGraphicFramePr>
            <a:graphicFrameLocks noGrp="1"/>
          </p:cNvGraphicFramePr>
          <p:nvPr>
            <p:extLst>
              <p:ext uri="{D42A27DB-BD31-4B8C-83A1-F6EECF244321}">
                <p14:modId xmlns:p14="http://schemas.microsoft.com/office/powerpoint/2010/main" val="972770996"/>
              </p:ext>
            </p:extLst>
          </p:nvPr>
        </p:nvGraphicFramePr>
        <p:xfrm>
          <a:off x="8571928" y="894907"/>
          <a:ext cx="589931" cy="5090313"/>
        </p:xfrm>
        <a:graphic>
          <a:graphicData uri="http://schemas.openxmlformats.org/drawingml/2006/table">
            <a:tbl>
              <a:tblPr>
                <a:tableStyleId>{5C22544A-7EE6-4342-B048-85BDC9FD1C3A}</a:tableStyleId>
              </a:tblPr>
              <a:tblGrid>
                <a:gridCol w="589931">
                  <a:extLst>
                    <a:ext uri="{9D8B030D-6E8A-4147-A177-3AD203B41FA5}">
                      <a16:colId xmlns="" xmlns:a16="http://schemas.microsoft.com/office/drawing/2014/main" val="644364944"/>
                    </a:ext>
                  </a:extLst>
                </a:gridCol>
              </a:tblGrid>
              <a:tr h="194133">
                <a:tc>
                  <a:txBody>
                    <a:bodyPr/>
                    <a:lstStyle/>
                    <a:p>
                      <a:pPr algn="ctr" fontAlgn="t"/>
                      <a:r>
                        <a:rPr lang="en-IE" sz="1200" b="1" i="0" u="none" strike="noStrike" dirty="0">
                          <a:solidFill>
                            <a:srgbClr val="54C0E8"/>
                          </a:solidFill>
                          <a:effectLst/>
                          <a:latin typeface="+mn-lt"/>
                        </a:rPr>
                        <a:t>2018</a:t>
                      </a:r>
                    </a:p>
                  </a:txBody>
                  <a:tcPr marL="9525" marR="9525" marT="9525" marB="0" anchor="ctr">
                    <a:noFill/>
                  </a:tcPr>
                </a:tc>
                <a:extLst>
                  <a:ext uri="{0D108BD9-81ED-4DB2-BD59-A6C34878D82A}">
                    <a16:rowId xmlns="" xmlns:a16="http://schemas.microsoft.com/office/drawing/2014/main" val="3543469446"/>
                  </a:ext>
                </a:extLst>
              </a:tr>
              <a:tr h="207299">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srgbClr val="54C0E8"/>
                          </a:solidFill>
                          <a:effectLst/>
                          <a:uLnTx/>
                          <a:uFillTx/>
                          <a:latin typeface="+mn-lt"/>
                          <a:ea typeface="+mn-ea"/>
                          <a:cs typeface="+mn-cs"/>
                        </a:rPr>
                        <a:t>%</a:t>
                      </a:r>
                    </a:p>
                  </a:txBody>
                  <a:tcPr marL="9525" marR="9525" marT="9525" marB="0" anchor="ctr">
                    <a:lnB w="12700" cmpd="sng">
                      <a:noFill/>
                    </a:lnB>
                    <a:noFill/>
                  </a:tcPr>
                </a:tc>
                <a:extLst>
                  <a:ext uri="{0D108BD9-81ED-4DB2-BD59-A6C34878D82A}">
                    <a16:rowId xmlns="" xmlns:a16="http://schemas.microsoft.com/office/drawing/2014/main" val="3539004018"/>
                  </a:ext>
                </a:extLst>
              </a:tr>
              <a:tr h="207299">
                <a:tc>
                  <a:txBody>
                    <a:bodyPr/>
                    <a:lstStyle/>
                    <a:p>
                      <a:pPr algn="ctr" fontAlgn="t"/>
                      <a:r>
                        <a:rPr lang="en-IE" sz="1200" b="1" i="0" u="none" strike="noStrike" dirty="0">
                          <a:solidFill>
                            <a:srgbClr val="54C0E8"/>
                          </a:solidFill>
                          <a:effectLst/>
                          <a:latin typeface="+mn-lt"/>
                        </a:rPr>
                        <a:t>55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5809009"/>
                  </a:ext>
                </a:extLst>
              </a:tr>
              <a:tr h="207299">
                <a:tc>
                  <a:txBody>
                    <a:bodyPr/>
                    <a:lstStyle/>
                    <a:p>
                      <a:pPr algn="ctr" fontAlgn="t"/>
                      <a:r>
                        <a:rPr lang="en-IE" sz="1200" b="1" i="0" u="none" strike="noStrike" dirty="0">
                          <a:solidFill>
                            <a:srgbClr val="54C0E8"/>
                          </a:solidFill>
                          <a:effectLst/>
                          <a:latin typeface="+mn-lt"/>
                        </a:rPr>
                        <a:t>20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580570842"/>
                  </a:ext>
                </a:extLst>
              </a:tr>
              <a:tr h="207299">
                <a:tc>
                  <a:txBody>
                    <a:bodyPr/>
                    <a:lstStyle/>
                    <a:p>
                      <a:pPr algn="ctr" fontAlgn="t"/>
                      <a:r>
                        <a:rPr lang="en-IE" sz="1200" b="1" i="0" u="none" strike="noStrike" dirty="0">
                          <a:solidFill>
                            <a:srgbClr val="54C0E8"/>
                          </a:solidFill>
                          <a:effectLst/>
                          <a:latin typeface="+mn-lt"/>
                        </a:rPr>
                        <a:t>23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441110628"/>
                  </a:ext>
                </a:extLst>
              </a:tr>
              <a:tr h="207299">
                <a:tc>
                  <a:txBody>
                    <a:bodyPr/>
                    <a:lstStyle/>
                    <a:p>
                      <a:pPr algn="ctr" fontAlgn="t"/>
                      <a:r>
                        <a:rPr lang="en-IE" sz="1200" b="1" i="0" u="none" strike="noStrike" dirty="0">
                          <a:solidFill>
                            <a:srgbClr val="54C0E8"/>
                          </a:solidFill>
                          <a:effectLst/>
                          <a:latin typeface="+mn-lt"/>
                        </a:rPr>
                        <a:t>18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714116229"/>
                  </a:ext>
                </a:extLst>
              </a:tr>
              <a:tr h="207299">
                <a:tc>
                  <a:txBody>
                    <a:bodyPr/>
                    <a:lstStyle/>
                    <a:p>
                      <a:pPr algn="ctr" fontAlgn="t"/>
                      <a:r>
                        <a:rPr lang="en-IE" sz="1200" b="1" i="0" u="none" strike="noStrike" dirty="0">
                          <a:solidFill>
                            <a:srgbClr val="54C0E8"/>
                          </a:solidFill>
                          <a:effectLst/>
                          <a:latin typeface="+mn-lt"/>
                        </a:rPr>
                        <a:t>22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967432485"/>
                  </a:ext>
                </a:extLst>
              </a:tr>
              <a:tr h="207299">
                <a:tc>
                  <a:txBody>
                    <a:bodyPr/>
                    <a:lstStyle/>
                    <a:p>
                      <a:pPr algn="ctr" fontAlgn="t"/>
                      <a:r>
                        <a:rPr lang="en-IE" sz="1200" b="1" i="0" u="none" strike="noStrike" dirty="0">
                          <a:solidFill>
                            <a:srgbClr val="54C0E8"/>
                          </a:solidFill>
                          <a:effectLst/>
                          <a:latin typeface="+mn-lt"/>
                        </a:rPr>
                        <a:t>17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788927115"/>
                  </a:ext>
                </a:extLst>
              </a:tr>
              <a:tr h="194133">
                <a:tc>
                  <a:txBody>
                    <a:bodyPr/>
                    <a:lstStyle/>
                    <a:p>
                      <a:pPr algn="ctr" fontAlgn="t"/>
                      <a:r>
                        <a:rPr lang="en-IE" sz="1200" b="1" i="0" u="none" strike="noStrike" dirty="0">
                          <a:solidFill>
                            <a:srgbClr val="54C0E8"/>
                          </a:solidFill>
                          <a:effectLst/>
                          <a:latin typeface="+mn-lt"/>
                        </a:rPr>
                        <a:t>14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969282030"/>
                  </a:ext>
                </a:extLst>
              </a:tr>
              <a:tr h="194133">
                <a:tc>
                  <a:txBody>
                    <a:bodyPr/>
                    <a:lstStyle/>
                    <a:p>
                      <a:pPr algn="ctr" fontAlgn="t"/>
                      <a:r>
                        <a:rPr lang="en-IE" sz="1200" b="1" i="0" u="none" strike="noStrike" dirty="0">
                          <a:solidFill>
                            <a:srgbClr val="54C0E8"/>
                          </a:solidFill>
                          <a:effectLst/>
                          <a:latin typeface="+mn-lt"/>
                        </a:rPr>
                        <a:t>19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386804083"/>
                  </a:ext>
                </a:extLst>
              </a:tr>
              <a:tr h="194133">
                <a:tc>
                  <a:txBody>
                    <a:bodyPr/>
                    <a:lstStyle/>
                    <a:p>
                      <a:pPr algn="ctr" fontAlgn="t"/>
                      <a:r>
                        <a:rPr lang="en-IE" sz="1200" b="1" i="0" u="none" strike="noStrike" dirty="0">
                          <a:solidFill>
                            <a:srgbClr val="54C0E8"/>
                          </a:solidFill>
                          <a:effectLst/>
                          <a:latin typeface="+mn-lt"/>
                        </a:rPr>
                        <a:t>14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686969506"/>
                  </a:ext>
                </a:extLst>
              </a:tr>
              <a:tr h="194133">
                <a:tc>
                  <a:txBody>
                    <a:bodyPr/>
                    <a:lstStyle/>
                    <a:p>
                      <a:pPr algn="ctr" fontAlgn="t"/>
                      <a:r>
                        <a:rPr lang="en-IE" sz="1200" b="1" i="0" u="none" strike="noStrike" dirty="0">
                          <a:solidFill>
                            <a:srgbClr val="54C0E8"/>
                          </a:solidFill>
                          <a:effectLst/>
                          <a:latin typeface="+mn-lt"/>
                        </a:rPr>
                        <a:t>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983162526"/>
                  </a:ext>
                </a:extLst>
              </a:tr>
              <a:tr h="207299">
                <a:tc>
                  <a:txBody>
                    <a:bodyPr/>
                    <a:lstStyle/>
                    <a:p>
                      <a:pPr algn="ctr" fontAlgn="t"/>
                      <a:r>
                        <a:rPr lang="en-IE" sz="1200" b="1" i="0" u="none" strike="noStrike" dirty="0">
                          <a:solidFill>
                            <a:srgbClr val="54C0E8"/>
                          </a:solidFill>
                          <a:effectLst/>
                          <a:latin typeface="+mn-lt"/>
                        </a:rPr>
                        <a:t>n/a</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810917755"/>
                  </a:ext>
                </a:extLst>
              </a:tr>
              <a:tr h="207299">
                <a:tc>
                  <a:txBody>
                    <a:bodyPr/>
                    <a:lstStyle/>
                    <a:p>
                      <a:pPr algn="ctr" fontAlgn="t"/>
                      <a:r>
                        <a:rPr lang="en-IE" sz="1200" b="1" i="0" u="none" strike="noStrike" dirty="0">
                          <a:solidFill>
                            <a:srgbClr val="54C0E8"/>
                          </a:solidFill>
                          <a:effectLst/>
                          <a:latin typeface="+mn-lt"/>
                        </a:rPr>
                        <a:t>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120843086"/>
                  </a:ext>
                </a:extLst>
              </a:tr>
              <a:tr h="194133">
                <a:tc>
                  <a:txBody>
                    <a:bodyPr/>
                    <a:lstStyle/>
                    <a:p>
                      <a:pPr algn="ctr" fontAlgn="t"/>
                      <a:r>
                        <a:rPr lang="en-IE" sz="1200" b="1" i="0" u="none" strike="noStrike" dirty="0">
                          <a:solidFill>
                            <a:srgbClr val="54C0E8"/>
                          </a:solidFill>
                          <a:effectLst/>
                          <a:latin typeface="+mn-lt"/>
                        </a:rPr>
                        <a:t>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712471891"/>
                  </a:ext>
                </a:extLst>
              </a:tr>
              <a:tr h="207299">
                <a:tc>
                  <a:txBody>
                    <a:bodyPr/>
                    <a:lstStyle/>
                    <a:p>
                      <a:pPr algn="ctr" fontAlgn="t"/>
                      <a:r>
                        <a:rPr lang="en-IE" sz="1200" b="1" i="0" u="none" strike="noStrike" dirty="0">
                          <a:solidFill>
                            <a:srgbClr val="54C0E8"/>
                          </a:solidFill>
                          <a:effectLst/>
                          <a:latin typeface="+mn-lt"/>
                        </a:rPr>
                        <a:t>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082145000"/>
                  </a:ext>
                </a:extLst>
              </a:tr>
              <a:tr h="207299">
                <a:tc>
                  <a:txBody>
                    <a:bodyPr/>
                    <a:lstStyle/>
                    <a:p>
                      <a:pPr algn="ctr" fontAlgn="t"/>
                      <a:r>
                        <a:rPr lang="en-IE" sz="1200" b="1" i="0" u="none" strike="noStrike" dirty="0">
                          <a:solidFill>
                            <a:srgbClr val="54C0E8"/>
                          </a:solidFill>
                          <a:effectLst/>
                          <a:latin typeface="+mn-lt"/>
                        </a:rPr>
                        <a:t>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480362572"/>
                  </a:ext>
                </a:extLst>
              </a:tr>
              <a:tr h="207299">
                <a:tc>
                  <a:txBody>
                    <a:bodyPr/>
                    <a:lstStyle/>
                    <a:p>
                      <a:pPr algn="ctr" fontAlgn="t"/>
                      <a:r>
                        <a:rPr lang="en-IE" sz="1200" b="1" i="0" u="none" strike="noStrike" dirty="0">
                          <a:solidFill>
                            <a:srgbClr val="54C0E8"/>
                          </a:solidFill>
                          <a:effectLst/>
                          <a:latin typeface="+mn-lt"/>
                        </a:rPr>
                        <a:t>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749338143"/>
                  </a:ext>
                </a:extLst>
              </a:tr>
              <a:tr h="207299">
                <a:tc>
                  <a:txBody>
                    <a:bodyPr/>
                    <a:lstStyle/>
                    <a:p>
                      <a:pPr algn="ctr" fontAlgn="t"/>
                      <a:r>
                        <a:rPr lang="en-IE" sz="1200" b="1" i="0" u="none" strike="noStrike" dirty="0">
                          <a:solidFill>
                            <a:srgbClr val="54C0E8"/>
                          </a:solidFill>
                          <a:effectLst/>
                          <a:latin typeface="+mn-lt"/>
                        </a:rPr>
                        <a:t>n/a</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19670008"/>
                  </a:ext>
                </a:extLst>
              </a:tr>
              <a:tr h="207299">
                <a:tc>
                  <a:txBody>
                    <a:bodyPr/>
                    <a:lstStyle/>
                    <a:p>
                      <a:pPr algn="ctr" fontAlgn="t"/>
                      <a:r>
                        <a:rPr lang="en-IE" sz="1200" b="1" i="0" u="none" strike="noStrike" dirty="0">
                          <a:solidFill>
                            <a:srgbClr val="54C0E8"/>
                          </a:solidFill>
                          <a:effectLst/>
                          <a:latin typeface="+mn-lt"/>
                        </a:rPr>
                        <a:t>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528345646"/>
                  </a:ext>
                </a:extLst>
              </a:tr>
              <a:tr h="194133">
                <a:tc>
                  <a:txBody>
                    <a:bodyPr/>
                    <a:lstStyle/>
                    <a:p>
                      <a:pPr algn="ctr" fontAlgn="t"/>
                      <a:r>
                        <a:rPr lang="en-IE" sz="1200" b="1" i="0" u="none" strike="noStrike" dirty="0">
                          <a:solidFill>
                            <a:srgbClr val="54C0E8"/>
                          </a:solidFill>
                          <a:effectLst/>
                          <a:latin typeface="+mn-lt"/>
                        </a:rPr>
                        <a:t>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120274332"/>
                  </a:ext>
                </a:extLst>
              </a:tr>
              <a:tr h="207299">
                <a:tc>
                  <a:txBody>
                    <a:bodyPr/>
                    <a:lstStyle/>
                    <a:p>
                      <a:pPr algn="ctr" fontAlgn="t"/>
                      <a:r>
                        <a:rPr lang="en-IE" sz="1200" b="1" i="0" u="none" strike="noStrike" dirty="0">
                          <a:solidFill>
                            <a:srgbClr val="54C0E8"/>
                          </a:solidFill>
                          <a:effectLst/>
                          <a:latin typeface="+mn-lt"/>
                        </a:rPr>
                        <a:t>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321612454"/>
                  </a:ext>
                </a:extLst>
              </a:tr>
              <a:tr h="207299">
                <a:tc>
                  <a:txBody>
                    <a:bodyPr/>
                    <a:lstStyle/>
                    <a:p>
                      <a:pPr algn="ctr" fontAlgn="t"/>
                      <a:r>
                        <a:rPr lang="en-IE" sz="1200" b="1" i="0" u="none" strike="noStrike" dirty="0">
                          <a:solidFill>
                            <a:srgbClr val="54C0E8"/>
                          </a:solidFill>
                          <a:effectLst/>
                          <a:latin typeface="+mn-lt"/>
                        </a:rPr>
                        <a:t>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964514515"/>
                  </a:ext>
                </a:extLst>
              </a:tr>
              <a:tr h="207299">
                <a:tc>
                  <a:txBody>
                    <a:bodyPr/>
                    <a:lstStyle/>
                    <a:p>
                      <a:pPr algn="ctr" fontAlgn="t"/>
                      <a:r>
                        <a:rPr lang="en-IE" sz="1200" b="1" i="0" u="none" strike="noStrike" dirty="0">
                          <a:solidFill>
                            <a:srgbClr val="54C0E8"/>
                          </a:solidFill>
                          <a:effectLst/>
                          <a:latin typeface="+mn-lt"/>
                        </a:rPr>
                        <a:t>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67203502"/>
                  </a:ext>
                </a:extLst>
              </a:tr>
              <a:tr h="207299">
                <a:tc>
                  <a:txBody>
                    <a:bodyPr/>
                    <a:lstStyle/>
                    <a:p>
                      <a:pPr algn="ctr" fontAlgn="t"/>
                      <a:r>
                        <a:rPr lang="en-IE" sz="1200" b="1" i="0" u="none" strike="noStrike" dirty="0">
                          <a:solidFill>
                            <a:srgbClr val="54C0E8"/>
                          </a:solidFill>
                          <a:effectLst/>
                          <a:latin typeface="+mn-lt"/>
                        </a:rPr>
                        <a:t>18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095382218"/>
                  </a:ext>
                </a:extLst>
              </a:tr>
            </a:tbl>
          </a:graphicData>
        </a:graphic>
      </p:graphicFrame>
      <p:sp>
        <p:nvSpPr>
          <p:cNvPr id="3" name="TextBox 2">
            <a:extLst>
              <a:ext uri="{FF2B5EF4-FFF2-40B4-BE49-F238E27FC236}">
                <a16:creationId xmlns="" xmlns:a16="http://schemas.microsoft.com/office/drawing/2014/main" id="{B78C148E-E499-4E4F-9056-6D6BD58E7EEC}"/>
              </a:ext>
            </a:extLst>
          </p:cNvPr>
          <p:cNvSpPr txBox="1"/>
          <p:nvPr/>
        </p:nvSpPr>
        <p:spPr>
          <a:xfrm>
            <a:off x="5785499" y="1003087"/>
            <a:ext cx="941027" cy="307777"/>
          </a:xfrm>
          <a:prstGeom prst="rect">
            <a:avLst/>
          </a:prstGeom>
          <a:noFill/>
        </p:spPr>
        <p:txBody>
          <a:bodyPr wrap="none" rtlCol="0">
            <a:spAutoFit/>
          </a:bodyPr>
          <a:lstStyle/>
          <a:p>
            <a:r>
              <a:rPr lang="en-IE" sz="1400" b="1" dirty="0">
                <a:solidFill>
                  <a:schemeClr val="tx1">
                    <a:lumMod val="65000"/>
                    <a:lumOff val="35000"/>
                  </a:schemeClr>
                </a:solidFill>
              </a:rPr>
              <a:t>2019 total</a:t>
            </a:r>
          </a:p>
        </p:txBody>
      </p:sp>
      <p:graphicFrame>
        <p:nvGraphicFramePr>
          <p:cNvPr id="4" name="Table 3">
            <a:extLst>
              <a:ext uri="{FF2B5EF4-FFF2-40B4-BE49-F238E27FC236}">
                <a16:creationId xmlns="" xmlns:a16="http://schemas.microsoft.com/office/drawing/2014/main" id="{3034F2B8-09C7-4EF1-9900-1FC39495BDD0}"/>
              </a:ext>
            </a:extLst>
          </p:cNvPr>
          <p:cNvGraphicFramePr>
            <a:graphicFrameLocks noGrp="1"/>
          </p:cNvGraphicFramePr>
          <p:nvPr>
            <p:extLst>
              <p:ext uri="{D42A27DB-BD31-4B8C-83A1-F6EECF244321}">
                <p14:modId xmlns:p14="http://schemas.microsoft.com/office/powerpoint/2010/main" val="2245380568"/>
              </p:ext>
            </p:extLst>
          </p:nvPr>
        </p:nvGraphicFramePr>
        <p:xfrm>
          <a:off x="741157" y="1322623"/>
          <a:ext cx="4516445" cy="4662606"/>
        </p:xfrm>
        <a:graphic>
          <a:graphicData uri="http://schemas.openxmlformats.org/drawingml/2006/table">
            <a:tbl>
              <a:tblPr>
                <a:tableStyleId>{5C22544A-7EE6-4342-B048-85BDC9FD1C3A}</a:tableStyleId>
              </a:tblPr>
              <a:tblGrid>
                <a:gridCol w="4516445">
                  <a:extLst>
                    <a:ext uri="{9D8B030D-6E8A-4147-A177-3AD203B41FA5}">
                      <a16:colId xmlns="" xmlns:a16="http://schemas.microsoft.com/office/drawing/2014/main" val="2776625127"/>
                    </a:ext>
                  </a:extLst>
                </a:gridCol>
              </a:tblGrid>
              <a:tr h="202722">
                <a:tc>
                  <a:txBody>
                    <a:bodyPr/>
                    <a:lstStyle/>
                    <a:p>
                      <a:pPr algn="r" fontAlgn="t"/>
                      <a:r>
                        <a:rPr lang="en-US" sz="1050" u="none" strike="noStrike" dirty="0">
                          <a:solidFill>
                            <a:schemeClr val="tx1">
                              <a:lumMod val="75000"/>
                              <a:lumOff val="25000"/>
                            </a:schemeClr>
                          </a:solidFill>
                          <a:effectLst/>
                        </a:rPr>
                        <a:t>Films at a cinema or other venue</a:t>
                      </a:r>
                      <a:endParaRPr lang="en-US"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624986583"/>
                  </a:ext>
                </a:extLst>
              </a:tr>
              <a:tr h="202722">
                <a:tc>
                  <a:txBody>
                    <a:bodyPr/>
                    <a:lstStyle/>
                    <a:p>
                      <a:pPr algn="r" fontAlgn="t"/>
                      <a:r>
                        <a:rPr lang="en-US" sz="1050" u="none" strike="noStrike" dirty="0">
                          <a:solidFill>
                            <a:schemeClr val="tx1">
                              <a:lumMod val="75000"/>
                              <a:lumOff val="25000"/>
                            </a:schemeClr>
                          </a:solidFill>
                          <a:effectLst/>
                        </a:rPr>
                        <a:t>Street arts (e.g. outdoor based performance/ parade/ carnival/ circus)</a:t>
                      </a:r>
                      <a:endParaRPr lang="en-US"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3404849325"/>
                  </a:ext>
                </a:extLst>
              </a:tr>
              <a:tr h="202722">
                <a:tc>
                  <a:txBody>
                    <a:bodyPr/>
                    <a:lstStyle/>
                    <a:p>
                      <a:pPr algn="r" fontAlgn="t"/>
                      <a:r>
                        <a:rPr lang="en-IE" sz="1050" u="none" strike="noStrike" dirty="0">
                          <a:solidFill>
                            <a:schemeClr val="tx1">
                              <a:lumMod val="75000"/>
                              <a:lumOff val="25000"/>
                            </a:schemeClr>
                          </a:solidFill>
                          <a:effectLst/>
                        </a:rPr>
                        <a:t>Rock or Popular music</a:t>
                      </a:r>
                      <a:endParaRPr lang="en-IE"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453826545"/>
                  </a:ext>
                </a:extLst>
              </a:tr>
              <a:tr h="202722">
                <a:tc>
                  <a:txBody>
                    <a:bodyPr/>
                    <a:lstStyle/>
                    <a:p>
                      <a:pPr algn="r" fontAlgn="t"/>
                      <a:r>
                        <a:rPr lang="en-IE" sz="1050" u="none" strike="noStrike" dirty="0">
                          <a:solidFill>
                            <a:schemeClr val="tx1">
                              <a:lumMod val="75000"/>
                              <a:lumOff val="25000"/>
                            </a:schemeClr>
                          </a:solidFill>
                          <a:effectLst/>
                        </a:rPr>
                        <a:t>Musical</a:t>
                      </a:r>
                      <a:endParaRPr lang="en-IE"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3229007065"/>
                  </a:ext>
                </a:extLst>
              </a:tr>
              <a:tr h="202722">
                <a:tc>
                  <a:txBody>
                    <a:bodyPr/>
                    <a:lstStyle/>
                    <a:p>
                      <a:pPr algn="r" fontAlgn="t"/>
                      <a:r>
                        <a:rPr lang="en-IE" sz="1050" u="none" strike="noStrike" dirty="0">
                          <a:solidFill>
                            <a:schemeClr val="tx1">
                              <a:lumMod val="75000"/>
                              <a:lumOff val="25000"/>
                            </a:schemeClr>
                          </a:solidFill>
                          <a:effectLst/>
                        </a:rPr>
                        <a:t>Plays</a:t>
                      </a:r>
                      <a:endParaRPr lang="en-IE"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3784673480"/>
                  </a:ext>
                </a:extLst>
              </a:tr>
              <a:tr h="202722">
                <a:tc>
                  <a:txBody>
                    <a:bodyPr/>
                    <a:lstStyle/>
                    <a:p>
                      <a:pPr algn="r" fontAlgn="t"/>
                      <a:r>
                        <a:rPr lang="en-IE" sz="1050" u="none" strike="noStrike" dirty="0">
                          <a:solidFill>
                            <a:schemeClr val="tx1">
                              <a:lumMod val="75000"/>
                              <a:lumOff val="25000"/>
                            </a:schemeClr>
                          </a:solidFill>
                          <a:effectLst/>
                        </a:rPr>
                        <a:t>Traditional Irish/Folk music</a:t>
                      </a:r>
                      <a:endParaRPr lang="en-IE"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2591447433"/>
                  </a:ext>
                </a:extLst>
              </a:tr>
              <a:tr h="202722">
                <a:tc>
                  <a:txBody>
                    <a:bodyPr/>
                    <a:lstStyle/>
                    <a:p>
                      <a:pPr algn="r" fontAlgn="t"/>
                      <a:r>
                        <a:rPr lang="en-IE" sz="1050" u="none" strike="noStrike" dirty="0">
                          <a:solidFill>
                            <a:schemeClr val="tx1">
                              <a:lumMod val="75000"/>
                              <a:lumOff val="25000"/>
                            </a:schemeClr>
                          </a:solidFill>
                          <a:effectLst/>
                        </a:rPr>
                        <a:t>Country Music</a:t>
                      </a:r>
                      <a:endParaRPr lang="en-IE"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3296384154"/>
                  </a:ext>
                </a:extLst>
              </a:tr>
              <a:tr h="202722">
                <a:tc>
                  <a:txBody>
                    <a:bodyPr/>
                    <a:lstStyle/>
                    <a:p>
                      <a:pPr algn="r" fontAlgn="t"/>
                      <a:r>
                        <a:rPr lang="en-US" sz="1050" u="none" strike="noStrike" dirty="0">
                          <a:solidFill>
                            <a:schemeClr val="tx1">
                              <a:lumMod val="75000"/>
                              <a:lumOff val="25000"/>
                            </a:schemeClr>
                          </a:solidFill>
                          <a:effectLst/>
                        </a:rPr>
                        <a:t>Art Exhibition (paintings, sculpture, photography, etc.</a:t>
                      </a:r>
                      <a:endParaRPr lang="en-US"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1385562833"/>
                  </a:ext>
                </a:extLst>
              </a:tr>
              <a:tr h="202722">
                <a:tc>
                  <a:txBody>
                    <a:bodyPr/>
                    <a:lstStyle/>
                    <a:p>
                      <a:pPr algn="r" fontAlgn="t"/>
                      <a:r>
                        <a:rPr lang="en-IE" sz="1050" u="none" strike="noStrike" dirty="0">
                          <a:solidFill>
                            <a:schemeClr val="tx1">
                              <a:lumMod val="75000"/>
                              <a:lumOff val="25000"/>
                            </a:schemeClr>
                          </a:solidFill>
                          <a:effectLst/>
                        </a:rPr>
                        <a:t>Stand-up comedy</a:t>
                      </a:r>
                      <a:endParaRPr lang="en-IE"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844839662"/>
                  </a:ext>
                </a:extLst>
              </a:tr>
              <a:tr h="202722">
                <a:tc>
                  <a:txBody>
                    <a:bodyPr/>
                    <a:lstStyle/>
                    <a:p>
                      <a:pPr algn="r" fontAlgn="t"/>
                      <a:r>
                        <a:rPr lang="en-US" sz="1050" u="none" strike="noStrike" dirty="0">
                          <a:solidFill>
                            <a:schemeClr val="tx1">
                              <a:lumMod val="75000"/>
                              <a:lumOff val="25000"/>
                            </a:schemeClr>
                          </a:solidFill>
                          <a:effectLst/>
                        </a:rPr>
                        <a:t>Traditional Irish/Folk dance performance (not competitive event)</a:t>
                      </a:r>
                      <a:endParaRPr lang="en-US"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3673449957"/>
                  </a:ext>
                </a:extLst>
              </a:tr>
              <a:tr h="202722">
                <a:tc>
                  <a:txBody>
                    <a:bodyPr/>
                    <a:lstStyle/>
                    <a:p>
                      <a:pPr algn="r" fontAlgn="t"/>
                      <a:r>
                        <a:rPr lang="en-US" sz="1050" u="none" strike="noStrike" dirty="0">
                          <a:solidFill>
                            <a:schemeClr val="tx1">
                              <a:lumMod val="75000"/>
                              <a:lumOff val="25000"/>
                            </a:schemeClr>
                          </a:solidFill>
                          <a:effectLst/>
                        </a:rPr>
                        <a:t>Live streaming of an event at a cinema (e.g. play, opera, concert etc.)</a:t>
                      </a:r>
                      <a:endParaRPr lang="en-US"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1569890619"/>
                  </a:ext>
                </a:extLst>
              </a:tr>
              <a:tr h="202722">
                <a:tc>
                  <a:txBody>
                    <a:bodyPr/>
                    <a:lstStyle/>
                    <a:p>
                      <a:pPr algn="r" fontAlgn="t"/>
                      <a:r>
                        <a:rPr lang="en-IE" sz="1050" u="none" strike="noStrike" dirty="0">
                          <a:solidFill>
                            <a:schemeClr val="tx1">
                              <a:lumMod val="75000"/>
                              <a:lumOff val="25000"/>
                            </a:schemeClr>
                          </a:solidFill>
                          <a:effectLst/>
                        </a:rPr>
                        <a:t>World music</a:t>
                      </a:r>
                      <a:endParaRPr lang="en-IE"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2987608015"/>
                  </a:ext>
                </a:extLst>
              </a:tr>
              <a:tr h="202722">
                <a:tc>
                  <a:txBody>
                    <a:bodyPr/>
                    <a:lstStyle/>
                    <a:p>
                      <a:pPr algn="r" fontAlgn="t"/>
                      <a:r>
                        <a:rPr lang="en-IE" sz="1050" u="none" strike="noStrike" dirty="0">
                          <a:solidFill>
                            <a:schemeClr val="tx1">
                              <a:lumMod val="75000"/>
                              <a:lumOff val="25000"/>
                            </a:schemeClr>
                          </a:solidFill>
                          <a:effectLst/>
                        </a:rPr>
                        <a:t>Classical music</a:t>
                      </a:r>
                      <a:endParaRPr lang="en-IE"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839520448"/>
                  </a:ext>
                </a:extLst>
              </a:tr>
              <a:tr h="202722">
                <a:tc>
                  <a:txBody>
                    <a:bodyPr/>
                    <a:lstStyle/>
                    <a:p>
                      <a:pPr algn="r" fontAlgn="t"/>
                      <a:r>
                        <a:rPr lang="en-IE" sz="1050" u="none" strike="noStrike" dirty="0">
                          <a:solidFill>
                            <a:schemeClr val="tx1">
                              <a:lumMod val="75000"/>
                              <a:lumOff val="25000"/>
                            </a:schemeClr>
                          </a:solidFill>
                          <a:effectLst/>
                        </a:rPr>
                        <a:t>Jazz/Blues music</a:t>
                      </a:r>
                      <a:endParaRPr lang="en-IE"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3223812276"/>
                  </a:ext>
                </a:extLst>
              </a:tr>
              <a:tr h="202722">
                <a:tc>
                  <a:txBody>
                    <a:bodyPr/>
                    <a:lstStyle/>
                    <a:p>
                      <a:pPr algn="r" fontAlgn="t"/>
                      <a:r>
                        <a:rPr lang="en-US" sz="1050" u="none" strike="noStrike" dirty="0">
                          <a:solidFill>
                            <a:schemeClr val="tx1">
                              <a:lumMod val="75000"/>
                              <a:lumOff val="25000"/>
                            </a:schemeClr>
                          </a:solidFill>
                          <a:effectLst/>
                        </a:rPr>
                        <a:t>Circus – in a tent or other venue</a:t>
                      </a:r>
                      <a:endParaRPr lang="en-US"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2052228607"/>
                  </a:ext>
                </a:extLst>
              </a:tr>
              <a:tr h="202722">
                <a:tc>
                  <a:txBody>
                    <a:bodyPr/>
                    <a:lstStyle/>
                    <a:p>
                      <a:pPr algn="r" fontAlgn="t"/>
                      <a:r>
                        <a:rPr lang="en-US" sz="1050" u="none" strike="noStrike" dirty="0">
                          <a:solidFill>
                            <a:schemeClr val="tx1">
                              <a:lumMod val="75000"/>
                              <a:lumOff val="25000"/>
                            </a:schemeClr>
                          </a:solidFill>
                          <a:effectLst/>
                        </a:rPr>
                        <a:t>Event connected with books or writing (</a:t>
                      </a:r>
                      <a:r>
                        <a:rPr lang="en-US" sz="1050" u="none" strike="noStrike" dirty="0" err="1">
                          <a:solidFill>
                            <a:schemeClr val="tx1">
                              <a:lumMod val="75000"/>
                              <a:lumOff val="25000"/>
                            </a:schemeClr>
                          </a:solidFill>
                          <a:effectLst/>
                        </a:rPr>
                        <a:t>e.g</a:t>
                      </a:r>
                      <a:r>
                        <a:rPr lang="en-US" sz="1050" u="none" strike="noStrike" dirty="0">
                          <a:solidFill>
                            <a:schemeClr val="tx1">
                              <a:lumMod val="75000"/>
                              <a:lumOff val="25000"/>
                            </a:schemeClr>
                          </a:solidFill>
                          <a:effectLst/>
                        </a:rPr>
                        <a:t> reading or interview with author)</a:t>
                      </a:r>
                      <a:endParaRPr lang="en-US"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2050148398"/>
                  </a:ext>
                </a:extLst>
              </a:tr>
              <a:tr h="202722">
                <a:tc>
                  <a:txBody>
                    <a:bodyPr/>
                    <a:lstStyle/>
                    <a:p>
                      <a:pPr algn="r" fontAlgn="t"/>
                      <a:r>
                        <a:rPr lang="en-US" sz="1050" u="none" strike="noStrike" dirty="0">
                          <a:solidFill>
                            <a:schemeClr val="tx1">
                              <a:lumMod val="75000"/>
                              <a:lumOff val="25000"/>
                            </a:schemeClr>
                          </a:solidFill>
                          <a:effectLst/>
                        </a:rPr>
                        <a:t>Event connected with Architecture (</a:t>
                      </a:r>
                      <a:r>
                        <a:rPr lang="en-US" sz="1050" u="none" strike="noStrike" dirty="0" err="1">
                          <a:solidFill>
                            <a:schemeClr val="tx1">
                              <a:lumMod val="75000"/>
                              <a:lumOff val="25000"/>
                            </a:schemeClr>
                          </a:solidFill>
                          <a:effectLst/>
                        </a:rPr>
                        <a:t>eg</a:t>
                      </a:r>
                      <a:r>
                        <a:rPr lang="en-US" sz="1050" u="none" strike="noStrike" dirty="0">
                          <a:solidFill>
                            <a:schemeClr val="tx1">
                              <a:lumMod val="75000"/>
                              <a:lumOff val="25000"/>
                            </a:schemeClr>
                          </a:solidFill>
                          <a:effectLst/>
                        </a:rPr>
                        <a:t> talk, exhibition, guided tour)</a:t>
                      </a:r>
                      <a:endParaRPr lang="en-US"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2288932336"/>
                  </a:ext>
                </a:extLst>
              </a:tr>
              <a:tr h="202722">
                <a:tc>
                  <a:txBody>
                    <a:bodyPr/>
                    <a:lstStyle/>
                    <a:p>
                      <a:pPr algn="r" fontAlgn="t"/>
                      <a:r>
                        <a:rPr lang="en-IE" sz="1050" u="none" strike="noStrike" dirty="0">
                          <a:solidFill>
                            <a:schemeClr val="tx1">
                              <a:lumMod val="75000"/>
                              <a:lumOff val="25000"/>
                            </a:schemeClr>
                          </a:solidFill>
                          <a:effectLst/>
                        </a:rPr>
                        <a:t>Opera</a:t>
                      </a:r>
                      <a:endParaRPr lang="en-IE"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2329229389"/>
                  </a:ext>
                </a:extLst>
              </a:tr>
              <a:tr h="202722">
                <a:tc>
                  <a:txBody>
                    <a:bodyPr/>
                    <a:lstStyle/>
                    <a:p>
                      <a:pPr algn="r" fontAlgn="t"/>
                      <a:r>
                        <a:rPr lang="en-IE" sz="1050" u="none" strike="noStrike" dirty="0">
                          <a:solidFill>
                            <a:schemeClr val="tx1">
                              <a:lumMod val="75000"/>
                              <a:lumOff val="25000"/>
                            </a:schemeClr>
                          </a:solidFill>
                          <a:effectLst/>
                        </a:rPr>
                        <a:t>Contemporary dance performance</a:t>
                      </a:r>
                      <a:endParaRPr lang="en-IE"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2170857119"/>
                  </a:ext>
                </a:extLst>
              </a:tr>
              <a:tr h="202722">
                <a:tc>
                  <a:txBody>
                    <a:bodyPr/>
                    <a:lstStyle/>
                    <a:p>
                      <a:pPr algn="r" fontAlgn="t"/>
                      <a:r>
                        <a:rPr lang="en-IE" sz="1050" u="none" strike="noStrike" dirty="0">
                          <a:solidFill>
                            <a:schemeClr val="tx1">
                              <a:lumMod val="75000"/>
                              <a:lumOff val="25000"/>
                            </a:schemeClr>
                          </a:solidFill>
                          <a:effectLst/>
                        </a:rPr>
                        <a:t>Ballet</a:t>
                      </a:r>
                      <a:endParaRPr lang="en-IE"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2204394153"/>
                  </a:ext>
                </a:extLst>
              </a:tr>
              <a:tr h="202722">
                <a:tc>
                  <a:txBody>
                    <a:bodyPr/>
                    <a:lstStyle/>
                    <a:p>
                      <a:pPr algn="r" fontAlgn="t"/>
                      <a:r>
                        <a:rPr lang="en-IE" sz="1050" u="none" strike="noStrike" dirty="0">
                          <a:solidFill>
                            <a:schemeClr val="tx1">
                              <a:lumMod val="75000"/>
                              <a:lumOff val="25000"/>
                            </a:schemeClr>
                          </a:solidFill>
                          <a:effectLst/>
                        </a:rPr>
                        <a:t>Other music</a:t>
                      </a:r>
                      <a:endParaRPr lang="en-IE"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2316821683"/>
                  </a:ext>
                </a:extLst>
              </a:tr>
              <a:tr h="202722">
                <a:tc>
                  <a:txBody>
                    <a:bodyPr/>
                    <a:lstStyle/>
                    <a:p>
                      <a:pPr algn="r" fontAlgn="t"/>
                      <a:r>
                        <a:rPr lang="en-US" sz="1050" u="none" strike="noStrike" dirty="0">
                          <a:solidFill>
                            <a:schemeClr val="tx1">
                              <a:lumMod val="75000"/>
                              <a:lumOff val="25000"/>
                            </a:schemeClr>
                          </a:solidFill>
                          <a:effectLst/>
                        </a:rPr>
                        <a:t>Other performance, concert, event</a:t>
                      </a:r>
                      <a:endParaRPr lang="en-US"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2995626901"/>
                  </a:ext>
                </a:extLst>
              </a:tr>
              <a:tr h="202722">
                <a:tc>
                  <a:txBody>
                    <a:bodyPr/>
                    <a:lstStyle/>
                    <a:p>
                      <a:pPr algn="r" fontAlgn="t"/>
                      <a:r>
                        <a:rPr lang="en-IE" sz="1050" u="none" strike="noStrike" dirty="0">
                          <a:solidFill>
                            <a:schemeClr val="tx1">
                              <a:lumMod val="75000"/>
                              <a:lumOff val="25000"/>
                            </a:schemeClr>
                          </a:solidFill>
                          <a:effectLst/>
                        </a:rPr>
                        <a:t>None</a:t>
                      </a:r>
                      <a:endParaRPr lang="en-IE"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1365356207"/>
                  </a:ext>
                </a:extLst>
              </a:tr>
            </a:tbl>
          </a:graphicData>
        </a:graphic>
      </p:graphicFrame>
      <p:cxnSp>
        <p:nvCxnSpPr>
          <p:cNvPr id="12" name="Straight Connector 11">
            <a:extLst>
              <a:ext uri="{FF2B5EF4-FFF2-40B4-BE49-F238E27FC236}">
                <a16:creationId xmlns="" xmlns:a16="http://schemas.microsoft.com/office/drawing/2014/main" id="{49843055-E493-4B1F-AB9B-E989BA54D02A}"/>
              </a:ext>
            </a:extLst>
          </p:cNvPr>
          <p:cNvCxnSpPr/>
          <p:nvPr/>
        </p:nvCxnSpPr>
        <p:spPr>
          <a:xfrm>
            <a:off x="382944" y="3549774"/>
            <a:ext cx="8951360" cy="0"/>
          </a:xfrm>
          <a:prstGeom prst="line">
            <a:avLst/>
          </a:prstGeom>
          <a:ln w="9525"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 xmlns:a16="http://schemas.microsoft.com/office/drawing/2014/main" id="{499A5BD1-CC53-462D-A62B-D24E39C7DBDA}"/>
              </a:ext>
            </a:extLst>
          </p:cNvPr>
          <p:cNvCxnSpPr/>
          <p:nvPr/>
        </p:nvCxnSpPr>
        <p:spPr>
          <a:xfrm>
            <a:off x="382944" y="2320305"/>
            <a:ext cx="8951360" cy="0"/>
          </a:xfrm>
          <a:prstGeom prst="line">
            <a:avLst/>
          </a:prstGeom>
          <a:ln w="9525"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 xmlns:a16="http://schemas.microsoft.com/office/drawing/2014/main" id="{FA959931-FFA6-4533-BF0F-49AB8B8A4DB8}"/>
              </a:ext>
            </a:extLst>
          </p:cNvPr>
          <p:cNvCxnSpPr/>
          <p:nvPr/>
        </p:nvCxnSpPr>
        <p:spPr>
          <a:xfrm>
            <a:off x="394128" y="4768577"/>
            <a:ext cx="8951360" cy="0"/>
          </a:xfrm>
          <a:prstGeom prst="line">
            <a:avLst/>
          </a:prstGeom>
          <a:ln w="9525"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344786918"/>
      </p:ext>
    </p:extLst>
  </p:cSld>
  <p:clrMapOvr>
    <a:masterClrMapping/>
  </p:clrMapOvr>
  <p:transition spd="slow">
    <p:wipe dir="r"/>
  </p:transition>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F3D0643F-ED63-4B70-8137-04A62F31F858}"/>
              </a:ext>
            </a:extLst>
          </p:cNvPr>
          <p:cNvSpPr>
            <a:spLocks noGrp="1"/>
          </p:cNvSpPr>
          <p:nvPr>
            <p:ph type="body" sz="quarter" idx="49"/>
          </p:nvPr>
        </p:nvSpPr>
        <p:spPr/>
        <p:txBody>
          <a:bodyPr/>
          <a:lstStyle/>
          <a:p>
            <a:r>
              <a:rPr lang="en-IE" dirty="0"/>
              <a:t>Base : All adults 16+ n-1303</a:t>
            </a:r>
            <a:br>
              <a:rPr lang="en-IE" dirty="0"/>
            </a:br>
            <a:endParaRPr lang="en-IE" dirty="0"/>
          </a:p>
          <a:p>
            <a:endParaRPr lang="en-IE" dirty="0"/>
          </a:p>
        </p:txBody>
      </p:sp>
      <p:sp>
        <p:nvSpPr>
          <p:cNvPr id="3" name="Title 2">
            <a:extLst>
              <a:ext uri="{FF2B5EF4-FFF2-40B4-BE49-F238E27FC236}">
                <a16:creationId xmlns="" xmlns:a16="http://schemas.microsoft.com/office/drawing/2014/main" id="{4195CA67-0113-44C9-8154-DBD9D1829A57}"/>
              </a:ext>
            </a:extLst>
          </p:cNvPr>
          <p:cNvSpPr>
            <a:spLocks noGrp="1"/>
          </p:cNvSpPr>
          <p:nvPr>
            <p:ph type="title"/>
          </p:nvPr>
        </p:nvSpPr>
        <p:spPr/>
        <p:txBody>
          <a:bodyPr/>
          <a:lstStyle/>
          <a:p>
            <a:r>
              <a:rPr lang="en-IE" dirty="0"/>
              <a:t>Galway 2020: Total Awareness/ Understanding</a:t>
            </a:r>
          </a:p>
        </p:txBody>
      </p:sp>
      <p:sp>
        <p:nvSpPr>
          <p:cNvPr id="4" name="Text Placeholder 3">
            <a:extLst>
              <a:ext uri="{FF2B5EF4-FFF2-40B4-BE49-F238E27FC236}">
                <a16:creationId xmlns="" xmlns:a16="http://schemas.microsoft.com/office/drawing/2014/main" id="{B0C5AD65-56BD-400F-AEAD-21EC5E9A0F92}"/>
              </a:ext>
            </a:extLst>
          </p:cNvPr>
          <p:cNvSpPr>
            <a:spLocks noGrp="1"/>
          </p:cNvSpPr>
          <p:nvPr>
            <p:ph type="body" sz="quarter" idx="60"/>
          </p:nvPr>
        </p:nvSpPr>
        <p:spPr/>
        <p:txBody>
          <a:bodyPr/>
          <a:lstStyle/>
          <a:p>
            <a:r>
              <a:rPr lang="en-US" dirty="0"/>
              <a:t>Q.22c Having read this description, do you recall hearing anything about Galway 2020?</a:t>
            </a:r>
            <a:endParaRPr lang="en-IE" dirty="0"/>
          </a:p>
        </p:txBody>
      </p:sp>
      <p:sp>
        <p:nvSpPr>
          <p:cNvPr id="5" name="Parallelogram 4">
            <a:extLst>
              <a:ext uri="{FF2B5EF4-FFF2-40B4-BE49-F238E27FC236}">
                <a16:creationId xmlns="" xmlns:a16="http://schemas.microsoft.com/office/drawing/2014/main" id="{5C0BB064-894B-4579-B6A6-B2A3BA0582A4}"/>
              </a:ext>
            </a:extLst>
          </p:cNvPr>
          <p:cNvSpPr/>
          <p:nvPr/>
        </p:nvSpPr>
        <p:spPr>
          <a:xfrm>
            <a:off x="897386" y="5895206"/>
            <a:ext cx="8111227" cy="517976"/>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400" b="1" dirty="0">
                <a:solidFill>
                  <a:prstClr val="white"/>
                </a:solidFill>
              </a:rPr>
              <a:t>Total awareness/Understanding of Galway 2020 is largely consistent demographically and includes 41% of Non Arts goers.</a:t>
            </a:r>
          </a:p>
        </p:txBody>
      </p:sp>
      <p:graphicFrame>
        <p:nvGraphicFramePr>
          <p:cNvPr id="6" name="Table 5">
            <a:extLst>
              <a:ext uri="{FF2B5EF4-FFF2-40B4-BE49-F238E27FC236}">
                <a16:creationId xmlns="" xmlns:a16="http://schemas.microsoft.com/office/drawing/2014/main" id="{6AF36DE9-FCFF-41A8-8252-895D1900ADF8}"/>
              </a:ext>
            </a:extLst>
          </p:cNvPr>
          <p:cNvGraphicFramePr>
            <a:graphicFrameLocks noGrp="1"/>
          </p:cNvGraphicFramePr>
          <p:nvPr>
            <p:extLst>
              <p:ext uri="{D42A27DB-BD31-4B8C-83A1-F6EECF244321}">
                <p14:modId xmlns:p14="http://schemas.microsoft.com/office/powerpoint/2010/main" val="2595445379"/>
              </p:ext>
            </p:extLst>
          </p:nvPr>
        </p:nvGraphicFramePr>
        <p:xfrm>
          <a:off x="277781" y="1268760"/>
          <a:ext cx="9350438" cy="4032448"/>
        </p:xfrm>
        <a:graphic>
          <a:graphicData uri="http://schemas.openxmlformats.org/drawingml/2006/table">
            <a:tbl>
              <a:tblPr>
                <a:tableStyleId>{5C22544A-7EE6-4342-B048-85BDC9FD1C3A}</a:tableStyleId>
              </a:tblPr>
              <a:tblGrid>
                <a:gridCol w="1309094">
                  <a:extLst>
                    <a:ext uri="{9D8B030D-6E8A-4147-A177-3AD203B41FA5}">
                      <a16:colId xmlns="" xmlns:a16="http://schemas.microsoft.com/office/drawing/2014/main" val="894456623"/>
                    </a:ext>
                  </a:extLst>
                </a:gridCol>
                <a:gridCol w="502584">
                  <a:extLst>
                    <a:ext uri="{9D8B030D-6E8A-4147-A177-3AD203B41FA5}">
                      <a16:colId xmlns="" xmlns:a16="http://schemas.microsoft.com/office/drawing/2014/main" val="1984984959"/>
                    </a:ext>
                  </a:extLst>
                </a:gridCol>
                <a:gridCol w="502584">
                  <a:extLst>
                    <a:ext uri="{9D8B030D-6E8A-4147-A177-3AD203B41FA5}">
                      <a16:colId xmlns="" xmlns:a16="http://schemas.microsoft.com/office/drawing/2014/main" val="2838474015"/>
                    </a:ext>
                  </a:extLst>
                </a:gridCol>
                <a:gridCol w="502584">
                  <a:extLst>
                    <a:ext uri="{9D8B030D-6E8A-4147-A177-3AD203B41FA5}">
                      <a16:colId xmlns="" xmlns:a16="http://schemas.microsoft.com/office/drawing/2014/main" val="3532145905"/>
                    </a:ext>
                  </a:extLst>
                </a:gridCol>
                <a:gridCol w="502584">
                  <a:extLst>
                    <a:ext uri="{9D8B030D-6E8A-4147-A177-3AD203B41FA5}">
                      <a16:colId xmlns="" xmlns:a16="http://schemas.microsoft.com/office/drawing/2014/main" val="3033902268"/>
                    </a:ext>
                  </a:extLst>
                </a:gridCol>
                <a:gridCol w="502584">
                  <a:extLst>
                    <a:ext uri="{9D8B030D-6E8A-4147-A177-3AD203B41FA5}">
                      <a16:colId xmlns="" xmlns:a16="http://schemas.microsoft.com/office/drawing/2014/main" val="3842272714"/>
                    </a:ext>
                  </a:extLst>
                </a:gridCol>
                <a:gridCol w="502584">
                  <a:extLst>
                    <a:ext uri="{9D8B030D-6E8A-4147-A177-3AD203B41FA5}">
                      <a16:colId xmlns="" xmlns:a16="http://schemas.microsoft.com/office/drawing/2014/main" val="4183324784"/>
                    </a:ext>
                  </a:extLst>
                </a:gridCol>
                <a:gridCol w="502584">
                  <a:extLst>
                    <a:ext uri="{9D8B030D-6E8A-4147-A177-3AD203B41FA5}">
                      <a16:colId xmlns="" xmlns:a16="http://schemas.microsoft.com/office/drawing/2014/main" val="4066204407"/>
                    </a:ext>
                  </a:extLst>
                </a:gridCol>
                <a:gridCol w="502584">
                  <a:extLst>
                    <a:ext uri="{9D8B030D-6E8A-4147-A177-3AD203B41FA5}">
                      <a16:colId xmlns="" xmlns:a16="http://schemas.microsoft.com/office/drawing/2014/main" val="976490992"/>
                    </a:ext>
                  </a:extLst>
                </a:gridCol>
                <a:gridCol w="502584">
                  <a:extLst>
                    <a:ext uri="{9D8B030D-6E8A-4147-A177-3AD203B41FA5}">
                      <a16:colId xmlns="" xmlns:a16="http://schemas.microsoft.com/office/drawing/2014/main" val="2305910549"/>
                    </a:ext>
                  </a:extLst>
                </a:gridCol>
                <a:gridCol w="502584">
                  <a:extLst>
                    <a:ext uri="{9D8B030D-6E8A-4147-A177-3AD203B41FA5}">
                      <a16:colId xmlns="" xmlns:a16="http://schemas.microsoft.com/office/drawing/2014/main" val="3900192733"/>
                    </a:ext>
                  </a:extLst>
                </a:gridCol>
                <a:gridCol w="502584">
                  <a:extLst>
                    <a:ext uri="{9D8B030D-6E8A-4147-A177-3AD203B41FA5}">
                      <a16:colId xmlns="" xmlns:a16="http://schemas.microsoft.com/office/drawing/2014/main" val="1732058523"/>
                    </a:ext>
                  </a:extLst>
                </a:gridCol>
                <a:gridCol w="502584">
                  <a:extLst>
                    <a:ext uri="{9D8B030D-6E8A-4147-A177-3AD203B41FA5}">
                      <a16:colId xmlns="" xmlns:a16="http://schemas.microsoft.com/office/drawing/2014/main" val="1523173985"/>
                    </a:ext>
                  </a:extLst>
                </a:gridCol>
                <a:gridCol w="502584">
                  <a:extLst>
                    <a:ext uri="{9D8B030D-6E8A-4147-A177-3AD203B41FA5}">
                      <a16:colId xmlns="" xmlns:a16="http://schemas.microsoft.com/office/drawing/2014/main" val="2091529315"/>
                    </a:ext>
                  </a:extLst>
                </a:gridCol>
                <a:gridCol w="502584">
                  <a:extLst>
                    <a:ext uri="{9D8B030D-6E8A-4147-A177-3AD203B41FA5}">
                      <a16:colId xmlns="" xmlns:a16="http://schemas.microsoft.com/office/drawing/2014/main" val="1094970359"/>
                    </a:ext>
                  </a:extLst>
                </a:gridCol>
                <a:gridCol w="502584">
                  <a:extLst>
                    <a:ext uri="{9D8B030D-6E8A-4147-A177-3AD203B41FA5}">
                      <a16:colId xmlns="" xmlns:a16="http://schemas.microsoft.com/office/drawing/2014/main" val="1994172053"/>
                    </a:ext>
                  </a:extLst>
                </a:gridCol>
                <a:gridCol w="502584">
                  <a:extLst>
                    <a:ext uri="{9D8B030D-6E8A-4147-A177-3AD203B41FA5}">
                      <a16:colId xmlns="" xmlns:a16="http://schemas.microsoft.com/office/drawing/2014/main" val="3187342407"/>
                    </a:ext>
                  </a:extLst>
                </a:gridCol>
              </a:tblGrid>
              <a:tr h="564361">
                <a:tc rowSpan="2">
                  <a:txBody>
                    <a:bodyPr/>
                    <a:lstStyle/>
                    <a:p>
                      <a:pPr algn="l" fontAlgn="t"/>
                      <a:endParaRPr lang="en-IE" sz="1200" b="0" i="0" u="none" strike="noStrike" dirty="0">
                        <a:solidFill>
                          <a:srgbClr val="000000"/>
                        </a:solidFill>
                        <a:effectLst/>
                        <a:latin typeface="Tahoma" panose="020B0604030504040204" pitchFamily="34" charset="0"/>
                      </a:endParaRPr>
                    </a:p>
                  </a:txBody>
                  <a:tcPr marL="7853" marR="7853" marT="7853" marB="0">
                    <a:solidFill>
                      <a:srgbClr val="FED402"/>
                    </a:solidFill>
                  </a:tcPr>
                </a:tc>
                <a:tc rowSpan="2">
                  <a:txBody>
                    <a:bodyPr/>
                    <a:lstStyle/>
                    <a:p>
                      <a:pPr algn="ctr" fontAlgn="t"/>
                      <a:r>
                        <a:rPr lang="en-IE" sz="1200" b="1" u="none" strike="noStrike" dirty="0">
                          <a:effectLst/>
                        </a:rPr>
                        <a:t>Total</a:t>
                      </a:r>
                      <a:endParaRPr lang="en-IE" sz="1200" b="1" i="0" u="none" strike="noStrike" dirty="0">
                        <a:solidFill>
                          <a:srgbClr val="000000"/>
                        </a:solidFill>
                        <a:effectLst/>
                        <a:latin typeface="Tahoma" panose="020B0604030504040204" pitchFamily="34" charset="0"/>
                      </a:endParaRPr>
                    </a:p>
                  </a:txBody>
                  <a:tcPr marL="7853" marR="7853" marT="7853" marB="0" anchor="ctr">
                    <a:solidFill>
                      <a:srgbClr val="FED402"/>
                    </a:solidFill>
                  </a:tcPr>
                </a:tc>
                <a:tc gridSpan="2">
                  <a:txBody>
                    <a:bodyPr/>
                    <a:lstStyle/>
                    <a:p>
                      <a:pPr algn="ctr" fontAlgn="t"/>
                      <a:r>
                        <a:rPr lang="en-IE" sz="1200" b="1" u="none" strike="noStrike" dirty="0">
                          <a:effectLst/>
                        </a:rPr>
                        <a:t>Gender</a:t>
                      </a:r>
                      <a:endParaRPr lang="en-IE" sz="1200" b="1" i="0" u="none" strike="noStrike" dirty="0">
                        <a:solidFill>
                          <a:srgbClr val="000000"/>
                        </a:solidFill>
                        <a:effectLst/>
                        <a:latin typeface="Tahoma" panose="020B0604030504040204" pitchFamily="34" charset="0"/>
                      </a:endParaRPr>
                    </a:p>
                  </a:txBody>
                  <a:tcPr marL="7853" marR="7853" marT="7853" marB="0" anchor="ctr">
                    <a:solidFill>
                      <a:srgbClr val="FED402"/>
                    </a:solidFill>
                  </a:tcPr>
                </a:tc>
                <a:tc hMerge="1">
                  <a:txBody>
                    <a:bodyPr/>
                    <a:lstStyle/>
                    <a:p>
                      <a:endParaRPr lang="en-IE"/>
                    </a:p>
                  </a:txBody>
                  <a:tcPr/>
                </a:tc>
                <a:tc gridSpan="3">
                  <a:txBody>
                    <a:bodyPr/>
                    <a:lstStyle/>
                    <a:p>
                      <a:pPr algn="ctr" fontAlgn="t"/>
                      <a:r>
                        <a:rPr lang="en-IE" sz="1200" b="1" u="none" strike="noStrike" dirty="0">
                          <a:effectLst/>
                        </a:rPr>
                        <a:t>Age</a:t>
                      </a:r>
                      <a:endParaRPr lang="en-IE" sz="1200" b="1" i="0" u="none" strike="noStrike" dirty="0">
                        <a:solidFill>
                          <a:srgbClr val="000000"/>
                        </a:solidFill>
                        <a:effectLst/>
                        <a:latin typeface="Tahoma" panose="020B0604030504040204" pitchFamily="34" charset="0"/>
                      </a:endParaRPr>
                    </a:p>
                  </a:txBody>
                  <a:tcPr marL="7853" marR="7853" marT="7853" marB="0" anchor="ctr">
                    <a:solidFill>
                      <a:srgbClr val="FED402"/>
                    </a:solidFill>
                  </a:tcPr>
                </a:tc>
                <a:tc hMerge="1">
                  <a:txBody>
                    <a:bodyPr/>
                    <a:lstStyle/>
                    <a:p>
                      <a:endParaRPr lang="en-IE"/>
                    </a:p>
                  </a:txBody>
                  <a:tcPr/>
                </a:tc>
                <a:tc hMerge="1">
                  <a:txBody>
                    <a:bodyPr/>
                    <a:lstStyle/>
                    <a:p>
                      <a:endParaRPr lang="en-IE"/>
                    </a:p>
                  </a:txBody>
                  <a:tcPr/>
                </a:tc>
                <a:tc gridSpan="2">
                  <a:txBody>
                    <a:bodyPr/>
                    <a:lstStyle/>
                    <a:p>
                      <a:pPr algn="ctr" fontAlgn="t"/>
                      <a:r>
                        <a:rPr lang="en-IE" sz="1200" b="1" u="none" strike="noStrike" dirty="0">
                          <a:effectLst/>
                        </a:rPr>
                        <a:t>Social Class</a:t>
                      </a:r>
                      <a:endParaRPr lang="en-IE" sz="1200" b="1" i="0" u="none" strike="noStrike" dirty="0">
                        <a:solidFill>
                          <a:srgbClr val="000000"/>
                        </a:solidFill>
                        <a:effectLst/>
                        <a:latin typeface="Tahoma" panose="020B0604030504040204" pitchFamily="34" charset="0"/>
                      </a:endParaRPr>
                    </a:p>
                  </a:txBody>
                  <a:tcPr marL="7853" marR="7853" marT="7853" marB="0" anchor="ctr">
                    <a:solidFill>
                      <a:srgbClr val="FED402"/>
                    </a:solidFill>
                  </a:tcPr>
                </a:tc>
                <a:tc hMerge="1">
                  <a:txBody>
                    <a:bodyPr/>
                    <a:lstStyle/>
                    <a:p>
                      <a:endParaRPr lang="en-IE"/>
                    </a:p>
                  </a:txBody>
                  <a:tcPr/>
                </a:tc>
                <a:tc gridSpan="3">
                  <a:txBody>
                    <a:bodyPr/>
                    <a:lstStyle/>
                    <a:p>
                      <a:pPr algn="ctr" fontAlgn="t"/>
                      <a:r>
                        <a:rPr lang="en-IE" sz="1200" b="1" u="none" strike="noStrike" dirty="0">
                          <a:effectLst/>
                        </a:rPr>
                        <a:t>Region</a:t>
                      </a:r>
                      <a:endParaRPr lang="en-IE" sz="1200" b="1" i="0" u="none" strike="noStrike" dirty="0">
                        <a:solidFill>
                          <a:srgbClr val="000000"/>
                        </a:solidFill>
                        <a:effectLst/>
                        <a:latin typeface="Tahoma" panose="020B0604030504040204" pitchFamily="34" charset="0"/>
                      </a:endParaRPr>
                    </a:p>
                  </a:txBody>
                  <a:tcPr marL="7853" marR="7853" marT="7853" marB="0" anchor="ctr">
                    <a:solidFill>
                      <a:srgbClr val="FED402"/>
                    </a:solidFill>
                  </a:tcPr>
                </a:tc>
                <a:tc hMerge="1">
                  <a:txBody>
                    <a:bodyPr/>
                    <a:lstStyle/>
                    <a:p>
                      <a:endParaRPr lang="en-IE"/>
                    </a:p>
                  </a:txBody>
                  <a:tcPr/>
                </a:tc>
                <a:tc hMerge="1">
                  <a:txBody>
                    <a:bodyPr/>
                    <a:lstStyle/>
                    <a:p>
                      <a:endParaRPr lang="en-IE"/>
                    </a:p>
                  </a:txBody>
                  <a:tcPr/>
                </a:tc>
                <a:tc gridSpan="5">
                  <a:txBody>
                    <a:bodyPr/>
                    <a:lstStyle/>
                    <a:p>
                      <a:pPr algn="ctr" fontAlgn="t"/>
                      <a:r>
                        <a:rPr lang="en-IE" sz="1200" b="1" u="none" strike="noStrike" dirty="0">
                          <a:effectLst/>
                        </a:rPr>
                        <a:t>Arts Goers</a:t>
                      </a:r>
                      <a:endParaRPr lang="en-IE" sz="1200" b="1" i="0" u="none" strike="noStrike" dirty="0">
                        <a:solidFill>
                          <a:srgbClr val="000000"/>
                        </a:solidFill>
                        <a:effectLst/>
                        <a:latin typeface="Tahoma" panose="020B0604030504040204" pitchFamily="34" charset="0"/>
                      </a:endParaRPr>
                    </a:p>
                  </a:txBody>
                  <a:tcPr marL="7853" marR="7853" marT="7853" marB="0" anchor="ctr">
                    <a:solidFill>
                      <a:srgbClr val="FED402"/>
                    </a:solid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 xmlns:a16="http://schemas.microsoft.com/office/drawing/2014/main" val="3080449610"/>
                  </a:ext>
                </a:extLst>
              </a:tr>
              <a:tr h="761160">
                <a:tc vMerge="1">
                  <a:txBody>
                    <a:bodyPr/>
                    <a:lstStyle/>
                    <a:p>
                      <a:endParaRPr lang="en-IE"/>
                    </a:p>
                  </a:txBody>
                  <a:tcPr/>
                </a:tc>
                <a:tc vMerge="1">
                  <a:txBody>
                    <a:bodyPr/>
                    <a:lstStyle/>
                    <a:p>
                      <a:endParaRPr lang="en-IE"/>
                    </a:p>
                  </a:txBody>
                  <a:tcPr/>
                </a:tc>
                <a:tc>
                  <a:txBody>
                    <a:bodyPr/>
                    <a:lstStyle/>
                    <a:p>
                      <a:pPr algn="ctr" fontAlgn="t"/>
                      <a:r>
                        <a:rPr lang="en-IE" sz="1000" u="none" strike="noStrike" dirty="0">
                          <a:effectLst/>
                        </a:rPr>
                        <a:t>Male</a:t>
                      </a:r>
                      <a:endParaRPr lang="en-IE" sz="1000" b="0" i="0" u="none" strike="noStrike" dirty="0">
                        <a:solidFill>
                          <a:srgbClr val="000000"/>
                        </a:solidFill>
                        <a:effectLst/>
                        <a:latin typeface="Tahoma" panose="020B0604030504040204" pitchFamily="34" charset="0"/>
                      </a:endParaRPr>
                    </a:p>
                  </a:txBody>
                  <a:tcPr marL="7853" marR="7853" marT="7853" marB="0" anchor="ctr">
                    <a:solidFill>
                      <a:srgbClr val="FED402"/>
                    </a:solidFill>
                  </a:tcPr>
                </a:tc>
                <a:tc>
                  <a:txBody>
                    <a:bodyPr/>
                    <a:lstStyle/>
                    <a:p>
                      <a:pPr algn="ctr" fontAlgn="t"/>
                      <a:r>
                        <a:rPr lang="en-IE" sz="1000" u="none" strike="noStrike" dirty="0">
                          <a:effectLst/>
                        </a:rPr>
                        <a:t>Female</a:t>
                      </a:r>
                      <a:endParaRPr lang="en-IE" sz="1000" b="0" i="0" u="none" strike="noStrike" dirty="0">
                        <a:solidFill>
                          <a:srgbClr val="000000"/>
                        </a:solidFill>
                        <a:effectLst/>
                        <a:latin typeface="Tahoma" panose="020B0604030504040204" pitchFamily="34" charset="0"/>
                      </a:endParaRPr>
                    </a:p>
                  </a:txBody>
                  <a:tcPr marL="7853" marR="7853" marT="7853" marB="0" anchor="ctr">
                    <a:solidFill>
                      <a:srgbClr val="FED402"/>
                    </a:solidFill>
                  </a:tcPr>
                </a:tc>
                <a:tc>
                  <a:txBody>
                    <a:bodyPr/>
                    <a:lstStyle/>
                    <a:p>
                      <a:pPr algn="ctr" fontAlgn="t"/>
                      <a:r>
                        <a:rPr lang="en-IE" sz="1000" u="none" strike="noStrike" dirty="0">
                          <a:effectLst/>
                        </a:rPr>
                        <a:t>&lt;34</a:t>
                      </a:r>
                      <a:endParaRPr lang="en-IE" sz="1000" b="0" i="0" u="none" strike="noStrike" dirty="0">
                        <a:solidFill>
                          <a:srgbClr val="000000"/>
                        </a:solidFill>
                        <a:effectLst/>
                        <a:latin typeface="Tahoma" panose="020B0604030504040204" pitchFamily="34" charset="0"/>
                      </a:endParaRPr>
                    </a:p>
                  </a:txBody>
                  <a:tcPr marL="7853" marR="7853" marT="7853" marB="0" anchor="ctr">
                    <a:solidFill>
                      <a:srgbClr val="FED402"/>
                    </a:solidFill>
                  </a:tcPr>
                </a:tc>
                <a:tc>
                  <a:txBody>
                    <a:bodyPr/>
                    <a:lstStyle/>
                    <a:p>
                      <a:pPr algn="ctr" fontAlgn="t"/>
                      <a:r>
                        <a:rPr lang="en-IE" sz="1000" u="none" strike="noStrike" dirty="0">
                          <a:effectLst/>
                        </a:rPr>
                        <a:t>35-49</a:t>
                      </a:r>
                      <a:endParaRPr lang="en-IE" sz="1000" b="0" i="0" u="none" strike="noStrike" dirty="0">
                        <a:solidFill>
                          <a:srgbClr val="000000"/>
                        </a:solidFill>
                        <a:effectLst/>
                        <a:latin typeface="Tahoma" panose="020B0604030504040204" pitchFamily="34" charset="0"/>
                      </a:endParaRPr>
                    </a:p>
                  </a:txBody>
                  <a:tcPr marL="7853" marR="7853" marT="7853" marB="0" anchor="ctr">
                    <a:solidFill>
                      <a:srgbClr val="FED402"/>
                    </a:solidFill>
                  </a:tcPr>
                </a:tc>
                <a:tc>
                  <a:txBody>
                    <a:bodyPr/>
                    <a:lstStyle/>
                    <a:p>
                      <a:pPr algn="ctr" fontAlgn="t"/>
                      <a:r>
                        <a:rPr lang="en-IE" sz="1000" u="none" strike="noStrike" dirty="0">
                          <a:effectLst/>
                        </a:rPr>
                        <a:t>50+</a:t>
                      </a:r>
                      <a:endParaRPr lang="en-IE" sz="1000" b="0" i="0" u="none" strike="noStrike" dirty="0">
                        <a:solidFill>
                          <a:srgbClr val="000000"/>
                        </a:solidFill>
                        <a:effectLst/>
                        <a:latin typeface="Tahoma" panose="020B0604030504040204" pitchFamily="34" charset="0"/>
                      </a:endParaRPr>
                    </a:p>
                  </a:txBody>
                  <a:tcPr marL="7853" marR="7853" marT="7853" marB="0" anchor="ctr">
                    <a:solidFill>
                      <a:srgbClr val="FED402"/>
                    </a:solidFill>
                  </a:tcPr>
                </a:tc>
                <a:tc>
                  <a:txBody>
                    <a:bodyPr/>
                    <a:lstStyle/>
                    <a:p>
                      <a:pPr algn="ctr" fontAlgn="t"/>
                      <a:r>
                        <a:rPr lang="en-IE" sz="1000" u="none" strike="noStrike" dirty="0">
                          <a:effectLst/>
                        </a:rPr>
                        <a:t>ABC1F50+</a:t>
                      </a:r>
                      <a:endParaRPr lang="en-IE" sz="1000" b="0" i="0" u="none" strike="noStrike" dirty="0">
                        <a:solidFill>
                          <a:srgbClr val="000000"/>
                        </a:solidFill>
                        <a:effectLst/>
                        <a:latin typeface="Tahoma" panose="020B0604030504040204" pitchFamily="34" charset="0"/>
                      </a:endParaRPr>
                    </a:p>
                  </a:txBody>
                  <a:tcPr marL="7853" marR="7853" marT="7853" marB="0" anchor="ctr">
                    <a:solidFill>
                      <a:srgbClr val="FED402"/>
                    </a:solidFill>
                  </a:tcPr>
                </a:tc>
                <a:tc>
                  <a:txBody>
                    <a:bodyPr/>
                    <a:lstStyle/>
                    <a:p>
                      <a:pPr algn="ctr" fontAlgn="t"/>
                      <a:r>
                        <a:rPr lang="en-IE" sz="1000" u="none" strike="noStrike" dirty="0">
                          <a:effectLst/>
                        </a:rPr>
                        <a:t>C2DEF50-</a:t>
                      </a:r>
                      <a:endParaRPr lang="en-IE" sz="1000" b="0" i="0" u="none" strike="noStrike" dirty="0">
                        <a:solidFill>
                          <a:srgbClr val="000000"/>
                        </a:solidFill>
                        <a:effectLst/>
                        <a:latin typeface="Tahoma" panose="020B0604030504040204" pitchFamily="34" charset="0"/>
                      </a:endParaRPr>
                    </a:p>
                  </a:txBody>
                  <a:tcPr marL="7853" marR="7853" marT="7853" marB="0" anchor="ctr">
                    <a:solidFill>
                      <a:srgbClr val="FED402"/>
                    </a:solidFill>
                  </a:tcPr>
                </a:tc>
                <a:tc>
                  <a:txBody>
                    <a:bodyPr/>
                    <a:lstStyle/>
                    <a:p>
                      <a:pPr algn="ctr" fontAlgn="t"/>
                      <a:r>
                        <a:rPr lang="en-IE" sz="1000" u="none" strike="noStrike" dirty="0">
                          <a:effectLst/>
                        </a:rPr>
                        <a:t>Dublin</a:t>
                      </a:r>
                      <a:endParaRPr lang="en-IE" sz="1000" b="0" i="0" u="none" strike="noStrike" dirty="0">
                        <a:solidFill>
                          <a:srgbClr val="000000"/>
                        </a:solidFill>
                        <a:effectLst/>
                        <a:latin typeface="Tahoma" panose="020B0604030504040204" pitchFamily="34" charset="0"/>
                      </a:endParaRPr>
                    </a:p>
                  </a:txBody>
                  <a:tcPr marL="7853" marR="7853" marT="7853" marB="0" anchor="ctr">
                    <a:solidFill>
                      <a:srgbClr val="FED402"/>
                    </a:solidFill>
                  </a:tcPr>
                </a:tc>
                <a:tc>
                  <a:txBody>
                    <a:bodyPr/>
                    <a:lstStyle/>
                    <a:p>
                      <a:pPr algn="ctr" fontAlgn="t"/>
                      <a:r>
                        <a:rPr lang="en-IE" sz="1000" u="none" strike="noStrike" dirty="0" err="1">
                          <a:effectLst/>
                        </a:rPr>
                        <a:t>Excl</a:t>
                      </a:r>
                      <a:r>
                        <a:rPr lang="en-IE" sz="1000" u="none" strike="noStrike" dirty="0">
                          <a:effectLst/>
                        </a:rPr>
                        <a:t> Dublin</a:t>
                      </a:r>
                      <a:endParaRPr lang="en-IE" sz="1000" b="0" i="0" u="none" strike="noStrike" dirty="0">
                        <a:solidFill>
                          <a:srgbClr val="000000"/>
                        </a:solidFill>
                        <a:effectLst/>
                        <a:latin typeface="Tahoma" panose="020B0604030504040204" pitchFamily="34" charset="0"/>
                      </a:endParaRPr>
                    </a:p>
                  </a:txBody>
                  <a:tcPr marL="7853" marR="7853" marT="7853" marB="0" anchor="ctr">
                    <a:solidFill>
                      <a:srgbClr val="FED402"/>
                    </a:solidFill>
                  </a:tcPr>
                </a:tc>
                <a:tc>
                  <a:txBody>
                    <a:bodyPr/>
                    <a:lstStyle/>
                    <a:p>
                      <a:pPr algn="ctr" fontAlgn="t"/>
                      <a:r>
                        <a:rPr lang="en-IE" sz="1000" u="none" strike="noStrike" dirty="0">
                          <a:effectLst/>
                        </a:rPr>
                        <a:t>Galway</a:t>
                      </a:r>
                      <a:endParaRPr lang="en-IE" sz="1000" b="0" i="0" u="none" strike="noStrike" dirty="0">
                        <a:solidFill>
                          <a:srgbClr val="000000"/>
                        </a:solidFill>
                        <a:effectLst/>
                        <a:latin typeface="Tahoma" panose="020B0604030504040204" pitchFamily="34" charset="0"/>
                      </a:endParaRPr>
                    </a:p>
                  </a:txBody>
                  <a:tcPr marL="7853" marR="7853" marT="7853" marB="0" anchor="ctr">
                    <a:solidFill>
                      <a:srgbClr val="FED402"/>
                    </a:solidFill>
                  </a:tcPr>
                </a:tc>
                <a:tc>
                  <a:txBody>
                    <a:bodyPr/>
                    <a:lstStyle/>
                    <a:p>
                      <a:pPr algn="ctr" fontAlgn="t"/>
                      <a:r>
                        <a:rPr lang="en-IE" sz="1000" u="none" strike="noStrike" dirty="0">
                          <a:effectLst/>
                        </a:rPr>
                        <a:t>Any arts goers</a:t>
                      </a:r>
                      <a:endParaRPr lang="en-IE" sz="1000" b="0" i="0" u="none" strike="noStrike" dirty="0">
                        <a:solidFill>
                          <a:srgbClr val="000000"/>
                        </a:solidFill>
                        <a:effectLst/>
                        <a:latin typeface="Tahoma" panose="020B0604030504040204" pitchFamily="34" charset="0"/>
                      </a:endParaRPr>
                    </a:p>
                  </a:txBody>
                  <a:tcPr marL="7853" marR="7853" marT="7853" marB="0" anchor="ctr">
                    <a:solidFill>
                      <a:srgbClr val="FED402"/>
                    </a:solidFill>
                  </a:tcPr>
                </a:tc>
                <a:tc>
                  <a:txBody>
                    <a:bodyPr/>
                    <a:lstStyle/>
                    <a:p>
                      <a:pPr algn="ctr" fontAlgn="t"/>
                      <a:r>
                        <a:rPr lang="en-IE" sz="1000" u="none" strike="noStrike" dirty="0" err="1">
                          <a:effectLst/>
                        </a:rPr>
                        <a:t>Occa-sional</a:t>
                      </a:r>
                      <a:endParaRPr lang="en-IE" sz="1000" b="0" i="0" u="none" strike="noStrike" dirty="0">
                        <a:solidFill>
                          <a:srgbClr val="000000"/>
                        </a:solidFill>
                        <a:effectLst/>
                        <a:latin typeface="Tahoma" panose="020B0604030504040204" pitchFamily="34" charset="0"/>
                      </a:endParaRPr>
                    </a:p>
                  </a:txBody>
                  <a:tcPr marL="7853" marR="7853" marT="7853" marB="0" anchor="ctr">
                    <a:solidFill>
                      <a:srgbClr val="FED402"/>
                    </a:solidFill>
                  </a:tcPr>
                </a:tc>
                <a:tc>
                  <a:txBody>
                    <a:bodyPr/>
                    <a:lstStyle/>
                    <a:p>
                      <a:pPr algn="ctr" fontAlgn="t"/>
                      <a:r>
                        <a:rPr lang="en-IE" sz="1000" u="none" strike="noStrike" dirty="0">
                          <a:effectLst/>
                        </a:rPr>
                        <a:t>Regular</a:t>
                      </a:r>
                      <a:endParaRPr lang="en-IE" sz="1000" b="0" i="0" u="none" strike="noStrike" dirty="0">
                        <a:solidFill>
                          <a:srgbClr val="000000"/>
                        </a:solidFill>
                        <a:effectLst/>
                        <a:latin typeface="Tahoma" panose="020B0604030504040204" pitchFamily="34" charset="0"/>
                      </a:endParaRPr>
                    </a:p>
                  </a:txBody>
                  <a:tcPr marL="7853" marR="7853" marT="7853" marB="0" anchor="ctr">
                    <a:solidFill>
                      <a:srgbClr val="FED402"/>
                    </a:solidFill>
                  </a:tcPr>
                </a:tc>
                <a:tc>
                  <a:txBody>
                    <a:bodyPr/>
                    <a:lstStyle/>
                    <a:p>
                      <a:pPr algn="ctr" fontAlgn="t"/>
                      <a:r>
                        <a:rPr lang="en-IE" sz="1000" u="none" strike="noStrike" dirty="0" err="1">
                          <a:effectLst/>
                        </a:rPr>
                        <a:t>Afici-onados</a:t>
                      </a:r>
                      <a:endParaRPr lang="en-IE" sz="1000" b="0" i="0" u="none" strike="noStrike" dirty="0">
                        <a:solidFill>
                          <a:srgbClr val="000000"/>
                        </a:solidFill>
                        <a:effectLst/>
                        <a:latin typeface="Tahoma" panose="020B0604030504040204" pitchFamily="34" charset="0"/>
                      </a:endParaRPr>
                    </a:p>
                  </a:txBody>
                  <a:tcPr marL="7853" marR="7853" marT="7853" marB="0" anchor="ctr">
                    <a:solidFill>
                      <a:srgbClr val="FED402"/>
                    </a:solidFill>
                  </a:tcPr>
                </a:tc>
                <a:tc>
                  <a:txBody>
                    <a:bodyPr/>
                    <a:lstStyle/>
                    <a:p>
                      <a:pPr algn="ctr" fontAlgn="t"/>
                      <a:r>
                        <a:rPr lang="en-IE" sz="1000" u="none" strike="noStrike" dirty="0">
                          <a:effectLst/>
                        </a:rPr>
                        <a:t>None</a:t>
                      </a:r>
                      <a:endParaRPr lang="en-IE" sz="1000" b="0" i="0" u="none" strike="noStrike" dirty="0">
                        <a:solidFill>
                          <a:srgbClr val="000000"/>
                        </a:solidFill>
                        <a:effectLst/>
                        <a:latin typeface="Tahoma" panose="020B0604030504040204" pitchFamily="34" charset="0"/>
                      </a:endParaRPr>
                    </a:p>
                  </a:txBody>
                  <a:tcPr marL="7853" marR="7853" marT="7853" marB="0" anchor="ctr">
                    <a:solidFill>
                      <a:srgbClr val="FED402"/>
                    </a:solidFill>
                  </a:tcPr>
                </a:tc>
                <a:extLst>
                  <a:ext uri="{0D108BD9-81ED-4DB2-BD59-A6C34878D82A}">
                    <a16:rowId xmlns="" xmlns:a16="http://schemas.microsoft.com/office/drawing/2014/main" val="3418469145"/>
                  </a:ext>
                </a:extLst>
              </a:tr>
              <a:tr h="260881">
                <a:tc>
                  <a:txBody>
                    <a:bodyPr/>
                    <a:lstStyle/>
                    <a:p>
                      <a:pPr algn="l" fontAlgn="t"/>
                      <a:r>
                        <a:rPr lang="en-IE" sz="1200" u="none" strike="noStrike" dirty="0">
                          <a:effectLst/>
                        </a:rPr>
                        <a:t> </a:t>
                      </a:r>
                      <a:endParaRPr lang="en-IE" sz="1200" b="0" i="0" u="none" strike="noStrike" dirty="0">
                        <a:solidFill>
                          <a:srgbClr val="000000"/>
                        </a:solidFill>
                        <a:effectLst/>
                        <a:latin typeface="Tahoma" panose="020B0604030504040204" pitchFamily="34" charset="0"/>
                      </a:endParaRPr>
                    </a:p>
                  </a:txBody>
                  <a:tcPr marL="7853" marR="7853" marT="7853" marB="0">
                    <a:solidFill>
                      <a:schemeClr val="bg1">
                        <a:lumMod val="50000"/>
                      </a:schemeClr>
                    </a:solidFill>
                  </a:tcPr>
                </a:tc>
                <a:tc>
                  <a:txBody>
                    <a:bodyPr/>
                    <a:lstStyle/>
                    <a:p>
                      <a:pPr algn="ctr" fontAlgn="t"/>
                      <a:r>
                        <a:rPr lang="en-IE" sz="1000" i="1" u="none" strike="noStrike" dirty="0">
                          <a:solidFill>
                            <a:schemeClr val="bg1"/>
                          </a:solidFill>
                          <a:effectLst/>
                        </a:rPr>
                        <a:t>1303</a:t>
                      </a:r>
                      <a:endParaRPr lang="en-IE" sz="1000" b="0" i="1" u="none" strike="noStrike" dirty="0">
                        <a:solidFill>
                          <a:schemeClr val="bg1"/>
                        </a:solidFill>
                        <a:effectLst/>
                        <a:latin typeface="Tahoma" panose="020B0604030504040204" pitchFamily="34" charset="0"/>
                      </a:endParaRPr>
                    </a:p>
                  </a:txBody>
                  <a:tcPr marL="7853" marR="7853" marT="7853" marB="0" anchor="ctr">
                    <a:solidFill>
                      <a:schemeClr val="bg1">
                        <a:lumMod val="50000"/>
                      </a:schemeClr>
                    </a:solidFill>
                  </a:tcPr>
                </a:tc>
                <a:tc>
                  <a:txBody>
                    <a:bodyPr/>
                    <a:lstStyle/>
                    <a:p>
                      <a:pPr algn="ctr" fontAlgn="t"/>
                      <a:r>
                        <a:rPr lang="en-IE" sz="1000" i="1" u="none" strike="noStrike" dirty="0">
                          <a:solidFill>
                            <a:schemeClr val="bg1"/>
                          </a:solidFill>
                          <a:effectLst/>
                        </a:rPr>
                        <a:t>640</a:t>
                      </a:r>
                      <a:endParaRPr lang="en-IE" sz="1000" b="0" i="1" u="none" strike="noStrike" dirty="0">
                        <a:solidFill>
                          <a:schemeClr val="bg1"/>
                        </a:solidFill>
                        <a:effectLst/>
                        <a:latin typeface="Tahoma" panose="020B0604030504040204" pitchFamily="34" charset="0"/>
                      </a:endParaRPr>
                    </a:p>
                  </a:txBody>
                  <a:tcPr marL="7853" marR="7853" marT="7853" marB="0" anchor="ctr">
                    <a:solidFill>
                      <a:schemeClr val="bg1">
                        <a:lumMod val="50000"/>
                      </a:schemeClr>
                    </a:solidFill>
                  </a:tcPr>
                </a:tc>
                <a:tc>
                  <a:txBody>
                    <a:bodyPr/>
                    <a:lstStyle/>
                    <a:p>
                      <a:pPr algn="ctr" fontAlgn="t"/>
                      <a:r>
                        <a:rPr lang="en-IE" sz="1000" i="1" u="none" strike="noStrike" dirty="0">
                          <a:solidFill>
                            <a:schemeClr val="bg1"/>
                          </a:solidFill>
                          <a:effectLst/>
                        </a:rPr>
                        <a:t>663</a:t>
                      </a:r>
                      <a:endParaRPr lang="en-IE" sz="1000" b="0" i="1" u="none" strike="noStrike" dirty="0">
                        <a:solidFill>
                          <a:schemeClr val="bg1"/>
                        </a:solidFill>
                        <a:effectLst/>
                        <a:latin typeface="Tahoma" panose="020B0604030504040204" pitchFamily="34" charset="0"/>
                      </a:endParaRPr>
                    </a:p>
                  </a:txBody>
                  <a:tcPr marL="7853" marR="7853" marT="7853" marB="0" anchor="ctr">
                    <a:solidFill>
                      <a:schemeClr val="bg1">
                        <a:lumMod val="50000"/>
                      </a:schemeClr>
                    </a:solidFill>
                  </a:tcPr>
                </a:tc>
                <a:tc>
                  <a:txBody>
                    <a:bodyPr/>
                    <a:lstStyle/>
                    <a:p>
                      <a:pPr algn="ctr" fontAlgn="t"/>
                      <a:r>
                        <a:rPr lang="en-IE" sz="1000" i="1" u="none" strike="noStrike" dirty="0">
                          <a:solidFill>
                            <a:schemeClr val="bg1"/>
                          </a:solidFill>
                          <a:effectLst/>
                        </a:rPr>
                        <a:t>343</a:t>
                      </a:r>
                      <a:endParaRPr lang="en-IE" sz="1000" b="0" i="1" u="none" strike="noStrike" dirty="0">
                        <a:solidFill>
                          <a:schemeClr val="bg1"/>
                        </a:solidFill>
                        <a:effectLst/>
                        <a:latin typeface="Tahoma" panose="020B0604030504040204" pitchFamily="34" charset="0"/>
                      </a:endParaRPr>
                    </a:p>
                  </a:txBody>
                  <a:tcPr marL="7853" marR="7853" marT="7853" marB="0" anchor="ctr">
                    <a:solidFill>
                      <a:schemeClr val="bg1">
                        <a:lumMod val="50000"/>
                      </a:schemeClr>
                    </a:solidFill>
                  </a:tcPr>
                </a:tc>
                <a:tc>
                  <a:txBody>
                    <a:bodyPr/>
                    <a:lstStyle/>
                    <a:p>
                      <a:pPr algn="ctr" fontAlgn="t"/>
                      <a:r>
                        <a:rPr lang="en-IE" sz="1000" i="1" u="none" strike="noStrike" dirty="0">
                          <a:solidFill>
                            <a:schemeClr val="bg1"/>
                          </a:solidFill>
                          <a:effectLst/>
                        </a:rPr>
                        <a:t>374</a:t>
                      </a:r>
                      <a:endParaRPr lang="en-IE" sz="1000" b="0" i="1" u="none" strike="noStrike" dirty="0">
                        <a:solidFill>
                          <a:schemeClr val="bg1"/>
                        </a:solidFill>
                        <a:effectLst/>
                        <a:latin typeface="Tahoma" panose="020B0604030504040204" pitchFamily="34" charset="0"/>
                      </a:endParaRPr>
                    </a:p>
                  </a:txBody>
                  <a:tcPr marL="7853" marR="7853" marT="7853" marB="0" anchor="ctr">
                    <a:solidFill>
                      <a:schemeClr val="bg1">
                        <a:lumMod val="50000"/>
                      </a:schemeClr>
                    </a:solidFill>
                  </a:tcPr>
                </a:tc>
                <a:tc>
                  <a:txBody>
                    <a:bodyPr/>
                    <a:lstStyle/>
                    <a:p>
                      <a:pPr algn="ctr" fontAlgn="t"/>
                      <a:r>
                        <a:rPr lang="en-IE" sz="1000" i="1" u="none" strike="noStrike" dirty="0">
                          <a:solidFill>
                            <a:schemeClr val="bg1"/>
                          </a:solidFill>
                          <a:effectLst/>
                        </a:rPr>
                        <a:t>586</a:t>
                      </a:r>
                      <a:endParaRPr lang="en-IE" sz="1000" b="0" i="1" u="none" strike="noStrike" dirty="0">
                        <a:solidFill>
                          <a:schemeClr val="bg1"/>
                        </a:solidFill>
                        <a:effectLst/>
                        <a:latin typeface="Tahoma" panose="020B0604030504040204" pitchFamily="34" charset="0"/>
                      </a:endParaRPr>
                    </a:p>
                  </a:txBody>
                  <a:tcPr marL="7853" marR="7853" marT="7853" marB="0" anchor="ctr">
                    <a:solidFill>
                      <a:schemeClr val="bg1">
                        <a:lumMod val="50000"/>
                      </a:schemeClr>
                    </a:solidFill>
                  </a:tcPr>
                </a:tc>
                <a:tc>
                  <a:txBody>
                    <a:bodyPr/>
                    <a:lstStyle/>
                    <a:p>
                      <a:pPr algn="ctr" fontAlgn="t"/>
                      <a:r>
                        <a:rPr lang="en-IE" sz="1000" i="1" u="none" strike="noStrike" dirty="0">
                          <a:solidFill>
                            <a:schemeClr val="bg1"/>
                          </a:solidFill>
                          <a:effectLst/>
                        </a:rPr>
                        <a:t>677</a:t>
                      </a:r>
                      <a:endParaRPr lang="en-IE" sz="1000" b="0" i="1" u="none" strike="noStrike" dirty="0">
                        <a:solidFill>
                          <a:schemeClr val="bg1"/>
                        </a:solidFill>
                        <a:effectLst/>
                        <a:latin typeface="Tahoma" panose="020B0604030504040204" pitchFamily="34" charset="0"/>
                      </a:endParaRPr>
                    </a:p>
                  </a:txBody>
                  <a:tcPr marL="7853" marR="7853" marT="7853" marB="0" anchor="ctr">
                    <a:solidFill>
                      <a:schemeClr val="bg1">
                        <a:lumMod val="50000"/>
                      </a:schemeClr>
                    </a:solidFill>
                  </a:tcPr>
                </a:tc>
                <a:tc>
                  <a:txBody>
                    <a:bodyPr/>
                    <a:lstStyle/>
                    <a:p>
                      <a:pPr algn="ctr" fontAlgn="t"/>
                      <a:r>
                        <a:rPr lang="en-IE" sz="1000" i="1" u="none" strike="noStrike" dirty="0">
                          <a:solidFill>
                            <a:schemeClr val="bg1"/>
                          </a:solidFill>
                          <a:effectLst/>
                        </a:rPr>
                        <a:t>626</a:t>
                      </a:r>
                      <a:endParaRPr lang="en-IE" sz="1000" b="0" i="1" u="none" strike="noStrike" dirty="0">
                        <a:solidFill>
                          <a:schemeClr val="bg1"/>
                        </a:solidFill>
                        <a:effectLst/>
                        <a:latin typeface="Tahoma" panose="020B0604030504040204" pitchFamily="34" charset="0"/>
                      </a:endParaRPr>
                    </a:p>
                  </a:txBody>
                  <a:tcPr marL="7853" marR="7853" marT="7853" marB="0" anchor="ctr">
                    <a:solidFill>
                      <a:schemeClr val="bg1">
                        <a:lumMod val="50000"/>
                      </a:schemeClr>
                    </a:solidFill>
                  </a:tcPr>
                </a:tc>
                <a:tc>
                  <a:txBody>
                    <a:bodyPr/>
                    <a:lstStyle/>
                    <a:p>
                      <a:pPr algn="ctr" fontAlgn="t"/>
                      <a:r>
                        <a:rPr lang="en-IE" sz="1000" i="1" u="none" strike="noStrike" dirty="0">
                          <a:solidFill>
                            <a:schemeClr val="bg1"/>
                          </a:solidFill>
                          <a:effectLst/>
                        </a:rPr>
                        <a:t>293</a:t>
                      </a:r>
                      <a:endParaRPr lang="en-IE" sz="1000" b="0" i="1" u="none" strike="noStrike" dirty="0">
                        <a:solidFill>
                          <a:schemeClr val="bg1"/>
                        </a:solidFill>
                        <a:effectLst/>
                        <a:latin typeface="Tahoma" panose="020B0604030504040204" pitchFamily="34" charset="0"/>
                      </a:endParaRPr>
                    </a:p>
                  </a:txBody>
                  <a:tcPr marL="7853" marR="7853" marT="7853" marB="0" anchor="ctr">
                    <a:solidFill>
                      <a:schemeClr val="bg1">
                        <a:lumMod val="50000"/>
                      </a:schemeClr>
                    </a:solidFill>
                  </a:tcPr>
                </a:tc>
                <a:tc>
                  <a:txBody>
                    <a:bodyPr/>
                    <a:lstStyle/>
                    <a:p>
                      <a:pPr algn="ctr" fontAlgn="t"/>
                      <a:r>
                        <a:rPr lang="en-IE" sz="1000" i="1" u="none" strike="noStrike">
                          <a:solidFill>
                            <a:schemeClr val="bg1"/>
                          </a:solidFill>
                          <a:effectLst/>
                        </a:rPr>
                        <a:t>1010</a:t>
                      </a:r>
                      <a:endParaRPr lang="en-IE" sz="1000" b="0" i="1" u="none" strike="noStrike">
                        <a:solidFill>
                          <a:schemeClr val="bg1"/>
                        </a:solidFill>
                        <a:effectLst/>
                        <a:latin typeface="Tahoma" panose="020B0604030504040204" pitchFamily="34" charset="0"/>
                      </a:endParaRPr>
                    </a:p>
                  </a:txBody>
                  <a:tcPr marL="7853" marR="7853" marT="7853" marB="0" anchor="ctr">
                    <a:solidFill>
                      <a:schemeClr val="bg1">
                        <a:lumMod val="50000"/>
                      </a:schemeClr>
                    </a:solidFill>
                  </a:tcPr>
                </a:tc>
                <a:tc>
                  <a:txBody>
                    <a:bodyPr/>
                    <a:lstStyle/>
                    <a:p>
                      <a:pPr algn="ctr" fontAlgn="t"/>
                      <a:r>
                        <a:rPr lang="en-IE" sz="1000" i="1" u="none" strike="noStrike" dirty="0">
                          <a:solidFill>
                            <a:schemeClr val="bg1"/>
                          </a:solidFill>
                          <a:effectLst/>
                        </a:rPr>
                        <a:t>337</a:t>
                      </a:r>
                      <a:endParaRPr lang="en-IE" sz="1000" b="0" i="1" u="none" strike="noStrike" dirty="0">
                        <a:solidFill>
                          <a:schemeClr val="bg1"/>
                        </a:solidFill>
                        <a:effectLst/>
                        <a:latin typeface="Tahoma" panose="020B0604030504040204" pitchFamily="34" charset="0"/>
                      </a:endParaRPr>
                    </a:p>
                  </a:txBody>
                  <a:tcPr marL="7853" marR="7853" marT="7853" marB="0" anchor="ctr">
                    <a:solidFill>
                      <a:schemeClr val="bg1">
                        <a:lumMod val="50000"/>
                      </a:schemeClr>
                    </a:solidFill>
                  </a:tcPr>
                </a:tc>
                <a:tc>
                  <a:txBody>
                    <a:bodyPr/>
                    <a:lstStyle/>
                    <a:p>
                      <a:pPr algn="ctr" fontAlgn="t"/>
                      <a:r>
                        <a:rPr lang="en-IE" sz="1000" i="1" u="none" strike="noStrike" dirty="0">
                          <a:solidFill>
                            <a:schemeClr val="bg1"/>
                          </a:solidFill>
                          <a:effectLst/>
                        </a:rPr>
                        <a:t>889</a:t>
                      </a:r>
                      <a:endParaRPr lang="en-IE" sz="1000" b="0" i="1" u="none" strike="noStrike" dirty="0">
                        <a:solidFill>
                          <a:schemeClr val="bg1"/>
                        </a:solidFill>
                        <a:effectLst/>
                        <a:latin typeface="Tahoma" panose="020B0604030504040204" pitchFamily="34" charset="0"/>
                      </a:endParaRPr>
                    </a:p>
                  </a:txBody>
                  <a:tcPr marL="7853" marR="7853" marT="7853" marB="0" anchor="ctr">
                    <a:solidFill>
                      <a:schemeClr val="bg1">
                        <a:lumMod val="50000"/>
                      </a:schemeClr>
                    </a:solidFill>
                  </a:tcPr>
                </a:tc>
                <a:tc>
                  <a:txBody>
                    <a:bodyPr/>
                    <a:lstStyle/>
                    <a:p>
                      <a:pPr algn="ctr" fontAlgn="t"/>
                      <a:r>
                        <a:rPr lang="en-IE" sz="1000" i="1" u="none" strike="noStrike" dirty="0">
                          <a:solidFill>
                            <a:schemeClr val="bg1"/>
                          </a:solidFill>
                          <a:effectLst/>
                        </a:rPr>
                        <a:t>341</a:t>
                      </a:r>
                      <a:endParaRPr lang="en-IE" sz="1000" b="0" i="1" u="none" strike="noStrike" dirty="0">
                        <a:solidFill>
                          <a:schemeClr val="bg1"/>
                        </a:solidFill>
                        <a:effectLst/>
                        <a:latin typeface="Tahoma" panose="020B0604030504040204" pitchFamily="34" charset="0"/>
                      </a:endParaRPr>
                    </a:p>
                  </a:txBody>
                  <a:tcPr marL="7853" marR="7853" marT="7853" marB="0" anchor="ctr">
                    <a:solidFill>
                      <a:schemeClr val="bg1">
                        <a:lumMod val="50000"/>
                      </a:schemeClr>
                    </a:solidFill>
                  </a:tcPr>
                </a:tc>
                <a:tc>
                  <a:txBody>
                    <a:bodyPr/>
                    <a:lstStyle/>
                    <a:p>
                      <a:pPr algn="ctr" fontAlgn="t"/>
                      <a:r>
                        <a:rPr lang="en-IE" sz="1000" i="1" u="none" strike="noStrike" dirty="0">
                          <a:solidFill>
                            <a:schemeClr val="bg1"/>
                          </a:solidFill>
                          <a:effectLst/>
                        </a:rPr>
                        <a:t>305</a:t>
                      </a:r>
                      <a:endParaRPr lang="en-IE" sz="1000" b="0" i="1" u="none" strike="noStrike" dirty="0">
                        <a:solidFill>
                          <a:schemeClr val="bg1"/>
                        </a:solidFill>
                        <a:effectLst/>
                        <a:latin typeface="Tahoma" panose="020B0604030504040204" pitchFamily="34" charset="0"/>
                      </a:endParaRPr>
                    </a:p>
                  </a:txBody>
                  <a:tcPr marL="7853" marR="7853" marT="7853" marB="0" anchor="ctr">
                    <a:solidFill>
                      <a:schemeClr val="bg1">
                        <a:lumMod val="50000"/>
                      </a:schemeClr>
                    </a:solidFill>
                  </a:tcPr>
                </a:tc>
                <a:tc>
                  <a:txBody>
                    <a:bodyPr/>
                    <a:lstStyle/>
                    <a:p>
                      <a:pPr algn="ctr" fontAlgn="t"/>
                      <a:r>
                        <a:rPr lang="en-IE" sz="1000" i="1" u="none" strike="noStrike" dirty="0">
                          <a:solidFill>
                            <a:schemeClr val="bg1"/>
                          </a:solidFill>
                          <a:effectLst/>
                        </a:rPr>
                        <a:t>243</a:t>
                      </a:r>
                      <a:endParaRPr lang="en-IE" sz="1000" b="0" i="1" u="none" strike="noStrike" dirty="0">
                        <a:solidFill>
                          <a:schemeClr val="bg1"/>
                        </a:solidFill>
                        <a:effectLst/>
                        <a:latin typeface="Tahoma" panose="020B0604030504040204" pitchFamily="34" charset="0"/>
                      </a:endParaRPr>
                    </a:p>
                  </a:txBody>
                  <a:tcPr marL="7853" marR="7853" marT="7853" marB="0" anchor="ctr">
                    <a:solidFill>
                      <a:schemeClr val="bg1">
                        <a:lumMod val="50000"/>
                      </a:schemeClr>
                    </a:solidFill>
                  </a:tcPr>
                </a:tc>
                <a:tc>
                  <a:txBody>
                    <a:bodyPr/>
                    <a:lstStyle/>
                    <a:p>
                      <a:pPr algn="ctr" fontAlgn="t"/>
                      <a:r>
                        <a:rPr lang="en-IE" sz="1000" i="1" u="none" strike="noStrike" dirty="0">
                          <a:solidFill>
                            <a:schemeClr val="bg1"/>
                          </a:solidFill>
                          <a:effectLst/>
                        </a:rPr>
                        <a:t>302</a:t>
                      </a:r>
                      <a:endParaRPr lang="en-IE" sz="1000" b="0" i="1" u="none" strike="noStrike" dirty="0">
                        <a:solidFill>
                          <a:schemeClr val="bg1"/>
                        </a:solidFill>
                        <a:effectLst/>
                        <a:latin typeface="Tahoma" panose="020B0604030504040204" pitchFamily="34" charset="0"/>
                      </a:endParaRPr>
                    </a:p>
                  </a:txBody>
                  <a:tcPr marL="7853" marR="7853" marT="7853" marB="0" anchor="ctr">
                    <a:solidFill>
                      <a:schemeClr val="bg1">
                        <a:lumMod val="50000"/>
                      </a:schemeClr>
                    </a:solidFill>
                  </a:tcPr>
                </a:tc>
                <a:extLst>
                  <a:ext uri="{0D108BD9-81ED-4DB2-BD59-A6C34878D82A}">
                    <a16:rowId xmlns="" xmlns:a16="http://schemas.microsoft.com/office/drawing/2014/main" val="3154025019"/>
                  </a:ext>
                </a:extLst>
              </a:tr>
              <a:tr h="260881">
                <a:tc>
                  <a:txBody>
                    <a:bodyPr/>
                    <a:lstStyle/>
                    <a:p>
                      <a:pPr algn="l" fontAlgn="t"/>
                      <a:r>
                        <a:rPr lang="en-IE" sz="1200" u="none" strike="noStrike">
                          <a:effectLst/>
                        </a:rPr>
                        <a:t> </a:t>
                      </a:r>
                      <a:endParaRPr lang="en-IE" sz="1200" b="0" i="0" u="none" strike="noStrike">
                        <a:solidFill>
                          <a:srgbClr val="000000"/>
                        </a:solidFill>
                        <a:effectLst/>
                        <a:latin typeface="Tahoma" panose="020B0604030504040204" pitchFamily="34" charset="0"/>
                      </a:endParaRPr>
                    </a:p>
                  </a:txBody>
                  <a:tcPr marL="7853" marR="7853" marT="7853" marB="0">
                    <a:solidFill>
                      <a:schemeClr val="bg1">
                        <a:lumMod val="50000"/>
                      </a:schemeClr>
                    </a:solidFill>
                  </a:tcPr>
                </a:tc>
                <a:tc>
                  <a:txBody>
                    <a:bodyPr/>
                    <a:lstStyle/>
                    <a:p>
                      <a:pPr algn="ctr" fontAlgn="t"/>
                      <a:r>
                        <a:rPr lang="en-IE" sz="1000" i="1" u="none" strike="noStrike">
                          <a:solidFill>
                            <a:schemeClr val="bg1"/>
                          </a:solidFill>
                          <a:effectLst/>
                        </a:rPr>
                        <a:t>%</a:t>
                      </a:r>
                      <a:endParaRPr lang="en-IE" sz="1000" b="0" i="1" u="none" strike="noStrike">
                        <a:solidFill>
                          <a:schemeClr val="bg1"/>
                        </a:solidFill>
                        <a:effectLst/>
                        <a:latin typeface="Tahoma" panose="020B0604030504040204" pitchFamily="34" charset="0"/>
                      </a:endParaRPr>
                    </a:p>
                  </a:txBody>
                  <a:tcPr marL="7853" marR="7853" marT="7853" marB="0" anchor="ctr">
                    <a:solidFill>
                      <a:schemeClr val="bg1">
                        <a:lumMod val="50000"/>
                      </a:schemeClr>
                    </a:solidFill>
                  </a:tcPr>
                </a:tc>
                <a:tc>
                  <a:txBody>
                    <a:bodyPr/>
                    <a:lstStyle/>
                    <a:p>
                      <a:pPr algn="ctr" fontAlgn="t"/>
                      <a:r>
                        <a:rPr lang="en-IE" sz="1000" i="1" u="none" strike="noStrike">
                          <a:solidFill>
                            <a:schemeClr val="bg1"/>
                          </a:solidFill>
                          <a:effectLst/>
                        </a:rPr>
                        <a:t>%</a:t>
                      </a:r>
                      <a:endParaRPr lang="en-IE" sz="1000" b="0" i="1" u="none" strike="noStrike">
                        <a:solidFill>
                          <a:schemeClr val="bg1"/>
                        </a:solidFill>
                        <a:effectLst/>
                        <a:latin typeface="Tahoma" panose="020B0604030504040204" pitchFamily="34" charset="0"/>
                      </a:endParaRPr>
                    </a:p>
                  </a:txBody>
                  <a:tcPr marL="7853" marR="7853" marT="7853" marB="0" anchor="ctr">
                    <a:solidFill>
                      <a:schemeClr val="bg1">
                        <a:lumMod val="50000"/>
                      </a:schemeClr>
                    </a:solidFill>
                  </a:tcPr>
                </a:tc>
                <a:tc>
                  <a:txBody>
                    <a:bodyPr/>
                    <a:lstStyle/>
                    <a:p>
                      <a:pPr algn="ctr" fontAlgn="t"/>
                      <a:r>
                        <a:rPr lang="en-IE" sz="1000" i="1" u="none" strike="noStrike">
                          <a:solidFill>
                            <a:schemeClr val="bg1"/>
                          </a:solidFill>
                          <a:effectLst/>
                        </a:rPr>
                        <a:t>%</a:t>
                      </a:r>
                      <a:endParaRPr lang="en-IE" sz="1000" b="0" i="1" u="none" strike="noStrike">
                        <a:solidFill>
                          <a:schemeClr val="bg1"/>
                        </a:solidFill>
                        <a:effectLst/>
                        <a:latin typeface="Tahoma" panose="020B0604030504040204" pitchFamily="34" charset="0"/>
                      </a:endParaRPr>
                    </a:p>
                  </a:txBody>
                  <a:tcPr marL="7853" marR="7853" marT="7853" marB="0" anchor="ctr">
                    <a:solidFill>
                      <a:schemeClr val="bg1">
                        <a:lumMod val="50000"/>
                      </a:schemeClr>
                    </a:solidFill>
                  </a:tcPr>
                </a:tc>
                <a:tc>
                  <a:txBody>
                    <a:bodyPr/>
                    <a:lstStyle/>
                    <a:p>
                      <a:pPr algn="ctr" fontAlgn="t"/>
                      <a:r>
                        <a:rPr lang="en-IE" sz="1000" i="1" u="none" strike="noStrike">
                          <a:solidFill>
                            <a:schemeClr val="bg1"/>
                          </a:solidFill>
                          <a:effectLst/>
                        </a:rPr>
                        <a:t>%</a:t>
                      </a:r>
                      <a:endParaRPr lang="en-IE" sz="1000" b="0" i="1" u="none" strike="noStrike">
                        <a:solidFill>
                          <a:schemeClr val="bg1"/>
                        </a:solidFill>
                        <a:effectLst/>
                        <a:latin typeface="Tahoma" panose="020B0604030504040204" pitchFamily="34" charset="0"/>
                      </a:endParaRPr>
                    </a:p>
                  </a:txBody>
                  <a:tcPr marL="7853" marR="7853" marT="7853" marB="0" anchor="ctr">
                    <a:solidFill>
                      <a:schemeClr val="bg1">
                        <a:lumMod val="50000"/>
                      </a:schemeClr>
                    </a:solidFill>
                  </a:tcPr>
                </a:tc>
                <a:tc>
                  <a:txBody>
                    <a:bodyPr/>
                    <a:lstStyle/>
                    <a:p>
                      <a:pPr algn="ctr" fontAlgn="t"/>
                      <a:r>
                        <a:rPr lang="en-IE" sz="1000" i="1" u="none" strike="noStrike">
                          <a:solidFill>
                            <a:schemeClr val="bg1"/>
                          </a:solidFill>
                          <a:effectLst/>
                        </a:rPr>
                        <a:t>%</a:t>
                      </a:r>
                      <a:endParaRPr lang="en-IE" sz="1000" b="0" i="1" u="none" strike="noStrike">
                        <a:solidFill>
                          <a:schemeClr val="bg1"/>
                        </a:solidFill>
                        <a:effectLst/>
                        <a:latin typeface="Tahoma" panose="020B0604030504040204" pitchFamily="34" charset="0"/>
                      </a:endParaRPr>
                    </a:p>
                  </a:txBody>
                  <a:tcPr marL="7853" marR="7853" marT="7853" marB="0" anchor="ctr">
                    <a:solidFill>
                      <a:schemeClr val="bg1">
                        <a:lumMod val="50000"/>
                      </a:schemeClr>
                    </a:solidFill>
                  </a:tcPr>
                </a:tc>
                <a:tc>
                  <a:txBody>
                    <a:bodyPr/>
                    <a:lstStyle/>
                    <a:p>
                      <a:pPr algn="ctr" fontAlgn="t"/>
                      <a:r>
                        <a:rPr lang="en-IE" sz="1000" i="1" u="none" strike="noStrike">
                          <a:solidFill>
                            <a:schemeClr val="bg1"/>
                          </a:solidFill>
                          <a:effectLst/>
                        </a:rPr>
                        <a:t>%</a:t>
                      </a:r>
                      <a:endParaRPr lang="en-IE" sz="1000" b="0" i="1" u="none" strike="noStrike">
                        <a:solidFill>
                          <a:schemeClr val="bg1"/>
                        </a:solidFill>
                        <a:effectLst/>
                        <a:latin typeface="Tahoma" panose="020B0604030504040204" pitchFamily="34" charset="0"/>
                      </a:endParaRPr>
                    </a:p>
                  </a:txBody>
                  <a:tcPr marL="7853" marR="7853" marT="7853" marB="0" anchor="ctr">
                    <a:solidFill>
                      <a:schemeClr val="bg1">
                        <a:lumMod val="50000"/>
                      </a:schemeClr>
                    </a:solidFill>
                  </a:tcPr>
                </a:tc>
                <a:tc>
                  <a:txBody>
                    <a:bodyPr/>
                    <a:lstStyle/>
                    <a:p>
                      <a:pPr algn="ctr" fontAlgn="t"/>
                      <a:r>
                        <a:rPr lang="en-IE" sz="1000" i="1" u="none" strike="noStrike">
                          <a:solidFill>
                            <a:schemeClr val="bg1"/>
                          </a:solidFill>
                          <a:effectLst/>
                        </a:rPr>
                        <a:t>%</a:t>
                      </a:r>
                      <a:endParaRPr lang="en-IE" sz="1000" b="0" i="1" u="none" strike="noStrike">
                        <a:solidFill>
                          <a:schemeClr val="bg1"/>
                        </a:solidFill>
                        <a:effectLst/>
                        <a:latin typeface="Tahoma" panose="020B0604030504040204" pitchFamily="34" charset="0"/>
                      </a:endParaRPr>
                    </a:p>
                  </a:txBody>
                  <a:tcPr marL="7853" marR="7853" marT="7853" marB="0" anchor="ctr">
                    <a:solidFill>
                      <a:schemeClr val="bg1">
                        <a:lumMod val="50000"/>
                      </a:schemeClr>
                    </a:solidFill>
                  </a:tcPr>
                </a:tc>
                <a:tc>
                  <a:txBody>
                    <a:bodyPr/>
                    <a:lstStyle/>
                    <a:p>
                      <a:pPr algn="ctr" fontAlgn="t"/>
                      <a:r>
                        <a:rPr lang="en-IE" sz="1000" i="1" u="none" strike="noStrike">
                          <a:solidFill>
                            <a:schemeClr val="bg1"/>
                          </a:solidFill>
                          <a:effectLst/>
                        </a:rPr>
                        <a:t>%</a:t>
                      </a:r>
                      <a:endParaRPr lang="en-IE" sz="1000" b="0" i="1" u="none" strike="noStrike">
                        <a:solidFill>
                          <a:schemeClr val="bg1"/>
                        </a:solidFill>
                        <a:effectLst/>
                        <a:latin typeface="Tahoma" panose="020B0604030504040204" pitchFamily="34" charset="0"/>
                      </a:endParaRPr>
                    </a:p>
                  </a:txBody>
                  <a:tcPr marL="7853" marR="7853" marT="7853" marB="0" anchor="ctr">
                    <a:solidFill>
                      <a:schemeClr val="bg1">
                        <a:lumMod val="50000"/>
                      </a:schemeClr>
                    </a:solidFill>
                  </a:tcPr>
                </a:tc>
                <a:tc>
                  <a:txBody>
                    <a:bodyPr/>
                    <a:lstStyle/>
                    <a:p>
                      <a:pPr algn="ctr" fontAlgn="t"/>
                      <a:r>
                        <a:rPr lang="en-IE" sz="1000" i="1" u="none" strike="noStrike">
                          <a:solidFill>
                            <a:schemeClr val="bg1"/>
                          </a:solidFill>
                          <a:effectLst/>
                        </a:rPr>
                        <a:t>%</a:t>
                      </a:r>
                      <a:endParaRPr lang="en-IE" sz="1000" b="0" i="1" u="none" strike="noStrike">
                        <a:solidFill>
                          <a:schemeClr val="bg1"/>
                        </a:solidFill>
                        <a:effectLst/>
                        <a:latin typeface="Tahoma" panose="020B0604030504040204" pitchFamily="34" charset="0"/>
                      </a:endParaRPr>
                    </a:p>
                  </a:txBody>
                  <a:tcPr marL="7853" marR="7853" marT="7853" marB="0" anchor="ctr">
                    <a:solidFill>
                      <a:schemeClr val="bg1">
                        <a:lumMod val="50000"/>
                      </a:schemeClr>
                    </a:solidFill>
                  </a:tcPr>
                </a:tc>
                <a:tc>
                  <a:txBody>
                    <a:bodyPr/>
                    <a:lstStyle/>
                    <a:p>
                      <a:pPr algn="ctr" fontAlgn="t"/>
                      <a:r>
                        <a:rPr lang="en-IE" sz="1000" i="1" u="none" strike="noStrike">
                          <a:solidFill>
                            <a:schemeClr val="bg1"/>
                          </a:solidFill>
                          <a:effectLst/>
                        </a:rPr>
                        <a:t>%</a:t>
                      </a:r>
                      <a:endParaRPr lang="en-IE" sz="1000" b="0" i="1" u="none" strike="noStrike">
                        <a:solidFill>
                          <a:schemeClr val="bg1"/>
                        </a:solidFill>
                        <a:effectLst/>
                        <a:latin typeface="Tahoma" panose="020B0604030504040204" pitchFamily="34" charset="0"/>
                      </a:endParaRPr>
                    </a:p>
                  </a:txBody>
                  <a:tcPr marL="7853" marR="7853" marT="7853" marB="0" anchor="ctr">
                    <a:solidFill>
                      <a:schemeClr val="bg1">
                        <a:lumMod val="50000"/>
                      </a:schemeClr>
                    </a:solidFill>
                  </a:tcPr>
                </a:tc>
                <a:tc>
                  <a:txBody>
                    <a:bodyPr/>
                    <a:lstStyle/>
                    <a:p>
                      <a:pPr algn="ctr" fontAlgn="t"/>
                      <a:r>
                        <a:rPr lang="en-IE" sz="1000" i="1" u="none" strike="noStrike">
                          <a:solidFill>
                            <a:schemeClr val="bg1"/>
                          </a:solidFill>
                          <a:effectLst/>
                        </a:rPr>
                        <a:t>%</a:t>
                      </a:r>
                      <a:endParaRPr lang="en-IE" sz="1000" b="0" i="1" u="none" strike="noStrike">
                        <a:solidFill>
                          <a:schemeClr val="bg1"/>
                        </a:solidFill>
                        <a:effectLst/>
                        <a:latin typeface="Tahoma" panose="020B0604030504040204" pitchFamily="34" charset="0"/>
                      </a:endParaRPr>
                    </a:p>
                  </a:txBody>
                  <a:tcPr marL="7853" marR="7853" marT="7853" marB="0" anchor="ctr">
                    <a:solidFill>
                      <a:schemeClr val="bg1">
                        <a:lumMod val="50000"/>
                      </a:schemeClr>
                    </a:solidFill>
                  </a:tcPr>
                </a:tc>
                <a:tc>
                  <a:txBody>
                    <a:bodyPr/>
                    <a:lstStyle/>
                    <a:p>
                      <a:pPr algn="ctr" fontAlgn="t"/>
                      <a:r>
                        <a:rPr lang="en-IE" sz="1000" i="1" u="none" strike="noStrike">
                          <a:solidFill>
                            <a:schemeClr val="bg1"/>
                          </a:solidFill>
                          <a:effectLst/>
                        </a:rPr>
                        <a:t>%</a:t>
                      </a:r>
                      <a:endParaRPr lang="en-IE" sz="1000" b="0" i="1" u="none" strike="noStrike">
                        <a:solidFill>
                          <a:schemeClr val="bg1"/>
                        </a:solidFill>
                        <a:effectLst/>
                        <a:latin typeface="Tahoma" panose="020B0604030504040204" pitchFamily="34" charset="0"/>
                      </a:endParaRPr>
                    </a:p>
                  </a:txBody>
                  <a:tcPr marL="7853" marR="7853" marT="7853" marB="0" anchor="ctr">
                    <a:solidFill>
                      <a:schemeClr val="bg1">
                        <a:lumMod val="50000"/>
                      </a:schemeClr>
                    </a:solidFill>
                  </a:tcPr>
                </a:tc>
                <a:tc>
                  <a:txBody>
                    <a:bodyPr/>
                    <a:lstStyle/>
                    <a:p>
                      <a:pPr algn="ctr" fontAlgn="t"/>
                      <a:r>
                        <a:rPr lang="en-IE" sz="1000" i="1" u="none" strike="noStrike">
                          <a:solidFill>
                            <a:schemeClr val="bg1"/>
                          </a:solidFill>
                          <a:effectLst/>
                        </a:rPr>
                        <a:t>%</a:t>
                      </a:r>
                      <a:endParaRPr lang="en-IE" sz="1000" b="0" i="1" u="none" strike="noStrike">
                        <a:solidFill>
                          <a:schemeClr val="bg1"/>
                        </a:solidFill>
                        <a:effectLst/>
                        <a:latin typeface="Tahoma" panose="020B0604030504040204" pitchFamily="34" charset="0"/>
                      </a:endParaRPr>
                    </a:p>
                  </a:txBody>
                  <a:tcPr marL="7853" marR="7853" marT="7853" marB="0" anchor="ctr">
                    <a:solidFill>
                      <a:schemeClr val="bg1">
                        <a:lumMod val="50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7853" marR="7853" marT="7853" marB="0" anchor="ctr">
                    <a:solidFill>
                      <a:schemeClr val="bg1">
                        <a:lumMod val="50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7853" marR="7853" marT="7853" marB="0" anchor="ctr">
                    <a:solidFill>
                      <a:schemeClr val="bg1">
                        <a:lumMod val="50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7853" marR="7853" marT="7853" marB="0" anchor="ctr">
                    <a:solidFill>
                      <a:schemeClr val="bg1">
                        <a:lumMod val="50000"/>
                      </a:schemeClr>
                    </a:solidFill>
                  </a:tcPr>
                </a:tc>
                <a:extLst>
                  <a:ext uri="{0D108BD9-81ED-4DB2-BD59-A6C34878D82A}">
                    <a16:rowId xmlns="" xmlns:a16="http://schemas.microsoft.com/office/drawing/2014/main" val="670922950"/>
                  </a:ext>
                </a:extLst>
              </a:tr>
              <a:tr h="437033">
                <a:tc>
                  <a:txBody>
                    <a:bodyPr/>
                    <a:lstStyle/>
                    <a:p>
                      <a:pPr algn="l" fontAlgn="t"/>
                      <a:r>
                        <a:rPr lang="en-US" sz="1200" u="none" strike="noStrike" dirty="0">
                          <a:effectLst/>
                        </a:rPr>
                        <a:t>No, never heard of it</a:t>
                      </a:r>
                      <a:endParaRPr lang="en-US" sz="1200" b="0" i="0" u="none" strike="noStrike" dirty="0">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dirty="0">
                          <a:effectLst/>
                        </a:rPr>
                        <a:t>44</a:t>
                      </a:r>
                      <a:endParaRPr lang="en-IE" sz="1200" b="0" i="0" u="none" strike="noStrike" dirty="0">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43</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dirty="0">
                          <a:effectLst/>
                        </a:rPr>
                        <a:t>46</a:t>
                      </a:r>
                      <a:endParaRPr lang="en-IE" sz="1200" b="0" i="0" u="none" strike="noStrike" dirty="0">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47</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47</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41</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39</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49</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46</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44</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14</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37</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47</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32</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30</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dirty="0">
                          <a:effectLst/>
                        </a:rPr>
                        <a:t>59</a:t>
                      </a:r>
                      <a:endParaRPr lang="en-IE" sz="1200" b="0" i="0" u="none" strike="noStrike" dirty="0">
                        <a:solidFill>
                          <a:srgbClr val="000000"/>
                        </a:solidFill>
                        <a:effectLst/>
                        <a:latin typeface="Tahoma" panose="020B0604030504040204" pitchFamily="34" charset="0"/>
                      </a:endParaRPr>
                    </a:p>
                  </a:txBody>
                  <a:tcPr marL="7853" marR="7853" marT="7853" marB="0" anchor="ctr">
                    <a:solidFill>
                      <a:schemeClr val="bg2"/>
                    </a:solidFill>
                  </a:tcPr>
                </a:tc>
                <a:extLst>
                  <a:ext uri="{0D108BD9-81ED-4DB2-BD59-A6C34878D82A}">
                    <a16:rowId xmlns="" xmlns:a16="http://schemas.microsoft.com/office/drawing/2014/main" val="175208829"/>
                  </a:ext>
                </a:extLst>
              </a:tr>
              <a:tr h="437033">
                <a:tc>
                  <a:txBody>
                    <a:bodyPr/>
                    <a:lstStyle/>
                    <a:p>
                      <a:pPr algn="l" fontAlgn="t"/>
                      <a:r>
                        <a:rPr lang="en-US" sz="1200" u="none" strike="noStrike">
                          <a:effectLst/>
                        </a:rPr>
                        <a:t>Yes, I now recall hearing the name </a:t>
                      </a:r>
                      <a:endParaRPr lang="en-US"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21</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22</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20</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19</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18</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dirty="0">
                          <a:effectLst/>
                        </a:rPr>
                        <a:t>25</a:t>
                      </a:r>
                      <a:endParaRPr lang="en-IE" sz="1200" b="0" i="0" u="none" strike="noStrike" dirty="0">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22</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20</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dirty="0">
                          <a:effectLst/>
                        </a:rPr>
                        <a:t>23</a:t>
                      </a:r>
                      <a:endParaRPr lang="en-IE" sz="1200" b="0" i="0" u="none" strike="noStrike" dirty="0">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20</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17</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dirty="0">
                          <a:effectLst/>
                        </a:rPr>
                        <a:t>22</a:t>
                      </a:r>
                      <a:endParaRPr lang="en-IE" sz="1200" b="0" i="0" u="none" strike="noStrike" dirty="0">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dirty="0">
                          <a:effectLst/>
                        </a:rPr>
                        <a:t>20</a:t>
                      </a:r>
                      <a:endParaRPr lang="en-IE" sz="1200" b="0" i="0" u="none" strike="noStrike" dirty="0">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dirty="0">
                          <a:effectLst/>
                        </a:rPr>
                        <a:t>28</a:t>
                      </a:r>
                      <a:endParaRPr lang="en-IE" sz="1200" b="0" i="0" u="none" strike="noStrike" dirty="0">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dirty="0">
                          <a:effectLst/>
                        </a:rPr>
                        <a:t>16</a:t>
                      </a:r>
                      <a:endParaRPr lang="en-IE" sz="1200" b="0" i="0" u="none" strike="noStrike" dirty="0">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dirty="0">
                          <a:effectLst/>
                        </a:rPr>
                        <a:t>22</a:t>
                      </a:r>
                      <a:endParaRPr lang="en-IE" sz="1200" b="0" i="0" u="none" strike="noStrike" dirty="0">
                        <a:solidFill>
                          <a:srgbClr val="000000"/>
                        </a:solidFill>
                        <a:effectLst/>
                        <a:latin typeface="Tahoma" panose="020B0604030504040204" pitchFamily="34" charset="0"/>
                      </a:endParaRPr>
                    </a:p>
                  </a:txBody>
                  <a:tcPr marL="7853" marR="7853" marT="7853" marB="0" anchor="ctr">
                    <a:solidFill>
                      <a:schemeClr val="bg2"/>
                    </a:solidFill>
                  </a:tcPr>
                </a:tc>
                <a:extLst>
                  <a:ext uri="{0D108BD9-81ED-4DB2-BD59-A6C34878D82A}">
                    <a16:rowId xmlns="" xmlns:a16="http://schemas.microsoft.com/office/drawing/2014/main" val="2920397132"/>
                  </a:ext>
                </a:extLst>
              </a:tr>
              <a:tr h="437033">
                <a:tc>
                  <a:txBody>
                    <a:bodyPr/>
                    <a:lstStyle/>
                    <a:p>
                      <a:pPr algn="l" fontAlgn="t"/>
                      <a:r>
                        <a:rPr lang="en-US" sz="1200" u="none" strike="noStrike">
                          <a:effectLst/>
                        </a:rPr>
                        <a:t>Yes, I know a little about it</a:t>
                      </a:r>
                      <a:endParaRPr lang="en-US"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29</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28</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29</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27</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30</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28</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31</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26</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25</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30</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56</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33</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31</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29</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dirty="0">
                          <a:effectLst/>
                        </a:rPr>
                        <a:t>41</a:t>
                      </a:r>
                      <a:endParaRPr lang="en-IE" sz="1200" b="0" i="0" u="none" strike="noStrike" dirty="0">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dirty="0">
                          <a:effectLst/>
                        </a:rPr>
                        <a:t>17</a:t>
                      </a:r>
                      <a:endParaRPr lang="en-IE" sz="1200" b="0" i="0" u="none" strike="noStrike" dirty="0">
                        <a:solidFill>
                          <a:srgbClr val="000000"/>
                        </a:solidFill>
                        <a:effectLst/>
                        <a:latin typeface="Tahoma" panose="020B0604030504040204" pitchFamily="34" charset="0"/>
                      </a:endParaRPr>
                    </a:p>
                  </a:txBody>
                  <a:tcPr marL="7853" marR="7853" marT="7853" marB="0" anchor="ctr">
                    <a:solidFill>
                      <a:schemeClr val="bg2"/>
                    </a:solidFill>
                  </a:tcPr>
                </a:tc>
                <a:extLst>
                  <a:ext uri="{0D108BD9-81ED-4DB2-BD59-A6C34878D82A}">
                    <a16:rowId xmlns="" xmlns:a16="http://schemas.microsoft.com/office/drawing/2014/main" val="3931452053"/>
                  </a:ext>
                </a:extLst>
              </a:tr>
              <a:tr h="437033">
                <a:tc>
                  <a:txBody>
                    <a:bodyPr/>
                    <a:lstStyle/>
                    <a:p>
                      <a:pPr algn="l" fontAlgn="t"/>
                      <a:r>
                        <a:rPr lang="en-US" sz="1200" u="none" strike="noStrike">
                          <a:effectLst/>
                        </a:rPr>
                        <a:t>Yes, I know a lot about it</a:t>
                      </a:r>
                      <a:endParaRPr lang="en-US"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6</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7</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6</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7</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5</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6</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8</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5</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5</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7</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14</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8</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3</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10</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13</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dirty="0">
                          <a:effectLst/>
                        </a:rPr>
                        <a:t>2</a:t>
                      </a:r>
                      <a:endParaRPr lang="en-IE" sz="1200" b="0" i="0" u="none" strike="noStrike" dirty="0">
                        <a:solidFill>
                          <a:srgbClr val="000000"/>
                        </a:solidFill>
                        <a:effectLst/>
                        <a:latin typeface="Tahoma" panose="020B0604030504040204" pitchFamily="34" charset="0"/>
                      </a:endParaRPr>
                    </a:p>
                  </a:txBody>
                  <a:tcPr marL="7853" marR="7853" marT="7853" marB="0" anchor="ctr">
                    <a:solidFill>
                      <a:schemeClr val="bg2"/>
                    </a:solidFill>
                  </a:tcPr>
                </a:tc>
                <a:extLst>
                  <a:ext uri="{0D108BD9-81ED-4DB2-BD59-A6C34878D82A}">
                    <a16:rowId xmlns="" xmlns:a16="http://schemas.microsoft.com/office/drawing/2014/main" val="2742695340"/>
                  </a:ext>
                </a:extLst>
              </a:tr>
              <a:tr h="437033">
                <a:tc>
                  <a:txBody>
                    <a:bodyPr/>
                    <a:lstStyle/>
                    <a:p>
                      <a:pPr algn="l" fontAlgn="t"/>
                      <a:r>
                        <a:rPr lang="en-IE" sz="1200" u="none" strike="noStrike">
                          <a:effectLst/>
                        </a:rPr>
                        <a:t>Any</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56</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57</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54</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53</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53</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59</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dirty="0">
                          <a:effectLst/>
                        </a:rPr>
                        <a:t>61</a:t>
                      </a:r>
                      <a:endParaRPr lang="en-IE" sz="1200" b="0" i="0" u="none" strike="noStrike" dirty="0">
                        <a:solidFill>
                          <a:srgbClr val="000000"/>
                        </a:solidFill>
                        <a:effectLst/>
                        <a:latin typeface="Tahoma" panose="020B0604030504040204" pitchFamily="34" charset="0"/>
                      </a:endParaRPr>
                    </a:p>
                  </a:txBody>
                  <a:tcPr marL="7853" marR="7853" marT="7853" marB="0" anchor="ctr">
                    <a:solidFill>
                      <a:schemeClr val="accent1">
                        <a:lumMod val="60000"/>
                        <a:lumOff val="40000"/>
                      </a:schemeClr>
                    </a:solidFill>
                  </a:tcPr>
                </a:tc>
                <a:tc>
                  <a:txBody>
                    <a:bodyPr/>
                    <a:lstStyle/>
                    <a:p>
                      <a:pPr algn="ctr" fontAlgn="t"/>
                      <a:r>
                        <a:rPr lang="en-IE" sz="1200" u="none" strike="noStrike">
                          <a:effectLst/>
                        </a:rPr>
                        <a:t>51</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54</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a:effectLst/>
                        </a:rPr>
                        <a:t>56</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dirty="0">
                          <a:effectLst/>
                        </a:rPr>
                        <a:t>86</a:t>
                      </a:r>
                      <a:endParaRPr lang="en-IE" sz="1200" b="0" i="0" u="none" strike="noStrike" dirty="0">
                        <a:solidFill>
                          <a:srgbClr val="000000"/>
                        </a:solidFill>
                        <a:effectLst/>
                        <a:latin typeface="Tahoma" panose="020B0604030504040204" pitchFamily="34" charset="0"/>
                      </a:endParaRPr>
                    </a:p>
                  </a:txBody>
                  <a:tcPr marL="7853" marR="7853" marT="7853" marB="0" anchor="ctr">
                    <a:solidFill>
                      <a:schemeClr val="accent1">
                        <a:lumMod val="60000"/>
                        <a:lumOff val="40000"/>
                      </a:schemeClr>
                    </a:solidFill>
                  </a:tcPr>
                </a:tc>
                <a:tc>
                  <a:txBody>
                    <a:bodyPr/>
                    <a:lstStyle/>
                    <a:p>
                      <a:pPr algn="ctr" fontAlgn="t"/>
                      <a:r>
                        <a:rPr lang="en-IE" sz="1200" u="none" strike="noStrike">
                          <a:effectLst/>
                        </a:rPr>
                        <a:t>63</a:t>
                      </a:r>
                      <a:endParaRPr lang="en-IE" sz="1200" b="0" i="0" u="none" strike="noStrike">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dirty="0">
                          <a:effectLst/>
                        </a:rPr>
                        <a:t>53</a:t>
                      </a:r>
                      <a:endParaRPr lang="en-IE" sz="1200" b="0" i="0" u="none" strike="noStrike" dirty="0">
                        <a:solidFill>
                          <a:srgbClr val="000000"/>
                        </a:solidFill>
                        <a:effectLst/>
                        <a:latin typeface="Tahoma" panose="020B0604030504040204" pitchFamily="34" charset="0"/>
                      </a:endParaRPr>
                    </a:p>
                  </a:txBody>
                  <a:tcPr marL="7853" marR="7853" marT="7853" marB="0" anchor="ctr">
                    <a:solidFill>
                      <a:schemeClr val="bg2"/>
                    </a:solidFill>
                  </a:tcPr>
                </a:tc>
                <a:tc>
                  <a:txBody>
                    <a:bodyPr/>
                    <a:lstStyle/>
                    <a:p>
                      <a:pPr algn="ctr" fontAlgn="t"/>
                      <a:r>
                        <a:rPr lang="en-IE" sz="1200" u="none" strike="noStrike" dirty="0">
                          <a:effectLst/>
                        </a:rPr>
                        <a:t>68</a:t>
                      </a:r>
                      <a:endParaRPr lang="en-IE" sz="1200" b="0" i="0" u="none" strike="noStrike" dirty="0">
                        <a:solidFill>
                          <a:srgbClr val="000000"/>
                        </a:solidFill>
                        <a:effectLst/>
                        <a:latin typeface="Tahoma" panose="020B0604030504040204" pitchFamily="34" charset="0"/>
                      </a:endParaRPr>
                    </a:p>
                  </a:txBody>
                  <a:tcPr marL="7853" marR="7853" marT="7853" marB="0" anchor="ctr">
                    <a:solidFill>
                      <a:schemeClr val="accent1">
                        <a:lumMod val="60000"/>
                        <a:lumOff val="40000"/>
                      </a:schemeClr>
                    </a:solidFill>
                  </a:tcPr>
                </a:tc>
                <a:tc>
                  <a:txBody>
                    <a:bodyPr/>
                    <a:lstStyle/>
                    <a:p>
                      <a:pPr algn="ctr" fontAlgn="t"/>
                      <a:r>
                        <a:rPr lang="en-IE" sz="1200" u="none" strike="noStrike" dirty="0">
                          <a:effectLst/>
                        </a:rPr>
                        <a:t>70</a:t>
                      </a:r>
                      <a:endParaRPr lang="en-IE" sz="1200" b="0" i="0" u="none" strike="noStrike" dirty="0">
                        <a:solidFill>
                          <a:srgbClr val="000000"/>
                        </a:solidFill>
                        <a:effectLst/>
                        <a:latin typeface="Tahoma" panose="020B0604030504040204" pitchFamily="34" charset="0"/>
                      </a:endParaRPr>
                    </a:p>
                  </a:txBody>
                  <a:tcPr marL="7853" marR="7853" marT="7853" marB="0" anchor="ctr">
                    <a:solidFill>
                      <a:schemeClr val="accent1">
                        <a:lumMod val="60000"/>
                        <a:lumOff val="40000"/>
                      </a:schemeClr>
                    </a:solidFill>
                  </a:tcPr>
                </a:tc>
                <a:tc>
                  <a:txBody>
                    <a:bodyPr/>
                    <a:lstStyle/>
                    <a:p>
                      <a:pPr algn="ctr" fontAlgn="t"/>
                      <a:r>
                        <a:rPr lang="en-IE" sz="1200" u="none" strike="noStrike" dirty="0">
                          <a:effectLst/>
                        </a:rPr>
                        <a:t>41</a:t>
                      </a:r>
                      <a:endParaRPr lang="en-IE" sz="1200" b="0" i="0" u="none" strike="noStrike" dirty="0">
                        <a:solidFill>
                          <a:srgbClr val="000000"/>
                        </a:solidFill>
                        <a:effectLst/>
                        <a:latin typeface="Tahoma" panose="020B0604030504040204" pitchFamily="34" charset="0"/>
                      </a:endParaRPr>
                    </a:p>
                  </a:txBody>
                  <a:tcPr marL="7853" marR="7853" marT="7853" marB="0" anchor="ctr">
                    <a:solidFill>
                      <a:schemeClr val="bg2"/>
                    </a:solidFill>
                  </a:tcPr>
                </a:tc>
                <a:extLst>
                  <a:ext uri="{0D108BD9-81ED-4DB2-BD59-A6C34878D82A}">
                    <a16:rowId xmlns="" xmlns:a16="http://schemas.microsoft.com/office/drawing/2014/main" val="1284702219"/>
                  </a:ext>
                </a:extLst>
              </a:tr>
            </a:tbl>
          </a:graphicData>
        </a:graphic>
      </p:graphicFrame>
      <p:sp>
        <p:nvSpPr>
          <p:cNvPr id="7" name="Oval 6">
            <a:extLst>
              <a:ext uri="{FF2B5EF4-FFF2-40B4-BE49-F238E27FC236}">
                <a16:creationId xmlns="" xmlns:a16="http://schemas.microsoft.com/office/drawing/2014/main" id="{BD8BEF8A-ECE0-46ED-825A-1051B4792325}"/>
              </a:ext>
            </a:extLst>
          </p:cNvPr>
          <p:cNvSpPr/>
          <p:nvPr/>
        </p:nvSpPr>
        <p:spPr>
          <a:xfrm>
            <a:off x="9201472" y="4905164"/>
            <a:ext cx="354739" cy="360040"/>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821018022"/>
      </p:ext>
    </p:extLst>
  </p:cSld>
  <p:clrMapOvr>
    <a:masterClrMapping/>
  </p:clrMapOvr>
  <p:transition spd="slow">
    <p:wipe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9D3C413E-5040-4400-8BF2-57B1D9575BC3}"/>
              </a:ext>
            </a:extLst>
          </p:cNvPr>
          <p:cNvSpPr>
            <a:spLocks noGrp="1"/>
          </p:cNvSpPr>
          <p:nvPr>
            <p:ph type="body" sz="quarter" idx="49"/>
          </p:nvPr>
        </p:nvSpPr>
        <p:spPr>
          <a:xfrm>
            <a:off x="232011" y="508671"/>
            <a:ext cx="5548676" cy="323941"/>
          </a:xfrm>
        </p:spPr>
        <p:txBody>
          <a:bodyPr/>
          <a:lstStyle/>
          <a:p>
            <a:r>
              <a:rPr lang="en-IE" dirty="0"/>
              <a:t>Base: Total awareness of Galway 2020 N – 860 (56%)</a:t>
            </a:r>
          </a:p>
        </p:txBody>
      </p:sp>
      <p:sp>
        <p:nvSpPr>
          <p:cNvPr id="3" name="Title 2">
            <a:extLst>
              <a:ext uri="{FF2B5EF4-FFF2-40B4-BE49-F238E27FC236}">
                <a16:creationId xmlns="" xmlns:a16="http://schemas.microsoft.com/office/drawing/2014/main" id="{987EED31-D7AE-4557-912C-1B175C83B3B9}"/>
              </a:ext>
            </a:extLst>
          </p:cNvPr>
          <p:cNvSpPr>
            <a:spLocks noGrp="1"/>
          </p:cNvSpPr>
          <p:nvPr>
            <p:ph type="title"/>
          </p:nvPr>
        </p:nvSpPr>
        <p:spPr>
          <a:xfrm>
            <a:off x="232011" y="96500"/>
            <a:ext cx="7952663" cy="370620"/>
          </a:xfrm>
        </p:spPr>
        <p:txBody>
          <a:bodyPr/>
          <a:lstStyle/>
          <a:p>
            <a:r>
              <a:rPr lang="en-IE" dirty="0"/>
              <a:t>Galway 2020: Detailed familiarity</a:t>
            </a:r>
          </a:p>
        </p:txBody>
      </p:sp>
      <p:sp>
        <p:nvSpPr>
          <p:cNvPr id="4" name="Text Placeholder 3">
            <a:extLst>
              <a:ext uri="{FF2B5EF4-FFF2-40B4-BE49-F238E27FC236}">
                <a16:creationId xmlns="" xmlns:a16="http://schemas.microsoft.com/office/drawing/2014/main" id="{EE27EEC6-B47C-488A-B4F3-C8A404BC09D8}"/>
              </a:ext>
            </a:extLst>
          </p:cNvPr>
          <p:cNvSpPr>
            <a:spLocks noGrp="1"/>
          </p:cNvSpPr>
          <p:nvPr>
            <p:ph type="body" sz="quarter" idx="60"/>
          </p:nvPr>
        </p:nvSpPr>
        <p:spPr/>
        <p:txBody>
          <a:bodyPr/>
          <a:lstStyle/>
          <a:p>
            <a:r>
              <a:rPr lang="en-US" dirty="0"/>
              <a:t>Q.22d I would like you to tell me which of the following statements best describes your familiarity with each description  </a:t>
            </a:r>
            <a:endParaRPr lang="en-IE" dirty="0"/>
          </a:p>
        </p:txBody>
      </p:sp>
      <p:sp>
        <p:nvSpPr>
          <p:cNvPr id="5" name="Parallelogram 4">
            <a:extLst>
              <a:ext uri="{FF2B5EF4-FFF2-40B4-BE49-F238E27FC236}">
                <a16:creationId xmlns="" xmlns:a16="http://schemas.microsoft.com/office/drawing/2014/main" id="{5D0C70F0-E719-415F-8815-425B96F78E8C}"/>
              </a:ext>
            </a:extLst>
          </p:cNvPr>
          <p:cNvSpPr/>
          <p:nvPr/>
        </p:nvSpPr>
        <p:spPr>
          <a:xfrm>
            <a:off x="897386" y="5788618"/>
            <a:ext cx="8111227" cy="517976"/>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400" b="1" dirty="0">
                <a:solidFill>
                  <a:prstClr val="white"/>
                </a:solidFill>
              </a:rPr>
              <a:t>Familiarity with key features of Galway 2020 among those aware is reasonably positive, both in and outside Galway.</a:t>
            </a:r>
          </a:p>
        </p:txBody>
      </p:sp>
      <p:graphicFrame>
        <p:nvGraphicFramePr>
          <p:cNvPr id="8" name="Chart 7">
            <a:extLst>
              <a:ext uri="{FF2B5EF4-FFF2-40B4-BE49-F238E27FC236}">
                <a16:creationId xmlns="" xmlns:a16="http://schemas.microsoft.com/office/drawing/2014/main" id="{80306E43-449B-4F69-9F12-10223A09F63E}"/>
              </a:ext>
            </a:extLst>
          </p:cNvPr>
          <p:cNvGraphicFramePr/>
          <p:nvPr>
            <p:extLst>
              <p:ext uri="{D42A27DB-BD31-4B8C-83A1-F6EECF244321}">
                <p14:modId xmlns:p14="http://schemas.microsoft.com/office/powerpoint/2010/main" val="3084556803"/>
              </p:ext>
            </p:extLst>
          </p:nvPr>
        </p:nvGraphicFramePr>
        <p:xfrm>
          <a:off x="1064568" y="2171531"/>
          <a:ext cx="8280920" cy="349747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ble 9">
            <a:extLst>
              <a:ext uri="{FF2B5EF4-FFF2-40B4-BE49-F238E27FC236}">
                <a16:creationId xmlns="" xmlns:a16="http://schemas.microsoft.com/office/drawing/2014/main" id="{F8BE1742-2B8F-4D1E-B26F-BD0141B938F9}"/>
              </a:ext>
            </a:extLst>
          </p:cNvPr>
          <p:cNvGraphicFramePr>
            <a:graphicFrameLocks noGrp="1"/>
          </p:cNvGraphicFramePr>
          <p:nvPr>
            <p:extLst>
              <p:ext uri="{D42A27DB-BD31-4B8C-83A1-F6EECF244321}">
                <p14:modId xmlns:p14="http://schemas.microsoft.com/office/powerpoint/2010/main" val="2746429799"/>
              </p:ext>
            </p:extLst>
          </p:nvPr>
        </p:nvGraphicFramePr>
        <p:xfrm>
          <a:off x="1244589" y="908720"/>
          <a:ext cx="8528727" cy="1015745"/>
        </p:xfrm>
        <a:graphic>
          <a:graphicData uri="http://schemas.openxmlformats.org/drawingml/2006/table">
            <a:tbl>
              <a:tblPr firstRow="1" bandRow="1">
                <a:tableStyleId>{5C22544A-7EE6-4342-B048-85BDC9FD1C3A}</a:tableStyleId>
              </a:tblPr>
              <a:tblGrid>
                <a:gridCol w="1903991">
                  <a:extLst>
                    <a:ext uri="{9D8B030D-6E8A-4147-A177-3AD203B41FA5}">
                      <a16:colId xmlns="" xmlns:a16="http://schemas.microsoft.com/office/drawing/2014/main" val="1109109546"/>
                    </a:ext>
                  </a:extLst>
                </a:gridCol>
                <a:gridCol w="256249">
                  <a:extLst>
                    <a:ext uri="{9D8B030D-6E8A-4147-A177-3AD203B41FA5}">
                      <a16:colId xmlns="" xmlns:a16="http://schemas.microsoft.com/office/drawing/2014/main" val="143127442"/>
                    </a:ext>
                  </a:extLst>
                </a:gridCol>
                <a:gridCol w="1903991">
                  <a:extLst>
                    <a:ext uri="{9D8B030D-6E8A-4147-A177-3AD203B41FA5}">
                      <a16:colId xmlns="" xmlns:a16="http://schemas.microsoft.com/office/drawing/2014/main" val="2854253511"/>
                    </a:ext>
                  </a:extLst>
                </a:gridCol>
                <a:gridCol w="288032">
                  <a:extLst>
                    <a:ext uri="{9D8B030D-6E8A-4147-A177-3AD203B41FA5}">
                      <a16:colId xmlns="" xmlns:a16="http://schemas.microsoft.com/office/drawing/2014/main" val="404507605"/>
                    </a:ext>
                  </a:extLst>
                </a:gridCol>
                <a:gridCol w="1800200">
                  <a:extLst>
                    <a:ext uri="{9D8B030D-6E8A-4147-A177-3AD203B41FA5}">
                      <a16:colId xmlns="" xmlns:a16="http://schemas.microsoft.com/office/drawing/2014/main" val="430576126"/>
                    </a:ext>
                  </a:extLst>
                </a:gridCol>
                <a:gridCol w="288032">
                  <a:extLst>
                    <a:ext uri="{9D8B030D-6E8A-4147-A177-3AD203B41FA5}">
                      <a16:colId xmlns="" xmlns:a16="http://schemas.microsoft.com/office/drawing/2014/main" val="3338821867"/>
                    </a:ext>
                  </a:extLst>
                </a:gridCol>
                <a:gridCol w="2088232">
                  <a:extLst>
                    <a:ext uri="{9D8B030D-6E8A-4147-A177-3AD203B41FA5}">
                      <a16:colId xmlns="" xmlns:a16="http://schemas.microsoft.com/office/drawing/2014/main" val="4027119309"/>
                    </a:ext>
                  </a:extLst>
                </a:gridCol>
              </a:tblGrid>
              <a:tr h="422113">
                <a:tc>
                  <a:txBody>
                    <a:bodyPr/>
                    <a:lstStyle/>
                    <a:p>
                      <a:pPr algn="ctr" fontAlgn="t"/>
                      <a:r>
                        <a:rPr lang="en-US" sz="1050" b="0" i="0" u="none" strike="noStrike" dirty="0">
                          <a:solidFill>
                            <a:srgbClr val="000000"/>
                          </a:solidFill>
                          <a:effectLst/>
                          <a:latin typeface="+mn-lt"/>
                        </a:rPr>
                        <a:t>Involves a </a:t>
                      </a:r>
                      <a:r>
                        <a:rPr lang="en-US" sz="1050" b="1" i="0" u="none" strike="noStrike" dirty="0">
                          <a:solidFill>
                            <a:srgbClr val="000000"/>
                          </a:solidFill>
                          <a:effectLst/>
                          <a:latin typeface="+mn-lt"/>
                        </a:rPr>
                        <a:t>year-round programme</a:t>
                      </a:r>
                      <a:r>
                        <a:rPr lang="en-US" sz="1050" b="0" i="0" u="none" strike="noStrike" dirty="0">
                          <a:solidFill>
                            <a:srgbClr val="000000"/>
                          </a:solidFill>
                          <a:effectLst/>
                          <a:latin typeface="+mn-lt"/>
                        </a:rPr>
                        <a:t> of cultural activities and events that will last throughout 2020</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t"/>
                      <a:endParaRPr lang="en-US" sz="1050" b="0" i="0" u="none" strike="noStrike" dirty="0">
                        <a:solidFill>
                          <a:srgbClr val="000000"/>
                        </a:solidFill>
                        <a:effectLst/>
                        <a:latin typeface="+mn-lt"/>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t"/>
                      <a:r>
                        <a:rPr lang="en-US" sz="1050" b="0" i="0" u="none" strike="noStrike" dirty="0">
                          <a:solidFill>
                            <a:srgbClr val="000000"/>
                          </a:solidFill>
                          <a:effectLst/>
                          <a:latin typeface="+mn-lt"/>
                        </a:rPr>
                        <a:t>Means that  Galway has been designated as  the </a:t>
                      </a:r>
                      <a:r>
                        <a:rPr lang="en-US" sz="1050" b="1" i="0" u="none" strike="noStrike" dirty="0">
                          <a:solidFill>
                            <a:srgbClr val="000000"/>
                          </a:solidFill>
                          <a:effectLst/>
                          <a:latin typeface="+mn-lt"/>
                        </a:rPr>
                        <a:t>European Capital of Culture for 2020</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IE" sz="1050" dirty="0">
                        <a:latin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t"/>
                      <a:r>
                        <a:rPr lang="en-US" sz="1050" b="0" i="0" u="none" strike="noStrike" dirty="0">
                          <a:solidFill>
                            <a:srgbClr val="000000"/>
                          </a:solidFill>
                          <a:effectLst/>
                          <a:latin typeface="+mn-lt"/>
                        </a:rPr>
                        <a:t>Is an initiative of the </a:t>
                      </a:r>
                      <a:r>
                        <a:rPr lang="en-US" sz="1050" b="1" i="0" u="none" strike="noStrike" dirty="0">
                          <a:solidFill>
                            <a:srgbClr val="000000"/>
                          </a:solidFill>
                          <a:effectLst/>
                          <a:latin typeface="+mn-lt"/>
                        </a:rPr>
                        <a:t>European Union</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IE" sz="1050" dirty="0">
                        <a:latin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t"/>
                      <a:r>
                        <a:rPr lang="en-US" sz="1050" b="0" i="0" u="none" strike="noStrike" dirty="0">
                          <a:solidFill>
                            <a:srgbClr val="000000"/>
                          </a:solidFill>
                          <a:effectLst/>
                          <a:latin typeface="+mn-lt"/>
                        </a:rPr>
                        <a:t>Involves activities </a:t>
                      </a:r>
                      <a:r>
                        <a:rPr lang="en-US" sz="1050" b="1" i="0" u="none" strike="noStrike" dirty="0">
                          <a:solidFill>
                            <a:srgbClr val="000000"/>
                          </a:solidFill>
                          <a:effectLst/>
                          <a:latin typeface="+mn-lt"/>
                        </a:rPr>
                        <a:t>across both </a:t>
                      </a:r>
                      <a:r>
                        <a:rPr lang="en-US" sz="1050" b="0" i="0" u="none" strike="noStrike" dirty="0">
                          <a:solidFill>
                            <a:srgbClr val="000000"/>
                          </a:solidFill>
                          <a:effectLst/>
                          <a:latin typeface="+mn-lt"/>
                        </a:rPr>
                        <a:t>Galway </a:t>
                      </a:r>
                      <a:r>
                        <a:rPr lang="en-US" sz="1050" b="1" i="0" u="none" strike="noStrike" dirty="0">
                          <a:solidFill>
                            <a:srgbClr val="000000"/>
                          </a:solidFill>
                          <a:effectLst/>
                          <a:latin typeface="+mn-lt"/>
                        </a:rPr>
                        <a:t>city</a:t>
                      </a:r>
                      <a:r>
                        <a:rPr lang="en-US" sz="1050" b="0" i="0" u="none" strike="noStrike" dirty="0">
                          <a:solidFill>
                            <a:srgbClr val="000000"/>
                          </a:solidFill>
                          <a:effectLst/>
                          <a:latin typeface="+mn-lt"/>
                        </a:rPr>
                        <a:t> and Galway </a:t>
                      </a:r>
                      <a:r>
                        <a:rPr lang="en-US" sz="1050" b="1" i="0" u="none" strike="noStrike" dirty="0">
                          <a:solidFill>
                            <a:srgbClr val="000000"/>
                          </a:solidFill>
                          <a:effectLst/>
                          <a:latin typeface="+mn-lt"/>
                        </a:rPr>
                        <a:t>county</a:t>
                      </a:r>
                      <a:r>
                        <a:rPr lang="en-US" sz="1050" b="0" i="0" u="none" strike="noStrike" dirty="0">
                          <a:solidFill>
                            <a:srgbClr val="000000"/>
                          </a:solidFill>
                          <a:effectLst/>
                          <a:latin typeface="+mn-lt"/>
                        </a:rPr>
                        <a:t>?</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4149871474"/>
                  </a:ext>
                </a:extLst>
              </a:tr>
              <a:tr h="282320">
                <a:tc>
                  <a:txBody>
                    <a:bodyPr/>
                    <a:lstStyle/>
                    <a:p>
                      <a:pPr algn="ctr"/>
                      <a:r>
                        <a:rPr lang="en-IE" sz="1000" i="1" dirty="0">
                          <a:latin typeface="+mn-lt"/>
                        </a:rPr>
                        <a:t>901</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IE" sz="1000" i="1" dirty="0">
                        <a:latin typeface="+mn-lt"/>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IE" sz="1000" i="1" dirty="0">
                          <a:latin typeface="+mn-lt"/>
                        </a:rPr>
                        <a:t>901</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IE" sz="1000" i="1" dirty="0">
                        <a:latin typeface="+mn-lt"/>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IE" sz="1000" i="1" dirty="0">
                          <a:latin typeface="+mn-lt"/>
                        </a:rPr>
                        <a:t>901</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IE" sz="1000" i="1" dirty="0">
                        <a:latin typeface="+mn-lt"/>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IE" sz="1000" i="1" dirty="0">
                          <a:latin typeface="+mn-lt"/>
                        </a:rPr>
                        <a:t>901</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857478499"/>
                  </a:ext>
                </a:extLst>
              </a:tr>
              <a:tr h="169425">
                <a:tc>
                  <a:txBody>
                    <a:bodyPr/>
                    <a:lstStyle/>
                    <a:p>
                      <a:pPr algn="ctr"/>
                      <a:r>
                        <a:rPr lang="en-IE" sz="1000" i="1" dirty="0">
                          <a:latin typeface="+mn-lt"/>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IE" sz="1000" i="1"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IE" sz="1000" i="1" dirty="0">
                          <a:latin typeface="+mn-lt"/>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IE" sz="1000" i="1">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IE" sz="1000" i="1" dirty="0">
                          <a:latin typeface="+mn-lt"/>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IE" sz="1000" i="1"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IE" sz="1000" i="1" dirty="0">
                          <a:latin typeface="+mn-lt"/>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602172933"/>
                  </a:ext>
                </a:extLst>
              </a:tr>
            </a:tbl>
          </a:graphicData>
        </a:graphic>
      </p:graphicFrame>
      <p:graphicFrame>
        <p:nvGraphicFramePr>
          <p:cNvPr id="11" name="Table 11">
            <a:extLst>
              <a:ext uri="{FF2B5EF4-FFF2-40B4-BE49-F238E27FC236}">
                <a16:creationId xmlns="" xmlns:a16="http://schemas.microsoft.com/office/drawing/2014/main" id="{5FF9B7CE-9F71-412E-8001-8B279326F152}"/>
              </a:ext>
            </a:extLst>
          </p:cNvPr>
          <p:cNvGraphicFramePr>
            <a:graphicFrameLocks noGrp="1"/>
          </p:cNvGraphicFramePr>
          <p:nvPr>
            <p:extLst>
              <p:ext uri="{D42A27DB-BD31-4B8C-83A1-F6EECF244321}">
                <p14:modId xmlns:p14="http://schemas.microsoft.com/office/powerpoint/2010/main" val="63971564"/>
              </p:ext>
            </p:extLst>
          </p:nvPr>
        </p:nvGraphicFramePr>
        <p:xfrm>
          <a:off x="232012" y="5271613"/>
          <a:ext cx="9113478" cy="370840"/>
        </p:xfrm>
        <a:graphic>
          <a:graphicData uri="http://schemas.openxmlformats.org/drawingml/2006/table">
            <a:tbl>
              <a:tblPr firstRow="1" bandRow="1">
                <a:tableStyleId>{5C22544A-7EE6-4342-B048-85BDC9FD1C3A}</a:tableStyleId>
              </a:tblPr>
              <a:tblGrid>
                <a:gridCol w="1264604">
                  <a:extLst>
                    <a:ext uri="{9D8B030D-6E8A-4147-A177-3AD203B41FA5}">
                      <a16:colId xmlns="" xmlns:a16="http://schemas.microsoft.com/office/drawing/2014/main" val="1402301828"/>
                    </a:ext>
                  </a:extLst>
                </a:gridCol>
                <a:gridCol w="720080">
                  <a:extLst>
                    <a:ext uri="{9D8B030D-6E8A-4147-A177-3AD203B41FA5}">
                      <a16:colId xmlns="" xmlns:a16="http://schemas.microsoft.com/office/drawing/2014/main" val="3344098604"/>
                    </a:ext>
                  </a:extLst>
                </a:gridCol>
                <a:gridCol w="656695">
                  <a:extLst>
                    <a:ext uri="{9D8B030D-6E8A-4147-A177-3AD203B41FA5}">
                      <a16:colId xmlns="" xmlns:a16="http://schemas.microsoft.com/office/drawing/2014/main" val="331373219"/>
                    </a:ext>
                  </a:extLst>
                </a:gridCol>
                <a:gridCol w="783465">
                  <a:extLst>
                    <a:ext uri="{9D8B030D-6E8A-4147-A177-3AD203B41FA5}">
                      <a16:colId xmlns="" xmlns:a16="http://schemas.microsoft.com/office/drawing/2014/main" val="3998946041"/>
                    </a:ext>
                  </a:extLst>
                </a:gridCol>
                <a:gridCol w="654779">
                  <a:extLst>
                    <a:ext uri="{9D8B030D-6E8A-4147-A177-3AD203B41FA5}">
                      <a16:colId xmlns="" xmlns:a16="http://schemas.microsoft.com/office/drawing/2014/main" val="2765909136"/>
                    </a:ext>
                  </a:extLst>
                </a:gridCol>
                <a:gridCol w="719122">
                  <a:extLst>
                    <a:ext uri="{9D8B030D-6E8A-4147-A177-3AD203B41FA5}">
                      <a16:colId xmlns="" xmlns:a16="http://schemas.microsoft.com/office/drawing/2014/main" val="3748342134"/>
                    </a:ext>
                  </a:extLst>
                </a:gridCol>
                <a:gridCol w="786339">
                  <a:extLst>
                    <a:ext uri="{9D8B030D-6E8A-4147-A177-3AD203B41FA5}">
                      <a16:colId xmlns="" xmlns:a16="http://schemas.microsoft.com/office/drawing/2014/main" val="1845924513"/>
                    </a:ext>
                  </a:extLst>
                </a:gridCol>
                <a:gridCol w="648072">
                  <a:extLst>
                    <a:ext uri="{9D8B030D-6E8A-4147-A177-3AD203B41FA5}">
                      <a16:colId xmlns="" xmlns:a16="http://schemas.microsoft.com/office/drawing/2014/main" val="2809849449"/>
                    </a:ext>
                  </a:extLst>
                </a:gridCol>
                <a:gridCol w="722956">
                  <a:extLst>
                    <a:ext uri="{9D8B030D-6E8A-4147-A177-3AD203B41FA5}">
                      <a16:colId xmlns="" xmlns:a16="http://schemas.microsoft.com/office/drawing/2014/main" val="2881063769"/>
                    </a:ext>
                  </a:extLst>
                </a:gridCol>
                <a:gridCol w="719122">
                  <a:extLst>
                    <a:ext uri="{9D8B030D-6E8A-4147-A177-3AD203B41FA5}">
                      <a16:colId xmlns="" xmlns:a16="http://schemas.microsoft.com/office/drawing/2014/main" val="1127194605"/>
                    </a:ext>
                  </a:extLst>
                </a:gridCol>
                <a:gridCol w="719122">
                  <a:extLst>
                    <a:ext uri="{9D8B030D-6E8A-4147-A177-3AD203B41FA5}">
                      <a16:colId xmlns="" xmlns:a16="http://schemas.microsoft.com/office/drawing/2014/main" val="1167727297"/>
                    </a:ext>
                  </a:extLst>
                </a:gridCol>
                <a:gridCol w="719122">
                  <a:extLst>
                    <a:ext uri="{9D8B030D-6E8A-4147-A177-3AD203B41FA5}">
                      <a16:colId xmlns="" xmlns:a16="http://schemas.microsoft.com/office/drawing/2014/main" val="3368350228"/>
                    </a:ext>
                  </a:extLst>
                </a:gridCol>
              </a:tblGrid>
              <a:tr h="370840">
                <a:tc>
                  <a:txBody>
                    <a:bodyPr/>
                    <a:lstStyle/>
                    <a:p>
                      <a:pPr algn="ctr"/>
                      <a:r>
                        <a:rPr lang="en-IE" sz="1200" b="0" dirty="0">
                          <a:solidFill>
                            <a:schemeClr val="tx1"/>
                          </a:solidFill>
                        </a:rPr>
                        <a:t>Any Familiar</a:t>
                      </a:r>
                    </a:p>
                  </a:txBody>
                  <a:tcPr anchor="ctr">
                    <a:lnL w="28575" cap="flat" cmpd="sng" algn="ctr">
                      <a:solidFill>
                        <a:schemeClr val="bg1">
                          <a:lumMod val="65000"/>
                        </a:schemeClr>
                      </a:solidFill>
                      <a:prstDash val="solid"/>
                      <a:round/>
                      <a:headEnd type="none" w="med" len="med"/>
                      <a:tailEnd type="none" w="med" len="med"/>
                    </a:lnL>
                    <a:lnT w="28575" cap="flat" cmpd="sng" algn="ctr">
                      <a:solidFill>
                        <a:schemeClr val="bg1">
                          <a:lumMod val="65000"/>
                        </a:schemeClr>
                      </a:solidFill>
                      <a:prstDash val="solid"/>
                      <a:round/>
                      <a:headEnd type="none" w="med" len="med"/>
                      <a:tailEnd type="none" w="med" len="med"/>
                    </a:lnT>
                    <a:lnB w="28575" cap="flat" cmpd="sng" algn="ctr">
                      <a:solidFill>
                        <a:schemeClr val="bg1">
                          <a:lumMod val="65000"/>
                        </a:schemeClr>
                      </a:solidFill>
                      <a:prstDash val="solid"/>
                      <a:round/>
                      <a:headEnd type="none" w="med" len="med"/>
                      <a:tailEnd type="none" w="med" len="med"/>
                    </a:lnB>
                    <a:noFill/>
                  </a:tcPr>
                </a:tc>
                <a:tc>
                  <a:txBody>
                    <a:bodyPr/>
                    <a:lstStyle/>
                    <a:p>
                      <a:pPr algn="ctr"/>
                      <a:r>
                        <a:rPr lang="en-IE" sz="1200" b="0" dirty="0">
                          <a:solidFill>
                            <a:schemeClr val="tx1"/>
                          </a:solidFill>
                        </a:rPr>
                        <a:t>65</a:t>
                      </a:r>
                    </a:p>
                  </a:txBody>
                  <a:tcPr anchor="ctr">
                    <a:lnT w="28575" cap="flat" cmpd="sng" algn="ctr">
                      <a:solidFill>
                        <a:schemeClr val="bg1">
                          <a:lumMod val="65000"/>
                        </a:schemeClr>
                      </a:solidFill>
                      <a:prstDash val="solid"/>
                      <a:round/>
                      <a:headEnd type="none" w="med" len="med"/>
                      <a:tailEnd type="none" w="med" len="med"/>
                    </a:lnT>
                    <a:lnB w="28575" cap="flat" cmpd="sng" algn="ctr">
                      <a:solidFill>
                        <a:schemeClr val="bg1">
                          <a:lumMod val="65000"/>
                        </a:schemeClr>
                      </a:solidFill>
                      <a:prstDash val="solid"/>
                      <a:round/>
                      <a:headEnd type="none" w="med" len="med"/>
                      <a:tailEnd type="none" w="med" len="med"/>
                    </a:lnB>
                    <a:noFill/>
                  </a:tcPr>
                </a:tc>
                <a:tc>
                  <a:txBody>
                    <a:bodyPr/>
                    <a:lstStyle/>
                    <a:p>
                      <a:pPr algn="ctr"/>
                      <a:r>
                        <a:rPr lang="en-IE" sz="1200" b="0" dirty="0">
                          <a:solidFill>
                            <a:schemeClr val="tx1"/>
                          </a:solidFill>
                        </a:rPr>
                        <a:t>72</a:t>
                      </a:r>
                    </a:p>
                  </a:txBody>
                  <a:tcPr anchor="ctr">
                    <a:lnT w="28575" cap="flat" cmpd="sng" algn="ctr">
                      <a:solidFill>
                        <a:schemeClr val="bg1">
                          <a:lumMod val="65000"/>
                        </a:schemeClr>
                      </a:solidFill>
                      <a:prstDash val="solid"/>
                      <a:round/>
                      <a:headEnd type="none" w="med" len="med"/>
                      <a:tailEnd type="none" w="med" len="med"/>
                    </a:lnT>
                    <a:lnB w="28575" cap="flat" cmpd="sng" algn="ctr">
                      <a:solidFill>
                        <a:schemeClr val="bg1">
                          <a:lumMod val="65000"/>
                        </a:schemeClr>
                      </a:solidFill>
                      <a:prstDash val="solid"/>
                      <a:round/>
                      <a:headEnd type="none" w="med" len="med"/>
                      <a:tailEnd type="none" w="med" len="med"/>
                    </a:lnB>
                    <a:noFill/>
                  </a:tcPr>
                </a:tc>
                <a:tc>
                  <a:txBody>
                    <a:bodyPr/>
                    <a:lstStyle/>
                    <a:p>
                      <a:pPr algn="ctr"/>
                      <a:endParaRPr lang="en-IE" sz="1200" b="0" dirty="0">
                        <a:solidFill>
                          <a:schemeClr val="tx1"/>
                        </a:solidFill>
                      </a:endParaRPr>
                    </a:p>
                  </a:txBody>
                  <a:tcPr anchor="ctr">
                    <a:lnT w="28575" cap="flat" cmpd="sng" algn="ctr">
                      <a:solidFill>
                        <a:schemeClr val="bg1">
                          <a:lumMod val="65000"/>
                        </a:schemeClr>
                      </a:solidFill>
                      <a:prstDash val="solid"/>
                      <a:round/>
                      <a:headEnd type="none" w="med" len="med"/>
                      <a:tailEnd type="none" w="med" len="med"/>
                    </a:lnT>
                    <a:lnB w="28575" cap="flat" cmpd="sng" algn="ctr">
                      <a:solidFill>
                        <a:schemeClr val="bg1">
                          <a:lumMod val="65000"/>
                        </a:schemeClr>
                      </a:solidFill>
                      <a:prstDash val="solid"/>
                      <a:round/>
                      <a:headEnd type="none" w="med" len="med"/>
                      <a:tailEnd type="none" w="med" len="med"/>
                    </a:lnB>
                    <a:noFill/>
                  </a:tcPr>
                </a:tc>
                <a:tc>
                  <a:txBody>
                    <a:bodyPr/>
                    <a:lstStyle/>
                    <a:p>
                      <a:pPr algn="ctr"/>
                      <a:r>
                        <a:rPr lang="en-IE" sz="1200" b="0" dirty="0">
                          <a:solidFill>
                            <a:schemeClr val="tx1"/>
                          </a:solidFill>
                        </a:rPr>
                        <a:t>67</a:t>
                      </a:r>
                    </a:p>
                  </a:txBody>
                  <a:tcPr anchor="ctr">
                    <a:lnT w="28575" cap="flat" cmpd="sng" algn="ctr">
                      <a:solidFill>
                        <a:schemeClr val="bg1">
                          <a:lumMod val="65000"/>
                        </a:schemeClr>
                      </a:solidFill>
                      <a:prstDash val="solid"/>
                      <a:round/>
                      <a:headEnd type="none" w="med" len="med"/>
                      <a:tailEnd type="none" w="med" len="med"/>
                    </a:lnT>
                    <a:lnB w="28575" cap="flat" cmpd="sng" algn="ctr">
                      <a:solidFill>
                        <a:schemeClr val="bg1">
                          <a:lumMod val="65000"/>
                        </a:schemeClr>
                      </a:solidFill>
                      <a:prstDash val="solid"/>
                      <a:round/>
                      <a:headEnd type="none" w="med" len="med"/>
                      <a:tailEnd type="none" w="med" len="med"/>
                    </a:lnB>
                    <a:noFill/>
                  </a:tcPr>
                </a:tc>
                <a:tc>
                  <a:txBody>
                    <a:bodyPr/>
                    <a:lstStyle/>
                    <a:p>
                      <a:pPr algn="ctr"/>
                      <a:r>
                        <a:rPr lang="en-IE" sz="1200" b="0" dirty="0">
                          <a:solidFill>
                            <a:schemeClr val="tx1"/>
                          </a:solidFill>
                        </a:rPr>
                        <a:t>72</a:t>
                      </a:r>
                    </a:p>
                  </a:txBody>
                  <a:tcPr anchor="ctr">
                    <a:lnT w="28575" cap="flat" cmpd="sng" algn="ctr">
                      <a:solidFill>
                        <a:schemeClr val="bg1">
                          <a:lumMod val="65000"/>
                        </a:schemeClr>
                      </a:solidFill>
                      <a:prstDash val="solid"/>
                      <a:round/>
                      <a:headEnd type="none" w="med" len="med"/>
                      <a:tailEnd type="none" w="med" len="med"/>
                    </a:lnT>
                    <a:lnB w="28575" cap="flat" cmpd="sng" algn="ctr">
                      <a:solidFill>
                        <a:schemeClr val="bg1">
                          <a:lumMod val="65000"/>
                        </a:schemeClr>
                      </a:solidFill>
                      <a:prstDash val="solid"/>
                      <a:round/>
                      <a:headEnd type="none" w="med" len="med"/>
                      <a:tailEnd type="none" w="med" len="med"/>
                    </a:lnB>
                    <a:noFill/>
                  </a:tcPr>
                </a:tc>
                <a:tc>
                  <a:txBody>
                    <a:bodyPr/>
                    <a:lstStyle/>
                    <a:p>
                      <a:pPr algn="ctr"/>
                      <a:endParaRPr lang="en-IE" sz="1200" b="0" dirty="0">
                        <a:solidFill>
                          <a:schemeClr val="tx1"/>
                        </a:solidFill>
                      </a:endParaRPr>
                    </a:p>
                  </a:txBody>
                  <a:tcPr anchor="ctr">
                    <a:lnT w="28575" cap="flat" cmpd="sng" algn="ctr">
                      <a:solidFill>
                        <a:schemeClr val="bg1">
                          <a:lumMod val="65000"/>
                        </a:schemeClr>
                      </a:solidFill>
                      <a:prstDash val="solid"/>
                      <a:round/>
                      <a:headEnd type="none" w="med" len="med"/>
                      <a:tailEnd type="none" w="med" len="med"/>
                    </a:lnT>
                    <a:lnB w="28575" cap="flat" cmpd="sng" algn="ctr">
                      <a:solidFill>
                        <a:schemeClr val="bg1">
                          <a:lumMod val="65000"/>
                        </a:schemeClr>
                      </a:solidFill>
                      <a:prstDash val="solid"/>
                      <a:round/>
                      <a:headEnd type="none" w="med" len="med"/>
                      <a:tailEnd type="none" w="med" len="med"/>
                    </a:lnB>
                    <a:noFill/>
                  </a:tcPr>
                </a:tc>
                <a:tc>
                  <a:txBody>
                    <a:bodyPr/>
                    <a:lstStyle/>
                    <a:p>
                      <a:pPr algn="ctr"/>
                      <a:r>
                        <a:rPr lang="en-IE" sz="1200" b="0" dirty="0">
                          <a:solidFill>
                            <a:schemeClr val="tx1"/>
                          </a:solidFill>
                        </a:rPr>
                        <a:t>61</a:t>
                      </a:r>
                    </a:p>
                  </a:txBody>
                  <a:tcPr anchor="ctr">
                    <a:lnT w="28575" cap="flat" cmpd="sng" algn="ctr">
                      <a:solidFill>
                        <a:schemeClr val="bg1">
                          <a:lumMod val="65000"/>
                        </a:schemeClr>
                      </a:solidFill>
                      <a:prstDash val="solid"/>
                      <a:round/>
                      <a:headEnd type="none" w="med" len="med"/>
                      <a:tailEnd type="none" w="med" len="med"/>
                    </a:lnT>
                    <a:lnB w="28575" cap="flat" cmpd="sng" algn="ctr">
                      <a:solidFill>
                        <a:schemeClr val="bg1">
                          <a:lumMod val="65000"/>
                        </a:schemeClr>
                      </a:solidFill>
                      <a:prstDash val="solid"/>
                      <a:round/>
                      <a:headEnd type="none" w="med" len="med"/>
                      <a:tailEnd type="none" w="med" len="med"/>
                    </a:lnB>
                    <a:noFill/>
                  </a:tcPr>
                </a:tc>
                <a:tc>
                  <a:txBody>
                    <a:bodyPr/>
                    <a:lstStyle/>
                    <a:p>
                      <a:pPr algn="ctr"/>
                      <a:r>
                        <a:rPr lang="en-IE" sz="1200" b="0" dirty="0">
                          <a:solidFill>
                            <a:schemeClr val="tx1"/>
                          </a:solidFill>
                        </a:rPr>
                        <a:t>59</a:t>
                      </a:r>
                    </a:p>
                  </a:txBody>
                  <a:tcPr anchor="ctr">
                    <a:lnT w="28575" cap="flat" cmpd="sng" algn="ctr">
                      <a:solidFill>
                        <a:schemeClr val="bg1">
                          <a:lumMod val="65000"/>
                        </a:schemeClr>
                      </a:solidFill>
                      <a:prstDash val="solid"/>
                      <a:round/>
                      <a:headEnd type="none" w="med" len="med"/>
                      <a:tailEnd type="none" w="med" len="med"/>
                    </a:lnT>
                    <a:lnB w="28575" cap="flat" cmpd="sng" algn="ctr">
                      <a:solidFill>
                        <a:schemeClr val="bg1">
                          <a:lumMod val="65000"/>
                        </a:schemeClr>
                      </a:solidFill>
                      <a:prstDash val="solid"/>
                      <a:round/>
                      <a:headEnd type="none" w="med" len="med"/>
                      <a:tailEnd type="none" w="med" len="med"/>
                    </a:lnB>
                    <a:noFill/>
                  </a:tcPr>
                </a:tc>
                <a:tc>
                  <a:txBody>
                    <a:bodyPr/>
                    <a:lstStyle/>
                    <a:p>
                      <a:pPr algn="ctr"/>
                      <a:endParaRPr lang="en-IE" sz="1200" b="0" dirty="0">
                        <a:solidFill>
                          <a:schemeClr val="tx1"/>
                        </a:solidFill>
                      </a:endParaRPr>
                    </a:p>
                  </a:txBody>
                  <a:tcPr anchor="ctr">
                    <a:lnT w="28575" cap="flat" cmpd="sng" algn="ctr">
                      <a:solidFill>
                        <a:schemeClr val="bg1">
                          <a:lumMod val="65000"/>
                        </a:schemeClr>
                      </a:solidFill>
                      <a:prstDash val="solid"/>
                      <a:round/>
                      <a:headEnd type="none" w="med" len="med"/>
                      <a:tailEnd type="none" w="med" len="med"/>
                    </a:lnT>
                    <a:lnB w="28575" cap="flat" cmpd="sng" algn="ctr">
                      <a:solidFill>
                        <a:schemeClr val="bg1">
                          <a:lumMod val="65000"/>
                        </a:schemeClr>
                      </a:solidFill>
                      <a:prstDash val="solid"/>
                      <a:round/>
                      <a:headEnd type="none" w="med" len="med"/>
                      <a:tailEnd type="none" w="med" len="med"/>
                    </a:lnB>
                    <a:noFill/>
                  </a:tcPr>
                </a:tc>
                <a:tc>
                  <a:txBody>
                    <a:bodyPr/>
                    <a:lstStyle/>
                    <a:p>
                      <a:pPr algn="ctr"/>
                      <a:r>
                        <a:rPr lang="en-IE" sz="1200" b="0" dirty="0">
                          <a:solidFill>
                            <a:schemeClr val="tx1"/>
                          </a:solidFill>
                        </a:rPr>
                        <a:t>59</a:t>
                      </a:r>
                    </a:p>
                  </a:txBody>
                  <a:tcPr anchor="ctr">
                    <a:lnT w="28575" cap="flat" cmpd="sng" algn="ctr">
                      <a:solidFill>
                        <a:schemeClr val="bg1">
                          <a:lumMod val="65000"/>
                        </a:schemeClr>
                      </a:solidFill>
                      <a:prstDash val="solid"/>
                      <a:round/>
                      <a:headEnd type="none" w="med" len="med"/>
                      <a:tailEnd type="none" w="med" len="med"/>
                    </a:lnT>
                    <a:lnB w="28575" cap="flat" cmpd="sng" algn="ctr">
                      <a:solidFill>
                        <a:schemeClr val="bg1">
                          <a:lumMod val="65000"/>
                        </a:schemeClr>
                      </a:solidFill>
                      <a:prstDash val="solid"/>
                      <a:round/>
                      <a:headEnd type="none" w="med" len="med"/>
                      <a:tailEnd type="none" w="med" len="med"/>
                    </a:lnB>
                    <a:noFill/>
                  </a:tcPr>
                </a:tc>
                <a:tc>
                  <a:txBody>
                    <a:bodyPr/>
                    <a:lstStyle/>
                    <a:p>
                      <a:pPr algn="ctr"/>
                      <a:r>
                        <a:rPr lang="en-IE" sz="1200" b="0" dirty="0">
                          <a:solidFill>
                            <a:schemeClr val="tx1"/>
                          </a:solidFill>
                        </a:rPr>
                        <a:t>69</a:t>
                      </a:r>
                    </a:p>
                  </a:txBody>
                  <a:tcPr anchor="ctr">
                    <a:lnR w="28575" cap="flat" cmpd="sng" algn="ctr">
                      <a:solidFill>
                        <a:schemeClr val="bg1">
                          <a:lumMod val="65000"/>
                        </a:schemeClr>
                      </a:solidFill>
                      <a:prstDash val="solid"/>
                      <a:round/>
                      <a:headEnd type="none" w="med" len="med"/>
                      <a:tailEnd type="none" w="med" len="med"/>
                    </a:lnR>
                    <a:lnT w="28575" cap="flat" cmpd="sng" algn="ctr">
                      <a:solidFill>
                        <a:schemeClr val="bg1">
                          <a:lumMod val="65000"/>
                        </a:schemeClr>
                      </a:solidFill>
                      <a:prstDash val="solid"/>
                      <a:round/>
                      <a:headEnd type="none" w="med" len="med"/>
                      <a:tailEnd type="none" w="med" len="med"/>
                    </a:lnT>
                    <a:lnB w="28575" cap="flat" cmpd="sng" algn="ctr">
                      <a:solidFill>
                        <a:schemeClr val="bg1">
                          <a:lumMod val="65000"/>
                        </a:schemeClr>
                      </a:solidFill>
                      <a:prstDash val="solid"/>
                      <a:round/>
                      <a:headEnd type="none" w="med" len="med"/>
                      <a:tailEnd type="none" w="med" len="med"/>
                    </a:lnB>
                    <a:noFill/>
                  </a:tcPr>
                </a:tc>
                <a:extLst>
                  <a:ext uri="{0D108BD9-81ED-4DB2-BD59-A6C34878D82A}">
                    <a16:rowId xmlns="" xmlns:a16="http://schemas.microsoft.com/office/drawing/2014/main" val="3910698370"/>
                  </a:ext>
                </a:extLst>
              </a:tr>
            </a:tbl>
          </a:graphicData>
        </a:graphic>
      </p:graphicFrame>
      <p:graphicFrame>
        <p:nvGraphicFramePr>
          <p:cNvPr id="14" name="Table 13">
            <a:extLst>
              <a:ext uri="{FF2B5EF4-FFF2-40B4-BE49-F238E27FC236}">
                <a16:creationId xmlns="" xmlns:a16="http://schemas.microsoft.com/office/drawing/2014/main" id="{4C1AD987-4473-4239-8B96-EFC2E4859190}"/>
              </a:ext>
            </a:extLst>
          </p:cNvPr>
          <p:cNvGraphicFramePr>
            <a:graphicFrameLocks noGrp="1"/>
          </p:cNvGraphicFramePr>
          <p:nvPr/>
        </p:nvGraphicFramePr>
        <p:xfrm>
          <a:off x="0" y="2617525"/>
          <a:ext cx="1397000" cy="2516048"/>
        </p:xfrm>
        <a:graphic>
          <a:graphicData uri="http://schemas.openxmlformats.org/drawingml/2006/table">
            <a:tbl>
              <a:tblPr>
                <a:tableStyleId>{5C22544A-7EE6-4342-B048-85BDC9FD1C3A}</a:tableStyleId>
              </a:tblPr>
              <a:tblGrid>
                <a:gridCol w="1397000">
                  <a:extLst>
                    <a:ext uri="{9D8B030D-6E8A-4147-A177-3AD203B41FA5}">
                      <a16:colId xmlns="" xmlns:a16="http://schemas.microsoft.com/office/drawing/2014/main" val="3387090811"/>
                    </a:ext>
                  </a:extLst>
                </a:gridCol>
              </a:tblGrid>
              <a:tr h="955491">
                <a:tc>
                  <a:txBody>
                    <a:bodyPr/>
                    <a:lstStyle/>
                    <a:p>
                      <a:pPr algn="r" fontAlgn="t"/>
                      <a:r>
                        <a:rPr lang="en-IE" sz="1200" u="none" strike="noStrike">
                          <a:effectLst/>
                        </a:rPr>
                        <a:t>Very familiar </a:t>
                      </a:r>
                      <a:endParaRPr lang="en-IE" sz="1200" b="0" i="0" u="none" strike="noStrike">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1538252685"/>
                  </a:ext>
                </a:extLst>
              </a:tr>
              <a:tr h="864096">
                <a:tc>
                  <a:txBody>
                    <a:bodyPr/>
                    <a:lstStyle/>
                    <a:p>
                      <a:pPr algn="r" fontAlgn="t"/>
                      <a:r>
                        <a:rPr lang="en-IE" sz="1200" u="none" strike="noStrike">
                          <a:effectLst/>
                        </a:rPr>
                        <a:t>Quite familiar</a:t>
                      </a:r>
                      <a:endParaRPr lang="en-IE" sz="1200" b="0" i="0" u="none" strike="noStrike">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4017608348"/>
                  </a:ext>
                </a:extLst>
              </a:tr>
              <a:tr h="504056">
                <a:tc>
                  <a:txBody>
                    <a:bodyPr/>
                    <a:lstStyle/>
                    <a:p>
                      <a:pPr algn="r" fontAlgn="t"/>
                      <a:r>
                        <a:rPr lang="en-IE" sz="1200" u="none" strike="noStrike">
                          <a:effectLst/>
                        </a:rPr>
                        <a:t>Not very familiar</a:t>
                      </a:r>
                      <a:endParaRPr lang="en-IE" sz="1200" b="0" i="0" u="none" strike="noStrike">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488145988"/>
                  </a:ext>
                </a:extLst>
              </a:tr>
              <a:tr h="164465">
                <a:tc>
                  <a:txBody>
                    <a:bodyPr/>
                    <a:lstStyle/>
                    <a:p>
                      <a:pPr algn="r" fontAlgn="t"/>
                      <a:r>
                        <a:rPr lang="en-IE" sz="1200" u="none" strike="noStrike" dirty="0">
                          <a:effectLst/>
                        </a:rPr>
                        <a:t>Not at all familiar</a:t>
                      </a:r>
                      <a:endParaRPr lang="en-IE" sz="12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097548526"/>
                  </a:ext>
                </a:extLst>
              </a:tr>
            </a:tbl>
          </a:graphicData>
        </a:graphic>
      </p:graphicFrame>
      <p:graphicFrame>
        <p:nvGraphicFramePr>
          <p:cNvPr id="6" name="Table 6">
            <a:extLst>
              <a:ext uri="{FF2B5EF4-FFF2-40B4-BE49-F238E27FC236}">
                <a16:creationId xmlns="" xmlns:a16="http://schemas.microsoft.com/office/drawing/2014/main" id="{615B5EA0-A743-4638-89BC-AF4798F6CFC5}"/>
              </a:ext>
            </a:extLst>
          </p:cNvPr>
          <p:cNvGraphicFramePr>
            <a:graphicFrameLocks noGrp="1"/>
          </p:cNvGraphicFramePr>
          <p:nvPr>
            <p:extLst>
              <p:ext uri="{D42A27DB-BD31-4B8C-83A1-F6EECF244321}">
                <p14:modId xmlns:p14="http://schemas.microsoft.com/office/powerpoint/2010/main" val="4206366817"/>
              </p:ext>
            </p:extLst>
          </p:nvPr>
        </p:nvGraphicFramePr>
        <p:xfrm>
          <a:off x="1486748" y="1837528"/>
          <a:ext cx="7858741" cy="411480"/>
        </p:xfrm>
        <a:graphic>
          <a:graphicData uri="http://schemas.openxmlformats.org/drawingml/2006/table">
            <a:tbl>
              <a:tblPr firstRow="1" bandRow="1">
                <a:tableStyleId>{5C22544A-7EE6-4342-B048-85BDC9FD1C3A}</a:tableStyleId>
              </a:tblPr>
              <a:tblGrid>
                <a:gridCol w="714431">
                  <a:extLst>
                    <a:ext uri="{9D8B030D-6E8A-4147-A177-3AD203B41FA5}">
                      <a16:colId xmlns="" xmlns:a16="http://schemas.microsoft.com/office/drawing/2014/main" val="2107020673"/>
                    </a:ext>
                  </a:extLst>
                </a:gridCol>
                <a:gridCol w="714431">
                  <a:extLst>
                    <a:ext uri="{9D8B030D-6E8A-4147-A177-3AD203B41FA5}">
                      <a16:colId xmlns="" xmlns:a16="http://schemas.microsoft.com/office/drawing/2014/main" val="3830105277"/>
                    </a:ext>
                  </a:extLst>
                </a:gridCol>
                <a:gridCol w="714431">
                  <a:extLst>
                    <a:ext uri="{9D8B030D-6E8A-4147-A177-3AD203B41FA5}">
                      <a16:colId xmlns="" xmlns:a16="http://schemas.microsoft.com/office/drawing/2014/main" val="1257699342"/>
                    </a:ext>
                  </a:extLst>
                </a:gridCol>
                <a:gridCol w="714431">
                  <a:extLst>
                    <a:ext uri="{9D8B030D-6E8A-4147-A177-3AD203B41FA5}">
                      <a16:colId xmlns="" xmlns:a16="http://schemas.microsoft.com/office/drawing/2014/main" val="75015328"/>
                    </a:ext>
                  </a:extLst>
                </a:gridCol>
                <a:gridCol w="714431">
                  <a:extLst>
                    <a:ext uri="{9D8B030D-6E8A-4147-A177-3AD203B41FA5}">
                      <a16:colId xmlns="" xmlns:a16="http://schemas.microsoft.com/office/drawing/2014/main" val="1153553221"/>
                    </a:ext>
                  </a:extLst>
                </a:gridCol>
                <a:gridCol w="714431">
                  <a:extLst>
                    <a:ext uri="{9D8B030D-6E8A-4147-A177-3AD203B41FA5}">
                      <a16:colId xmlns="" xmlns:a16="http://schemas.microsoft.com/office/drawing/2014/main" val="71284384"/>
                    </a:ext>
                  </a:extLst>
                </a:gridCol>
                <a:gridCol w="714431">
                  <a:extLst>
                    <a:ext uri="{9D8B030D-6E8A-4147-A177-3AD203B41FA5}">
                      <a16:colId xmlns="" xmlns:a16="http://schemas.microsoft.com/office/drawing/2014/main" val="3239204061"/>
                    </a:ext>
                  </a:extLst>
                </a:gridCol>
                <a:gridCol w="714431">
                  <a:extLst>
                    <a:ext uri="{9D8B030D-6E8A-4147-A177-3AD203B41FA5}">
                      <a16:colId xmlns="" xmlns:a16="http://schemas.microsoft.com/office/drawing/2014/main" val="1278991726"/>
                    </a:ext>
                  </a:extLst>
                </a:gridCol>
                <a:gridCol w="714431">
                  <a:extLst>
                    <a:ext uri="{9D8B030D-6E8A-4147-A177-3AD203B41FA5}">
                      <a16:colId xmlns="" xmlns:a16="http://schemas.microsoft.com/office/drawing/2014/main" val="3358997083"/>
                    </a:ext>
                  </a:extLst>
                </a:gridCol>
                <a:gridCol w="714431">
                  <a:extLst>
                    <a:ext uri="{9D8B030D-6E8A-4147-A177-3AD203B41FA5}">
                      <a16:colId xmlns="" xmlns:a16="http://schemas.microsoft.com/office/drawing/2014/main" val="2353013940"/>
                    </a:ext>
                  </a:extLst>
                </a:gridCol>
                <a:gridCol w="714431">
                  <a:extLst>
                    <a:ext uri="{9D8B030D-6E8A-4147-A177-3AD203B41FA5}">
                      <a16:colId xmlns="" xmlns:a16="http://schemas.microsoft.com/office/drawing/2014/main" val="344264543"/>
                    </a:ext>
                  </a:extLst>
                </a:gridCol>
              </a:tblGrid>
              <a:tr h="326696">
                <a:tc>
                  <a:txBody>
                    <a:bodyPr/>
                    <a:lstStyle/>
                    <a:p>
                      <a:pPr algn="ctr"/>
                      <a:r>
                        <a:rPr lang="en-IE" sz="1050" b="0" i="0" u="none" strike="noStrike" kern="1200" dirty="0">
                          <a:solidFill>
                            <a:srgbClr val="000000"/>
                          </a:solidFill>
                          <a:effectLst/>
                          <a:latin typeface="+mn-lt"/>
                          <a:ea typeface="+mn-ea"/>
                          <a:cs typeface="+mn-cs"/>
                        </a:rPr>
                        <a:t>Total aware</a:t>
                      </a:r>
                    </a:p>
                  </a:txBody>
                  <a:tcPr anchor="ctr">
                    <a:noFill/>
                  </a:tcPr>
                </a:tc>
                <a:tc>
                  <a:txBody>
                    <a:bodyPr/>
                    <a:lstStyle/>
                    <a:p>
                      <a:pPr algn="ctr"/>
                      <a:r>
                        <a:rPr lang="en-IE" sz="1050" b="0" i="0" u="none" strike="noStrike" kern="1200" dirty="0">
                          <a:solidFill>
                            <a:srgbClr val="000000"/>
                          </a:solidFill>
                          <a:effectLst/>
                          <a:latin typeface="+mn-lt"/>
                          <a:ea typeface="+mn-ea"/>
                          <a:cs typeface="+mn-cs"/>
                        </a:rPr>
                        <a:t>Galway</a:t>
                      </a:r>
                    </a:p>
                  </a:txBody>
                  <a:tcPr anchor="ctr">
                    <a:noFill/>
                  </a:tcPr>
                </a:tc>
                <a:tc>
                  <a:txBody>
                    <a:bodyPr/>
                    <a:lstStyle/>
                    <a:p>
                      <a:pPr algn="ctr"/>
                      <a:endParaRPr lang="en-IE" sz="1050" b="0" i="0" u="none" strike="noStrike" kern="1200" dirty="0">
                        <a:solidFill>
                          <a:srgbClr val="000000"/>
                        </a:solidFill>
                        <a:effectLst/>
                        <a:latin typeface="+mn-lt"/>
                        <a:ea typeface="+mn-ea"/>
                        <a:cs typeface="+mn-cs"/>
                      </a:endParaRPr>
                    </a:p>
                  </a:txBody>
                  <a:tcPr anchor="ctr">
                    <a:noFill/>
                  </a:tcPr>
                </a:tc>
                <a:tc>
                  <a:txBody>
                    <a:bodyPr/>
                    <a:lstStyle/>
                    <a:p>
                      <a:pPr algn="ctr"/>
                      <a:r>
                        <a:rPr lang="en-IE" sz="1050" b="0" i="0" u="none" strike="noStrike" kern="1200" dirty="0">
                          <a:solidFill>
                            <a:srgbClr val="000000"/>
                          </a:solidFill>
                          <a:effectLst/>
                          <a:latin typeface="+mn-lt"/>
                          <a:ea typeface="+mn-ea"/>
                          <a:cs typeface="+mn-cs"/>
                        </a:rPr>
                        <a:t>Total aware</a:t>
                      </a:r>
                    </a:p>
                  </a:txBody>
                  <a:tcPr anchor="ctr">
                    <a:noFill/>
                  </a:tcPr>
                </a:tc>
                <a:tc>
                  <a:txBody>
                    <a:bodyPr/>
                    <a:lstStyle/>
                    <a:p>
                      <a:pPr algn="ctr"/>
                      <a:r>
                        <a:rPr lang="en-IE" sz="1050" b="0" i="0" u="none" strike="noStrike" kern="1200" dirty="0">
                          <a:solidFill>
                            <a:srgbClr val="000000"/>
                          </a:solidFill>
                          <a:effectLst/>
                          <a:latin typeface="+mn-lt"/>
                          <a:ea typeface="+mn-ea"/>
                          <a:cs typeface="+mn-cs"/>
                        </a:rPr>
                        <a:t>Galway</a:t>
                      </a:r>
                    </a:p>
                  </a:txBody>
                  <a:tcPr anchor="ctr">
                    <a:noFill/>
                  </a:tcPr>
                </a:tc>
                <a:tc>
                  <a:txBody>
                    <a:bodyPr/>
                    <a:lstStyle/>
                    <a:p>
                      <a:pPr algn="ctr"/>
                      <a:endParaRPr lang="en-IE" sz="1050" b="0" i="0" u="none" strike="noStrike" kern="1200" dirty="0">
                        <a:solidFill>
                          <a:srgbClr val="000000"/>
                        </a:solidFill>
                        <a:effectLst/>
                        <a:latin typeface="+mn-lt"/>
                        <a:ea typeface="+mn-ea"/>
                        <a:cs typeface="+mn-cs"/>
                      </a:endParaRPr>
                    </a:p>
                  </a:txBody>
                  <a:tcPr anchor="ctr">
                    <a:noFill/>
                  </a:tcPr>
                </a:tc>
                <a:tc>
                  <a:txBody>
                    <a:bodyPr/>
                    <a:lstStyle/>
                    <a:p>
                      <a:pPr algn="ctr"/>
                      <a:r>
                        <a:rPr lang="en-IE" sz="1050" b="0" i="0" u="none" strike="noStrike" kern="1200" dirty="0">
                          <a:solidFill>
                            <a:srgbClr val="000000"/>
                          </a:solidFill>
                          <a:effectLst/>
                          <a:latin typeface="+mn-lt"/>
                          <a:ea typeface="+mn-ea"/>
                          <a:cs typeface="+mn-cs"/>
                        </a:rPr>
                        <a:t>Total aware</a:t>
                      </a:r>
                    </a:p>
                  </a:txBody>
                  <a:tcPr anchor="ctr">
                    <a:noFill/>
                  </a:tcPr>
                </a:tc>
                <a:tc>
                  <a:txBody>
                    <a:bodyPr/>
                    <a:lstStyle/>
                    <a:p>
                      <a:pPr algn="ctr"/>
                      <a:r>
                        <a:rPr lang="en-IE" sz="1050" b="0" i="0" u="none" strike="noStrike" kern="1200" dirty="0">
                          <a:solidFill>
                            <a:srgbClr val="000000"/>
                          </a:solidFill>
                          <a:effectLst/>
                          <a:latin typeface="+mn-lt"/>
                          <a:ea typeface="+mn-ea"/>
                          <a:cs typeface="+mn-cs"/>
                        </a:rPr>
                        <a:t>Galway</a:t>
                      </a:r>
                    </a:p>
                  </a:txBody>
                  <a:tcPr anchor="ctr">
                    <a:noFill/>
                  </a:tcPr>
                </a:tc>
                <a:tc>
                  <a:txBody>
                    <a:bodyPr/>
                    <a:lstStyle/>
                    <a:p>
                      <a:pPr algn="ctr"/>
                      <a:endParaRPr lang="en-IE" sz="1050" b="0" i="0" u="none" strike="noStrike" kern="1200" dirty="0">
                        <a:solidFill>
                          <a:srgbClr val="000000"/>
                        </a:solidFill>
                        <a:effectLst/>
                        <a:latin typeface="+mn-lt"/>
                        <a:ea typeface="+mn-ea"/>
                        <a:cs typeface="+mn-cs"/>
                      </a:endParaRPr>
                    </a:p>
                  </a:txBody>
                  <a:tcPr anchor="ctr">
                    <a:noFill/>
                  </a:tcPr>
                </a:tc>
                <a:tc>
                  <a:txBody>
                    <a:bodyPr/>
                    <a:lstStyle/>
                    <a:p>
                      <a:pPr algn="ctr"/>
                      <a:r>
                        <a:rPr lang="en-IE" sz="1050" b="0" i="0" u="none" strike="noStrike" kern="1200" dirty="0">
                          <a:solidFill>
                            <a:srgbClr val="000000"/>
                          </a:solidFill>
                          <a:effectLst/>
                          <a:latin typeface="+mn-lt"/>
                          <a:ea typeface="+mn-ea"/>
                          <a:cs typeface="+mn-cs"/>
                        </a:rPr>
                        <a:t>Total aware</a:t>
                      </a:r>
                    </a:p>
                  </a:txBody>
                  <a:tcPr anchor="ctr">
                    <a:noFill/>
                  </a:tcPr>
                </a:tc>
                <a:tc>
                  <a:txBody>
                    <a:bodyPr/>
                    <a:lstStyle/>
                    <a:p>
                      <a:pPr algn="ctr"/>
                      <a:r>
                        <a:rPr lang="en-IE" sz="1050" b="0" i="0" u="none" strike="noStrike" kern="1200" dirty="0">
                          <a:solidFill>
                            <a:srgbClr val="000000"/>
                          </a:solidFill>
                          <a:effectLst/>
                          <a:latin typeface="+mn-lt"/>
                          <a:ea typeface="+mn-ea"/>
                          <a:cs typeface="+mn-cs"/>
                        </a:rPr>
                        <a:t>Galway</a:t>
                      </a:r>
                    </a:p>
                  </a:txBody>
                  <a:tcPr anchor="ctr">
                    <a:noFill/>
                  </a:tcPr>
                </a:tc>
                <a:extLst>
                  <a:ext uri="{0D108BD9-81ED-4DB2-BD59-A6C34878D82A}">
                    <a16:rowId xmlns="" xmlns:a16="http://schemas.microsoft.com/office/drawing/2014/main" val="245032631"/>
                  </a:ext>
                </a:extLst>
              </a:tr>
            </a:tbl>
          </a:graphicData>
        </a:graphic>
      </p:graphicFrame>
    </p:spTree>
    <p:extLst>
      <p:ext uri="{BB962C8B-B14F-4D97-AF65-F5344CB8AC3E}">
        <p14:creationId xmlns:p14="http://schemas.microsoft.com/office/powerpoint/2010/main" val="3138835376"/>
      </p:ext>
    </p:extLst>
  </p:cSld>
  <p:clrMapOvr>
    <a:masterClrMapping/>
  </p:clrMapOvr>
  <p:transition spd="slow">
    <p:wipe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BB5F4C9D-5911-4AD4-8C05-605FE2B35F0D}"/>
              </a:ext>
            </a:extLst>
          </p:cNvPr>
          <p:cNvSpPr>
            <a:spLocks noGrp="1"/>
          </p:cNvSpPr>
          <p:nvPr>
            <p:ph type="body" sz="quarter" idx="49"/>
          </p:nvPr>
        </p:nvSpPr>
        <p:spPr/>
        <p:txBody>
          <a:bodyPr/>
          <a:lstStyle/>
          <a:p>
            <a:r>
              <a:rPr lang="en-IE" dirty="0"/>
              <a:t>Base: Total Awareness of Galway 2020 N - 901</a:t>
            </a:r>
          </a:p>
        </p:txBody>
      </p:sp>
      <p:sp>
        <p:nvSpPr>
          <p:cNvPr id="3" name="Title 2">
            <a:extLst>
              <a:ext uri="{FF2B5EF4-FFF2-40B4-BE49-F238E27FC236}">
                <a16:creationId xmlns="" xmlns:a16="http://schemas.microsoft.com/office/drawing/2014/main" id="{0CE545D2-1D61-4B51-A668-C98F37458D06}"/>
              </a:ext>
            </a:extLst>
          </p:cNvPr>
          <p:cNvSpPr>
            <a:spLocks noGrp="1"/>
          </p:cNvSpPr>
          <p:nvPr>
            <p:ph type="title"/>
          </p:nvPr>
        </p:nvSpPr>
        <p:spPr/>
        <p:txBody>
          <a:bodyPr/>
          <a:lstStyle/>
          <a:p>
            <a:r>
              <a:rPr lang="en-IE" dirty="0"/>
              <a:t>Galway 2020:Information sources</a:t>
            </a:r>
          </a:p>
        </p:txBody>
      </p:sp>
      <p:sp>
        <p:nvSpPr>
          <p:cNvPr id="4" name="Text Placeholder 3">
            <a:extLst>
              <a:ext uri="{FF2B5EF4-FFF2-40B4-BE49-F238E27FC236}">
                <a16:creationId xmlns="" xmlns:a16="http://schemas.microsoft.com/office/drawing/2014/main" id="{B2B91EBC-9B30-40EA-8957-A987F125AD2A}"/>
              </a:ext>
            </a:extLst>
          </p:cNvPr>
          <p:cNvSpPr>
            <a:spLocks noGrp="1"/>
          </p:cNvSpPr>
          <p:nvPr>
            <p:ph type="body" sz="quarter" idx="60"/>
          </p:nvPr>
        </p:nvSpPr>
        <p:spPr/>
        <p:txBody>
          <a:bodyPr/>
          <a:lstStyle/>
          <a:p>
            <a:r>
              <a:rPr lang="en-US" dirty="0"/>
              <a:t>Q.22e Where did you hear about Galway 2020 most recently?</a:t>
            </a:r>
            <a:endParaRPr lang="en-IE" dirty="0"/>
          </a:p>
        </p:txBody>
      </p:sp>
      <p:graphicFrame>
        <p:nvGraphicFramePr>
          <p:cNvPr id="5" name="Chart 4">
            <a:extLst>
              <a:ext uri="{FF2B5EF4-FFF2-40B4-BE49-F238E27FC236}">
                <a16:creationId xmlns="" xmlns:a16="http://schemas.microsoft.com/office/drawing/2014/main" id="{1B7C2AD2-5101-47FF-803E-814AD724CAC1}"/>
              </a:ext>
            </a:extLst>
          </p:cNvPr>
          <p:cNvGraphicFramePr/>
          <p:nvPr>
            <p:custDataLst>
              <p:tags r:id="rId1"/>
            </p:custDataLst>
            <p:extLst>
              <p:ext uri="{D42A27DB-BD31-4B8C-83A1-F6EECF244321}">
                <p14:modId xmlns:p14="http://schemas.microsoft.com/office/powerpoint/2010/main" val="2096437523"/>
              </p:ext>
            </p:extLst>
          </p:nvPr>
        </p:nvGraphicFramePr>
        <p:xfrm>
          <a:off x="200538" y="1484784"/>
          <a:ext cx="8136838" cy="49765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Table 5">
            <a:extLst>
              <a:ext uri="{FF2B5EF4-FFF2-40B4-BE49-F238E27FC236}">
                <a16:creationId xmlns="" xmlns:a16="http://schemas.microsoft.com/office/drawing/2014/main" id="{34477902-200D-4F20-AD79-69FABEBA3C9B}"/>
              </a:ext>
            </a:extLst>
          </p:cNvPr>
          <p:cNvGraphicFramePr>
            <a:graphicFrameLocks noGrp="1"/>
          </p:cNvGraphicFramePr>
          <p:nvPr>
            <p:extLst>
              <p:ext uri="{D42A27DB-BD31-4B8C-83A1-F6EECF244321}">
                <p14:modId xmlns:p14="http://schemas.microsoft.com/office/powerpoint/2010/main" val="3058962394"/>
              </p:ext>
            </p:extLst>
          </p:nvPr>
        </p:nvGraphicFramePr>
        <p:xfrm>
          <a:off x="200472" y="1547723"/>
          <a:ext cx="4176464" cy="4661118"/>
        </p:xfrm>
        <a:graphic>
          <a:graphicData uri="http://schemas.openxmlformats.org/drawingml/2006/table">
            <a:tbl>
              <a:tblPr>
                <a:tableStyleId>{5C22544A-7EE6-4342-B048-85BDC9FD1C3A}</a:tableStyleId>
              </a:tblPr>
              <a:tblGrid>
                <a:gridCol w="4176464">
                  <a:extLst>
                    <a:ext uri="{9D8B030D-6E8A-4147-A177-3AD203B41FA5}">
                      <a16:colId xmlns="" xmlns:a16="http://schemas.microsoft.com/office/drawing/2014/main" val="3567974238"/>
                    </a:ext>
                  </a:extLst>
                </a:gridCol>
              </a:tblGrid>
              <a:tr h="307590">
                <a:tc>
                  <a:txBody>
                    <a:bodyPr/>
                    <a:lstStyle/>
                    <a:p>
                      <a:pPr algn="r" fontAlgn="t"/>
                      <a:r>
                        <a:rPr lang="en-IE" sz="1200" i="1" u="none" strike="noStrike" kern="1200" dirty="0">
                          <a:solidFill>
                            <a:schemeClr val="dk1"/>
                          </a:solidFill>
                          <a:effectLst/>
                          <a:latin typeface="+mn-lt"/>
                          <a:ea typeface="+mn-ea"/>
                          <a:cs typeface="+mn-cs"/>
                        </a:rPr>
                        <a:t>Any Online</a:t>
                      </a:r>
                    </a:p>
                  </a:txBody>
                  <a:tcPr marL="8028" marR="8028" marT="8028" marB="0">
                    <a:noFill/>
                  </a:tcPr>
                </a:tc>
                <a:extLst>
                  <a:ext uri="{0D108BD9-81ED-4DB2-BD59-A6C34878D82A}">
                    <a16:rowId xmlns="" xmlns:a16="http://schemas.microsoft.com/office/drawing/2014/main" val="2248306078"/>
                  </a:ext>
                </a:extLst>
              </a:tr>
              <a:tr h="307590">
                <a:tc>
                  <a:txBody>
                    <a:bodyPr/>
                    <a:lstStyle/>
                    <a:p>
                      <a:pPr algn="r" fontAlgn="t"/>
                      <a:r>
                        <a:rPr lang="en-IE" sz="1200" u="none" strike="noStrike" dirty="0">
                          <a:effectLst/>
                        </a:rPr>
                        <a:t>Word of mouth</a:t>
                      </a:r>
                      <a:endParaRPr lang="en-IE" sz="1200" b="0" i="0" u="none" strike="noStrike" dirty="0">
                        <a:solidFill>
                          <a:srgbClr val="000000"/>
                        </a:solidFill>
                        <a:effectLst/>
                        <a:latin typeface="Tahoma" panose="020B0604030504040204" pitchFamily="34" charset="0"/>
                      </a:endParaRPr>
                    </a:p>
                  </a:txBody>
                  <a:tcPr marL="8028" marR="8028" marT="8028" marB="0">
                    <a:noFill/>
                  </a:tcPr>
                </a:tc>
                <a:extLst>
                  <a:ext uri="{0D108BD9-81ED-4DB2-BD59-A6C34878D82A}">
                    <a16:rowId xmlns="" xmlns:a16="http://schemas.microsoft.com/office/drawing/2014/main" val="1037797804"/>
                  </a:ext>
                </a:extLst>
              </a:tr>
              <a:tr h="307590">
                <a:tc>
                  <a:txBody>
                    <a:bodyPr/>
                    <a:lstStyle/>
                    <a:p>
                      <a:pPr algn="r" fontAlgn="t"/>
                      <a:r>
                        <a:rPr lang="en-IE" sz="1200" u="none" strike="noStrike" dirty="0">
                          <a:effectLst/>
                        </a:rPr>
                        <a:t>TV Advertisement</a:t>
                      </a:r>
                      <a:endParaRPr lang="en-IE" sz="1200" b="0" i="0" u="none" strike="noStrike" dirty="0">
                        <a:solidFill>
                          <a:srgbClr val="000000"/>
                        </a:solidFill>
                        <a:effectLst/>
                        <a:latin typeface="Tahoma" panose="020B0604030504040204" pitchFamily="34" charset="0"/>
                      </a:endParaRPr>
                    </a:p>
                  </a:txBody>
                  <a:tcPr marL="8028" marR="8028" marT="8028" marB="0">
                    <a:noFill/>
                  </a:tcPr>
                </a:tc>
                <a:extLst>
                  <a:ext uri="{0D108BD9-81ED-4DB2-BD59-A6C34878D82A}">
                    <a16:rowId xmlns="" xmlns:a16="http://schemas.microsoft.com/office/drawing/2014/main" val="2905904191"/>
                  </a:ext>
                </a:extLst>
              </a:tr>
              <a:tr h="354858">
                <a:tc>
                  <a:txBody>
                    <a:bodyPr/>
                    <a:lstStyle/>
                    <a:p>
                      <a:pPr algn="r" fontAlgn="t"/>
                      <a:r>
                        <a:rPr lang="en-US" sz="1200" u="none" strike="noStrike" dirty="0">
                          <a:effectLst/>
                        </a:rPr>
                        <a:t>Social media (Facebook, Twitter, etc.) excluding advertising</a:t>
                      </a:r>
                      <a:endParaRPr lang="en-US" sz="1200" b="0" i="0" u="none" strike="noStrike" dirty="0">
                        <a:solidFill>
                          <a:srgbClr val="000000"/>
                        </a:solidFill>
                        <a:effectLst/>
                        <a:latin typeface="Tahoma" panose="020B0604030504040204" pitchFamily="34" charset="0"/>
                      </a:endParaRPr>
                    </a:p>
                  </a:txBody>
                  <a:tcPr marL="8028" marR="8028" marT="8028" marB="0">
                    <a:noFill/>
                  </a:tcPr>
                </a:tc>
                <a:extLst>
                  <a:ext uri="{0D108BD9-81ED-4DB2-BD59-A6C34878D82A}">
                    <a16:rowId xmlns="" xmlns:a16="http://schemas.microsoft.com/office/drawing/2014/main" val="3823838240"/>
                  </a:ext>
                </a:extLst>
              </a:tr>
              <a:tr h="307590">
                <a:tc>
                  <a:txBody>
                    <a:bodyPr/>
                    <a:lstStyle/>
                    <a:p>
                      <a:pPr algn="r" fontAlgn="t"/>
                      <a:r>
                        <a:rPr lang="en-IE" sz="1200" u="none" strike="noStrike" dirty="0">
                          <a:effectLst/>
                        </a:rPr>
                        <a:t>Radio Advertisement</a:t>
                      </a:r>
                      <a:endParaRPr lang="en-IE" sz="1200" b="0" i="0" u="none" strike="noStrike" dirty="0">
                        <a:solidFill>
                          <a:srgbClr val="000000"/>
                        </a:solidFill>
                        <a:effectLst/>
                        <a:latin typeface="Tahoma" panose="020B0604030504040204" pitchFamily="34" charset="0"/>
                      </a:endParaRPr>
                    </a:p>
                  </a:txBody>
                  <a:tcPr marL="8028" marR="8028" marT="8028" marB="0">
                    <a:noFill/>
                  </a:tcPr>
                </a:tc>
                <a:extLst>
                  <a:ext uri="{0D108BD9-81ED-4DB2-BD59-A6C34878D82A}">
                    <a16:rowId xmlns="" xmlns:a16="http://schemas.microsoft.com/office/drawing/2014/main" val="3359221341"/>
                  </a:ext>
                </a:extLst>
              </a:tr>
              <a:tr h="307590">
                <a:tc>
                  <a:txBody>
                    <a:bodyPr/>
                    <a:lstStyle/>
                    <a:p>
                      <a:pPr algn="r" fontAlgn="t"/>
                      <a:r>
                        <a:rPr lang="en-IE" sz="1200" u="none" strike="noStrike" dirty="0">
                          <a:effectLst/>
                        </a:rPr>
                        <a:t>Online/ social media Advertisement</a:t>
                      </a:r>
                      <a:endParaRPr lang="en-IE" sz="1200" b="0" i="0" u="none" strike="noStrike" dirty="0">
                        <a:solidFill>
                          <a:srgbClr val="000000"/>
                        </a:solidFill>
                        <a:effectLst/>
                        <a:latin typeface="Tahoma" panose="020B0604030504040204" pitchFamily="34" charset="0"/>
                      </a:endParaRPr>
                    </a:p>
                  </a:txBody>
                  <a:tcPr marL="8028" marR="8028" marT="8028" marB="0">
                    <a:noFill/>
                  </a:tcPr>
                </a:tc>
                <a:extLst>
                  <a:ext uri="{0D108BD9-81ED-4DB2-BD59-A6C34878D82A}">
                    <a16:rowId xmlns="" xmlns:a16="http://schemas.microsoft.com/office/drawing/2014/main" val="2542670043"/>
                  </a:ext>
                </a:extLst>
              </a:tr>
              <a:tr h="307590">
                <a:tc>
                  <a:txBody>
                    <a:bodyPr/>
                    <a:lstStyle/>
                    <a:p>
                      <a:pPr algn="r" fontAlgn="t"/>
                      <a:r>
                        <a:rPr lang="en-US" sz="1200" u="none" strike="noStrike" dirty="0">
                          <a:effectLst/>
                        </a:rPr>
                        <a:t>Other coverage on TV or Radio</a:t>
                      </a:r>
                      <a:endParaRPr lang="en-US" sz="1200" b="0" i="0" u="none" strike="noStrike" dirty="0">
                        <a:solidFill>
                          <a:srgbClr val="000000"/>
                        </a:solidFill>
                        <a:effectLst/>
                        <a:latin typeface="Tahoma" panose="020B0604030504040204" pitchFamily="34" charset="0"/>
                      </a:endParaRPr>
                    </a:p>
                  </a:txBody>
                  <a:tcPr marL="8028" marR="8028" marT="8028" marB="0">
                    <a:noFill/>
                  </a:tcPr>
                </a:tc>
                <a:extLst>
                  <a:ext uri="{0D108BD9-81ED-4DB2-BD59-A6C34878D82A}">
                    <a16:rowId xmlns="" xmlns:a16="http://schemas.microsoft.com/office/drawing/2014/main" val="3147164437"/>
                  </a:ext>
                </a:extLst>
              </a:tr>
              <a:tr h="307590">
                <a:tc>
                  <a:txBody>
                    <a:bodyPr/>
                    <a:lstStyle/>
                    <a:p>
                      <a:pPr algn="r" fontAlgn="t"/>
                      <a:r>
                        <a:rPr lang="en-IE" sz="1200" u="none" strike="noStrike" dirty="0">
                          <a:effectLst/>
                        </a:rPr>
                        <a:t>Press Advertisement</a:t>
                      </a:r>
                      <a:endParaRPr lang="en-IE" sz="1200" b="0" i="0" u="none" strike="noStrike" dirty="0">
                        <a:solidFill>
                          <a:srgbClr val="000000"/>
                        </a:solidFill>
                        <a:effectLst/>
                        <a:latin typeface="Tahoma" panose="020B0604030504040204" pitchFamily="34" charset="0"/>
                      </a:endParaRPr>
                    </a:p>
                  </a:txBody>
                  <a:tcPr marL="8028" marR="8028" marT="8028" marB="0">
                    <a:noFill/>
                  </a:tcPr>
                </a:tc>
                <a:extLst>
                  <a:ext uri="{0D108BD9-81ED-4DB2-BD59-A6C34878D82A}">
                    <a16:rowId xmlns="" xmlns:a16="http://schemas.microsoft.com/office/drawing/2014/main" val="363318519"/>
                  </a:ext>
                </a:extLst>
              </a:tr>
              <a:tr h="307590">
                <a:tc>
                  <a:txBody>
                    <a:bodyPr/>
                    <a:lstStyle/>
                    <a:p>
                      <a:pPr algn="r" fontAlgn="t"/>
                      <a:r>
                        <a:rPr lang="en-US" sz="1200" u="none" strike="noStrike" dirty="0">
                          <a:effectLst/>
                        </a:rPr>
                        <a:t>Official website for Galway 2020</a:t>
                      </a:r>
                      <a:endParaRPr lang="en-US" sz="1200" b="0" i="0" u="none" strike="noStrike" dirty="0">
                        <a:solidFill>
                          <a:srgbClr val="000000"/>
                        </a:solidFill>
                        <a:effectLst/>
                        <a:latin typeface="Tahoma" panose="020B0604030504040204" pitchFamily="34" charset="0"/>
                      </a:endParaRPr>
                    </a:p>
                  </a:txBody>
                  <a:tcPr marL="8028" marR="8028" marT="8028" marB="0">
                    <a:noFill/>
                  </a:tcPr>
                </a:tc>
                <a:extLst>
                  <a:ext uri="{0D108BD9-81ED-4DB2-BD59-A6C34878D82A}">
                    <a16:rowId xmlns="" xmlns:a16="http://schemas.microsoft.com/office/drawing/2014/main" val="4099937182"/>
                  </a:ext>
                </a:extLst>
              </a:tr>
              <a:tr h="307590">
                <a:tc>
                  <a:txBody>
                    <a:bodyPr/>
                    <a:lstStyle/>
                    <a:p>
                      <a:pPr algn="r" fontAlgn="t"/>
                      <a:r>
                        <a:rPr lang="en-IE" sz="1200" u="none" strike="noStrike" dirty="0">
                          <a:effectLst/>
                        </a:rPr>
                        <a:t>Outdoor Advertisement</a:t>
                      </a:r>
                      <a:endParaRPr lang="en-IE" sz="1200" b="0" i="0" u="none" strike="noStrike" dirty="0">
                        <a:solidFill>
                          <a:srgbClr val="000000"/>
                        </a:solidFill>
                        <a:effectLst/>
                        <a:latin typeface="Tahoma" panose="020B0604030504040204" pitchFamily="34" charset="0"/>
                      </a:endParaRPr>
                    </a:p>
                  </a:txBody>
                  <a:tcPr marL="8028" marR="8028" marT="8028" marB="0">
                    <a:noFill/>
                  </a:tcPr>
                </a:tc>
                <a:extLst>
                  <a:ext uri="{0D108BD9-81ED-4DB2-BD59-A6C34878D82A}">
                    <a16:rowId xmlns="" xmlns:a16="http://schemas.microsoft.com/office/drawing/2014/main" val="2153623789"/>
                  </a:ext>
                </a:extLst>
              </a:tr>
              <a:tr h="307590">
                <a:tc>
                  <a:txBody>
                    <a:bodyPr/>
                    <a:lstStyle/>
                    <a:p>
                      <a:pPr algn="r" fontAlgn="t"/>
                      <a:r>
                        <a:rPr lang="en-US" sz="1200" u="none" strike="noStrike" dirty="0">
                          <a:effectLst/>
                        </a:rPr>
                        <a:t>Other coverage in press/magazine</a:t>
                      </a:r>
                      <a:endParaRPr lang="en-US" sz="1200" b="0" i="0" u="none" strike="noStrike" dirty="0">
                        <a:solidFill>
                          <a:srgbClr val="000000"/>
                        </a:solidFill>
                        <a:effectLst/>
                        <a:latin typeface="Tahoma" panose="020B0604030504040204" pitchFamily="34" charset="0"/>
                      </a:endParaRPr>
                    </a:p>
                  </a:txBody>
                  <a:tcPr marL="8028" marR="8028" marT="8028" marB="0">
                    <a:noFill/>
                  </a:tcPr>
                </a:tc>
                <a:extLst>
                  <a:ext uri="{0D108BD9-81ED-4DB2-BD59-A6C34878D82A}">
                    <a16:rowId xmlns="" xmlns:a16="http://schemas.microsoft.com/office/drawing/2014/main" val="1684225833"/>
                  </a:ext>
                </a:extLst>
              </a:tr>
              <a:tr h="307590">
                <a:tc>
                  <a:txBody>
                    <a:bodyPr/>
                    <a:lstStyle/>
                    <a:p>
                      <a:pPr algn="r" fontAlgn="t"/>
                      <a:r>
                        <a:rPr lang="en-IE" sz="1200" u="none" strike="noStrike" dirty="0">
                          <a:effectLst/>
                        </a:rPr>
                        <a:t>Other website </a:t>
                      </a:r>
                      <a:endParaRPr lang="en-IE" sz="1200" b="0" i="0" u="none" strike="noStrike" dirty="0">
                        <a:solidFill>
                          <a:srgbClr val="000000"/>
                        </a:solidFill>
                        <a:effectLst/>
                        <a:latin typeface="Tahoma" panose="020B0604030504040204" pitchFamily="34" charset="0"/>
                      </a:endParaRPr>
                    </a:p>
                  </a:txBody>
                  <a:tcPr marL="8028" marR="8028" marT="8028" marB="0">
                    <a:noFill/>
                  </a:tcPr>
                </a:tc>
                <a:extLst>
                  <a:ext uri="{0D108BD9-81ED-4DB2-BD59-A6C34878D82A}">
                    <a16:rowId xmlns="" xmlns:a16="http://schemas.microsoft.com/office/drawing/2014/main" val="1885329336"/>
                  </a:ext>
                </a:extLst>
              </a:tr>
              <a:tr h="307590">
                <a:tc>
                  <a:txBody>
                    <a:bodyPr/>
                    <a:lstStyle/>
                    <a:p>
                      <a:pPr algn="r" fontAlgn="t"/>
                      <a:r>
                        <a:rPr lang="en-US" sz="1200" u="none" strike="noStrike" dirty="0">
                          <a:effectLst/>
                        </a:rPr>
                        <a:t>Signage/ I live in the area</a:t>
                      </a:r>
                      <a:endParaRPr lang="en-US" sz="1200" b="0" i="0" u="none" strike="noStrike" dirty="0">
                        <a:solidFill>
                          <a:srgbClr val="000000"/>
                        </a:solidFill>
                        <a:effectLst/>
                        <a:latin typeface="Tahoma" panose="020B0604030504040204" pitchFamily="34" charset="0"/>
                      </a:endParaRPr>
                    </a:p>
                  </a:txBody>
                  <a:tcPr marL="8028" marR="8028" marT="8028" marB="0">
                    <a:noFill/>
                  </a:tcPr>
                </a:tc>
                <a:extLst>
                  <a:ext uri="{0D108BD9-81ED-4DB2-BD59-A6C34878D82A}">
                    <a16:rowId xmlns="" xmlns:a16="http://schemas.microsoft.com/office/drawing/2014/main" val="1793688540"/>
                  </a:ext>
                </a:extLst>
              </a:tr>
              <a:tr h="307590">
                <a:tc>
                  <a:txBody>
                    <a:bodyPr/>
                    <a:lstStyle/>
                    <a:p>
                      <a:pPr algn="r" fontAlgn="t"/>
                      <a:r>
                        <a:rPr lang="en-IE" sz="1200" u="none" strike="noStrike" dirty="0">
                          <a:effectLst/>
                        </a:rPr>
                        <a:t>Other</a:t>
                      </a:r>
                      <a:endParaRPr lang="en-IE" sz="1200" b="0" i="0" u="none" strike="noStrike" dirty="0">
                        <a:solidFill>
                          <a:srgbClr val="000000"/>
                        </a:solidFill>
                        <a:effectLst/>
                        <a:latin typeface="Tahoma" panose="020B0604030504040204" pitchFamily="34" charset="0"/>
                      </a:endParaRPr>
                    </a:p>
                  </a:txBody>
                  <a:tcPr marL="8028" marR="8028" marT="8028" marB="0">
                    <a:noFill/>
                  </a:tcPr>
                </a:tc>
                <a:extLst>
                  <a:ext uri="{0D108BD9-81ED-4DB2-BD59-A6C34878D82A}">
                    <a16:rowId xmlns="" xmlns:a16="http://schemas.microsoft.com/office/drawing/2014/main" val="3957411230"/>
                  </a:ext>
                </a:extLst>
              </a:tr>
              <a:tr h="307590">
                <a:tc>
                  <a:txBody>
                    <a:bodyPr/>
                    <a:lstStyle/>
                    <a:p>
                      <a:pPr algn="r" fontAlgn="t"/>
                      <a:r>
                        <a:rPr lang="en-IE" sz="1200" u="none" strike="noStrike" dirty="0">
                          <a:effectLst/>
                        </a:rPr>
                        <a:t>Can’t remember</a:t>
                      </a:r>
                      <a:endParaRPr lang="en-IE" sz="1200" b="0" i="0" u="none" strike="noStrike" dirty="0">
                        <a:solidFill>
                          <a:srgbClr val="000000"/>
                        </a:solidFill>
                        <a:effectLst/>
                        <a:latin typeface="Tahoma" panose="020B0604030504040204" pitchFamily="34" charset="0"/>
                      </a:endParaRPr>
                    </a:p>
                  </a:txBody>
                  <a:tcPr marL="8028" marR="8028" marT="8028" marB="0">
                    <a:noFill/>
                  </a:tcPr>
                </a:tc>
                <a:extLst>
                  <a:ext uri="{0D108BD9-81ED-4DB2-BD59-A6C34878D82A}">
                    <a16:rowId xmlns="" xmlns:a16="http://schemas.microsoft.com/office/drawing/2014/main" val="1159801570"/>
                  </a:ext>
                </a:extLst>
              </a:tr>
            </a:tbl>
          </a:graphicData>
        </a:graphic>
      </p:graphicFrame>
      <p:graphicFrame>
        <p:nvGraphicFramePr>
          <p:cNvPr id="7" name="Table 6">
            <a:extLst>
              <a:ext uri="{FF2B5EF4-FFF2-40B4-BE49-F238E27FC236}">
                <a16:creationId xmlns="" xmlns:a16="http://schemas.microsoft.com/office/drawing/2014/main" id="{89AF6105-3641-4368-864E-3082D8CB59D9}"/>
              </a:ext>
            </a:extLst>
          </p:cNvPr>
          <p:cNvGraphicFramePr>
            <a:graphicFrameLocks noGrp="1"/>
          </p:cNvGraphicFramePr>
          <p:nvPr>
            <p:extLst>
              <p:ext uri="{D42A27DB-BD31-4B8C-83A1-F6EECF244321}">
                <p14:modId xmlns:p14="http://schemas.microsoft.com/office/powerpoint/2010/main" val="3758827016"/>
              </p:ext>
            </p:extLst>
          </p:nvPr>
        </p:nvGraphicFramePr>
        <p:xfrm>
          <a:off x="6673134" y="905222"/>
          <a:ext cx="609600" cy="5303624"/>
        </p:xfrm>
        <a:graphic>
          <a:graphicData uri="http://schemas.openxmlformats.org/drawingml/2006/table">
            <a:tbl>
              <a:tblPr>
                <a:tableStyleId>{5C22544A-7EE6-4342-B048-85BDC9FD1C3A}</a:tableStyleId>
              </a:tblPr>
              <a:tblGrid>
                <a:gridCol w="609600">
                  <a:extLst>
                    <a:ext uri="{9D8B030D-6E8A-4147-A177-3AD203B41FA5}">
                      <a16:colId xmlns="" xmlns:a16="http://schemas.microsoft.com/office/drawing/2014/main" val="403849750"/>
                    </a:ext>
                  </a:extLst>
                </a:gridCol>
              </a:tblGrid>
              <a:tr h="310902">
                <a:tc>
                  <a:txBody>
                    <a:bodyPr/>
                    <a:lstStyle/>
                    <a:p>
                      <a:pPr algn="ctr" fontAlgn="t"/>
                      <a:r>
                        <a:rPr lang="en-IE" sz="1200" b="0" i="0" u="none" strike="noStrike" dirty="0">
                          <a:solidFill>
                            <a:schemeClr val="tx1"/>
                          </a:solidFill>
                          <a:effectLst/>
                          <a:latin typeface="+mn-lt"/>
                        </a:rPr>
                        <a:t>Galway</a:t>
                      </a:r>
                    </a:p>
                  </a:txBody>
                  <a:tcPr marL="9525" marR="9525" marT="9525" marB="0" anchor="ctr">
                    <a:solidFill>
                      <a:srgbClr val="FED402"/>
                    </a:solidFill>
                  </a:tcPr>
                </a:tc>
                <a:extLst>
                  <a:ext uri="{0D108BD9-81ED-4DB2-BD59-A6C34878D82A}">
                    <a16:rowId xmlns="" xmlns:a16="http://schemas.microsoft.com/office/drawing/2014/main" val="745626549"/>
                  </a:ext>
                </a:extLst>
              </a:tr>
              <a:tr h="310902">
                <a:tc>
                  <a:txBody>
                    <a:bodyPr/>
                    <a:lstStyle/>
                    <a:p>
                      <a:pPr algn="ctr" fontAlgn="t"/>
                      <a:r>
                        <a:rPr lang="en-IE" sz="1200" b="0" i="0" u="none" strike="noStrike" dirty="0">
                          <a:solidFill>
                            <a:schemeClr val="bg1"/>
                          </a:solidFill>
                          <a:effectLst/>
                          <a:latin typeface="+mn-lt"/>
                        </a:rPr>
                        <a:t>%</a:t>
                      </a:r>
                    </a:p>
                  </a:txBody>
                  <a:tcPr marL="9525" marR="9525" marT="9525" marB="0" anchor="ctr">
                    <a:solidFill>
                      <a:schemeClr val="bg2">
                        <a:lumMod val="75000"/>
                      </a:schemeClr>
                    </a:solidFill>
                  </a:tcPr>
                </a:tc>
                <a:extLst>
                  <a:ext uri="{0D108BD9-81ED-4DB2-BD59-A6C34878D82A}">
                    <a16:rowId xmlns="" xmlns:a16="http://schemas.microsoft.com/office/drawing/2014/main" val="2366374249"/>
                  </a:ext>
                </a:extLst>
              </a:tr>
              <a:tr h="310902">
                <a:tc>
                  <a:txBody>
                    <a:bodyPr/>
                    <a:lstStyle/>
                    <a:p>
                      <a:pPr algn="ctr" fontAlgn="t"/>
                      <a:r>
                        <a:rPr lang="en-IE" sz="1200" b="0" i="0" u="none" strike="noStrike" dirty="0">
                          <a:solidFill>
                            <a:schemeClr val="tx1"/>
                          </a:solidFill>
                          <a:effectLst/>
                          <a:latin typeface="+mn-lt"/>
                        </a:rPr>
                        <a:t>42</a:t>
                      </a:r>
                    </a:p>
                  </a:txBody>
                  <a:tcPr marL="9525" marR="9525" marT="9525" marB="0" anchor="ctr">
                    <a:solidFill>
                      <a:schemeClr val="bg1">
                        <a:lumMod val="95000"/>
                      </a:schemeClr>
                    </a:solidFill>
                  </a:tcPr>
                </a:tc>
                <a:extLst>
                  <a:ext uri="{0D108BD9-81ED-4DB2-BD59-A6C34878D82A}">
                    <a16:rowId xmlns="" xmlns:a16="http://schemas.microsoft.com/office/drawing/2014/main" val="1320777110"/>
                  </a:ext>
                </a:extLst>
              </a:tr>
              <a:tr h="310902">
                <a:tc>
                  <a:txBody>
                    <a:bodyPr/>
                    <a:lstStyle/>
                    <a:p>
                      <a:pPr algn="ctr" fontAlgn="t"/>
                      <a:r>
                        <a:rPr lang="en-IE" sz="1200" u="none" strike="noStrike" dirty="0">
                          <a:solidFill>
                            <a:schemeClr val="tx1"/>
                          </a:solidFill>
                          <a:effectLst/>
                          <a:latin typeface="+mn-lt"/>
                        </a:rPr>
                        <a:t>51</a:t>
                      </a:r>
                      <a:endParaRPr lang="en-IE" sz="1200" b="0" i="0" u="none" strike="noStrike" dirty="0">
                        <a:solidFill>
                          <a:schemeClr val="tx1"/>
                        </a:solidFill>
                        <a:effectLst/>
                        <a:latin typeface="+mn-lt"/>
                      </a:endParaRPr>
                    </a:p>
                  </a:txBody>
                  <a:tcPr marL="9525" marR="9525" marT="9525" marB="0" anchor="ctr">
                    <a:solidFill>
                      <a:schemeClr val="bg1">
                        <a:lumMod val="95000"/>
                      </a:schemeClr>
                    </a:solidFill>
                  </a:tcPr>
                </a:tc>
                <a:extLst>
                  <a:ext uri="{0D108BD9-81ED-4DB2-BD59-A6C34878D82A}">
                    <a16:rowId xmlns="" xmlns:a16="http://schemas.microsoft.com/office/drawing/2014/main" val="320670658"/>
                  </a:ext>
                </a:extLst>
              </a:tr>
              <a:tr h="310902">
                <a:tc>
                  <a:txBody>
                    <a:bodyPr/>
                    <a:lstStyle/>
                    <a:p>
                      <a:pPr algn="ctr" fontAlgn="t"/>
                      <a:r>
                        <a:rPr lang="en-IE" sz="1200" u="none" strike="noStrike" dirty="0">
                          <a:solidFill>
                            <a:schemeClr val="tx1"/>
                          </a:solidFill>
                          <a:effectLst/>
                          <a:latin typeface="+mn-lt"/>
                        </a:rPr>
                        <a:t>20</a:t>
                      </a:r>
                      <a:endParaRPr lang="en-IE" sz="1200" b="0" i="0" u="none" strike="noStrike" dirty="0">
                        <a:solidFill>
                          <a:schemeClr val="tx1"/>
                        </a:solidFill>
                        <a:effectLst/>
                        <a:latin typeface="+mn-lt"/>
                      </a:endParaRPr>
                    </a:p>
                  </a:txBody>
                  <a:tcPr marL="9525" marR="9525" marT="9525" marB="0" anchor="ctr">
                    <a:solidFill>
                      <a:schemeClr val="bg1">
                        <a:lumMod val="95000"/>
                      </a:schemeClr>
                    </a:solidFill>
                  </a:tcPr>
                </a:tc>
                <a:extLst>
                  <a:ext uri="{0D108BD9-81ED-4DB2-BD59-A6C34878D82A}">
                    <a16:rowId xmlns="" xmlns:a16="http://schemas.microsoft.com/office/drawing/2014/main" val="1848884307"/>
                  </a:ext>
                </a:extLst>
              </a:tr>
              <a:tr h="310902">
                <a:tc>
                  <a:txBody>
                    <a:bodyPr/>
                    <a:lstStyle/>
                    <a:p>
                      <a:pPr algn="ctr" fontAlgn="t"/>
                      <a:r>
                        <a:rPr lang="en-IE" sz="1200" u="none" strike="noStrike" dirty="0">
                          <a:solidFill>
                            <a:schemeClr val="tx1"/>
                          </a:solidFill>
                          <a:effectLst/>
                          <a:latin typeface="+mn-lt"/>
                        </a:rPr>
                        <a:t>32</a:t>
                      </a:r>
                      <a:endParaRPr lang="en-IE" sz="1200" b="0" i="0" u="none" strike="noStrike" dirty="0">
                        <a:solidFill>
                          <a:schemeClr val="tx1"/>
                        </a:solidFill>
                        <a:effectLst/>
                        <a:latin typeface="+mn-lt"/>
                      </a:endParaRPr>
                    </a:p>
                  </a:txBody>
                  <a:tcPr marL="9525" marR="9525" marT="9525" marB="0" anchor="ctr">
                    <a:solidFill>
                      <a:schemeClr val="bg1">
                        <a:lumMod val="95000"/>
                      </a:schemeClr>
                    </a:solidFill>
                  </a:tcPr>
                </a:tc>
                <a:extLst>
                  <a:ext uri="{0D108BD9-81ED-4DB2-BD59-A6C34878D82A}">
                    <a16:rowId xmlns="" xmlns:a16="http://schemas.microsoft.com/office/drawing/2014/main" val="2559635302"/>
                  </a:ext>
                </a:extLst>
              </a:tr>
              <a:tr h="310902">
                <a:tc>
                  <a:txBody>
                    <a:bodyPr/>
                    <a:lstStyle/>
                    <a:p>
                      <a:pPr algn="ctr" fontAlgn="t"/>
                      <a:r>
                        <a:rPr lang="en-IE" sz="1200" u="none" strike="noStrike" dirty="0">
                          <a:solidFill>
                            <a:schemeClr val="tx1"/>
                          </a:solidFill>
                          <a:effectLst/>
                          <a:latin typeface="+mn-lt"/>
                        </a:rPr>
                        <a:t>44</a:t>
                      </a:r>
                      <a:endParaRPr lang="en-IE" sz="1200" b="0" i="0" u="none" strike="noStrike" dirty="0">
                        <a:solidFill>
                          <a:schemeClr val="tx1"/>
                        </a:solidFill>
                        <a:effectLst/>
                        <a:latin typeface="+mn-lt"/>
                      </a:endParaRPr>
                    </a:p>
                  </a:txBody>
                  <a:tcPr marL="9525" marR="9525" marT="9525" marB="0" anchor="ctr">
                    <a:solidFill>
                      <a:schemeClr val="bg1">
                        <a:lumMod val="95000"/>
                      </a:schemeClr>
                    </a:solidFill>
                  </a:tcPr>
                </a:tc>
                <a:extLst>
                  <a:ext uri="{0D108BD9-81ED-4DB2-BD59-A6C34878D82A}">
                    <a16:rowId xmlns="" xmlns:a16="http://schemas.microsoft.com/office/drawing/2014/main" val="2946677601"/>
                  </a:ext>
                </a:extLst>
              </a:tr>
              <a:tr h="310902">
                <a:tc>
                  <a:txBody>
                    <a:bodyPr/>
                    <a:lstStyle/>
                    <a:p>
                      <a:pPr algn="ctr" fontAlgn="t"/>
                      <a:r>
                        <a:rPr lang="en-IE" sz="1200" u="none" strike="noStrike" dirty="0">
                          <a:solidFill>
                            <a:schemeClr val="tx1"/>
                          </a:solidFill>
                          <a:effectLst/>
                          <a:latin typeface="+mn-lt"/>
                        </a:rPr>
                        <a:t>13</a:t>
                      </a:r>
                      <a:endParaRPr lang="en-IE" sz="1200" b="0" i="0" u="none" strike="noStrike" dirty="0">
                        <a:solidFill>
                          <a:schemeClr val="tx1"/>
                        </a:solidFill>
                        <a:effectLst/>
                        <a:latin typeface="+mn-lt"/>
                      </a:endParaRPr>
                    </a:p>
                  </a:txBody>
                  <a:tcPr marL="9525" marR="9525" marT="9525" marB="0" anchor="ctr">
                    <a:solidFill>
                      <a:schemeClr val="bg1">
                        <a:lumMod val="95000"/>
                      </a:schemeClr>
                    </a:solidFill>
                  </a:tcPr>
                </a:tc>
                <a:extLst>
                  <a:ext uri="{0D108BD9-81ED-4DB2-BD59-A6C34878D82A}">
                    <a16:rowId xmlns="" xmlns:a16="http://schemas.microsoft.com/office/drawing/2014/main" val="1850868368"/>
                  </a:ext>
                </a:extLst>
              </a:tr>
              <a:tr h="310902">
                <a:tc>
                  <a:txBody>
                    <a:bodyPr/>
                    <a:lstStyle/>
                    <a:p>
                      <a:pPr algn="ctr" fontAlgn="t"/>
                      <a:r>
                        <a:rPr lang="en-IE" sz="1200" u="none" strike="noStrike" dirty="0">
                          <a:solidFill>
                            <a:schemeClr val="tx1"/>
                          </a:solidFill>
                          <a:effectLst/>
                          <a:latin typeface="+mn-lt"/>
                        </a:rPr>
                        <a:t>14</a:t>
                      </a:r>
                      <a:endParaRPr lang="en-IE" sz="1200" b="0" i="0" u="none" strike="noStrike" dirty="0">
                        <a:solidFill>
                          <a:schemeClr val="tx1"/>
                        </a:solidFill>
                        <a:effectLst/>
                        <a:latin typeface="+mn-lt"/>
                      </a:endParaRPr>
                    </a:p>
                  </a:txBody>
                  <a:tcPr marL="9525" marR="9525" marT="9525" marB="0" anchor="ctr">
                    <a:solidFill>
                      <a:schemeClr val="bg1">
                        <a:lumMod val="95000"/>
                      </a:schemeClr>
                    </a:solidFill>
                  </a:tcPr>
                </a:tc>
                <a:extLst>
                  <a:ext uri="{0D108BD9-81ED-4DB2-BD59-A6C34878D82A}">
                    <a16:rowId xmlns="" xmlns:a16="http://schemas.microsoft.com/office/drawing/2014/main" val="4003904685"/>
                  </a:ext>
                </a:extLst>
              </a:tr>
              <a:tr h="310902">
                <a:tc>
                  <a:txBody>
                    <a:bodyPr/>
                    <a:lstStyle/>
                    <a:p>
                      <a:pPr algn="ctr" fontAlgn="t"/>
                      <a:r>
                        <a:rPr lang="en-IE" sz="1200" u="none" strike="noStrike" dirty="0">
                          <a:solidFill>
                            <a:schemeClr val="tx1"/>
                          </a:solidFill>
                          <a:effectLst/>
                          <a:latin typeface="+mn-lt"/>
                        </a:rPr>
                        <a:t>28</a:t>
                      </a:r>
                      <a:endParaRPr lang="en-IE" sz="1200" b="0" i="0" u="none" strike="noStrike" dirty="0">
                        <a:solidFill>
                          <a:schemeClr val="tx1"/>
                        </a:solidFill>
                        <a:effectLst/>
                        <a:latin typeface="+mn-lt"/>
                      </a:endParaRPr>
                    </a:p>
                  </a:txBody>
                  <a:tcPr marL="9525" marR="9525" marT="9525" marB="0" anchor="ctr">
                    <a:solidFill>
                      <a:schemeClr val="bg1">
                        <a:lumMod val="95000"/>
                      </a:schemeClr>
                    </a:solidFill>
                  </a:tcPr>
                </a:tc>
                <a:extLst>
                  <a:ext uri="{0D108BD9-81ED-4DB2-BD59-A6C34878D82A}">
                    <a16:rowId xmlns="" xmlns:a16="http://schemas.microsoft.com/office/drawing/2014/main" val="379466318"/>
                  </a:ext>
                </a:extLst>
              </a:tr>
              <a:tr h="310902">
                <a:tc>
                  <a:txBody>
                    <a:bodyPr/>
                    <a:lstStyle/>
                    <a:p>
                      <a:pPr algn="ctr" fontAlgn="t"/>
                      <a:r>
                        <a:rPr lang="en-IE" sz="1200" u="none" strike="noStrike" dirty="0">
                          <a:solidFill>
                            <a:schemeClr val="tx1"/>
                          </a:solidFill>
                          <a:effectLst/>
                          <a:latin typeface="+mn-lt"/>
                        </a:rPr>
                        <a:t>9</a:t>
                      </a:r>
                      <a:endParaRPr lang="en-IE" sz="1200" b="0" i="0" u="none" strike="noStrike" dirty="0">
                        <a:solidFill>
                          <a:schemeClr val="tx1"/>
                        </a:solidFill>
                        <a:effectLst/>
                        <a:latin typeface="+mn-lt"/>
                      </a:endParaRPr>
                    </a:p>
                  </a:txBody>
                  <a:tcPr marL="9525" marR="9525" marT="9525" marB="0" anchor="ctr">
                    <a:solidFill>
                      <a:schemeClr val="bg1">
                        <a:lumMod val="95000"/>
                      </a:schemeClr>
                    </a:solidFill>
                  </a:tcPr>
                </a:tc>
                <a:extLst>
                  <a:ext uri="{0D108BD9-81ED-4DB2-BD59-A6C34878D82A}">
                    <a16:rowId xmlns="" xmlns:a16="http://schemas.microsoft.com/office/drawing/2014/main" val="2498238148"/>
                  </a:ext>
                </a:extLst>
              </a:tr>
              <a:tr h="310902">
                <a:tc>
                  <a:txBody>
                    <a:bodyPr/>
                    <a:lstStyle/>
                    <a:p>
                      <a:pPr algn="ctr" fontAlgn="t"/>
                      <a:r>
                        <a:rPr lang="en-IE" sz="1200" u="none" strike="noStrike" dirty="0">
                          <a:solidFill>
                            <a:schemeClr val="tx1"/>
                          </a:solidFill>
                          <a:effectLst/>
                          <a:latin typeface="+mn-lt"/>
                        </a:rPr>
                        <a:t>20</a:t>
                      </a:r>
                      <a:endParaRPr lang="en-IE" sz="1200" b="0" i="0" u="none" strike="noStrike" dirty="0">
                        <a:solidFill>
                          <a:schemeClr val="tx1"/>
                        </a:solidFill>
                        <a:effectLst/>
                        <a:latin typeface="+mn-lt"/>
                      </a:endParaRPr>
                    </a:p>
                  </a:txBody>
                  <a:tcPr marL="9525" marR="9525" marT="9525" marB="0" anchor="ctr">
                    <a:solidFill>
                      <a:schemeClr val="bg1">
                        <a:lumMod val="95000"/>
                      </a:schemeClr>
                    </a:solidFill>
                  </a:tcPr>
                </a:tc>
                <a:extLst>
                  <a:ext uri="{0D108BD9-81ED-4DB2-BD59-A6C34878D82A}">
                    <a16:rowId xmlns="" xmlns:a16="http://schemas.microsoft.com/office/drawing/2014/main" val="1431923607"/>
                  </a:ext>
                </a:extLst>
              </a:tr>
              <a:tr h="310902">
                <a:tc>
                  <a:txBody>
                    <a:bodyPr/>
                    <a:lstStyle/>
                    <a:p>
                      <a:pPr algn="ctr" fontAlgn="t"/>
                      <a:r>
                        <a:rPr lang="en-IE" sz="1200" u="none" strike="noStrike" dirty="0">
                          <a:solidFill>
                            <a:schemeClr val="tx1"/>
                          </a:solidFill>
                          <a:effectLst/>
                          <a:latin typeface="+mn-lt"/>
                        </a:rPr>
                        <a:t>13</a:t>
                      </a:r>
                      <a:endParaRPr lang="en-IE" sz="1200" b="0" i="0" u="none" strike="noStrike" dirty="0">
                        <a:solidFill>
                          <a:schemeClr val="tx1"/>
                        </a:solidFill>
                        <a:effectLst/>
                        <a:latin typeface="+mn-lt"/>
                      </a:endParaRPr>
                    </a:p>
                  </a:txBody>
                  <a:tcPr marL="9525" marR="9525" marT="9525" marB="0" anchor="ctr">
                    <a:solidFill>
                      <a:schemeClr val="bg1">
                        <a:lumMod val="95000"/>
                      </a:schemeClr>
                    </a:solidFill>
                  </a:tcPr>
                </a:tc>
                <a:extLst>
                  <a:ext uri="{0D108BD9-81ED-4DB2-BD59-A6C34878D82A}">
                    <a16:rowId xmlns="" xmlns:a16="http://schemas.microsoft.com/office/drawing/2014/main" val="2546576250"/>
                  </a:ext>
                </a:extLst>
              </a:tr>
              <a:tr h="310902">
                <a:tc>
                  <a:txBody>
                    <a:bodyPr/>
                    <a:lstStyle/>
                    <a:p>
                      <a:pPr algn="ctr" fontAlgn="t"/>
                      <a:r>
                        <a:rPr lang="en-IE" sz="1200" u="none" strike="noStrike" dirty="0">
                          <a:solidFill>
                            <a:schemeClr val="tx1"/>
                          </a:solidFill>
                          <a:effectLst/>
                          <a:latin typeface="+mn-lt"/>
                        </a:rPr>
                        <a:t>3</a:t>
                      </a:r>
                      <a:endParaRPr lang="en-IE" sz="1200" b="0" i="0" u="none" strike="noStrike" dirty="0">
                        <a:solidFill>
                          <a:schemeClr val="tx1"/>
                        </a:solidFill>
                        <a:effectLst/>
                        <a:latin typeface="+mn-lt"/>
                      </a:endParaRPr>
                    </a:p>
                  </a:txBody>
                  <a:tcPr marL="9525" marR="9525" marT="9525" marB="0" anchor="ctr">
                    <a:solidFill>
                      <a:schemeClr val="bg1">
                        <a:lumMod val="95000"/>
                      </a:schemeClr>
                    </a:solidFill>
                  </a:tcPr>
                </a:tc>
                <a:extLst>
                  <a:ext uri="{0D108BD9-81ED-4DB2-BD59-A6C34878D82A}">
                    <a16:rowId xmlns="" xmlns:a16="http://schemas.microsoft.com/office/drawing/2014/main" val="3534949116"/>
                  </a:ext>
                </a:extLst>
              </a:tr>
              <a:tr h="310902">
                <a:tc>
                  <a:txBody>
                    <a:bodyPr/>
                    <a:lstStyle/>
                    <a:p>
                      <a:pPr algn="ctr" fontAlgn="t"/>
                      <a:r>
                        <a:rPr lang="en-IE" sz="1200" u="none" strike="noStrike" dirty="0">
                          <a:solidFill>
                            <a:schemeClr val="tx1"/>
                          </a:solidFill>
                          <a:effectLst/>
                          <a:latin typeface="+mn-lt"/>
                        </a:rPr>
                        <a:t>21</a:t>
                      </a:r>
                      <a:endParaRPr lang="en-IE" sz="1200" b="0" i="0" u="none" strike="noStrike" dirty="0">
                        <a:solidFill>
                          <a:schemeClr val="tx1"/>
                        </a:solidFill>
                        <a:effectLst/>
                        <a:latin typeface="+mn-lt"/>
                      </a:endParaRPr>
                    </a:p>
                  </a:txBody>
                  <a:tcPr marL="9525" marR="9525" marT="9525" marB="0" anchor="ctr">
                    <a:solidFill>
                      <a:schemeClr val="bg1">
                        <a:lumMod val="95000"/>
                      </a:schemeClr>
                    </a:solidFill>
                  </a:tcPr>
                </a:tc>
                <a:extLst>
                  <a:ext uri="{0D108BD9-81ED-4DB2-BD59-A6C34878D82A}">
                    <a16:rowId xmlns="" xmlns:a16="http://schemas.microsoft.com/office/drawing/2014/main" val="2685815365"/>
                  </a:ext>
                </a:extLst>
              </a:tr>
              <a:tr h="310902">
                <a:tc>
                  <a:txBody>
                    <a:bodyPr/>
                    <a:lstStyle/>
                    <a:p>
                      <a:pPr algn="ctr" fontAlgn="t"/>
                      <a:r>
                        <a:rPr lang="en-IE" sz="1200" u="none" strike="noStrike" dirty="0">
                          <a:solidFill>
                            <a:schemeClr val="tx1"/>
                          </a:solidFill>
                          <a:effectLst/>
                          <a:latin typeface="+mn-lt"/>
                        </a:rPr>
                        <a:t>1</a:t>
                      </a:r>
                      <a:endParaRPr lang="en-IE" sz="1200" b="0" i="0" u="none" strike="noStrike" dirty="0">
                        <a:solidFill>
                          <a:schemeClr val="tx1"/>
                        </a:solidFill>
                        <a:effectLst/>
                        <a:latin typeface="+mn-lt"/>
                      </a:endParaRPr>
                    </a:p>
                  </a:txBody>
                  <a:tcPr marL="9525" marR="9525" marT="9525" marB="0" anchor="ctr">
                    <a:solidFill>
                      <a:schemeClr val="bg1">
                        <a:lumMod val="95000"/>
                      </a:schemeClr>
                    </a:solidFill>
                  </a:tcPr>
                </a:tc>
                <a:extLst>
                  <a:ext uri="{0D108BD9-81ED-4DB2-BD59-A6C34878D82A}">
                    <a16:rowId xmlns="" xmlns:a16="http://schemas.microsoft.com/office/drawing/2014/main" val="3732811329"/>
                  </a:ext>
                </a:extLst>
              </a:tr>
              <a:tr h="329192">
                <a:tc>
                  <a:txBody>
                    <a:bodyPr/>
                    <a:lstStyle/>
                    <a:p>
                      <a:pPr algn="ctr" fontAlgn="t"/>
                      <a:r>
                        <a:rPr lang="en-IE" sz="1200" u="none" strike="noStrike" dirty="0">
                          <a:solidFill>
                            <a:schemeClr val="tx1"/>
                          </a:solidFill>
                          <a:effectLst/>
                          <a:latin typeface="+mn-lt"/>
                        </a:rPr>
                        <a:t>3</a:t>
                      </a:r>
                      <a:endParaRPr lang="en-IE" sz="1200" b="0" i="0" u="none" strike="noStrike" dirty="0">
                        <a:solidFill>
                          <a:schemeClr val="tx1"/>
                        </a:solidFill>
                        <a:effectLst/>
                        <a:latin typeface="+mn-lt"/>
                      </a:endParaRPr>
                    </a:p>
                  </a:txBody>
                  <a:tcPr marL="9525" marR="9525" marT="9525" marB="0" anchor="ctr">
                    <a:solidFill>
                      <a:schemeClr val="bg1">
                        <a:lumMod val="95000"/>
                      </a:schemeClr>
                    </a:solidFill>
                  </a:tcPr>
                </a:tc>
                <a:extLst>
                  <a:ext uri="{0D108BD9-81ED-4DB2-BD59-A6C34878D82A}">
                    <a16:rowId xmlns="" xmlns:a16="http://schemas.microsoft.com/office/drawing/2014/main" val="2126203162"/>
                  </a:ext>
                </a:extLst>
              </a:tr>
            </a:tbl>
          </a:graphicData>
        </a:graphic>
      </p:graphicFrame>
    </p:spTree>
    <p:extLst>
      <p:ext uri="{BB962C8B-B14F-4D97-AF65-F5344CB8AC3E}">
        <p14:creationId xmlns:p14="http://schemas.microsoft.com/office/powerpoint/2010/main" val="2375932611"/>
      </p:ext>
    </p:extLst>
  </p:cSld>
  <p:clrMapOvr>
    <a:masterClrMapping/>
  </p:clrMapOvr>
  <p:transition spd="slow">
    <p:wipe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911F1652-6E95-40D6-B8CF-63352B3E0BB1}"/>
              </a:ext>
            </a:extLst>
          </p:cNvPr>
          <p:cNvSpPr>
            <a:spLocks noGrp="1"/>
          </p:cNvSpPr>
          <p:nvPr>
            <p:ph type="body" sz="quarter" idx="49"/>
          </p:nvPr>
        </p:nvSpPr>
        <p:spPr>
          <a:xfrm>
            <a:off x="232011" y="528803"/>
            <a:ext cx="5548676" cy="323941"/>
          </a:xfrm>
        </p:spPr>
        <p:txBody>
          <a:bodyPr/>
          <a:lstStyle/>
          <a:p>
            <a:r>
              <a:rPr lang="en-IE" dirty="0"/>
              <a:t>Base : All adults 16+ n-1303</a:t>
            </a:r>
            <a:br>
              <a:rPr lang="en-IE" dirty="0"/>
            </a:br>
            <a:endParaRPr lang="en-IE" dirty="0"/>
          </a:p>
          <a:p>
            <a:endParaRPr lang="en-IE" dirty="0"/>
          </a:p>
        </p:txBody>
      </p:sp>
      <p:sp>
        <p:nvSpPr>
          <p:cNvPr id="3" name="Title 2">
            <a:extLst>
              <a:ext uri="{FF2B5EF4-FFF2-40B4-BE49-F238E27FC236}">
                <a16:creationId xmlns="" xmlns:a16="http://schemas.microsoft.com/office/drawing/2014/main" id="{E0B0C7DB-F2B8-4FF3-88AF-0BFA694A15F2}"/>
              </a:ext>
            </a:extLst>
          </p:cNvPr>
          <p:cNvSpPr>
            <a:spLocks noGrp="1"/>
          </p:cNvSpPr>
          <p:nvPr>
            <p:ph type="title"/>
          </p:nvPr>
        </p:nvSpPr>
        <p:spPr>
          <a:xfrm>
            <a:off x="232011" y="116632"/>
            <a:ext cx="7952663" cy="370620"/>
          </a:xfrm>
        </p:spPr>
        <p:txBody>
          <a:bodyPr/>
          <a:lstStyle/>
          <a:p>
            <a:r>
              <a:rPr lang="en-IE" dirty="0"/>
              <a:t>Galway 2020: Intention to attend</a:t>
            </a:r>
          </a:p>
        </p:txBody>
      </p:sp>
      <p:sp>
        <p:nvSpPr>
          <p:cNvPr id="4" name="Text Placeholder 3">
            <a:extLst>
              <a:ext uri="{FF2B5EF4-FFF2-40B4-BE49-F238E27FC236}">
                <a16:creationId xmlns="" xmlns:a16="http://schemas.microsoft.com/office/drawing/2014/main" id="{5D0DF51F-53F7-4C03-9965-AC7082ED52FC}"/>
              </a:ext>
            </a:extLst>
          </p:cNvPr>
          <p:cNvSpPr>
            <a:spLocks noGrp="1"/>
          </p:cNvSpPr>
          <p:nvPr>
            <p:ph type="body" sz="quarter" idx="60"/>
          </p:nvPr>
        </p:nvSpPr>
        <p:spPr/>
        <p:txBody>
          <a:bodyPr/>
          <a:lstStyle/>
          <a:p>
            <a:r>
              <a:rPr lang="en-US" dirty="0"/>
              <a:t>Q.22f And which of the following statements best describes your own attitude to Galway 2020?</a:t>
            </a:r>
            <a:endParaRPr lang="en-IE" dirty="0"/>
          </a:p>
        </p:txBody>
      </p:sp>
      <p:graphicFrame>
        <p:nvGraphicFramePr>
          <p:cNvPr id="7" name="Chart 6">
            <a:extLst>
              <a:ext uri="{FF2B5EF4-FFF2-40B4-BE49-F238E27FC236}">
                <a16:creationId xmlns="" xmlns:a16="http://schemas.microsoft.com/office/drawing/2014/main" id="{EB2430D6-AC87-45C6-B2FF-65E8A16EEF94}"/>
              </a:ext>
            </a:extLst>
          </p:cNvPr>
          <p:cNvGraphicFramePr/>
          <p:nvPr/>
        </p:nvGraphicFramePr>
        <p:xfrm>
          <a:off x="1600943" y="942891"/>
          <a:ext cx="6604000" cy="4402667"/>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 xmlns:a16="http://schemas.microsoft.com/office/drawing/2014/main" id="{CCB55FA5-CB5D-48F7-8349-FE6DC3B84D7B}"/>
              </a:ext>
            </a:extLst>
          </p:cNvPr>
          <p:cNvSpPr/>
          <p:nvPr/>
        </p:nvSpPr>
        <p:spPr>
          <a:xfrm>
            <a:off x="5021793" y="654390"/>
            <a:ext cx="2223906" cy="430887"/>
          </a:xfrm>
          <a:prstGeom prst="rect">
            <a:avLst/>
          </a:prstGeom>
        </p:spPr>
        <p:txBody>
          <a:bodyPr wrap="square">
            <a:spAutoFit/>
          </a:bodyPr>
          <a:lstStyle/>
          <a:p>
            <a:pPr algn="ctr"/>
            <a:r>
              <a:rPr lang="en-US" sz="1100" dirty="0">
                <a:solidFill>
                  <a:schemeClr val="accent1">
                    <a:lumMod val="75000"/>
                  </a:schemeClr>
                </a:solidFill>
                <a:latin typeface="+mn-lt"/>
              </a:rPr>
              <a:t>I am </a:t>
            </a:r>
            <a:r>
              <a:rPr lang="en-US" sz="1100" b="1" dirty="0">
                <a:solidFill>
                  <a:schemeClr val="accent1">
                    <a:lumMod val="75000"/>
                  </a:schemeClr>
                </a:solidFill>
                <a:latin typeface="+mn-lt"/>
              </a:rPr>
              <a:t>definitely planning to attend </a:t>
            </a:r>
            <a:r>
              <a:rPr lang="en-US" sz="1100" dirty="0">
                <a:solidFill>
                  <a:schemeClr val="accent1">
                    <a:lumMod val="75000"/>
                  </a:schemeClr>
                </a:solidFill>
                <a:latin typeface="+mn-lt"/>
              </a:rPr>
              <a:t>or participate in Galway 2020 </a:t>
            </a:r>
            <a:endParaRPr lang="en-IE" sz="1100" dirty="0">
              <a:solidFill>
                <a:schemeClr val="accent1">
                  <a:lumMod val="75000"/>
                </a:schemeClr>
              </a:solidFill>
              <a:latin typeface="+mn-lt"/>
            </a:endParaRPr>
          </a:p>
        </p:txBody>
      </p:sp>
      <p:sp>
        <p:nvSpPr>
          <p:cNvPr id="9" name="Rectangle 8">
            <a:extLst>
              <a:ext uri="{FF2B5EF4-FFF2-40B4-BE49-F238E27FC236}">
                <a16:creationId xmlns="" xmlns:a16="http://schemas.microsoft.com/office/drawing/2014/main" id="{FAE5AF01-7BEC-4BC1-8BC3-3375049A59FC}"/>
              </a:ext>
            </a:extLst>
          </p:cNvPr>
          <p:cNvSpPr/>
          <p:nvPr/>
        </p:nvSpPr>
        <p:spPr>
          <a:xfrm>
            <a:off x="5161638" y="991784"/>
            <a:ext cx="1944216" cy="261610"/>
          </a:xfrm>
          <a:prstGeom prst="rect">
            <a:avLst/>
          </a:prstGeom>
        </p:spPr>
        <p:txBody>
          <a:bodyPr wrap="square">
            <a:spAutoFit/>
          </a:bodyPr>
          <a:lstStyle/>
          <a:p>
            <a:pPr algn="ctr"/>
            <a:r>
              <a:rPr lang="en-US" sz="1100" b="1" dirty="0">
                <a:solidFill>
                  <a:schemeClr val="bg1">
                    <a:lumMod val="75000"/>
                  </a:schemeClr>
                </a:solidFill>
                <a:latin typeface="+mn-lt"/>
              </a:rPr>
              <a:t>(284,000 </a:t>
            </a:r>
            <a:r>
              <a:rPr lang="en-US" sz="1100" b="1" dirty="0" err="1">
                <a:solidFill>
                  <a:schemeClr val="bg1">
                    <a:lumMod val="75000"/>
                  </a:schemeClr>
                </a:solidFill>
                <a:latin typeface="+mn-lt"/>
              </a:rPr>
              <a:t>pop.est</a:t>
            </a:r>
            <a:r>
              <a:rPr lang="en-US" sz="1100" b="1" dirty="0">
                <a:solidFill>
                  <a:schemeClr val="bg1">
                    <a:lumMod val="75000"/>
                  </a:schemeClr>
                </a:solidFill>
                <a:latin typeface="+mn-lt"/>
              </a:rPr>
              <a:t>)</a:t>
            </a:r>
            <a:endParaRPr lang="en-IE" sz="1100" b="1" dirty="0">
              <a:solidFill>
                <a:schemeClr val="bg1">
                  <a:lumMod val="75000"/>
                </a:schemeClr>
              </a:solidFill>
              <a:latin typeface="+mn-lt"/>
            </a:endParaRPr>
          </a:p>
        </p:txBody>
      </p:sp>
      <p:sp>
        <p:nvSpPr>
          <p:cNvPr id="10" name="Rectangle 9">
            <a:extLst>
              <a:ext uri="{FF2B5EF4-FFF2-40B4-BE49-F238E27FC236}">
                <a16:creationId xmlns="" xmlns:a16="http://schemas.microsoft.com/office/drawing/2014/main" id="{F125E9A5-3055-4BF4-8A3F-F13F70910DB1}"/>
              </a:ext>
            </a:extLst>
          </p:cNvPr>
          <p:cNvSpPr/>
          <p:nvPr/>
        </p:nvSpPr>
        <p:spPr>
          <a:xfrm>
            <a:off x="6753200" y="3083537"/>
            <a:ext cx="1944216" cy="600164"/>
          </a:xfrm>
          <a:prstGeom prst="rect">
            <a:avLst/>
          </a:prstGeom>
        </p:spPr>
        <p:txBody>
          <a:bodyPr wrap="square">
            <a:spAutoFit/>
          </a:bodyPr>
          <a:lstStyle/>
          <a:p>
            <a:pPr algn="ctr"/>
            <a:r>
              <a:rPr lang="en-US" sz="1100" dirty="0">
                <a:solidFill>
                  <a:srgbClr val="7030A0"/>
                </a:solidFill>
                <a:latin typeface="+mn-lt"/>
              </a:rPr>
              <a:t>I </a:t>
            </a:r>
            <a:r>
              <a:rPr lang="en-US" sz="1100" b="1" dirty="0">
                <a:solidFill>
                  <a:srgbClr val="7030A0"/>
                </a:solidFill>
                <a:latin typeface="+mn-lt"/>
              </a:rPr>
              <a:t>might attend </a:t>
            </a:r>
            <a:r>
              <a:rPr lang="en-US" sz="1100" dirty="0">
                <a:solidFill>
                  <a:srgbClr val="7030A0"/>
                </a:solidFill>
                <a:latin typeface="+mn-lt"/>
              </a:rPr>
              <a:t>or participate in Galway 2020 once I find out more about it </a:t>
            </a:r>
            <a:endParaRPr lang="en-IE" sz="1100" dirty="0">
              <a:solidFill>
                <a:srgbClr val="7030A0"/>
              </a:solidFill>
              <a:latin typeface="+mn-lt"/>
            </a:endParaRPr>
          </a:p>
        </p:txBody>
      </p:sp>
      <p:sp>
        <p:nvSpPr>
          <p:cNvPr id="11" name="Rectangle 10">
            <a:extLst>
              <a:ext uri="{FF2B5EF4-FFF2-40B4-BE49-F238E27FC236}">
                <a16:creationId xmlns="" xmlns:a16="http://schemas.microsoft.com/office/drawing/2014/main" id="{8076A712-1678-46BF-8FC6-633C6D1FFB6E}"/>
              </a:ext>
            </a:extLst>
          </p:cNvPr>
          <p:cNvSpPr/>
          <p:nvPr/>
        </p:nvSpPr>
        <p:spPr>
          <a:xfrm>
            <a:off x="3465530" y="4870748"/>
            <a:ext cx="2999637" cy="430887"/>
          </a:xfrm>
          <a:prstGeom prst="rect">
            <a:avLst/>
          </a:prstGeom>
        </p:spPr>
        <p:txBody>
          <a:bodyPr wrap="square">
            <a:spAutoFit/>
          </a:bodyPr>
          <a:lstStyle/>
          <a:p>
            <a:pPr algn="ctr"/>
            <a:r>
              <a:rPr lang="en-US" sz="1100" dirty="0">
                <a:solidFill>
                  <a:srgbClr val="FFC000"/>
                </a:solidFill>
                <a:latin typeface="+mn-lt"/>
              </a:rPr>
              <a:t>It </a:t>
            </a:r>
            <a:r>
              <a:rPr lang="en-US" sz="1100" b="1" dirty="0">
                <a:solidFill>
                  <a:srgbClr val="FFC000"/>
                </a:solidFill>
                <a:latin typeface="+mn-lt"/>
              </a:rPr>
              <a:t>sounds interesting </a:t>
            </a:r>
            <a:r>
              <a:rPr lang="en-US" sz="1100" dirty="0">
                <a:solidFill>
                  <a:srgbClr val="FFC000"/>
                </a:solidFill>
                <a:latin typeface="+mn-lt"/>
              </a:rPr>
              <a:t>but I’m not likely to travel to Galway specifically to attend </a:t>
            </a:r>
            <a:endParaRPr lang="en-IE" sz="1100" dirty="0">
              <a:solidFill>
                <a:srgbClr val="FFC000"/>
              </a:solidFill>
              <a:latin typeface="+mn-lt"/>
            </a:endParaRPr>
          </a:p>
        </p:txBody>
      </p:sp>
      <p:sp>
        <p:nvSpPr>
          <p:cNvPr id="12" name="Rectangle 11">
            <a:extLst>
              <a:ext uri="{FF2B5EF4-FFF2-40B4-BE49-F238E27FC236}">
                <a16:creationId xmlns="" xmlns:a16="http://schemas.microsoft.com/office/drawing/2014/main" id="{AC583AE8-599F-43CC-8732-31BC2A35149B}"/>
              </a:ext>
            </a:extLst>
          </p:cNvPr>
          <p:cNvSpPr/>
          <p:nvPr/>
        </p:nvSpPr>
        <p:spPr>
          <a:xfrm>
            <a:off x="1480846" y="1856717"/>
            <a:ext cx="1984685" cy="430887"/>
          </a:xfrm>
          <a:prstGeom prst="rect">
            <a:avLst/>
          </a:prstGeom>
        </p:spPr>
        <p:txBody>
          <a:bodyPr wrap="square">
            <a:spAutoFit/>
          </a:bodyPr>
          <a:lstStyle/>
          <a:p>
            <a:pPr algn="ctr"/>
            <a:r>
              <a:rPr lang="en-US" sz="1100" dirty="0">
                <a:solidFill>
                  <a:srgbClr val="D61D6E"/>
                </a:solidFill>
                <a:latin typeface="+mn-lt"/>
              </a:rPr>
              <a:t>I have </a:t>
            </a:r>
            <a:r>
              <a:rPr lang="en-US" sz="1100" b="1" dirty="0">
                <a:solidFill>
                  <a:srgbClr val="D61D6E"/>
                </a:solidFill>
                <a:latin typeface="+mn-lt"/>
              </a:rPr>
              <a:t>little interest </a:t>
            </a:r>
            <a:r>
              <a:rPr lang="en-US" sz="1100" dirty="0">
                <a:solidFill>
                  <a:srgbClr val="D61D6E"/>
                </a:solidFill>
                <a:latin typeface="+mn-lt"/>
              </a:rPr>
              <a:t>in attending Galway 2020 </a:t>
            </a:r>
            <a:endParaRPr lang="en-IE" sz="1100" dirty="0">
              <a:solidFill>
                <a:srgbClr val="D61D6E"/>
              </a:solidFill>
              <a:latin typeface="+mn-lt"/>
            </a:endParaRPr>
          </a:p>
        </p:txBody>
      </p:sp>
      <p:sp>
        <p:nvSpPr>
          <p:cNvPr id="13" name="Parallelogram 12">
            <a:extLst>
              <a:ext uri="{FF2B5EF4-FFF2-40B4-BE49-F238E27FC236}">
                <a16:creationId xmlns="" xmlns:a16="http://schemas.microsoft.com/office/drawing/2014/main" id="{CD7F6B98-3441-4520-9E9F-6979E8C24C97}"/>
              </a:ext>
            </a:extLst>
          </p:cNvPr>
          <p:cNvSpPr/>
          <p:nvPr/>
        </p:nvSpPr>
        <p:spPr>
          <a:xfrm>
            <a:off x="1701057" y="5785050"/>
            <a:ext cx="6503886" cy="517976"/>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400" b="1" dirty="0">
                <a:solidFill>
                  <a:prstClr val="white"/>
                </a:solidFill>
              </a:rPr>
              <a:t>8% of Irish adults indicate they are ‘definitely planning to attend or participate in Galway 2020 – rises to 39% of Galway residents.</a:t>
            </a:r>
          </a:p>
        </p:txBody>
      </p:sp>
      <p:sp>
        <p:nvSpPr>
          <p:cNvPr id="14" name="Rectangle 13">
            <a:extLst>
              <a:ext uri="{FF2B5EF4-FFF2-40B4-BE49-F238E27FC236}">
                <a16:creationId xmlns="" xmlns:a16="http://schemas.microsoft.com/office/drawing/2014/main" id="{3EFF0E07-5B27-4172-90AE-5859F83E2611}"/>
              </a:ext>
            </a:extLst>
          </p:cNvPr>
          <p:cNvSpPr/>
          <p:nvPr/>
        </p:nvSpPr>
        <p:spPr>
          <a:xfrm>
            <a:off x="6286146" y="1456755"/>
            <a:ext cx="1944216" cy="430887"/>
          </a:xfrm>
          <a:prstGeom prst="rect">
            <a:avLst/>
          </a:prstGeom>
        </p:spPr>
        <p:txBody>
          <a:bodyPr wrap="square">
            <a:spAutoFit/>
          </a:bodyPr>
          <a:lstStyle/>
          <a:p>
            <a:pPr algn="ctr"/>
            <a:r>
              <a:rPr lang="en-US" sz="1100" dirty="0">
                <a:solidFill>
                  <a:schemeClr val="accent2"/>
                </a:solidFill>
                <a:latin typeface="+mn-lt"/>
              </a:rPr>
              <a:t>I will </a:t>
            </a:r>
            <a:r>
              <a:rPr lang="en-US" sz="1100" b="1" dirty="0">
                <a:solidFill>
                  <a:schemeClr val="accent2"/>
                </a:solidFill>
                <a:latin typeface="+mn-lt"/>
              </a:rPr>
              <a:t>probably attend </a:t>
            </a:r>
            <a:r>
              <a:rPr lang="en-US" sz="1100" dirty="0">
                <a:solidFill>
                  <a:schemeClr val="accent2"/>
                </a:solidFill>
                <a:latin typeface="+mn-lt"/>
              </a:rPr>
              <a:t>or participate in Galway 2020 </a:t>
            </a:r>
            <a:endParaRPr lang="en-IE" sz="1100" dirty="0">
              <a:solidFill>
                <a:schemeClr val="accent2"/>
              </a:solidFill>
              <a:latin typeface="+mn-lt"/>
            </a:endParaRPr>
          </a:p>
        </p:txBody>
      </p:sp>
    </p:spTree>
    <p:extLst>
      <p:ext uri="{BB962C8B-B14F-4D97-AF65-F5344CB8AC3E}">
        <p14:creationId xmlns:p14="http://schemas.microsoft.com/office/powerpoint/2010/main" val="2502959846"/>
      </p:ext>
    </p:extLst>
  </p:cSld>
  <p:clrMapOvr>
    <a:masterClrMapping/>
  </p:clrMapOvr>
  <p:transition spd="slow">
    <p:wipe dir="r"/>
  </p:transition>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911F1652-6E95-40D6-B8CF-63352B3E0BB1}"/>
              </a:ext>
            </a:extLst>
          </p:cNvPr>
          <p:cNvSpPr>
            <a:spLocks noGrp="1"/>
          </p:cNvSpPr>
          <p:nvPr>
            <p:ph type="body" sz="quarter" idx="49"/>
          </p:nvPr>
        </p:nvSpPr>
        <p:spPr>
          <a:xfrm>
            <a:off x="232011" y="528803"/>
            <a:ext cx="5548676" cy="323941"/>
          </a:xfrm>
        </p:spPr>
        <p:txBody>
          <a:bodyPr/>
          <a:lstStyle/>
          <a:p>
            <a:r>
              <a:rPr lang="en-IE" dirty="0"/>
              <a:t>Base : All adults 16+ n-1303</a:t>
            </a:r>
            <a:br>
              <a:rPr lang="en-IE" dirty="0"/>
            </a:br>
            <a:endParaRPr lang="en-IE" dirty="0"/>
          </a:p>
          <a:p>
            <a:endParaRPr lang="en-IE" dirty="0"/>
          </a:p>
        </p:txBody>
      </p:sp>
      <p:sp>
        <p:nvSpPr>
          <p:cNvPr id="3" name="Title 2">
            <a:extLst>
              <a:ext uri="{FF2B5EF4-FFF2-40B4-BE49-F238E27FC236}">
                <a16:creationId xmlns="" xmlns:a16="http://schemas.microsoft.com/office/drawing/2014/main" id="{E0B0C7DB-F2B8-4FF3-88AF-0BFA694A15F2}"/>
              </a:ext>
            </a:extLst>
          </p:cNvPr>
          <p:cNvSpPr>
            <a:spLocks noGrp="1"/>
          </p:cNvSpPr>
          <p:nvPr>
            <p:ph type="title"/>
          </p:nvPr>
        </p:nvSpPr>
        <p:spPr>
          <a:xfrm>
            <a:off x="232011" y="116632"/>
            <a:ext cx="7952663" cy="370620"/>
          </a:xfrm>
        </p:spPr>
        <p:txBody>
          <a:bodyPr/>
          <a:lstStyle/>
          <a:p>
            <a:r>
              <a:rPr lang="en-IE" dirty="0"/>
              <a:t>Galway 2020: Intention to attend</a:t>
            </a:r>
          </a:p>
        </p:txBody>
      </p:sp>
      <p:sp>
        <p:nvSpPr>
          <p:cNvPr id="4" name="Text Placeholder 3">
            <a:extLst>
              <a:ext uri="{FF2B5EF4-FFF2-40B4-BE49-F238E27FC236}">
                <a16:creationId xmlns="" xmlns:a16="http://schemas.microsoft.com/office/drawing/2014/main" id="{5D0DF51F-53F7-4C03-9965-AC7082ED52FC}"/>
              </a:ext>
            </a:extLst>
          </p:cNvPr>
          <p:cNvSpPr>
            <a:spLocks noGrp="1"/>
          </p:cNvSpPr>
          <p:nvPr>
            <p:ph type="body" sz="quarter" idx="60"/>
          </p:nvPr>
        </p:nvSpPr>
        <p:spPr/>
        <p:txBody>
          <a:bodyPr/>
          <a:lstStyle/>
          <a:p>
            <a:r>
              <a:rPr lang="en-US" dirty="0"/>
              <a:t>Q.22f And which of the following statements best describes your own attitude to Galway 2020?</a:t>
            </a:r>
            <a:endParaRPr lang="en-IE" dirty="0"/>
          </a:p>
        </p:txBody>
      </p:sp>
      <p:sp>
        <p:nvSpPr>
          <p:cNvPr id="13" name="Parallelogram 12">
            <a:extLst>
              <a:ext uri="{FF2B5EF4-FFF2-40B4-BE49-F238E27FC236}">
                <a16:creationId xmlns="" xmlns:a16="http://schemas.microsoft.com/office/drawing/2014/main" id="{CD7F6B98-3441-4520-9E9F-6979E8C24C97}"/>
              </a:ext>
            </a:extLst>
          </p:cNvPr>
          <p:cNvSpPr/>
          <p:nvPr/>
        </p:nvSpPr>
        <p:spPr>
          <a:xfrm>
            <a:off x="1709785" y="5402260"/>
            <a:ext cx="6503886" cy="517976"/>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400" b="1" dirty="0">
                <a:solidFill>
                  <a:prstClr val="white"/>
                </a:solidFill>
              </a:rPr>
              <a:t>39% of Galway residents indicate they are ‘definitely planning to attend or participate in Galway 2020’.</a:t>
            </a:r>
          </a:p>
        </p:txBody>
      </p:sp>
      <p:graphicFrame>
        <p:nvGraphicFramePr>
          <p:cNvPr id="5" name="Table 4">
            <a:extLst>
              <a:ext uri="{FF2B5EF4-FFF2-40B4-BE49-F238E27FC236}">
                <a16:creationId xmlns="" xmlns:a16="http://schemas.microsoft.com/office/drawing/2014/main" id="{B450E213-1AA9-405E-ABE1-468491A43E92}"/>
              </a:ext>
            </a:extLst>
          </p:cNvPr>
          <p:cNvGraphicFramePr>
            <a:graphicFrameLocks noGrp="1"/>
          </p:cNvGraphicFramePr>
          <p:nvPr>
            <p:extLst>
              <p:ext uri="{D42A27DB-BD31-4B8C-83A1-F6EECF244321}">
                <p14:modId xmlns:p14="http://schemas.microsoft.com/office/powerpoint/2010/main" val="2765086302"/>
              </p:ext>
            </p:extLst>
          </p:nvPr>
        </p:nvGraphicFramePr>
        <p:xfrm>
          <a:off x="384285" y="1196752"/>
          <a:ext cx="9361045" cy="3792663"/>
        </p:xfrm>
        <a:graphic>
          <a:graphicData uri="http://schemas.openxmlformats.org/drawingml/2006/table">
            <a:tbl>
              <a:tblPr>
                <a:tableStyleId>{5C22544A-7EE6-4342-B048-85BDC9FD1C3A}</a:tableStyleId>
              </a:tblPr>
              <a:tblGrid>
                <a:gridCol w="2232248">
                  <a:extLst>
                    <a:ext uri="{9D8B030D-6E8A-4147-A177-3AD203B41FA5}">
                      <a16:colId xmlns="" xmlns:a16="http://schemas.microsoft.com/office/drawing/2014/main" val="3859588734"/>
                    </a:ext>
                  </a:extLst>
                </a:gridCol>
                <a:gridCol w="419341">
                  <a:extLst>
                    <a:ext uri="{9D8B030D-6E8A-4147-A177-3AD203B41FA5}">
                      <a16:colId xmlns="" xmlns:a16="http://schemas.microsoft.com/office/drawing/2014/main" val="4223797256"/>
                    </a:ext>
                  </a:extLst>
                </a:gridCol>
                <a:gridCol w="419341">
                  <a:extLst>
                    <a:ext uri="{9D8B030D-6E8A-4147-A177-3AD203B41FA5}">
                      <a16:colId xmlns="" xmlns:a16="http://schemas.microsoft.com/office/drawing/2014/main" val="1335730282"/>
                    </a:ext>
                  </a:extLst>
                </a:gridCol>
                <a:gridCol w="419341">
                  <a:extLst>
                    <a:ext uri="{9D8B030D-6E8A-4147-A177-3AD203B41FA5}">
                      <a16:colId xmlns="" xmlns:a16="http://schemas.microsoft.com/office/drawing/2014/main" val="4069217842"/>
                    </a:ext>
                  </a:extLst>
                </a:gridCol>
                <a:gridCol w="419341">
                  <a:extLst>
                    <a:ext uri="{9D8B030D-6E8A-4147-A177-3AD203B41FA5}">
                      <a16:colId xmlns="" xmlns:a16="http://schemas.microsoft.com/office/drawing/2014/main" val="2669481804"/>
                    </a:ext>
                  </a:extLst>
                </a:gridCol>
                <a:gridCol w="419341">
                  <a:extLst>
                    <a:ext uri="{9D8B030D-6E8A-4147-A177-3AD203B41FA5}">
                      <a16:colId xmlns="" xmlns:a16="http://schemas.microsoft.com/office/drawing/2014/main" val="1119168403"/>
                    </a:ext>
                  </a:extLst>
                </a:gridCol>
                <a:gridCol w="419341">
                  <a:extLst>
                    <a:ext uri="{9D8B030D-6E8A-4147-A177-3AD203B41FA5}">
                      <a16:colId xmlns="" xmlns:a16="http://schemas.microsoft.com/office/drawing/2014/main" val="481108294"/>
                    </a:ext>
                  </a:extLst>
                </a:gridCol>
                <a:gridCol w="419341">
                  <a:extLst>
                    <a:ext uri="{9D8B030D-6E8A-4147-A177-3AD203B41FA5}">
                      <a16:colId xmlns="" xmlns:a16="http://schemas.microsoft.com/office/drawing/2014/main" val="1788959689"/>
                    </a:ext>
                  </a:extLst>
                </a:gridCol>
                <a:gridCol w="419341">
                  <a:extLst>
                    <a:ext uri="{9D8B030D-6E8A-4147-A177-3AD203B41FA5}">
                      <a16:colId xmlns="" xmlns:a16="http://schemas.microsoft.com/office/drawing/2014/main" val="2147235823"/>
                    </a:ext>
                  </a:extLst>
                </a:gridCol>
                <a:gridCol w="419341">
                  <a:extLst>
                    <a:ext uri="{9D8B030D-6E8A-4147-A177-3AD203B41FA5}">
                      <a16:colId xmlns="" xmlns:a16="http://schemas.microsoft.com/office/drawing/2014/main" val="1720237768"/>
                    </a:ext>
                  </a:extLst>
                </a:gridCol>
                <a:gridCol w="419341">
                  <a:extLst>
                    <a:ext uri="{9D8B030D-6E8A-4147-A177-3AD203B41FA5}">
                      <a16:colId xmlns="" xmlns:a16="http://schemas.microsoft.com/office/drawing/2014/main" val="3319987498"/>
                    </a:ext>
                  </a:extLst>
                </a:gridCol>
                <a:gridCol w="419341">
                  <a:extLst>
                    <a:ext uri="{9D8B030D-6E8A-4147-A177-3AD203B41FA5}">
                      <a16:colId xmlns="" xmlns:a16="http://schemas.microsoft.com/office/drawing/2014/main" val="1574780514"/>
                    </a:ext>
                  </a:extLst>
                </a:gridCol>
                <a:gridCol w="419341">
                  <a:extLst>
                    <a:ext uri="{9D8B030D-6E8A-4147-A177-3AD203B41FA5}">
                      <a16:colId xmlns="" xmlns:a16="http://schemas.microsoft.com/office/drawing/2014/main" val="1928194098"/>
                    </a:ext>
                  </a:extLst>
                </a:gridCol>
                <a:gridCol w="419341">
                  <a:extLst>
                    <a:ext uri="{9D8B030D-6E8A-4147-A177-3AD203B41FA5}">
                      <a16:colId xmlns="" xmlns:a16="http://schemas.microsoft.com/office/drawing/2014/main" val="181129398"/>
                    </a:ext>
                  </a:extLst>
                </a:gridCol>
                <a:gridCol w="419341">
                  <a:extLst>
                    <a:ext uri="{9D8B030D-6E8A-4147-A177-3AD203B41FA5}">
                      <a16:colId xmlns="" xmlns:a16="http://schemas.microsoft.com/office/drawing/2014/main" val="703615771"/>
                    </a:ext>
                  </a:extLst>
                </a:gridCol>
                <a:gridCol w="419341">
                  <a:extLst>
                    <a:ext uri="{9D8B030D-6E8A-4147-A177-3AD203B41FA5}">
                      <a16:colId xmlns="" xmlns:a16="http://schemas.microsoft.com/office/drawing/2014/main" val="1002482175"/>
                    </a:ext>
                  </a:extLst>
                </a:gridCol>
                <a:gridCol w="419341">
                  <a:extLst>
                    <a:ext uri="{9D8B030D-6E8A-4147-A177-3AD203B41FA5}">
                      <a16:colId xmlns="" xmlns:a16="http://schemas.microsoft.com/office/drawing/2014/main" val="4181184519"/>
                    </a:ext>
                  </a:extLst>
                </a:gridCol>
                <a:gridCol w="419341">
                  <a:extLst>
                    <a:ext uri="{9D8B030D-6E8A-4147-A177-3AD203B41FA5}">
                      <a16:colId xmlns="" xmlns:a16="http://schemas.microsoft.com/office/drawing/2014/main" val="1484331460"/>
                    </a:ext>
                  </a:extLst>
                </a:gridCol>
              </a:tblGrid>
              <a:tr h="341222">
                <a:tc rowSpan="2">
                  <a:txBody>
                    <a:bodyPr/>
                    <a:lstStyle/>
                    <a:p>
                      <a:pPr algn="l" fontAlgn="t"/>
                      <a:r>
                        <a:rPr lang="en-IE" sz="1200" u="none" strike="noStrike" dirty="0">
                          <a:effectLst/>
                        </a:rPr>
                        <a:t> </a:t>
                      </a:r>
                      <a:endParaRPr lang="en-IE" sz="1200" b="0" i="0" u="none" strike="noStrike" dirty="0">
                        <a:solidFill>
                          <a:srgbClr val="000000"/>
                        </a:solidFill>
                        <a:effectLst/>
                        <a:latin typeface="Tahoma" panose="020B0604030504040204" pitchFamily="34" charset="0"/>
                      </a:endParaRPr>
                    </a:p>
                  </a:txBody>
                  <a:tcPr marL="7417" marR="7417" marT="7417" marB="0" anchor="ctr">
                    <a:solidFill>
                      <a:srgbClr val="FED402"/>
                    </a:solidFill>
                  </a:tcPr>
                </a:tc>
                <a:tc rowSpan="2">
                  <a:txBody>
                    <a:bodyPr/>
                    <a:lstStyle/>
                    <a:p>
                      <a:pPr algn="ctr" fontAlgn="t"/>
                      <a:r>
                        <a:rPr lang="en-IE" sz="1200" b="1" u="none" strike="noStrike" dirty="0">
                          <a:effectLst/>
                        </a:rPr>
                        <a:t>Total</a:t>
                      </a:r>
                      <a:endParaRPr lang="en-IE" sz="1200" b="1" i="0" u="none" strike="noStrike" dirty="0">
                        <a:solidFill>
                          <a:srgbClr val="000000"/>
                        </a:solidFill>
                        <a:effectLst/>
                        <a:latin typeface="Tahoma" panose="020B0604030504040204" pitchFamily="34" charset="0"/>
                      </a:endParaRPr>
                    </a:p>
                  </a:txBody>
                  <a:tcPr marL="7417" marR="7417" marT="7417" marB="0" anchor="ctr">
                    <a:solidFill>
                      <a:srgbClr val="FED402"/>
                    </a:solidFill>
                  </a:tcPr>
                </a:tc>
                <a:tc gridSpan="2">
                  <a:txBody>
                    <a:bodyPr/>
                    <a:lstStyle/>
                    <a:p>
                      <a:pPr algn="ctr" fontAlgn="t"/>
                      <a:r>
                        <a:rPr lang="en-IE" sz="1200" b="1" u="none" strike="noStrike" dirty="0">
                          <a:effectLst/>
                        </a:rPr>
                        <a:t>Gender</a:t>
                      </a:r>
                      <a:endParaRPr lang="en-IE" sz="1200" b="1" i="0" u="none" strike="noStrike" dirty="0">
                        <a:solidFill>
                          <a:srgbClr val="000000"/>
                        </a:solidFill>
                        <a:effectLst/>
                        <a:latin typeface="Tahoma" panose="020B0604030504040204" pitchFamily="34" charset="0"/>
                      </a:endParaRPr>
                    </a:p>
                  </a:txBody>
                  <a:tcPr marL="7417" marR="7417" marT="7417" marB="0" anchor="ctr">
                    <a:solidFill>
                      <a:srgbClr val="FED402"/>
                    </a:solidFill>
                  </a:tcPr>
                </a:tc>
                <a:tc hMerge="1">
                  <a:txBody>
                    <a:bodyPr/>
                    <a:lstStyle/>
                    <a:p>
                      <a:endParaRPr lang="en-IE"/>
                    </a:p>
                  </a:txBody>
                  <a:tcPr/>
                </a:tc>
                <a:tc gridSpan="3">
                  <a:txBody>
                    <a:bodyPr/>
                    <a:lstStyle/>
                    <a:p>
                      <a:pPr algn="ctr" fontAlgn="t"/>
                      <a:r>
                        <a:rPr lang="en-IE" sz="1200" b="1" u="none" strike="noStrike" dirty="0">
                          <a:effectLst/>
                        </a:rPr>
                        <a:t>Age</a:t>
                      </a:r>
                      <a:endParaRPr lang="en-IE" sz="1200" b="1" i="0" u="none" strike="noStrike" dirty="0">
                        <a:solidFill>
                          <a:srgbClr val="000000"/>
                        </a:solidFill>
                        <a:effectLst/>
                        <a:latin typeface="Tahoma" panose="020B0604030504040204" pitchFamily="34" charset="0"/>
                      </a:endParaRPr>
                    </a:p>
                  </a:txBody>
                  <a:tcPr marL="7417" marR="7417" marT="7417" marB="0" anchor="ctr">
                    <a:solidFill>
                      <a:srgbClr val="FED402"/>
                    </a:solidFill>
                  </a:tcPr>
                </a:tc>
                <a:tc hMerge="1">
                  <a:txBody>
                    <a:bodyPr/>
                    <a:lstStyle/>
                    <a:p>
                      <a:endParaRPr lang="en-IE"/>
                    </a:p>
                  </a:txBody>
                  <a:tcPr/>
                </a:tc>
                <a:tc hMerge="1">
                  <a:txBody>
                    <a:bodyPr/>
                    <a:lstStyle/>
                    <a:p>
                      <a:endParaRPr lang="en-IE"/>
                    </a:p>
                  </a:txBody>
                  <a:tcPr/>
                </a:tc>
                <a:tc gridSpan="2">
                  <a:txBody>
                    <a:bodyPr/>
                    <a:lstStyle/>
                    <a:p>
                      <a:pPr algn="ctr" fontAlgn="t"/>
                      <a:r>
                        <a:rPr lang="en-IE" sz="1200" b="1" u="none" strike="noStrike" dirty="0">
                          <a:effectLst/>
                        </a:rPr>
                        <a:t>Social Class</a:t>
                      </a:r>
                      <a:endParaRPr lang="en-IE" sz="1200" b="1" i="0" u="none" strike="noStrike" dirty="0">
                        <a:solidFill>
                          <a:srgbClr val="000000"/>
                        </a:solidFill>
                        <a:effectLst/>
                        <a:latin typeface="Tahoma" panose="020B0604030504040204" pitchFamily="34" charset="0"/>
                      </a:endParaRPr>
                    </a:p>
                  </a:txBody>
                  <a:tcPr marL="7417" marR="7417" marT="7417" marB="0" anchor="ctr">
                    <a:solidFill>
                      <a:srgbClr val="FED402"/>
                    </a:solidFill>
                  </a:tcPr>
                </a:tc>
                <a:tc hMerge="1">
                  <a:txBody>
                    <a:bodyPr/>
                    <a:lstStyle/>
                    <a:p>
                      <a:endParaRPr lang="en-IE"/>
                    </a:p>
                  </a:txBody>
                  <a:tcPr/>
                </a:tc>
                <a:tc gridSpan="3">
                  <a:txBody>
                    <a:bodyPr/>
                    <a:lstStyle/>
                    <a:p>
                      <a:pPr algn="ctr" fontAlgn="t"/>
                      <a:r>
                        <a:rPr lang="en-IE" sz="1200" b="1" u="none" strike="noStrike" dirty="0">
                          <a:effectLst/>
                        </a:rPr>
                        <a:t>Region</a:t>
                      </a:r>
                      <a:endParaRPr lang="en-IE" sz="1200" b="1" i="0" u="none" strike="noStrike" dirty="0">
                        <a:solidFill>
                          <a:srgbClr val="000000"/>
                        </a:solidFill>
                        <a:effectLst/>
                        <a:latin typeface="Tahoma" panose="020B0604030504040204" pitchFamily="34" charset="0"/>
                      </a:endParaRPr>
                    </a:p>
                  </a:txBody>
                  <a:tcPr marL="7417" marR="7417" marT="7417" marB="0" anchor="ctr">
                    <a:solidFill>
                      <a:srgbClr val="FED402"/>
                    </a:solidFill>
                  </a:tcPr>
                </a:tc>
                <a:tc hMerge="1">
                  <a:txBody>
                    <a:bodyPr/>
                    <a:lstStyle/>
                    <a:p>
                      <a:endParaRPr lang="en-IE"/>
                    </a:p>
                  </a:txBody>
                  <a:tcPr/>
                </a:tc>
                <a:tc hMerge="1">
                  <a:txBody>
                    <a:bodyPr/>
                    <a:lstStyle/>
                    <a:p>
                      <a:endParaRPr lang="en-IE"/>
                    </a:p>
                  </a:txBody>
                  <a:tcPr/>
                </a:tc>
                <a:tc gridSpan="6">
                  <a:txBody>
                    <a:bodyPr/>
                    <a:lstStyle/>
                    <a:p>
                      <a:pPr algn="ctr" fontAlgn="t"/>
                      <a:r>
                        <a:rPr lang="en-IE" sz="1200" b="1" u="none" strike="noStrike" dirty="0">
                          <a:effectLst/>
                        </a:rPr>
                        <a:t>Arts Goers</a:t>
                      </a:r>
                      <a:endParaRPr lang="en-IE" sz="1200" b="1" i="0" u="none" strike="noStrike" dirty="0">
                        <a:solidFill>
                          <a:srgbClr val="000000"/>
                        </a:solidFill>
                        <a:effectLst/>
                        <a:latin typeface="Tahoma" panose="020B0604030504040204" pitchFamily="34" charset="0"/>
                      </a:endParaRPr>
                    </a:p>
                  </a:txBody>
                  <a:tcPr marL="7417" marR="7417" marT="7417" marB="0" anchor="ctr">
                    <a:solidFill>
                      <a:srgbClr val="FED402"/>
                    </a:solid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 xmlns:a16="http://schemas.microsoft.com/office/drawing/2014/main" val="1809470614"/>
                  </a:ext>
                </a:extLst>
              </a:tr>
              <a:tr h="519162">
                <a:tc vMerge="1">
                  <a:txBody>
                    <a:bodyPr/>
                    <a:lstStyle/>
                    <a:p>
                      <a:endParaRPr lang="en-IE"/>
                    </a:p>
                  </a:txBody>
                  <a:tcPr/>
                </a:tc>
                <a:tc vMerge="1">
                  <a:txBody>
                    <a:bodyPr/>
                    <a:lstStyle/>
                    <a:p>
                      <a:endParaRPr lang="en-IE"/>
                    </a:p>
                  </a:txBody>
                  <a:tcPr/>
                </a:tc>
                <a:tc>
                  <a:txBody>
                    <a:bodyPr/>
                    <a:lstStyle/>
                    <a:p>
                      <a:pPr algn="ctr" fontAlgn="t"/>
                      <a:r>
                        <a:rPr lang="en-IE" sz="900" u="none" strike="noStrike" dirty="0">
                          <a:effectLst/>
                        </a:rPr>
                        <a:t>Male</a:t>
                      </a:r>
                      <a:endParaRPr lang="en-IE" sz="900" b="0" i="0" u="none" strike="noStrike" dirty="0">
                        <a:solidFill>
                          <a:srgbClr val="000000"/>
                        </a:solidFill>
                        <a:effectLst/>
                        <a:latin typeface="Tahoma" panose="020B0604030504040204" pitchFamily="34" charset="0"/>
                      </a:endParaRPr>
                    </a:p>
                  </a:txBody>
                  <a:tcPr marL="7417" marR="7417" marT="7417" marB="0" anchor="ctr">
                    <a:solidFill>
                      <a:srgbClr val="FED402"/>
                    </a:solidFill>
                  </a:tcPr>
                </a:tc>
                <a:tc>
                  <a:txBody>
                    <a:bodyPr/>
                    <a:lstStyle/>
                    <a:p>
                      <a:pPr algn="ctr" fontAlgn="t"/>
                      <a:r>
                        <a:rPr lang="en-IE" sz="900" u="none" strike="noStrike" dirty="0">
                          <a:effectLst/>
                        </a:rPr>
                        <a:t>Female</a:t>
                      </a:r>
                      <a:endParaRPr lang="en-IE" sz="900" b="0" i="0" u="none" strike="noStrike" dirty="0">
                        <a:solidFill>
                          <a:srgbClr val="000000"/>
                        </a:solidFill>
                        <a:effectLst/>
                        <a:latin typeface="Tahoma" panose="020B0604030504040204" pitchFamily="34" charset="0"/>
                      </a:endParaRPr>
                    </a:p>
                  </a:txBody>
                  <a:tcPr marL="7417" marR="7417" marT="7417" marB="0" anchor="ctr">
                    <a:solidFill>
                      <a:srgbClr val="FED402"/>
                    </a:solidFill>
                  </a:tcPr>
                </a:tc>
                <a:tc>
                  <a:txBody>
                    <a:bodyPr/>
                    <a:lstStyle/>
                    <a:p>
                      <a:pPr algn="ctr" fontAlgn="t"/>
                      <a:r>
                        <a:rPr lang="en-IE" sz="900" u="none" strike="noStrike" dirty="0">
                          <a:effectLst/>
                        </a:rPr>
                        <a:t>&lt;34</a:t>
                      </a:r>
                      <a:endParaRPr lang="en-IE" sz="900" b="0" i="0" u="none" strike="noStrike" dirty="0">
                        <a:solidFill>
                          <a:srgbClr val="000000"/>
                        </a:solidFill>
                        <a:effectLst/>
                        <a:latin typeface="Tahoma" panose="020B0604030504040204" pitchFamily="34" charset="0"/>
                      </a:endParaRPr>
                    </a:p>
                  </a:txBody>
                  <a:tcPr marL="7417" marR="7417" marT="7417" marB="0" anchor="ctr">
                    <a:solidFill>
                      <a:srgbClr val="FED402"/>
                    </a:solidFill>
                  </a:tcPr>
                </a:tc>
                <a:tc>
                  <a:txBody>
                    <a:bodyPr/>
                    <a:lstStyle/>
                    <a:p>
                      <a:pPr algn="ctr" fontAlgn="t"/>
                      <a:r>
                        <a:rPr lang="en-IE" sz="900" u="none" strike="noStrike" dirty="0">
                          <a:effectLst/>
                        </a:rPr>
                        <a:t>35-49</a:t>
                      </a:r>
                      <a:endParaRPr lang="en-IE" sz="900" b="0" i="0" u="none" strike="noStrike" dirty="0">
                        <a:solidFill>
                          <a:srgbClr val="000000"/>
                        </a:solidFill>
                        <a:effectLst/>
                        <a:latin typeface="Tahoma" panose="020B0604030504040204" pitchFamily="34" charset="0"/>
                      </a:endParaRPr>
                    </a:p>
                  </a:txBody>
                  <a:tcPr marL="7417" marR="7417" marT="7417" marB="0" anchor="ctr">
                    <a:solidFill>
                      <a:srgbClr val="FED402"/>
                    </a:solidFill>
                  </a:tcPr>
                </a:tc>
                <a:tc>
                  <a:txBody>
                    <a:bodyPr/>
                    <a:lstStyle/>
                    <a:p>
                      <a:pPr algn="ctr" fontAlgn="t"/>
                      <a:r>
                        <a:rPr lang="en-IE" sz="900" u="none" strike="noStrike" dirty="0">
                          <a:effectLst/>
                        </a:rPr>
                        <a:t>50+</a:t>
                      </a:r>
                      <a:endParaRPr lang="en-IE" sz="900" b="0" i="0" u="none" strike="noStrike" dirty="0">
                        <a:solidFill>
                          <a:srgbClr val="000000"/>
                        </a:solidFill>
                        <a:effectLst/>
                        <a:latin typeface="Tahoma" panose="020B0604030504040204" pitchFamily="34" charset="0"/>
                      </a:endParaRPr>
                    </a:p>
                  </a:txBody>
                  <a:tcPr marL="7417" marR="7417" marT="7417" marB="0" anchor="ctr">
                    <a:solidFill>
                      <a:srgbClr val="FED402"/>
                    </a:solidFill>
                  </a:tcPr>
                </a:tc>
                <a:tc>
                  <a:txBody>
                    <a:bodyPr/>
                    <a:lstStyle/>
                    <a:p>
                      <a:pPr algn="ctr" fontAlgn="t"/>
                      <a:r>
                        <a:rPr lang="en-IE" sz="900" u="none" strike="noStrike" dirty="0">
                          <a:effectLst/>
                        </a:rPr>
                        <a:t>ABC1F50+</a:t>
                      </a:r>
                      <a:endParaRPr lang="en-IE" sz="900" b="0" i="0" u="none" strike="noStrike" dirty="0">
                        <a:solidFill>
                          <a:srgbClr val="000000"/>
                        </a:solidFill>
                        <a:effectLst/>
                        <a:latin typeface="Tahoma" panose="020B0604030504040204" pitchFamily="34" charset="0"/>
                      </a:endParaRPr>
                    </a:p>
                  </a:txBody>
                  <a:tcPr marL="7417" marR="7417" marT="7417" marB="0" anchor="ctr">
                    <a:solidFill>
                      <a:srgbClr val="FED402"/>
                    </a:solidFill>
                  </a:tcPr>
                </a:tc>
                <a:tc>
                  <a:txBody>
                    <a:bodyPr/>
                    <a:lstStyle/>
                    <a:p>
                      <a:pPr algn="ctr" fontAlgn="t"/>
                      <a:r>
                        <a:rPr lang="en-IE" sz="900" u="none" strike="noStrike" dirty="0">
                          <a:effectLst/>
                        </a:rPr>
                        <a:t>C2DEF50-</a:t>
                      </a:r>
                      <a:endParaRPr lang="en-IE" sz="900" b="0" i="0" u="none" strike="noStrike" dirty="0">
                        <a:solidFill>
                          <a:srgbClr val="000000"/>
                        </a:solidFill>
                        <a:effectLst/>
                        <a:latin typeface="Tahoma" panose="020B0604030504040204" pitchFamily="34" charset="0"/>
                      </a:endParaRPr>
                    </a:p>
                  </a:txBody>
                  <a:tcPr marL="7417" marR="7417" marT="7417" marB="0" anchor="ctr">
                    <a:solidFill>
                      <a:srgbClr val="FED402"/>
                    </a:solidFill>
                  </a:tcPr>
                </a:tc>
                <a:tc>
                  <a:txBody>
                    <a:bodyPr/>
                    <a:lstStyle/>
                    <a:p>
                      <a:pPr algn="ctr" fontAlgn="t"/>
                      <a:r>
                        <a:rPr lang="en-IE" sz="900" u="none" strike="noStrike" dirty="0">
                          <a:effectLst/>
                        </a:rPr>
                        <a:t>Dublin</a:t>
                      </a:r>
                      <a:endParaRPr lang="en-IE" sz="900" b="0" i="0" u="none" strike="noStrike" dirty="0">
                        <a:solidFill>
                          <a:srgbClr val="000000"/>
                        </a:solidFill>
                        <a:effectLst/>
                        <a:latin typeface="Tahoma" panose="020B0604030504040204" pitchFamily="34" charset="0"/>
                      </a:endParaRPr>
                    </a:p>
                  </a:txBody>
                  <a:tcPr marL="7417" marR="7417" marT="7417" marB="0" anchor="ctr">
                    <a:solidFill>
                      <a:srgbClr val="FED402"/>
                    </a:solidFill>
                  </a:tcPr>
                </a:tc>
                <a:tc>
                  <a:txBody>
                    <a:bodyPr/>
                    <a:lstStyle/>
                    <a:p>
                      <a:pPr algn="ctr" fontAlgn="t"/>
                      <a:r>
                        <a:rPr lang="en-IE" sz="900" u="none" strike="noStrike" dirty="0" err="1">
                          <a:effectLst/>
                        </a:rPr>
                        <a:t>Excl</a:t>
                      </a:r>
                      <a:r>
                        <a:rPr lang="en-IE" sz="900" u="none" strike="noStrike" dirty="0">
                          <a:effectLst/>
                        </a:rPr>
                        <a:t> Dublin</a:t>
                      </a:r>
                      <a:endParaRPr lang="en-IE" sz="900" b="0" i="0" u="none" strike="noStrike" dirty="0">
                        <a:solidFill>
                          <a:srgbClr val="000000"/>
                        </a:solidFill>
                        <a:effectLst/>
                        <a:latin typeface="Tahoma" panose="020B0604030504040204" pitchFamily="34" charset="0"/>
                      </a:endParaRPr>
                    </a:p>
                  </a:txBody>
                  <a:tcPr marL="7417" marR="7417" marT="7417" marB="0" anchor="ctr">
                    <a:solidFill>
                      <a:srgbClr val="FED402"/>
                    </a:solidFill>
                  </a:tcPr>
                </a:tc>
                <a:tc>
                  <a:txBody>
                    <a:bodyPr/>
                    <a:lstStyle/>
                    <a:p>
                      <a:pPr algn="ctr" fontAlgn="t"/>
                      <a:r>
                        <a:rPr lang="en-IE" sz="900" u="none" strike="noStrike" dirty="0">
                          <a:effectLst/>
                        </a:rPr>
                        <a:t>Galway</a:t>
                      </a:r>
                      <a:endParaRPr lang="en-IE" sz="900" b="0" i="0" u="none" strike="noStrike" dirty="0">
                        <a:solidFill>
                          <a:srgbClr val="000000"/>
                        </a:solidFill>
                        <a:effectLst/>
                        <a:latin typeface="Tahoma" panose="020B0604030504040204" pitchFamily="34" charset="0"/>
                      </a:endParaRPr>
                    </a:p>
                  </a:txBody>
                  <a:tcPr marL="7417" marR="7417" marT="7417" marB="0" anchor="ctr">
                    <a:solidFill>
                      <a:srgbClr val="FED402"/>
                    </a:solidFill>
                  </a:tcPr>
                </a:tc>
                <a:tc>
                  <a:txBody>
                    <a:bodyPr/>
                    <a:lstStyle/>
                    <a:p>
                      <a:pPr algn="ctr" fontAlgn="t"/>
                      <a:r>
                        <a:rPr lang="en-IE" sz="900" u="none" strike="noStrike" dirty="0">
                          <a:effectLst/>
                        </a:rPr>
                        <a:t>Any arts goers</a:t>
                      </a:r>
                      <a:endParaRPr lang="en-IE" sz="900" b="0" i="0" u="none" strike="noStrike" dirty="0">
                        <a:solidFill>
                          <a:srgbClr val="000000"/>
                        </a:solidFill>
                        <a:effectLst/>
                        <a:latin typeface="Tahoma" panose="020B0604030504040204" pitchFamily="34" charset="0"/>
                      </a:endParaRPr>
                    </a:p>
                  </a:txBody>
                  <a:tcPr marL="7417" marR="7417" marT="7417" marB="0" anchor="ctr">
                    <a:solidFill>
                      <a:srgbClr val="FED402"/>
                    </a:solidFill>
                  </a:tcPr>
                </a:tc>
                <a:tc>
                  <a:txBody>
                    <a:bodyPr/>
                    <a:lstStyle/>
                    <a:p>
                      <a:pPr algn="ctr" fontAlgn="t"/>
                      <a:r>
                        <a:rPr lang="en-IE" sz="900" u="none" strike="noStrike" dirty="0" err="1">
                          <a:effectLst/>
                        </a:rPr>
                        <a:t>Occa-sional</a:t>
                      </a:r>
                      <a:endParaRPr lang="en-IE" sz="900" b="0" i="0" u="none" strike="noStrike" dirty="0">
                        <a:solidFill>
                          <a:srgbClr val="000000"/>
                        </a:solidFill>
                        <a:effectLst/>
                        <a:latin typeface="Tahoma" panose="020B0604030504040204" pitchFamily="34" charset="0"/>
                      </a:endParaRPr>
                    </a:p>
                  </a:txBody>
                  <a:tcPr marL="7417" marR="7417" marT="7417" marB="0" anchor="ctr">
                    <a:solidFill>
                      <a:srgbClr val="FED402"/>
                    </a:solidFill>
                  </a:tcPr>
                </a:tc>
                <a:tc>
                  <a:txBody>
                    <a:bodyPr/>
                    <a:lstStyle/>
                    <a:p>
                      <a:pPr algn="ctr" fontAlgn="t"/>
                      <a:r>
                        <a:rPr lang="en-IE" sz="900" u="none" strike="noStrike" dirty="0">
                          <a:effectLst/>
                        </a:rPr>
                        <a:t>Regular</a:t>
                      </a:r>
                      <a:endParaRPr lang="en-IE" sz="900" b="0" i="0" u="none" strike="noStrike" dirty="0">
                        <a:solidFill>
                          <a:srgbClr val="000000"/>
                        </a:solidFill>
                        <a:effectLst/>
                        <a:latin typeface="Tahoma" panose="020B0604030504040204" pitchFamily="34" charset="0"/>
                      </a:endParaRPr>
                    </a:p>
                  </a:txBody>
                  <a:tcPr marL="7417" marR="7417" marT="7417" marB="0" anchor="ctr">
                    <a:solidFill>
                      <a:srgbClr val="FED402"/>
                    </a:solidFill>
                  </a:tcPr>
                </a:tc>
                <a:tc>
                  <a:txBody>
                    <a:bodyPr/>
                    <a:lstStyle/>
                    <a:p>
                      <a:pPr algn="ctr" fontAlgn="t"/>
                      <a:r>
                        <a:rPr lang="en-IE" sz="900" u="none" strike="noStrike" dirty="0">
                          <a:effectLst/>
                        </a:rPr>
                        <a:t>Aficio-</a:t>
                      </a:r>
                      <a:r>
                        <a:rPr lang="en-IE" sz="900" u="none" strike="noStrike" dirty="0" err="1">
                          <a:effectLst/>
                        </a:rPr>
                        <a:t>nados</a:t>
                      </a:r>
                      <a:endParaRPr lang="en-IE" sz="900" b="0" i="0" u="none" strike="noStrike" dirty="0">
                        <a:solidFill>
                          <a:srgbClr val="000000"/>
                        </a:solidFill>
                        <a:effectLst/>
                        <a:latin typeface="Tahoma" panose="020B0604030504040204" pitchFamily="34" charset="0"/>
                      </a:endParaRPr>
                    </a:p>
                  </a:txBody>
                  <a:tcPr marL="7417" marR="7417" marT="7417" marB="0" anchor="ctr">
                    <a:solidFill>
                      <a:srgbClr val="FED402"/>
                    </a:solidFill>
                  </a:tcPr>
                </a:tc>
                <a:tc>
                  <a:txBody>
                    <a:bodyPr/>
                    <a:lstStyle/>
                    <a:p>
                      <a:pPr algn="ctr" fontAlgn="t"/>
                      <a:r>
                        <a:rPr lang="en-US" sz="900" u="none" strike="noStrike" dirty="0">
                          <a:effectLst/>
                        </a:rPr>
                        <a:t>Films only</a:t>
                      </a:r>
                      <a:endParaRPr lang="en-US" sz="900" b="0" i="0" u="none" strike="noStrike" dirty="0">
                        <a:solidFill>
                          <a:srgbClr val="000000"/>
                        </a:solidFill>
                        <a:effectLst/>
                        <a:latin typeface="Tahoma" panose="020B0604030504040204" pitchFamily="34" charset="0"/>
                      </a:endParaRPr>
                    </a:p>
                  </a:txBody>
                  <a:tcPr marL="7417" marR="7417" marT="7417" marB="0" anchor="ctr">
                    <a:solidFill>
                      <a:srgbClr val="FED402"/>
                    </a:solidFill>
                  </a:tcPr>
                </a:tc>
                <a:tc>
                  <a:txBody>
                    <a:bodyPr/>
                    <a:lstStyle/>
                    <a:p>
                      <a:pPr algn="ctr" fontAlgn="t"/>
                      <a:r>
                        <a:rPr lang="en-IE" sz="900" u="none" strike="noStrike" dirty="0">
                          <a:effectLst/>
                        </a:rPr>
                        <a:t>None</a:t>
                      </a:r>
                      <a:endParaRPr lang="en-IE" sz="900" b="0" i="0" u="none" strike="noStrike" dirty="0">
                        <a:solidFill>
                          <a:srgbClr val="000000"/>
                        </a:solidFill>
                        <a:effectLst/>
                        <a:latin typeface="Tahoma" panose="020B0604030504040204" pitchFamily="34" charset="0"/>
                      </a:endParaRPr>
                    </a:p>
                  </a:txBody>
                  <a:tcPr marL="7417" marR="7417" marT="7417" marB="0" anchor="ctr">
                    <a:solidFill>
                      <a:srgbClr val="FED402"/>
                    </a:solidFill>
                  </a:tcPr>
                </a:tc>
                <a:extLst>
                  <a:ext uri="{0D108BD9-81ED-4DB2-BD59-A6C34878D82A}">
                    <a16:rowId xmlns="" xmlns:a16="http://schemas.microsoft.com/office/drawing/2014/main" val="73956965"/>
                  </a:ext>
                </a:extLst>
              </a:tr>
              <a:tr h="126082">
                <a:tc>
                  <a:txBody>
                    <a:bodyPr/>
                    <a:lstStyle/>
                    <a:p>
                      <a:pPr algn="l" fontAlgn="t"/>
                      <a:r>
                        <a:rPr lang="en-IE" sz="1200" u="none" strike="noStrike" dirty="0">
                          <a:solidFill>
                            <a:schemeClr val="bg1"/>
                          </a:solidFill>
                          <a:effectLst/>
                        </a:rPr>
                        <a:t> </a:t>
                      </a:r>
                      <a:endParaRPr lang="en-IE" sz="1200" b="0" i="0" u="none" strike="noStrike" dirty="0">
                        <a:solidFill>
                          <a:schemeClr val="bg1"/>
                        </a:solidFill>
                        <a:effectLst/>
                        <a:latin typeface="Tahoma" panose="020B0604030504040204" pitchFamily="34" charset="0"/>
                      </a:endParaRPr>
                    </a:p>
                  </a:txBody>
                  <a:tcPr marL="7417" marR="7417" marT="7417" marB="0" anchor="ctr">
                    <a:solidFill>
                      <a:schemeClr val="bg1">
                        <a:lumMod val="50000"/>
                      </a:schemeClr>
                    </a:solidFill>
                  </a:tcPr>
                </a:tc>
                <a:tc>
                  <a:txBody>
                    <a:bodyPr/>
                    <a:lstStyle/>
                    <a:p>
                      <a:pPr algn="ctr" fontAlgn="t"/>
                      <a:r>
                        <a:rPr lang="en-IE" sz="1000" i="1" u="none" strike="noStrike" dirty="0">
                          <a:solidFill>
                            <a:schemeClr val="bg1"/>
                          </a:solidFill>
                          <a:effectLst/>
                        </a:rPr>
                        <a:t>1303</a:t>
                      </a:r>
                      <a:endParaRPr lang="en-IE" sz="1000" b="0" i="1" u="none" strike="noStrike" dirty="0">
                        <a:solidFill>
                          <a:schemeClr val="bg1"/>
                        </a:solidFill>
                        <a:effectLst/>
                        <a:latin typeface="Tahoma" panose="020B0604030504040204" pitchFamily="34" charset="0"/>
                      </a:endParaRPr>
                    </a:p>
                  </a:txBody>
                  <a:tcPr marL="7417" marR="7417" marT="7417" marB="0" anchor="ctr">
                    <a:solidFill>
                      <a:schemeClr val="bg1">
                        <a:lumMod val="50000"/>
                      </a:schemeClr>
                    </a:solidFill>
                  </a:tcPr>
                </a:tc>
                <a:tc>
                  <a:txBody>
                    <a:bodyPr/>
                    <a:lstStyle/>
                    <a:p>
                      <a:pPr algn="ctr" fontAlgn="t"/>
                      <a:r>
                        <a:rPr lang="en-IE" sz="1000" i="1" u="none" strike="noStrike" dirty="0">
                          <a:solidFill>
                            <a:schemeClr val="bg1"/>
                          </a:solidFill>
                          <a:effectLst/>
                        </a:rPr>
                        <a:t>640</a:t>
                      </a:r>
                      <a:endParaRPr lang="en-IE" sz="1000" b="0" i="1" u="none" strike="noStrike" dirty="0">
                        <a:solidFill>
                          <a:schemeClr val="bg1"/>
                        </a:solidFill>
                        <a:effectLst/>
                        <a:latin typeface="Tahoma" panose="020B0604030504040204" pitchFamily="34" charset="0"/>
                      </a:endParaRPr>
                    </a:p>
                  </a:txBody>
                  <a:tcPr marL="7417" marR="7417" marT="7417" marB="0" anchor="ctr">
                    <a:solidFill>
                      <a:schemeClr val="bg1">
                        <a:lumMod val="50000"/>
                      </a:schemeClr>
                    </a:solidFill>
                  </a:tcPr>
                </a:tc>
                <a:tc>
                  <a:txBody>
                    <a:bodyPr/>
                    <a:lstStyle/>
                    <a:p>
                      <a:pPr algn="ctr" fontAlgn="t"/>
                      <a:r>
                        <a:rPr lang="en-IE" sz="1000" i="1" u="none" strike="noStrike" dirty="0">
                          <a:solidFill>
                            <a:schemeClr val="bg1"/>
                          </a:solidFill>
                          <a:effectLst/>
                        </a:rPr>
                        <a:t>663</a:t>
                      </a:r>
                      <a:endParaRPr lang="en-IE" sz="1000" b="0" i="1" u="none" strike="noStrike" dirty="0">
                        <a:solidFill>
                          <a:schemeClr val="bg1"/>
                        </a:solidFill>
                        <a:effectLst/>
                        <a:latin typeface="Tahoma" panose="020B0604030504040204" pitchFamily="34" charset="0"/>
                      </a:endParaRPr>
                    </a:p>
                  </a:txBody>
                  <a:tcPr marL="7417" marR="7417" marT="7417" marB="0" anchor="ctr">
                    <a:solidFill>
                      <a:schemeClr val="bg1">
                        <a:lumMod val="50000"/>
                      </a:schemeClr>
                    </a:solidFill>
                  </a:tcPr>
                </a:tc>
                <a:tc>
                  <a:txBody>
                    <a:bodyPr/>
                    <a:lstStyle/>
                    <a:p>
                      <a:pPr algn="ctr" fontAlgn="t"/>
                      <a:r>
                        <a:rPr lang="en-IE" sz="1000" i="1" u="none" strike="noStrike" dirty="0">
                          <a:solidFill>
                            <a:schemeClr val="bg1"/>
                          </a:solidFill>
                          <a:effectLst/>
                        </a:rPr>
                        <a:t>343</a:t>
                      </a:r>
                      <a:endParaRPr lang="en-IE" sz="1000" b="0" i="1" u="none" strike="noStrike" dirty="0">
                        <a:solidFill>
                          <a:schemeClr val="bg1"/>
                        </a:solidFill>
                        <a:effectLst/>
                        <a:latin typeface="Tahoma" panose="020B0604030504040204" pitchFamily="34" charset="0"/>
                      </a:endParaRPr>
                    </a:p>
                  </a:txBody>
                  <a:tcPr marL="7417" marR="7417" marT="7417" marB="0" anchor="ctr">
                    <a:solidFill>
                      <a:schemeClr val="bg1">
                        <a:lumMod val="50000"/>
                      </a:schemeClr>
                    </a:solidFill>
                  </a:tcPr>
                </a:tc>
                <a:tc>
                  <a:txBody>
                    <a:bodyPr/>
                    <a:lstStyle/>
                    <a:p>
                      <a:pPr algn="ctr" fontAlgn="t"/>
                      <a:r>
                        <a:rPr lang="en-IE" sz="1000" i="1" u="none" strike="noStrike" dirty="0">
                          <a:solidFill>
                            <a:schemeClr val="bg1"/>
                          </a:solidFill>
                          <a:effectLst/>
                        </a:rPr>
                        <a:t>374</a:t>
                      </a:r>
                      <a:endParaRPr lang="en-IE" sz="1000" b="0" i="1" u="none" strike="noStrike" dirty="0">
                        <a:solidFill>
                          <a:schemeClr val="bg1"/>
                        </a:solidFill>
                        <a:effectLst/>
                        <a:latin typeface="Tahoma" panose="020B0604030504040204" pitchFamily="34" charset="0"/>
                      </a:endParaRPr>
                    </a:p>
                  </a:txBody>
                  <a:tcPr marL="7417" marR="7417" marT="7417" marB="0" anchor="ctr">
                    <a:solidFill>
                      <a:schemeClr val="bg1">
                        <a:lumMod val="50000"/>
                      </a:schemeClr>
                    </a:solidFill>
                  </a:tcPr>
                </a:tc>
                <a:tc>
                  <a:txBody>
                    <a:bodyPr/>
                    <a:lstStyle/>
                    <a:p>
                      <a:pPr algn="ctr" fontAlgn="t"/>
                      <a:r>
                        <a:rPr lang="en-IE" sz="1000" i="1" u="none" strike="noStrike" dirty="0">
                          <a:solidFill>
                            <a:schemeClr val="bg1"/>
                          </a:solidFill>
                          <a:effectLst/>
                        </a:rPr>
                        <a:t>586</a:t>
                      </a:r>
                      <a:endParaRPr lang="en-IE" sz="1000" b="0" i="1" u="none" strike="noStrike" dirty="0">
                        <a:solidFill>
                          <a:schemeClr val="bg1"/>
                        </a:solidFill>
                        <a:effectLst/>
                        <a:latin typeface="Tahoma" panose="020B0604030504040204" pitchFamily="34" charset="0"/>
                      </a:endParaRPr>
                    </a:p>
                  </a:txBody>
                  <a:tcPr marL="7417" marR="7417" marT="7417" marB="0" anchor="ctr">
                    <a:solidFill>
                      <a:schemeClr val="bg1">
                        <a:lumMod val="50000"/>
                      </a:schemeClr>
                    </a:solidFill>
                  </a:tcPr>
                </a:tc>
                <a:tc>
                  <a:txBody>
                    <a:bodyPr/>
                    <a:lstStyle/>
                    <a:p>
                      <a:pPr algn="ctr" fontAlgn="t"/>
                      <a:r>
                        <a:rPr lang="en-IE" sz="1000" i="1" u="none" strike="noStrike">
                          <a:solidFill>
                            <a:schemeClr val="bg1"/>
                          </a:solidFill>
                          <a:effectLst/>
                        </a:rPr>
                        <a:t>677</a:t>
                      </a:r>
                      <a:endParaRPr lang="en-IE" sz="1000" b="0" i="1" u="none" strike="noStrike">
                        <a:solidFill>
                          <a:schemeClr val="bg1"/>
                        </a:solidFill>
                        <a:effectLst/>
                        <a:latin typeface="Tahoma" panose="020B0604030504040204" pitchFamily="34" charset="0"/>
                      </a:endParaRPr>
                    </a:p>
                  </a:txBody>
                  <a:tcPr marL="7417" marR="7417" marT="7417" marB="0" anchor="ctr">
                    <a:solidFill>
                      <a:schemeClr val="bg1">
                        <a:lumMod val="50000"/>
                      </a:schemeClr>
                    </a:solidFill>
                  </a:tcPr>
                </a:tc>
                <a:tc>
                  <a:txBody>
                    <a:bodyPr/>
                    <a:lstStyle/>
                    <a:p>
                      <a:pPr algn="ctr" fontAlgn="t"/>
                      <a:r>
                        <a:rPr lang="en-IE" sz="1000" i="1" u="none" strike="noStrike" dirty="0">
                          <a:solidFill>
                            <a:schemeClr val="bg1"/>
                          </a:solidFill>
                          <a:effectLst/>
                        </a:rPr>
                        <a:t>626</a:t>
                      </a:r>
                      <a:endParaRPr lang="en-IE" sz="1000" b="0" i="1" u="none" strike="noStrike" dirty="0">
                        <a:solidFill>
                          <a:schemeClr val="bg1"/>
                        </a:solidFill>
                        <a:effectLst/>
                        <a:latin typeface="Tahoma" panose="020B0604030504040204" pitchFamily="34" charset="0"/>
                      </a:endParaRPr>
                    </a:p>
                  </a:txBody>
                  <a:tcPr marL="7417" marR="7417" marT="7417" marB="0" anchor="ctr">
                    <a:solidFill>
                      <a:schemeClr val="bg1">
                        <a:lumMod val="50000"/>
                      </a:schemeClr>
                    </a:solidFill>
                  </a:tcPr>
                </a:tc>
                <a:tc>
                  <a:txBody>
                    <a:bodyPr/>
                    <a:lstStyle/>
                    <a:p>
                      <a:pPr algn="ctr" fontAlgn="t"/>
                      <a:r>
                        <a:rPr lang="en-IE" sz="1000" i="1" u="none" strike="noStrike">
                          <a:solidFill>
                            <a:schemeClr val="bg1"/>
                          </a:solidFill>
                          <a:effectLst/>
                        </a:rPr>
                        <a:t>293</a:t>
                      </a:r>
                      <a:endParaRPr lang="en-IE" sz="1000" b="0" i="1" u="none" strike="noStrike">
                        <a:solidFill>
                          <a:schemeClr val="bg1"/>
                        </a:solidFill>
                        <a:effectLst/>
                        <a:latin typeface="Tahoma" panose="020B0604030504040204" pitchFamily="34" charset="0"/>
                      </a:endParaRPr>
                    </a:p>
                  </a:txBody>
                  <a:tcPr marL="7417" marR="7417" marT="7417" marB="0" anchor="ctr">
                    <a:solidFill>
                      <a:schemeClr val="bg1">
                        <a:lumMod val="50000"/>
                      </a:schemeClr>
                    </a:solidFill>
                  </a:tcPr>
                </a:tc>
                <a:tc>
                  <a:txBody>
                    <a:bodyPr/>
                    <a:lstStyle/>
                    <a:p>
                      <a:pPr algn="ctr" fontAlgn="t"/>
                      <a:r>
                        <a:rPr lang="en-IE" sz="1000" i="1" u="none" strike="noStrike" dirty="0">
                          <a:solidFill>
                            <a:schemeClr val="bg1"/>
                          </a:solidFill>
                          <a:effectLst/>
                        </a:rPr>
                        <a:t>1010</a:t>
                      </a:r>
                      <a:endParaRPr lang="en-IE" sz="1000" b="0" i="1" u="none" strike="noStrike" dirty="0">
                        <a:solidFill>
                          <a:schemeClr val="bg1"/>
                        </a:solidFill>
                        <a:effectLst/>
                        <a:latin typeface="Tahoma" panose="020B0604030504040204" pitchFamily="34" charset="0"/>
                      </a:endParaRPr>
                    </a:p>
                  </a:txBody>
                  <a:tcPr marL="7417" marR="7417" marT="7417" marB="0" anchor="ctr">
                    <a:solidFill>
                      <a:schemeClr val="bg1">
                        <a:lumMod val="50000"/>
                      </a:schemeClr>
                    </a:solidFill>
                  </a:tcPr>
                </a:tc>
                <a:tc>
                  <a:txBody>
                    <a:bodyPr/>
                    <a:lstStyle/>
                    <a:p>
                      <a:pPr algn="ctr" fontAlgn="t"/>
                      <a:r>
                        <a:rPr lang="en-IE" sz="1000" i="1" u="none" strike="noStrike">
                          <a:solidFill>
                            <a:schemeClr val="bg1"/>
                          </a:solidFill>
                          <a:effectLst/>
                        </a:rPr>
                        <a:t>337</a:t>
                      </a:r>
                      <a:endParaRPr lang="en-IE" sz="1000" b="0" i="1" u="none" strike="noStrike">
                        <a:solidFill>
                          <a:schemeClr val="bg1"/>
                        </a:solidFill>
                        <a:effectLst/>
                        <a:latin typeface="Tahoma" panose="020B0604030504040204" pitchFamily="34" charset="0"/>
                      </a:endParaRPr>
                    </a:p>
                  </a:txBody>
                  <a:tcPr marL="7417" marR="7417" marT="7417" marB="0" anchor="ctr">
                    <a:solidFill>
                      <a:schemeClr val="bg1">
                        <a:lumMod val="50000"/>
                      </a:schemeClr>
                    </a:solidFill>
                  </a:tcPr>
                </a:tc>
                <a:tc>
                  <a:txBody>
                    <a:bodyPr/>
                    <a:lstStyle/>
                    <a:p>
                      <a:pPr algn="ctr" fontAlgn="t"/>
                      <a:r>
                        <a:rPr lang="en-IE" sz="1000" i="1" u="none" strike="noStrike" dirty="0">
                          <a:solidFill>
                            <a:schemeClr val="bg1"/>
                          </a:solidFill>
                          <a:effectLst/>
                        </a:rPr>
                        <a:t>887</a:t>
                      </a:r>
                      <a:endParaRPr lang="en-IE" sz="1000" b="0" i="1" u="none" strike="noStrike" dirty="0">
                        <a:solidFill>
                          <a:schemeClr val="bg1"/>
                        </a:solidFill>
                        <a:effectLst/>
                        <a:latin typeface="Tahoma" panose="020B0604030504040204" pitchFamily="34" charset="0"/>
                      </a:endParaRPr>
                    </a:p>
                  </a:txBody>
                  <a:tcPr marL="7417" marR="7417" marT="7417" marB="0" anchor="ctr">
                    <a:solidFill>
                      <a:schemeClr val="bg1">
                        <a:lumMod val="50000"/>
                      </a:schemeClr>
                    </a:solidFill>
                  </a:tcPr>
                </a:tc>
                <a:tc>
                  <a:txBody>
                    <a:bodyPr/>
                    <a:lstStyle/>
                    <a:p>
                      <a:pPr algn="ctr" fontAlgn="t"/>
                      <a:r>
                        <a:rPr lang="en-IE" sz="1000" i="1" u="none" strike="noStrike" dirty="0">
                          <a:solidFill>
                            <a:schemeClr val="bg1"/>
                          </a:solidFill>
                          <a:effectLst/>
                        </a:rPr>
                        <a:t>341</a:t>
                      </a:r>
                      <a:endParaRPr lang="en-IE" sz="1000" b="0" i="1" u="none" strike="noStrike" dirty="0">
                        <a:solidFill>
                          <a:schemeClr val="bg1"/>
                        </a:solidFill>
                        <a:effectLst/>
                        <a:latin typeface="Tahoma" panose="020B0604030504040204" pitchFamily="34" charset="0"/>
                      </a:endParaRPr>
                    </a:p>
                  </a:txBody>
                  <a:tcPr marL="7417" marR="7417" marT="7417" marB="0" anchor="ctr">
                    <a:solidFill>
                      <a:schemeClr val="bg1">
                        <a:lumMod val="50000"/>
                      </a:schemeClr>
                    </a:solidFill>
                  </a:tcPr>
                </a:tc>
                <a:tc>
                  <a:txBody>
                    <a:bodyPr/>
                    <a:lstStyle/>
                    <a:p>
                      <a:pPr algn="ctr" fontAlgn="t"/>
                      <a:r>
                        <a:rPr lang="en-IE" sz="1000" i="1" u="none" strike="noStrike" dirty="0">
                          <a:solidFill>
                            <a:schemeClr val="bg1"/>
                          </a:solidFill>
                          <a:effectLst/>
                        </a:rPr>
                        <a:t>305</a:t>
                      </a:r>
                      <a:endParaRPr lang="en-IE" sz="1000" b="0" i="1" u="none" strike="noStrike" dirty="0">
                        <a:solidFill>
                          <a:schemeClr val="bg1"/>
                        </a:solidFill>
                        <a:effectLst/>
                        <a:latin typeface="Tahoma" panose="020B0604030504040204" pitchFamily="34" charset="0"/>
                      </a:endParaRPr>
                    </a:p>
                  </a:txBody>
                  <a:tcPr marL="7417" marR="7417" marT="7417" marB="0" anchor="ctr">
                    <a:solidFill>
                      <a:schemeClr val="bg1">
                        <a:lumMod val="50000"/>
                      </a:schemeClr>
                    </a:solidFill>
                  </a:tcPr>
                </a:tc>
                <a:tc>
                  <a:txBody>
                    <a:bodyPr/>
                    <a:lstStyle/>
                    <a:p>
                      <a:pPr algn="ctr" fontAlgn="t"/>
                      <a:r>
                        <a:rPr lang="en-IE" sz="1000" i="1" u="none" strike="noStrike" dirty="0">
                          <a:solidFill>
                            <a:schemeClr val="bg1"/>
                          </a:solidFill>
                          <a:effectLst/>
                        </a:rPr>
                        <a:t>243</a:t>
                      </a:r>
                      <a:endParaRPr lang="en-IE" sz="1000" b="0" i="1" u="none" strike="noStrike" dirty="0">
                        <a:solidFill>
                          <a:schemeClr val="bg1"/>
                        </a:solidFill>
                        <a:effectLst/>
                        <a:latin typeface="Tahoma" panose="020B0604030504040204" pitchFamily="34" charset="0"/>
                      </a:endParaRPr>
                    </a:p>
                  </a:txBody>
                  <a:tcPr marL="7417" marR="7417" marT="7417" marB="0" anchor="ctr">
                    <a:solidFill>
                      <a:schemeClr val="bg1">
                        <a:lumMod val="50000"/>
                      </a:schemeClr>
                    </a:solidFill>
                  </a:tcPr>
                </a:tc>
                <a:tc>
                  <a:txBody>
                    <a:bodyPr/>
                    <a:lstStyle/>
                    <a:p>
                      <a:pPr algn="ctr" fontAlgn="t"/>
                      <a:r>
                        <a:rPr lang="en-IE" sz="1000" i="1" u="none" strike="noStrike" dirty="0">
                          <a:solidFill>
                            <a:schemeClr val="bg1"/>
                          </a:solidFill>
                          <a:effectLst/>
                        </a:rPr>
                        <a:t>111</a:t>
                      </a:r>
                      <a:endParaRPr lang="en-IE" sz="1000" b="0" i="1" u="none" strike="noStrike" dirty="0">
                        <a:solidFill>
                          <a:schemeClr val="bg1"/>
                        </a:solidFill>
                        <a:effectLst/>
                        <a:latin typeface="Tahoma" panose="020B0604030504040204" pitchFamily="34" charset="0"/>
                      </a:endParaRPr>
                    </a:p>
                  </a:txBody>
                  <a:tcPr marL="7417" marR="7417" marT="7417" marB="0" anchor="ctr">
                    <a:solidFill>
                      <a:schemeClr val="bg1">
                        <a:lumMod val="50000"/>
                      </a:schemeClr>
                    </a:solidFill>
                  </a:tcPr>
                </a:tc>
                <a:tc>
                  <a:txBody>
                    <a:bodyPr/>
                    <a:lstStyle/>
                    <a:p>
                      <a:pPr algn="ctr" fontAlgn="t"/>
                      <a:r>
                        <a:rPr lang="en-IE" sz="1000" i="1" u="none" strike="noStrike" dirty="0">
                          <a:solidFill>
                            <a:schemeClr val="bg1"/>
                          </a:solidFill>
                          <a:effectLst/>
                        </a:rPr>
                        <a:t>302</a:t>
                      </a:r>
                      <a:endParaRPr lang="en-IE" sz="1000" b="0" i="1" u="none" strike="noStrike" dirty="0">
                        <a:solidFill>
                          <a:schemeClr val="bg1"/>
                        </a:solidFill>
                        <a:effectLst/>
                        <a:latin typeface="Tahoma" panose="020B0604030504040204" pitchFamily="34" charset="0"/>
                      </a:endParaRPr>
                    </a:p>
                  </a:txBody>
                  <a:tcPr marL="7417" marR="7417" marT="7417" marB="0" anchor="ctr">
                    <a:solidFill>
                      <a:schemeClr val="bg1">
                        <a:lumMod val="50000"/>
                      </a:schemeClr>
                    </a:solidFill>
                  </a:tcPr>
                </a:tc>
                <a:extLst>
                  <a:ext uri="{0D108BD9-81ED-4DB2-BD59-A6C34878D82A}">
                    <a16:rowId xmlns="" xmlns:a16="http://schemas.microsoft.com/office/drawing/2014/main" val="4163858210"/>
                  </a:ext>
                </a:extLst>
              </a:tr>
              <a:tr h="126082">
                <a:tc>
                  <a:txBody>
                    <a:bodyPr/>
                    <a:lstStyle/>
                    <a:p>
                      <a:pPr algn="l" fontAlgn="t"/>
                      <a:r>
                        <a:rPr lang="en-IE" sz="1200" u="none" strike="noStrike">
                          <a:solidFill>
                            <a:schemeClr val="bg1"/>
                          </a:solidFill>
                          <a:effectLst/>
                        </a:rPr>
                        <a:t> </a:t>
                      </a:r>
                      <a:endParaRPr lang="en-IE" sz="1200" b="0" i="0" u="none" strike="noStrike">
                        <a:solidFill>
                          <a:schemeClr val="bg1"/>
                        </a:solidFill>
                        <a:effectLst/>
                        <a:latin typeface="Tahoma" panose="020B0604030504040204" pitchFamily="34" charset="0"/>
                      </a:endParaRPr>
                    </a:p>
                  </a:txBody>
                  <a:tcPr marL="7417" marR="7417" marT="7417" marB="0" anchor="ctr">
                    <a:solidFill>
                      <a:schemeClr val="bg1">
                        <a:lumMod val="50000"/>
                      </a:schemeClr>
                    </a:solidFill>
                  </a:tcPr>
                </a:tc>
                <a:tc>
                  <a:txBody>
                    <a:bodyPr/>
                    <a:lstStyle/>
                    <a:p>
                      <a:pPr algn="ctr" fontAlgn="t"/>
                      <a:r>
                        <a:rPr lang="en-IE" sz="1000" i="1" u="none" strike="noStrike">
                          <a:solidFill>
                            <a:schemeClr val="bg1"/>
                          </a:solidFill>
                          <a:effectLst/>
                        </a:rPr>
                        <a:t>%</a:t>
                      </a:r>
                      <a:endParaRPr lang="en-IE" sz="1000" b="0" i="1" u="none" strike="noStrike">
                        <a:solidFill>
                          <a:schemeClr val="bg1"/>
                        </a:solidFill>
                        <a:effectLst/>
                        <a:latin typeface="Tahoma" panose="020B0604030504040204" pitchFamily="34" charset="0"/>
                      </a:endParaRPr>
                    </a:p>
                  </a:txBody>
                  <a:tcPr marL="7417" marR="7417" marT="7417" marB="0" anchor="ctr">
                    <a:solidFill>
                      <a:schemeClr val="bg1">
                        <a:lumMod val="50000"/>
                      </a:schemeClr>
                    </a:solidFill>
                  </a:tcPr>
                </a:tc>
                <a:tc>
                  <a:txBody>
                    <a:bodyPr/>
                    <a:lstStyle/>
                    <a:p>
                      <a:pPr algn="ctr" fontAlgn="t"/>
                      <a:r>
                        <a:rPr lang="en-IE" sz="1000" i="1" u="none" strike="noStrike">
                          <a:solidFill>
                            <a:schemeClr val="bg1"/>
                          </a:solidFill>
                          <a:effectLst/>
                        </a:rPr>
                        <a:t>%</a:t>
                      </a:r>
                      <a:endParaRPr lang="en-IE" sz="1000" b="0" i="1" u="none" strike="noStrike">
                        <a:solidFill>
                          <a:schemeClr val="bg1"/>
                        </a:solidFill>
                        <a:effectLst/>
                        <a:latin typeface="Tahoma" panose="020B0604030504040204" pitchFamily="34" charset="0"/>
                      </a:endParaRPr>
                    </a:p>
                  </a:txBody>
                  <a:tcPr marL="7417" marR="7417" marT="7417" marB="0" anchor="ctr">
                    <a:solidFill>
                      <a:schemeClr val="bg1">
                        <a:lumMod val="50000"/>
                      </a:schemeClr>
                    </a:solidFill>
                  </a:tcPr>
                </a:tc>
                <a:tc>
                  <a:txBody>
                    <a:bodyPr/>
                    <a:lstStyle/>
                    <a:p>
                      <a:pPr algn="ctr" fontAlgn="t"/>
                      <a:r>
                        <a:rPr lang="en-IE" sz="1000" i="1" u="none" strike="noStrike">
                          <a:solidFill>
                            <a:schemeClr val="bg1"/>
                          </a:solidFill>
                          <a:effectLst/>
                        </a:rPr>
                        <a:t>%</a:t>
                      </a:r>
                      <a:endParaRPr lang="en-IE" sz="1000" b="0" i="1" u="none" strike="noStrike">
                        <a:solidFill>
                          <a:schemeClr val="bg1"/>
                        </a:solidFill>
                        <a:effectLst/>
                        <a:latin typeface="Tahoma" panose="020B0604030504040204" pitchFamily="34" charset="0"/>
                      </a:endParaRPr>
                    </a:p>
                  </a:txBody>
                  <a:tcPr marL="7417" marR="7417" marT="7417" marB="0" anchor="ctr">
                    <a:solidFill>
                      <a:schemeClr val="bg1">
                        <a:lumMod val="50000"/>
                      </a:schemeClr>
                    </a:solidFill>
                  </a:tcPr>
                </a:tc>
                <a:tc>
                  <a:txBody>
                    <a:bodyPr/>
                    <a:lstStyle/>
                    <a:p>
                      <a:pPr algn="ctr" fontAlgn="t"/>
                      <a:r>
                        <a:rPr lang="en-IE" sz="1000" i="1" u="none" strike="noStrike">
                          <a:solidFill>
                            <a:schemeClr val="bg1"/>
                          </a:solidFill>
                          <a:effectLst/>
                        </a:rPr>
                        <a:t>%</a:t>
                      </a:r>
                      <a:endParaRPr lang="en-IE" sz="1000" b="0" i="1" u="none" strike="noStrike">
                        <a:solidFill>
                          <a:schemeClr val="bg1"/>
                        </a:solidFill>
                        <a:effectLst/>
                        <a:latin typeface="Tahoma" panose="020B0604030504040204" pitchFamily="34" charset="0"/>
                      </a:endParaRPr>
                    </a:p>
                  </a:txBody>
                  <a:tcPr marL="7417" marR="7417" marT="7417" marB="0" anchor="ctr">
                    <a:solidFill>
                      <a:schemeClr val="bg1">
                        <a:lumMod val="50000"/>
                      </a:schemeClr>
                    </a:solidFill>
                  </a:tcPr>
                </a:tc>
                <a:tc>
                  <a:txBody>
                    <a:bodyPr/>
                    <a:lstStyle/>
                    <a:p>
                      <a:pPr algn="ctr" fontAlgn="t"/>
                      <a:r>
                        <a:rPr lang="en-IE" sz="1000" i="1" u="none" strike="noStrike">
                          <a:solidFill>
                            <a:schemeClr val="bg1"/>
                          </a:solidFill>
                          <a:effectLst/>
                        </a:rPr>
                        <a:t>%</a:t>
                      </a:r>
                      <a:endParaRPr lang="en-IE" sz="1000" b="0" i="1" u="none" strike="noStrike">
                        <a:solidFill>
                          <a:schemeClr val="bg1"/>
                        </a:solidFill>
                        <a:effectLst/>
                        <a:latin typeface="Tahoma" panose="020B0604030504040204" pitchFamily="34" charset="0"/>
                      </a:endParaRPr>
                    </a:p>
                  </a:txBody>
                  <a:tcPr marL="7417" marR="7417" marT="7417" marB="0" anchor="ctr">
                    <a:solidFill>
                      <a:schemeClr val="bg1">
                        <a:lumMod val="50000"/>
                      </a:schemeClr>
                    </a:solidFill>
                  </a:tcPr>
                </a:tc>
                <a:tc>
                  <a:txBody>
                    <a:bodyPr/>
                    <a:lstStyle/>
                    <a:p>
                      <a:pPr algn="ctr" fontAlgn="t"/>
                      <a:r>
                        <a:rPr lang="en-IE" sz="1000" i="1" u="none" strike="noStrike">
                          <a:solidFill>
                            <a:schemeClr val="bg1"/>
                          </a:solidFill>
                          <a:effectLst/>
                        </a:rPr>
                        <a:t>%</a:t>
                      </a:r>
                      <a:endParaRPr lang="en-IE" sz="1000" b="0" i="1" u="none" strike="noStrike">
                        <a:solidFill>
                          <a:schemeClr val="bg1"/>
                        </a:solidFill>
                        <a:effectLst/>
                        <a:latin typeface="Tahoma" panose="020B0604030504040204" pitchFamily="34" charset="0"/>
                      </a:endParaRPr>
                    </a:p>
                  </a:txBody>
                  <a:tcPr marL="7417" marR="7417" marT="7417" marB="0" anchor="ctr">
                    <a:solidFill>
                      <a:schemeClr val="bg1">
                        <a:lumMod val="50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7417" marR="7417" marT="7417" marB="0" anchor="ctr">
                    <a:solidFill>
                      <a:schemeClr val="bg1">
                        <a:lumMod val="50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7417" marR="7417" marT="7417" marB="0" anchor="ctr">
                    <a:solidFill>
                      <a:schemeClr val="bg1">
                        <a:lumMod val="50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7417" marR="7417" marT="7417" marB="0" anchor="ctr">
                    <a:solidFill>
                      <a:schemeClr val="bg1">
                        <a:lumMod val="50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7417" marR="7417" marT="7417" marB="0" anchor="ctr">
                    <a:solidFill>
                      <a:schemeClr val="bg1">
                        <a:lumMod val="50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7417" marR="7417" marT="7417" marB="0" anchor="ctr">
                    <a:solidFill>
                      <a:schemeClr val="bg1">
                        <a:lumMod val="50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7417" marR="7417" marT="7417" marB="0" anchor="ctr">
                    <a:solidFill>
                      <a:schemeClr val="bg1">
                        <a:lumMod val="50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7417" marR="7417" marT="7417" marB="0" anchor="ctr">
                    <a:solidFill>
                      <a:schemeClr val="bg1">
                        <a:lumMod val="50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7417" marR="7417" marT="7417" marB="0" anchor="ctr">
                    <a:solidFill>
                      <a:schemeClr val="bg1">
                        <a:lumMod val="50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7417" marR="7417" marT="7417" marB="0" anchor="ctr">
                    <a:solidFill>
                      <a:schemeClr val="bg1">
                        <a:lumMod val="50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7417" marR="7417" marT="7417" marB="0" anchor="ctr">
                    <a:solidFill>
                      <a:schemeClr val="bg1">
                        <a:lumMod val="50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7417" marR="7417" marT="7417" marB="0" anchor="ctr">
                    <a:solidFill>
                      <a:schemeClr val="bg1">
                        <a:lumMod val="50000"/>
                      </a:schemeClr>
                    </a:solidFill>
                  </a:tcPr>
                </a:tc>
                <a:extLst>
                  <a:ext uri="{0D108BD9-81ED-4DB2-BD59-A6C34878D82A}">
                    <a16:rowId xmlns="" xmlns:a16="http://schemas.microsoft.com/office/drawing/2014/main" val="2593522891"/>
                  </a:ext>
                </a:extLst>
              </a:tr>
              <a:tr h="510337">
                <a:tc>
                  <a:txBody>
                    <a:bodyPr/>
                    <a:lstStyle/>
                    <a:p>
                      <a:pPr algn="l" fontAlgn="t"/>
                      <a:r>
                        <a:rPr lang="en-US" sz="1100" u="none" strike="noStrike" dirty="0">
                          <a:effectLst/>
                        </a:rPr>
                        <a:t>I am </a:t>
                      </a:r>
                      <a:r>
                        <a:rPr lang="en-US" sz="1100" b="1" u="none" strike="noStrike" dirty="0">
                          <a:effectLst/>
                        </a:rPr>
                        <a:t>definitely planning </a:t>
                      </a:r>
                      <a:r>
                        <a:rPr lang="en-US" sz="1100" u="none" strike="noStrike" dirty="0">
                          <a:effectLst/>
                        </a:rPr>
                        <a:t>to attend or participate in Galway 2020</a:t>
                      </a:r>
                      <a:endParaRPr lang="en-US" sz="1100" b="0" i="0" u="none" strike="noStrike" dirty="0">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dirty="0">
                          <a:effectLst/>
                        </a:rPr>
                        <a:t>8</a:t>
                      </a:r>
                      <a:endParaRPr lang="en-IE" sz="1100" b="0" i="0" u="none" strike="noStrike" dirty="0">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dirty="0">
                          <a:effectLst/>
                        </a:rPr>
                        <a:t>8</a:t>
                      </a:r>
                      <a:endParaRPr lang="en-IE" sz="1100" b="0" i="0" u="none" strike="noStrike" dirty="0">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dirty="0">
                          <a:effectLst/>
                        </a:rPr>
                        <a:t>8</a:t>
                      </a:r>
                      <a:endParaRPr lang="en-IE" sz="1100" b="0" i="0" u="none" strike="noStrike" dirty="0">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dirty="0">
                          <a:effectLst/>
                        </a:rPr>
                        <a:t>8</a:t>
                      </a:r>
                      <a:endParaRPr lang="en-IE" sz="1100" b="0" i="0" u="none" strike="noStrike" dirty="0">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8</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dirty="0">
                          <a:effectLst/>
                        </a:rPr>
                        <a:t>7</a:t>
                      </a:r>
                      <a:endParaRPr lang="en-IE" sz="1100" b="0" i="0" u="none" strike="noStrike" dirty="0">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10</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dirty="0">
                          <a:effectLst/>
                        </a:rPr>
                        <a:t>6</a:t>
                      </a:r>
                      <a:endParaRPr lang="en-IE" sz="1100" b="0" i="0" u="none" strike="noStrike" dirty="0">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dirty="0">
                          <a:effectLst/>
                        </a:rPr>
                        <a:t>8</a:t>
                      </a:r>
                      <a:endParaRPr lang="en-IE" sz="1100" b="0" i="0" u="none" strike="noStrike" dirty="0">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8</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dirty="0">
                          <a:effectLst/>
                        </a:rPr>
                        <a:t>39</a:t>
                      </a:r>
                      <a:endParaRPr lang="en-IE" sz="1100" b="0" i="0" u="none" strike="noStrike" dirty="0">
                        <a:solidFill>
                          <a:srgbClr val="000000"/>
                        </a:solidFill>
                        <a:effectLst/>
                        <a:latin typeface="Tahoma" panose="020B0604030504040204" pitchFamily="34" charset="0"/>
                      </a:endParaRPr>
                    </a:p>
                  </a:txBody>
                  <a:tcPr marL="7417" marR="7417" marT="7417" marB="0" anchor="ctr">
                    <a:solidFill>
                      <a:srgbClr val="FED402"/>
                    </a:solidFill>
                  </a:tcPr>
                </a:tc>
                <a:tc>
                  <a:txBody>
                    <a:bodyPr/>
                    <a:lstStyle/>
                    <a:p>
                      <a:pPr algn="ctr" fontAlgn="t"/>
                      <a:r>
                        <a:rPr lang="en-IE" sz="1100" u="none" strike="noStrike" dirty="0">
                          <a:effectLst/>
                        </a:rPr>
                        <a:t>10</a:t>
                      </a:r>
                      <a:endParaRPr lang="en-IE" sz="1100" b="0" i="0" u="none" strike="noStrike" dirty="0">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kern="1200" dirty="0">
                          <a:solidFill>
                            <a:schemeClr val="dk1"/>
                          </a:solidFill>
                          <a:effectLst/>
                          <a:latin typeface="+mn-lt"/>
                          <a:ea typeface="+mn-ea"/>
                          <a:cs typeface="+mn-cs"/>
                        </a:rPr>
                        <a:t>5</a:t>
                      </a:r>
                    </a:p>
                  </a:txBody>
                  <a:tcPr marL="7417" marR="7417" marT="7417" marB="0" anchor="ctr">
                    <a:solidFill>
                      <a:schemeClr val="accent5">
                        <a:lumMod val="60000"/>
                        <a:lumOff val="40000"/>
                      </a:schemeClr>
                    </a:solidFill>
                  </a:tcPr>
                </a:tc>
                <a:tc>
                  <a:txBody>
                    <a:bodyPr/>
                    <a:lstStyle/>
                    <a:p>
                      <a:pPr algn="ctr" fontAlgn="t"/>
                      <a:r>
                        <a:rPr lang="en-IE" sz="1100" u="none" strike="noStrike" dirty="0">
                          <a:effectLst/>
                        </a:rPr>
                        <a:t>10</a:t>
                      </a:r>
                      <a:endParaRPr lang="en-IE" sz="1100" b="0" i="0" u="none" strike="noStrike" dirty="0">
                        <a:solidFill>
                          <a:srgbClr val="000000"/>
                        </a:solidFill>
                        <a:effectLst/>
                        <a:latin typeface="Tahoma" panose="020B0604030504040204" pitchFamily="34" charset="0"/>
                      </a:endParaRPr>
                    </a:p>
                  </a:txBody>
                  <a:tcPr marL="7417" marR="7417" marT="7417" marB="0" anchor="ctr">
                    <a:solidFill>
                      <a:schemeClr val="accent1">
                        <a:lumMod val="60000"/>
                        <a:lumOff val="40000"/>
                      </a:schemeClr>
                    </a:solidFill>
                  </a:tcPr>
                </a:tc>
                <a:tc>
                  <a:txBody>
                    <a:bodyPr/>
                    <a:lstStyle/>
                    <a:p>
                      <a:pPr algn="ctr" fontAlgn="t"/>
                      <a:r>
                        <a:rPr lang="en-IE" sz="1100" u="none" strike="noStrike" dirty="0">
                          <a:effectLst/>
                        </a:rPr>
                        <a:t>16</a:t>
                      </a:r>
                      <a:endParaRPr lang="en-IE" sz="1100" b="0" i="0" u="none" strike="noStrike" dirty="0">
                        <a:solidFill>
                          <a:srgbClr val="000000"/>
                        </a:solidFill>
                        <a:effectLst/>
                        <a:latin typeface="Tahoma" panose="020B0604030504040204" pitchFamily="34" charset="0"/>
                      </a:endParaRPr>
                    </a:p>
                  </a:txBody>
                  <a:tcPr marL="7417" marR="7417" marT="7417" marB="0" anchor="ctr">
                    <a:solidFill>
                      <a:schemeClr val="accent1">
                        <a:lumMod val="60000"/>
                        <a:lumOff val="40000"/>
                      </a:schemeClr>
                    </a:solidFill>
                  </a:tcPr>
                </a:tc>
                <a:tc>
                  <a:txBody>
                    <a:bodyPr/>
                    <a:lstStyle/>
                    <a:p>
                      <a:pPr algn="ctr" fontAlgn="t"/>
                      <a:r>
                        <a:rPr lang="en-IE" sz="1100" u="none" strike="noStrike">
                          <a:effectLst/>
                        </a:rPr>
                        <a:t>3</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3</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extLst>
                  <a:ext uri="{0D108BD9-81ED-4DB2-BD59-A6C34878D82A}">
                    <a16:rowId xmlns="" xmlns:a16="http://schemas.microsoft.com/office/drawing/2014/main" val="565630420"/>
                  </a:ext>
                </a:extLst>
              </a:tr>
              <a:tr h="510337">
                <a:tc>
                  <a:txBody>
                    <a:bodyPr/>
                    <a:lstStyle/>
                    <a:p>
                      <a:pPr algn="l" fontAlgn="t"/>
                      <a:r>
                        <a:rPr lang="en-US" sz="1100" u="none" strike="noStrike" dirty="0">
                          <a:effectLst/>
                        </a:rPr>
                        <a:t>I will </a:t>
                      </a:r>
                      <a:r>
                        <a:rPr lang="en-US" sz="1100" b="1" u="none" strike="noStrike" dirty="0">
                          <a:effectLst/>
                        </a:rPr>
                        <a:t>probably attend </a:t>
                      </a:r>
                      <a:r>
                        <a:rPr lang="en-US" sz="1100" u="none" strike="noStrike" dirty="0">
                          <a:effectLst/>
                        </a:rPr>
                        <a:t>or participate in Galway 2020 </a:t>
                      </a:r>
                      <a:endParaRPr lang="en-US" sz="1100" b="0" i="0" u="none" strike="noStrike" dirty="0">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11</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11</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11</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14</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12</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8</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15</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8</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dirty="0">
                          <a:effectLst/>
                        </a:rPr>
                        <a:t>16</a:t>
                      </a:r>
                      <a:endParaRPr lang="en-IE" sz="1100" b="0" i="0" u="none" strike="noStrike" dirty="0">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9</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dirty="0">
                          <a:effectLst/>
                        </a:rPr>
                        <a:t>27</a:t>
                      </a:r>
                      <a:endParaRPr lang="en-IE" sz="1100" b="0" i="0" u="none" strike="noStrike" dirty="0">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dirty="0">
                          <a:effectLst/>
                        </a:rPr>
                        <a:t>14</a:t>
                      </a:r>
                      <a:endParaRPr lang="en-IE" sz="1100" b="0" i="0" u="none" strike="noStrike" dirty="0">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kern="1200" dirty="0">
                          <a:solidFill>
                            <a:schemeClr val="dk1"/>
                          </a:solidFill>
                          <a:effectLst/>
                          <a:latin typeface="+mn-lt"/>
                          <a:ea typeface="+mn-ea"/>
                          <a:cs typeface="+mn-cs"/>
                        </a:rPr>
                        <a:t>8</a:t>
                      </a:r>
                    </a:p>
                  </a:txBody>
                  <a:tcPr marL="7417" marR="7417" marT="7417" marB="0" anchor="ctr">
                    <a:solidFill>
                      <a:schemeClr val="accent5">
                        <a:lumMod val="60000"/>
                        <a:lumOff val="40000"/>
                      </a:schemeClr>
                    </a:solidFill>
                  </a:tcPr>
                </a:tc>
                <a:tc>
                  <a:txBody>
                    <a:bodyPr/>
                    <a:lstStyle/>
                    <a:p>
                      <a:pPr algn="ctr" fontAlgn="t"/>
                      <a:r>
                        <a:rPr lang="en-IE" sz="1100" u="none" strike="noStrike" dirty="0">
                          <a:effectLst/>
                        </a:rPr>
                        <a:t>17</a:t>
                      </a:r>
                      <a:endParaRPr lang="en-IE" sz="1100" b="0" i="0" u="none" strike="noStrike" dirty="0">
                        <a:solidFill>
                          <a:srgbClr val="000000"/>
                        </a:solidFill>
                        <a:effectLst/>
                        <a:latin typeface="Tahoma" panose="020B0604030504040204" pitchFamily="34" charset="0"/>
                      </a:endParaRPr>
                    </a:p>
                  </a:txBody>
                  <a:tcPr marL="7417" marR="7417" marT="7417" marB="0" anchor="ctr">
                    <a:solidFill>
                      <a:schemeClr val="accent1">
                        <a:lumMod val="60000"/>
                        <a:lumOff val="40000"/>
                      </a:schemeClr>
                    </a:solidFill>
                  </a:tcPr>
                </a:tc>
                <a:tc>
                  <a:txBody>
                    <a:bodyPr/>
                    <a:lstStyle/>
                    <a:p>
                      <a:pPr algn="ctr" fontAlgn="t"/>
                      <a:r>
                        <a:rPr lang="en-IE" sz="1100" u="none" strike="noStrike" dirty="0">
                          <a:effectLst/>
                        </a:rPr>
                        <a:t>19</a:t>
                      </a:r>
                      <a:endParaRPr lang="en-IE" sz="1100" b="0" i="0" u="none" strike="noStrike" dirty="0">
                        <a:solidFill>
                          <a:srgbClr val="000000"/>
                        </a:solidFill>
                        <a:effectLst/>
                        <a:latin typeface="Tahoma" panose="020B0604030504040204" pitchFamily="34" charset="0"/>
                      </a:endParaRPr>
                    </a:p>
                  </a:txBody>
                  <a:tcPr marL="7417" marR="7417" marT="7417" marB="0" anchor="ctr">
                    <a:solidFill>
                      <a:schemeClr val="accent1">
                        <a:lumMod val="60000"/>
                        <a:lumOff val="40000"/>
                      </a:schemeClr>
                    </a:solidFill>
                  </a:tcPr>
                </a:tc>
                <a:tc>
                  <a:txBody>
                    <a:bodyPr/>
                    <a:lstStyle/>
                    <a:p>
                      <a:pPr algn="ctr" fontAlgn="t"/>
                      <a:r>
                        <a:rPr lang="en-IE" sz="1100" u="none" strike="noStrike" dirty="0">
                          <a:effectLst/>
                        </a:rPr>
                        <a:t>9</a:t>
                      </a:r>
                      <a:endParaRPr lang="en-IE" sz="1100" b="0" i="0" u="none" strike="noStrike" dirty="0">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4</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extLst>
                  <a:ext uri="{0D108BD9-81ED-4DB2-BD59-A6C34878D82A}">
                    <a16:rowId xmlns="" xmlns:a16="http://schemas.microsoft.com/office/drawing/2014/main" val="3801022083"/>
                  </a:ext>
                </a:extLst>
              </a:tr>
              <a:tr h="510337">
                <a:tc>
                  <a:txBody>
                    <a:bodyPr/>
                    <a:lstStyle/>
                    <a:p>
                      <a:pPr algn="l" fontAlgn="t"/>
                      <a:r>
                        <a:rPr lang="en-US" sz="1100" u="none" strike="noStrike" dirty="0">
                          <a:effectLst/>
                        </a:rPr>
                        <a:t>I </a:t>
                      </a:r>
                      <a:r>
                        <a:rPr lang="en-US" sz="1100" b="1" u="none" strike="noStrike" dirty="0">
                          <a:effectLst/>
                        </a:rPr>
                        <a:t>might attend </a:t>
                      </a:r>
                      <a:r>
                        <a:rPr lang="en-US" sz="1100" u="none" strike="noStrike" dirty="0">
                          <a:effectLst/>
                        </a:rPr>
                        <a:t>or participate in Galway 2020 once I find out more about it</a:t>
                      </a:r>
                      <a:endParaRPr lang="en-US" sz="1100" b="0" i="0" u="none" strike="noStrike" dirty="0">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20</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20</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21</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17</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20</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23</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20</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21</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28</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17</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15</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dirty="0">
                          <a:effectLst/>
                        </a:rPr>
                        <a:t>23</a:t>
                      </a:r>
                      <a:endParaRPr lang="en-IE" sz="1100" b="0" i="0" u="none" strike="noStrike" dirty="0">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dirty="0">
                          <a:effectLst/>
                        </a:rPr>
                        <a:t>19</a:t>
                      </a:r>
                      <a:endParaRPr lang="en-IE" sz="1100" b="0" i="0" u="none" strike="noStrike" dirty="0">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dirty="0">
                          <a:effectLst/>
                        </a:rPr>
                        <a:t>24</a:t>
                      </a:r>
                      <a:endParaRPr lang="en-IE" sz="1100" b="0" i="0" u="none" strike="noStrike" dirty="0">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dirty="0">
                          <a:effectLst/>
                        </a:rPr>
                        <a:t>28</a:t>
                      </a:r>
                      <a:endParaRPr lang="en-IE" sz="1100" b="0" i="0" u="none" strike="noStrike" dirty="0">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dirty="0">
                          <a:effectLst/>
                        </a:rPr>
                        <a:t>23</a:t>
                      </a:r>
                      <a:endParaRPr lang="en-IE" sz="1100" b="0" i="0" u="none" strike="noStrike" dirty="0">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12</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extLst>
                  <a:ext uri="{0D108BD9-81ED-4DB2-BD59-A6C34878D82A}">
                    <a16:rowId xmlns="" xmlns:a16="http://schemas.microsoft.com/office/drawing/2014/main" val="3938454278"/>
                  </a:ext>
                </a:extLst>
              </a:tr>
              <a:tr h="510337">
                <a:tc>
                  <a:txBody>
                    <a:bodyPr/>
                    <a:lstStyle/>
                    <a:p>
                      <a:pPr algn="l" fontAlgn="t"/>
                      <a:r>
                        <a:rPr lang="en-US" sz="1100" u="none" strike="noStrike" dirty="0">
                          <a:effectLst/>
                        </a:rPr>
                        <a:t>It </a:t>
                      </a:r>
                      <a:r>
                        <a:rPr lang="en-US" sz="1100" b="1" u="none" strike="noStrike" dirty="0">
                          <a:effectLst/>
                        </a:rPr>
                        <a:t>sounds interesting but</a:t>
                      </a:r>
                      <a:r>
                        <a:rPr lang="en-US" sz="1100" u="none" strike="noStrike" dirty="0">
                          <a:effectLst/>
                        </a:rPr>
                        <a:t> I’m not likely to travel to Galway specifically to attend </a:t>
                      </a:r>
                      <a:endParaRPr lang="en-US" sz="1100" b="0" i="0" u="none" strike="noStrike" dirty="0">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25</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23</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27</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29</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24</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22</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26</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24</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18</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28</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8</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dirty="0">
                          <a:effectLst/>
                        </a:rPr>
                        <a:t>26</a:t>
                      </a:r>
                      <a:endParaRPr lang="en-IE" sz="1100" b="0" i="0" u="none" strike="noStrike" dirty="0">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dirty="0">
                          <a:effectLst/>
                        </a:rPr>
                        <a:t>29</a:t>
                      </a:r>
                      <a:endParaRPr lang="en-IE" sz="1100" b="0" i="0" u="none" strike="noStrike" dirty="0">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dirty="0">
                          <a:effectLst/>
                        </a:rPr>
                        <a:t>26</a:t>
                      </a:r>
                      <a:endParaRPr lang="en-IE" sz="1100" b="0" i="0" u="none" strike="noStrike" dirty="0">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dirty="0">
                          <a:effectLst/>
                        </a:rPr>
                        <a:t>20</a:t>
                      </a:r>
                      <a:endParaRPr lang="en-IE" sz="1100" b="0" i="0" u="none" strike="noStrike" dirty="0">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dirty="0">
                          <a:effectLst/>
                        </a:rPr>
                        <a:t>30</a:t>
                      </a:r>
                      <a:endParaRPr lang="en-IE" sz="1100" b="0" i="0" u="none" strike="noStrike" dirty="0">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dirty="0">
                          <a:effectLst/>
                        </a:rPr>
                        <a:t>21</a:t>
                      </a:r>
                      <a:endParaRPr lang="en-IE" sz="1100" b="0" i="0" u="none" strike="noStrike" dirty="0">
                        <a:solidFill>
                          <a:srgbClr val="000000"/>
                        </a:solidFill>
                        <a:effectLst/>
                        <a:latin typeface="Tahoma" panose="020B0604030504040204" pitchFamily="34" charset="0"/>
                      </a:endParaRPr>
                    </a:p>
                  </a:txBody>
                  <a:tcPr marL="7417" marR="7417" marT="7417" marB="0" anchor="ctr">
                    <a:solidFill>
                      <a:schemeClr val="bg2"/>
                    </a:solidFill>
                  </a:tcPr>
                </a:tc>
                <a:extLst>
                  <a:ext uri="{0D108BD9-81ED-4DB2-BD59-A6C34878D82A}">
                    <a16:rowId xmlns="" xmlns:a16="http://schemas.microsoft.com/office/drawing/2014/main" val="3065114101"/>
                  </a:ext>
                </a:extLst>
              </a:tr>
              <a:tr h="510337">
                <a:tc>
                  <a:txBody>
                    <a:bodyPr/>
                    <a:lstStyle/>
                    <a:p>
                      <a:pPr algn="l" fontAlgn="t"/>
                      <a:r>
                        <a:rPr lang="en-US" sz="1100" u="none" strike="noStrike" dirty="0">
                          <a:effectLst/>
                        </a:rPr>
                        <a:t>I have </a:t>
                      </a:r>
                      <a:r>
                        <a:rPr lang="en-US" sz="1100" b="1" u="none" strike="noStrike" dirty="0">
                          <a:effectLst/>
                        </a:rPr>
                        <a:t>little interest </a:t>
                      </a:r>
                      <a:r>
                        <a:rPr lang="en-US" sz="1100" u="none" strike="noStrike" dirty="0">
                          <a:effectLst/>
                        </a:rPr>
                        <a:t>in attending Galway 2020</a:t>
                      </a:r>
                      <a:endParaRPr lang="en-US" sz="1100" b="0" i="0" u="none" strike="noStrike" dirty="0">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36</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38</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34</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32</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35</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39</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29</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43</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31</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38</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12</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27</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39</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22</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17</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u="none" strike="noStrike">
                          <a:effectLst/>
                        </a:rPr>
                        <a:t>35</a:t>
                      </a:r>
                      <a:endParaRPr lang="en-IE" sz="1100" b="0" i="0" u="none" strike="noStrike">
                        <a:solidFill>
                          <a:srgbClr val="000000"/>
                        </a:solidFill>
                        <a:effectLst/>
                        <a:latin typeface="Tahoma" panose="020B0604030504040204" pitchFamily="34" charset="0"/>
                      </a:endParaRPr>
                    </a:p>
                  </a:txBody>
                  <a:tcPr marL="7417" marR="7417" marT="7417" marB="0" anchor="ctr">
                    <a:solidFill>
                      <a:schemeClr val="bg2"/>
                    </a:solidFill>
                  </a:tcPr>
                </a:tc>
                <a:tc>
                  <a:txBody>
                    <a:bodyPr/>
                    <a:lstStyle/>
                    <a:p>
                      <a:pPr algn="ctr" fontAlgn="t"/>
                      <a:r>
                        <a:rPr lang="en-IE" sz="1100" b="0" i="0" u="none" strike="noStrike" dirty="0">
                          <a:solidFill>
                            <a:srgbClr val="000000"/>
                          </a:solidFill>
                          <a:effectLst/>
                          <a:latin typeface="Tahoma" panose="020B0604030504040204" pitchFamily="34" charset="0"/>
                        </a:rPr>
                        <a:t>60</a:t>
                      </a:r>
                    </a:p>
                  </a:txBody>
                  <a:tcPr marL="7417" marR="7417" marT="7417" marB="0" anchor="ctr">
                    <a:solidFill>
                      <a:schemeClr val="bg2"/>
                    </a:solidFill>
                  </a:tcPr>
                </a:tc>
                <a:extLst>
                  <a:ext uri="{0D108BD9-81ED-4DB2-BD59-A6C34878D82A}">
                    <a16:rowId xmlns="" xmlns:a16="http://schemas.microsoft.com/office/drawing/2014/main" val="2128041285"/>
                  </a:ext>
                </a:extLst>
              </a:tr>
            </a:tbl>
          </a:graphicData>
        </a:graphic>
      </p:graphicFrame>
    </p:spTree>
    <p:extLst>
      <p:ext uri="{BB962C8B-B14F-4D97-AF65-F5344CB8AC3E}">
        <p14:creationId xmlns:p14="http://schemas.microsoft.com/office/powerpoint/2010/main" val="525516530"/>
      </p:ext>
    </p:extLst>
  </p:cSld>
  <p:clrMapOvr>
    <a:masterClrMapping/>
  </p:clrMapOvr>
  <p:transition spd="slow">
    <p:wipe dir="r"/>
  </p:transition>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C2A2CFA4-9EBC-4606-9EA9-B7B5003A05B9}"/>
              </a:ext>
            </a:extLst>
          </p:cNvPr>
          <p:cNvSpPr>
            <a:spLocks noGrp="1"/>
          </p:cNvSpPr>
          <p:nvPr>
            <p:ph type="body" sz="quarter" idx="49"/>
          </p:nvPr>
        </p:nvSpPr>
        <p:spPr>
          <a:xfrm>
            <a:off x="232011" y="556089"/>
            <a:ext cx="5548676" cy="323941"/>
          </a:xfrm>
        </p:spPr>
        <p:txBody>
          <a:bodyPr/>
          <a:lstStyle/>
          <a:p>
            <a:r>
              <a:rPr lang="en-IE" dirty="0"/>
              <a:t>Base : All adults 16+ n-1303</a:t>
            </a:r>
            <a:br>
              <a:rPr lang="en-IE" dirty="0"/>
            </a:br>
            <a:endParaRPr lang="en-IE" dirty="0"/>
          </a:p>
          <a:p>
            <a:endParaRPr lang="en-IE" dirty="0"/>
          </a:p>
        </p:txBody>
      </p:sp>
      <p:sp>
        <p:nvSpPr>
          <p:cNvPr id="3" name="Title 2">
            <a:extLst>
              <a:ext uri="{FF2B5EF4-FFF2-40B4-BE49-F238E27FC236}">
                <a16:creationId xmlns="" xmlns:a16="http://schemas.microsoft.com/office/drawing/2014/main" id="{BC0BCF1D-5CC2-41CF-8636-72500001826B}"/>
              </a:ext>
            </a:extLst>
          </p:cNvPr>
          <p:cNvSpPr>
            <a:spLocks noGrp="1"/>
          </p:cNvSpPr>
          <p:nvPr>
            <p:ph type="title"/>
          </p:nvPr>
        </p:nvSpPr>
        <p:spPr>
          <a:xfrm>
            <a:off x="232011" y="143918"/>
            <a:ext cx="7952663" cy="370620"/>
          </a:xfrm>
        </p:spPr>
        <p:txBody>
          <a:bodyPr/>
          <a:lstStyle/>
          <a:p>
            <a:r>
              <a:rPr lang="en-IE" dirty="0"/>
              <a:t>“Galway 2020 makes me feel more European”</a:t>
            </a:r>
          </a:p>
        </p:txBody>
      </p:sp>
      <p:sp>
        <p:nvSpPr>
          <p:cNvPr id="4" name="Text Placeholder 3">
            <a:extLst>
              <a:ext uri="{FF2B5EF4-FFF2-40B4-BE49-F238E27FC236}">
                <a16:creationId xmlns="" xmlns:a16="http://schemas.microsoft.com/office/drawing/2014/main" id="{0F742CA1-C4ED-4264-B29F-68769DFC9B50}"/>
              </a:ext>
            </a:extLst>
          </p:cNvPr>
          <p:cNvSpPr>
            <a:spLocks noGrp="1"/>
          </p:cNvSpPr>
          <p:nvPr>
            <p:ph type="body" sz="quarter" idx="60"/>
          </p:nvPr>
        </p:nvSpPr>
        <p:spPr/>
        <p:txBody>
          <a:bodyPr/>
          <a:lstStyle/>
          <a:p>
            <a:r>
              <a:rPr lang="en-US" dirty="0"/>
              <a:t>Q.22g To what extent would you agree or not with the following statement?</a:t>
            </a:r>
            <a:endParaRPr lang="en-IE" dirty="0"/>
          </a:p>
        </p:txBody>
      </p:sp>
      <p:graphicFrame>
        <p:nvGraphicFramePr>
          <p:cNvPr id="5" name="Chart 4">
            <a:extLst>
              <a:ext uri="{FF2B5EF4-FFF2-40B4-BE49-F238E27FC236}">
                <a16:creationId xmlns="" xmlns:a16="http://schemas.microsoft.com/office/drawing/2014/main" id="{FC74A5A9-6A6A-497C-8561-E52076C83415}"/>
              </a:ext>
            </a:extLst>
          </p:cNvPr>
          <p:cNvGraphicFramePr/>
          <p:nvPr>
            <p:extLst>
              <p:ext uri="{D42A27DB-BD31-4B8C-83A1-F6EECF244321}">
                <p14:modId xmlns:p14="http://schemas.microsoft.com/office/powerpoint/2010/main" val="1552255402"/>
              </p:ext>
            </p:extLst>
          </p:nvPr>
        </p:nvGraphicFramePr>
        <p:xfrm>
          <a:off x="776536" y="1900688"/>
          <a:ext cx="8280920" cy="4120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le 6">
            <a:extLst>
              <a:ext uri="{FF2B5EF4-FFF2-40B4-BE49-F238E27FC236}">
                <a16:creationId xmlns="" xmlns:a16="http://schemas.microsoft.com/office/drawing/2014/main" id="{D6448A86-1026-4986-85FD-0D9B9866379C}"/>
              </a:ext>
            </a:extLst>
          </p:cNvPr>
          <p:cNvGraphicFramePr>
            <a:graphicFrameLocks noGrp="1"/>
          </p:cNvGraphicFramePr>
          <p:nvPr/>
        </p:nvGraphicFramePr>
        <p:xfrm>
          <a:off x="2072680" y="896916"/>
          <a:ext cx="6048672" cy="1112520"/>
        </p:xfrm>
        <a:graphic>
          <a:graphicData uri="http://schemas.openxmlformats.org/drawingml/2006/table">
            <a:tbl>
              <a:tblPr firstRow="1" bandRow="1">
                <a:tableStyleId>{5C22544A-7EE6-4342-B048-85BDC9FD1C3A}</a:tableStyleId>
              </a:tblPr>
              <a:tblGrid>
                <a:gridCol w="2160240">
                  <a:extLst>
                    <a:ext uri="{9D8B030D-6E8A-4147-A177-3AD203B41FA5}">
                      <a16:colId xmlns="" xmlns:a16="http://schemas.microsoft.com/office/drawing/2014/main" val="1998130806"/>
                    </a:ext>
                  </a:extLst>
                </a:gridCol>
                <a:gridCol w="1872208">
                  <a:extLst>
                    <a:ext uri="{9D8B030D-6E8A-4147-A177-3AD203B41FA5}">
                      <a16:colId xmlns="" xmlns:a16="http://schemas.microsoft.com/office/drawing/2014/main" val="4280318057"/>
                    </a:ext>
                  </a:extLst>
                </a:gridCol>
                <a:gridCol w="2016224">
                  <a:extLst>
                    <a:ext uri="{9D8B030D-6E8A-4147-A177-3AD203B41FA5}">
                      <a16:colId xmlns="" xmlns:a16="http://schemas.microsoft.com/office/drawing/2014/main" val="1174344827"/>
                    </a:ext>
                  </a:extLst>
                </a:gridCol>
              </a:tblGrid>
              <a:tr h="370840">
                <a:tc>
                  <a:txBody>
                    <a:bodyPr/>
                    <a:lstStyle/>
                    <a:p>
                      <a:pPr algn="ctr"/>
                      <a:r>
                        <a:rPr lang="en-IE" sz="1400" b="1" dirty="0">
                          <a:solidFill>
                            <a:schemeClr val="bg1">
                              <a:lumMod val="50000"/>
                            </a:schemeClr>
                          </a:solidFill>
                        </a:rPr>
                        <a:t>Total</a:t>
                      </a:r>
                    </a:p>
                  </a:txBody>
                  <a:tcPr anchor="ctr">
                    <a:noFill/>
                  </a:tcPr>
                </a:tc>
                <a:tc>
                  <a:txBody>
                    <a:bodyPr/>
                    <a:lstStyle/>
                    <a:p>
                      <a:pPr algn="ctr"/>
                      <a:endParaRPr lang="en-IE" sz="1400" b="1" dirty="0">
                        <a:solidFill>
                          <a:schemeClr val="bg1">
                            <a:lumMod val="50000"/>
                          </a:schemeClr>
                        </a:solidFill>
                      </a:endParaRPr>
                    </a:p>
                  </a:txBody>
                  <a:tcPr anchor="ctr">
                    <a:noFill/>
                  </a:tcPr>
                </a:tc>
                <a:tc>
                  <a:txBody>
                    <a:bodyPr/>
                    <a:lstStyle/>
                    <a:p>
                      <a:pPr algn="ctr"/>
                      <a:r>
                        <a:rPr lang="en-IE" sz="1400" b="1" dirty="0">
                          <a:solidFill>
                            <a:schemeClr val="bg1">
                              <a:lumMod val="50000"/>
                            </a:schemeClr>
                          </a:solidFill>
                        </a:rPr>
                        <a:t>Galway</a:t>
                      </a:r>
                    </a:p>
                  </a:txBody>
                  <a:tcPr anchor="ctr">
                    <a:noFill/>
                  </a:tcPr>
                </a:tc>
                <a:extLst>
                  <a:ext uri="{0D108BD9-81ED-4DB2-BD59-A6C34878D82A}">
                    <a16:rowId xmlns="" xmlns:a16="http://schemas.microsoft.com/office/drawing/2014/main" val="128138917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1000" b="0" i="1" dirty="0">
                          <a:solidFill>
                            <a:schemeClr val="bg1">
                              <a:lumMod val="50000"/>
                            </a:schemeClr>
                          </a:solidFill>
                        </a:rPr>
                        <a:t>1,303</a:t>
                      </a:r>
                    </a:p>
                  </a:txBody>
                  <a:tcPr anchor="ctr">
                    <a:noFill/>
                  </a:tcPr>
                </a:tc>
                <a:tc>
                  <a:txBody>
                    <a:bodyPr/>
                    <a:lstStyle/>
                    <a:p>
                      <a:pPr algn="ctr"/>
                      <a:endParaRPr lang="en-IE" sz="1000" b="0" i="1" dirty="0">
                        <a:solidFill>
                          <a:schemeClr val="bg1">
                            <a:lumMod val="50000"/>
                          </a:schemeClr>
                        </a:solidFill>
                      </a:endParaRPr>
                    </a:p>
                  </a:txBody>
                  <a:tcPr anchor="ctr">
                    <a:noFill/>
                  </a:tcPr>
                </a:tc>
                <a:tc>
                  <a:txBody>
                    <a:bodyPr/>
                    <a:lstStyle/>
                    <a:p>
                      <a:pPr algn="ctr"/>
                      <a:r>
                        <a:rPr lang="en-IE" sz="1000" b="0" i="1" dirty="0">
                          <a:solidFill>
                            <a:schemeClr val="bg1">
                              <a:lumMod val="50000"/>
                            </a:schemeClr>
                          </a:solidFill>
                        </a:rPr>
                        <a:t>337</a:t>
                      </a:r>
                    </a:p>
                  </a:txBody>
                  <a:tcPr anchor="ctr">
                    <a:noFill/>
                  </a:tcPr>
                </a:tc>
                <a:extLst>
                  <a:ext uri="{0D108BD9-81ED-4DB2-BD59-A6C34878D82A}">
                    <a16:rowId xmlns="" xmlns:a16="http://schemas.microsoft.com/office/drawing/2014/main" val="1423916554"/>
                  </a:ext>
                </a:extLst>
              </a:tr>
              <a:tr h="370840">
                <a:tc>
                  <a:txBody>
                    <a:bodyPr/>
                    <a:lstStyle/>
                    <a:p>
                      <a:pPr algn="ctr"/>
                      <a:r>
                        <a:rPr lang="en-IE" sz="1000" b="0" i="1" dirty="0">
                          <a:solidFill>
                            <a:schemeClr val="bg1">
                              <a:lumMod val="50000"/>
                            </a:schemeClr>
                          </a:solidFill>
                        </a:rPr>
                        <a:t>%</a:t>
                      </a:r>
                    </a:p>
                  </a:txBody>
                  <a:tcPr anchor="ctr">
                    <a:noFill/>
                  </a:tcPr>
                </a:tc>
                <a:tc>
                  <a:txBody>
                    <a:bodyPr/>
                    <a:lstStyle/>
                    <a:p>
                      <a:pPr algn="ctr"/>
                      <a:endParaRPr lang="en-IE" sz="1000" b="0" i="1" dirty="0">
                        <a:solidFill>
                          <a:schemeClr val="bg1">
                            <a:lumMod val="50000"/>
                          </a:schemeClr>
                        </a:solidFill>
                      </a:endParaRPr>
                    </a:p>
                  </a:txBody>
                  <a:tcPr anchor="ctr">
                    <a:noFill/>
                  </a:tcPr>
                </a:tc>
                <a:tc>
                  <a:txBody>
                    <a:bodyPr/>
                    <a:lstStyle/>
                    <a:p>
                      <a:pPr algn="ctr"/>
                      <a:r>
                        <a:rPr lang="en-IE" sz="1000" b="0" i="1" dirty="0">
                          <a:solidFill>
                            <a:schemeClr val="bg1">
                              <a:lumMod val="50000"/>
                            </a:schemeClr>
                          </a:solidFill>
                        </a:rPr>
                        <a:t>%</a:t>
                      </a:r>
                    </a:p>
                  </a:txBody>
                  <a:tcPr anchor="ctr">
                    <a:noFill/>
                  </a:tcPr>
                </a:tc>
                <a:extLst>
                  <a:ext uri="{0D108BD9-81ED-4DB2-BD59-A6C34878D82A}">
                    <a16:rowId xmlns="" xmlns:a16="http://schemas.microsoft.com/office/drawing/2014/main" val="3939178542"/>
                  </a:ext>
                </a:extLst>
              </a:tr>
            </a:tbl>
          </a:graphicData>
        </a:graphic>
      </p:graphicFrame>
      <p:graphicFrame>
        <p:nvGraphicFramePr>
          <p:cNvPr id="7" name="Table 6">
            <a:extLst>
              <a:ext uri="{FF2B5EF4-FFF2-40B4-BE49-F238E27FC236}">
                <a16:creationId xmlns="" xmlns:a16="http://schemas.microsoft.com/office/drawing/2014/main" id="{24B0AA75-DD34-48E8-A529-03F3DC61307A}"/>
              </a:ext>
            </a:extLst>
          </p:cNvPr>
          <p:cNvGraphicFramePr>
            <a:graphicFrameLocks noGrp="1"/>
          </p:cNvGraphicFramePr>
          <p:nvPr>
            <p:extLst>
              <p:ext uri="{D42A27DB-BD31-4B8C-83A1-F6EECF244321}">
                <p14:modId xmlns:p14="http://schemas.microsoft.com/office/powerpoint/2010/main" val="2475676482"/>
              </p:ext>
            </p:extLst>
          </p:nvPr>
        </p:nvGraphicFramePr>
        <p:xfrm>
          <a:off x="416496" y="2133760"/>
          <a:ext cx="1973064" cy="3259905"/>
        </p:xfrm>
        <a:graphic>
          <a:graphicData uri="http://schemas.openxmlformats.org/drawingml/2006/table">
            <a:tbl>
              <a:tblPr>
                <a:tableStyleId>{5C22544A-7EE6-4342-B048-85BDC9FD1C3A}</a:tableStyleId>
              </a:tblPr>
              <a:tblGrid>
                <a:gridCol w="1973064">
                  <a:extLst>
                    <a:ext uri="{9D8B030D-6E8A-4147-A177-3AD203B41FA5}">
                      <a16:colId xmlns="" xmlns:a16="http://schemas.microsoft.com/office/drawing/2014/main" val="247571839"/>
                    </a:ext>
                  </a:extLst>
                </a:gridCol>
              </a:tblGrid>
              <a:tr h="719176">
                <a:tc>
                  <a:txBody>
                    <a:bodyPr/>
                    <a:lstStyle/>
                    <a:p>
                      <a:pPr algn="r" fontAlgn="t"/>
                      <a:r>
                        <a:rPr lang="en-IE" sz="1100" u="none" strike="noStrike">
                          <a:solidFill>
                            <a:schemeClr val="tx1">
                              <a:lumMod val="65000"/>
                              <a:lumOff val="35000"/>
                            </a:schemeClr>
                          </a:solidFill>
                          <a:effectLst/>
                        </a:rPr>
                        <a:t>Strongly Agree</a:t>
                      </a:r>
                      <a:endParaRPr lang="en-IE" sz="1100" b="0" i="0" u="none" strike="noStrike">
                        <a:solidFill>
                          <a:schemeClr val="tx1">
                            <a:lumMod val="65000"/>
                            <a:lumOff val="35000"/>
                          </a:schemeClr>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376380532"/>
                  </a:ext>
                </a:extLst>
              </a:tr>
              <a:tr h="1080120">
                <a:tc>
                  <a:txBody>
                    <a:bodyPr/>
                    <a:lstStyle/>
                    <a:p>
                      <a:pPr algn="r" fontAlgn="t"/>
                      <a:r>
                        <a:rPr lang="en-IE" sz="1100" u="none" strike="noStrike" dirty="0">
                          <a:solidFill>
                            <a:schemeClr val="tx1">
                              <a:lumMod val="65000"/>
                              <a:lumOff val="35000"/>
                            </a:schemeClr>
                          </a:solidFill>
                          <a:effectLst/>
                        </a:rPr>
                        <a:t>Agree</a:t>
                      </a:r>
                      <a:endParaRPr lang="en-IE" sz="1100" b="0" i="0" u="none" strike="noStrike" dirty="0">
                        <a:solidFill>
                          <a:schemeClr val="tx1">
                            <a:lumMod val="65000"/>
                            <a:lumOff val="35000"/>
                          </a:schemeClr>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918129552"/>
                  </a:ext>
                </a:extLst>
              </a:tr>
              <a:tr h="864096">
                <a:tc>
                  <a:txBody>
                    <a:bodyPr/>
                    <a:lstStyle/>
                    <a:p>
                      <a:pPr algn="r" fontAlgn="t"/>
                      <a:r>
                        <a:rPr lang="en-IE" sz="1100" u="none" strike="noStrike">
                          <a:solidFill>
                            <a:schemeClr val="tx1">
                              <a:lumMod val="65000"/>
                              <a:lumOff val="35000"/>
                            </a:schemeClr>
                          </a:solidFill>
                          <a:effectLst/>
                        </a:rPr>
                        <a:t>Neither agree nor disagreed</a:t>
                      </a:r>
                      <a:endParaRPr lang="en-IE" sz="1100" b="0" i="0" u="none" strike="noStrike">
                        <a:solidFill>
                          <a:schemeClr val="tx1">
                            <a:lumMod val="65000"/>
                            <a:lumOff val="35000"/>
                          </a:schemeClr>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641448983"/>
                  </a:ext>
                </a:extLst>
              </a:tr>
              <a:tr h="419348">
                <a:tc>
                  <a:txBody>
                    <a:bodyPr/>
                    <a:lstStyle/>
                    <a:p>
                      <a:pPr algn="r" fontAlgn="t"/>
                      <a:r>
                        <a:rPr lang="en-IE" sz="1100" u="none" strike="noStrike">
                          <a:solidFill>
                            <a:schemeClr val="tx1">
                              <a:lumMod val="65000"/>
                              <a:lumOff val="35000"/>
                            </a:schemeClr>
                          </a:solidFill>
                          <a:effectLst/>
                        </a:rPr>
                        <a:t>Disagree</a:t>
                      </a:r>
                      <a:endParaRPr lang="en-IE" sz="1100" b="0" i="0" u="none" strike="noStrike">
                        <a:solidFill>
                          <a:schemeClr val="tx1">
                            <a:lumMod val="65000"/>
                            <a:lumOff val="35000"/>
                          </a:schemeClr>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984733535"/>
                  </a:ext>
                </a:extLst>
              </a:tr>
              <a:tr h="164465">
                <a:tc>
                  <a:txBody>
                    <a:bodyPr/>
                    <a:lstStyle/>
                    <a:p>
                      <a:pPr algn="r" fontAlgn="t"/>
                      <a:r>
                        <a:rPr lang="en-IE" sz="1100" u="none" strike="noStrike" dirty="0">
                          <a:solidFill>
                            <a:schemeClr val="tx1">
                              <a:lumMod val="65000"/>
                              <a:lumOff val="35000"/>
                            </a:schemeClr>
                          </a:solidFill>
                          <a:effectLst/>
                        </a:rPr>
                        <a:t>Strongly disagree</a:t>
                      </a:r>
                      <a:endParaRPr lang="en-IE" sz="1100" b="0" i="0" u="none" strike="noStrike" dirty="0">
                        <a:solidFill>
                          <a:schemeClr val="tx1">
                            <a:lumMod val="65000"/>
                            <a:lumOff val="35000"/>
                          </a:schemeClr>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169443644"/>
                  </a:ext>
                </a:extLst>
              </a:tr>
            </a:tbl>
          </a:graphicData>
        </a:graphic>
      </p:graphicFrame>
      <p:sp>
        <p:nvSpPr>
          <p:cNvPr id="9" name="Parallelogram 8">
            <a:extLst>
              <a:ext uri="{FF2B5EF4-FFF2-40B4-BE49-F238E27FC236}">
                <a16:creationId xmlns="" xmlns:a16="http://schemas.microsoft.com/office/drawing/2014/main" id="{1CC00C7A-30E8-4021-AA58-E1440CF0657C}"/>
              </a:ext>
            </a:extLst>
          </p:cNvPr>
          <p:cNvSpPr/>
          <p:nvPr/>
        </p:nvSpPr>
        <p:spPr>
          <a:xfrm>
            <a:off x="1175344" y="5719336"/>
            <a:ext cx="7555312" cy="517976"/>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400" b="1" dirty="0">
                <a:solidFill>
                  <a:prstClr val="white"/>
                </a:solidFill>
              </a:rPr>
              <a:t>49% of Galway residents agree that ‘Galway 2020 makes me feel more European’.</a:t>
            </a:r>
          </a:p>
        </p:txBody>
      </p:sp>
      <p:sp>
        <p:nvSpPr>
          <p:cNvPr id="11" name="Right Brace 10">
            <a:extLst>
              <a:ext uri="{FF2B5EF4-FFF2-40B4-BE49-F238E27FC236}">
                <a16:creationId xmlns="" xmlns:a16="http://schemas.microsoft.com/office/drawing/2014/main" id="{D0FB887F-504D-43FB-A9D8-C2B24E8DCA70}"/>
              </a:ext>
            </a:extLst>
          </p:cNvPr>
          <p:cNvSpPr/>
          <p:nvPr/>
        </p:nvSpPr>
        <p:spPr>
          <a:xfrm>
            <a:off x="7835921" y="2044293"/>
            <a:ext cx="279346" cy="1635588"/>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12" name="TextBox 11">
            <a:extLst>
              <a:ext uri="{FF2B5EF4-FFF2-40B4-BE49-F238E27FC236}">
                <a16:creationId xmlns="" xmlns:a16="http://schemas.microsoft.com/office/drawing/2014/main" id="{6976F748-5818-43B6-A99B-CCCD42CCF4F4}"/>
              </a:ext>
            </a:extLst>
          </p:cNvPr>
          <p:cNvSpPr txBox="1"/>
          <p:nvPr/>
        </p:nvSpPr>
        <p:spPr>
          <a:xfrm>
            <a:off x="8197954" y="2677421"/>
            <a:ext cx="720080" cy="369332"/>
          </a:xfrm>
          <a:prstGeom prst="rect">
            <a:avLst/>
          </a:prstGeom>
          <a:noFill/>
        </p:spPr>
        <p:txBody>
          <a:bodyPr wrap="square" rtlCol="0">
            <a:spAutoFit/>
          </a:bodyPr>
          <a:lstStyle/>
          <a:p>
            <a:r>
              <a:rPr lang="en-IE" dirty="0">
                <a:solidFill>
                  <a:schemeClr val="tx1">
                    <a:lumMod val="50000"/>
                    <a:lumOff val="50000"/>
                  </a:schemeClr>
                </a:solidFill>
              </a:rPr>
              <a:t>49%</a:t>
            </a:r>
          </a:p>
        </p:txBody>
      </p:sp>
    </p:spTree>
    <p:extLst>
      <p:ext uri="{BB962C8B-B14F-4D97-AF65-F5344CB8AC3E}">
        <p14:creationId xmlns:p14="http://schemas.microsoft.com/office/powerpoint/2010/main" val="3013329981"/>
      </p:ext>
    </p:extLst>
  </p:cSld>
  <p:clrMapOvr>
    <a:masterClrMapping/>
  </p:clrMapOvr>
  <p:transition spd="slow">
    <p:wipe dir="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 xmlns:a16="http://schemas.microsoft.com/office/drawing/2014/main" id="{4DD7BDE8-9C4F-4AE0-A621-7A17E5EFC248}"/>
              </a:ext>
            </a:extLst>
          </p:cNvPr>
          <p:cNvPicPr>
            <a:picLocks noGrp="1" noChangeAspect="1"/>
          </p:cNvPicPr>
          <p:nvPr>
            <p:ph type="pic" sz="quarter" idx="10"/>
          </p:nvPr>
        </p:nvPicPr>
        <p:blipFill rotWithShape="1">
          <a:blip r:embed="rId2"/>
          <a:srcRect l="4546" t="2797" r="4546" b="2797"/>
          <a:stretch/>
        </p:blipFill>
        <p:spPr>
          <a:xfrm>
            <a:off x="0" y="0"/>
            <a:ext cx="9906001" cy="6858000"/>
          </a:xfrm>
        </p:spPr>
      </p:pic>
      <p:sp>
        <p:nvSpPr>
          <p:cNvPr id="9" name="Picture Placeholder 13">
            <a:extLst>
              <a:ext uri="{FF2B5EF4-FFF2-40B4-BE49-F238E27FC236}">
                <a16:creationId xmlns="" xmlns:a16="http://schemas.microsoft.com/office/drawing/2014/main" id="{8BA0B7CD-C33D-4324-9484-CA7FDC7F9536}"/>
              </a:ext>
            </a:extLst>
          </p:cNvPr>
          <p:cNvSpPr>
            <a:spLocks noGrp="1"/>
          </p:cNvSpPr>
          <p:nvPr>
            <p:ph type="pic" sz="quarter" idx="12"/>
          </p:nvPr>
        </p:nvSpPr>
        <p:spPr>
          <a:xfrm>
            <a:off x="0" y="5539297"/>
            <a:ext cx="9906000" cy="1318704"/>
          </a:xfrm>
          <a:prstGeom prst="rect">
            <a:avLst/>
          </a:prstGeom>
          <a:solidFill>
            <a:schemeClr val="tx1">
              <a:lumMod val="85000"/>
              <a:lumOff val="15000"/>
              <a:alpha val="88000"/>
            </a:schemeClr>
          </a:solidFill>
        </p:spPr>
      </p:sp>
      <p:sp>
        <p:nvSpPr>
          <p:cNvPr id="4" name="Text Placeholder 3"/>
          <p:cNvSpPr>
            <a:spLocks noGrp="1"/>
          </p:cNvSpPr>
          <p:nvPr>
            <p:ph type="body" sz="quarter" idx="13"/>
          </p:nvPr>
        </p:nvSpPr>
        <p:spPr>
          <a:xfrm>
            <a:off x="423640" y="5958127"/>
            <a:ext cx="5511939" cy="481043"/>
          </a:xfrm>
        </p:spPr>
        <p:txBody>
          <a:bodyPr anchor="ctr"/>
          <a:lstStyle/>
          <a:p>
            <a:r>
              <a:rPr lang="en-US" sz="3200" dirty="0">
                <a:solidFill>
                  <a:srgbClr val="FED402"/>
                </a:solidFill>
              </a:rPr>
              <a:t>Getting Information about Arts Events and Activities</a:t>
            </a:r>
            <a:br>
              <a:rPr lang="en-US" sz="3200" dirty="0">
                <a:solidFill>
                  <a:srgbClr val="FED402"/>
                </a:solidFill>
              </a:rPr>
            </a:br>
            <a:r>
              <a:rPr lang="en-IE" sz="1400" dirty="0">
                <a:solidFill>
                  <a:srgbClr val="FED402"/>
                </a:solidFill>
              </a:rPr>
              <a:t>Arts Insight 2019</a:t>
            </a:r>
            <a:endParaRPr lang="en-US" sz="3200" dirty="0">
              <a:solidFill>
                <a:srgbClr val="FED402"/>
              </a:solidFill>
            </a:endParaRPr>
          </a:p>
        </p:txBody>
      </p:sp>
      <p:sp>
        <p:nvSpPr>
          <p:cNvPr id="5" name="Picture Placeholder 4"/>
          <p:cNvSpPr>
            <a:spLocks noGrp="1"/>
          </p:cNvSpPr>
          <p:nvPr>
            <p:ph type="pic" sz="quarter" idx="11"/>
          </p:nvPr>
        </p:nvSpPr>
        <p:spPr/>
      </p:sp>
    </p:spTree>
    <p:extLst>
      <p:ext uri="{BB962C8B-B14F-4D97-AF65-F5344CB8AC3E}">
        <p14:creationId xmlns:p14="http://schemas.microsoft.com/office/powerpoint/2010/main" val="2431731187"/>
      </p:ext>
    </p:extLst>
  </p:cSld>
  <p:clrMapOvr>
    <a:masterClrMapping/>
  </p:clrMapOvr>
  <p:transition spd="slow">
    <p:wipe dir="r"/>
  </p:transition>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74BCCA5E-8090-498A-9A3C-84AA6606263D}"/>
              </a:ext>
            </a:extLst>
          </p:cNvPr>
          <p:cNvSpPr>
            <a:spLocks noGrp="1"/>
          </p:cNvSpPr>
          <p:nvPr>
            <p:ph type="body" sz="quarter" idx="49"/>
          </p:nvPr>
        </p:nvSpPr>
        <p:spPr/>
        <p:txBody>
          <a:bodyPr/>
          <a:lstStyle/>
          <a:p>
            <a:r>
              <a:rPr lang="en-IE" dirty="0">
                <a:solidFill>
                  <a:prstClr val="white">
                    <a:lumMod val="50000"/>
                  </a:prstClr>
                </a:solidFill>
              </a:rPr>
              <a:t>Base : All adults 16+ n-1,303</a:t>
            </a:r>
            <a:endParaRPr lang="en-IE" dirty="0"/>
          </a:p>
        </p:txBody>
      </p:sp>
      <p:sp>
        <p:nvSpPr>
          <p:cNvPr id="2" name="Title 1">
            <a:extLst>
              <a:ext uri="{FF2B5EF4-FFF2-40B4-BE49-F238E27FC236}">
                <a16:creationId xmlns="" xmlns:a16="http://schemas.microsoft.com/office/drawing/2014/main" id="{73A4E6A3-C6F9-422C-ABBA-3A21C7FF6CF8}"/>
              </a:ext>
            </a:extLst>
          </p:cNvPr>
          <p:cNvSpPr>
            <a:spLocks noGrp="1"/>
          </p:cNvSpPr>
          <p:nvPr>
            <p:ph type="title"/>
          </p:nvPr>
        </p:nvSpPr>
        <p:spPr/>
        <p:txBody>
          <a:bodyPr>
            <a:noAutofit/>
          </a:bodyPr>
          <a:lstStyle/>
          <a:p>
            <a:r>
              <a:rPr lang="en-IE" dirty="0"/>
              <a:t>Sources for Finding out more about the Arts</a:t>
            </a:r>
          </a:p>
        </p:txBody>
      </p:sp>
      <p:sp>
        <p:nvSpPr>
          <p:cNvPr id="6" name="Text Placeholder 5">
            <a:extLst>
              <a:ext uri="{FF2B5EF4-FFF2-40B4-BE49-F238E27FC236}">
                <a16:creationId xmlns="" xmlns:a16="http://schemas.microsoft.com/office/drawing/2014/main" id="{591E47B5-6518-47E6-8F96-E3266514C8C6}"/>
              </a:ext>
            </a:extLst>
          </p:cNvPr>
          <p:cNvSpPr>
            <a:spLocks noGrp="1"/>
          </p:cNvSpPr>
          <p:nvPr>
            <p:ph type="body" sz="quarter" idx="60"/>
          </p:nvPr>
        </p:nvSpPr>
        <p:spPr/>
        <p:txBody>
          <a:bodyPr/>
          <a:lstStyle/>
          <a:p>
            <a:pPr fontAlgn="t"/>
            <a:r>
              <a:rPr lang="en-IE" i="0" dirty="0"/>
              <a:t>Q.25 How do you usually find out about the arts events and activities you are interested in?</a:t>
            </a:r>
          </a:p>
          <a:p>
            <a:endParaRPr lang="en-IE" dirty="0"/>
          </a:p>
        </p:txBody>
      </p:sp>
      <p:graphicFrame>
        <p:nvGraphicFramePr>
          <p:cNvPr id="9" name="Chart 8">
            <a:extLst>
              <a:ext uri="{FF2B5EF4-FFF2-40B4-BE49-F238E27FC236}">
                <a16:creationId xmlns="" xmlns:a16="http://schemas.microsoft.com/office/drawing/2014/main" id="{7E2B1FDB-73A1-479E-BEF6-7AD8CDE7D779}"/>
              </a:ext>
            </a:extLst>
          </p:cNvPr>
          <p:cNvGraphicFramePr/>
          <p:nvPr/>
        </p:nvGraphicFramePr>
        <p:xfrm>
          <a:off x="874035" y="868930"/>
          <a:ext cx="8780917" cy="554671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Table 11">
            <a:extLst>
              <a:ext uri="{FF2B5EF4-FFF2-40B4-BE49-F238E27FC236}">
                <a16:creationId xmlns="" xmlns:a16="http://schemas.microsoft.com/office/drawing/2014/main" id="{DA353180-D537-4B0D-B3EE-C7D9FB5D5CBC}"/>
              </a:ext>
            </a:extLst>
          </p:cNvPr>
          <p:cNvGraphicFramePr>
            <a:graphicFrameLocks noGrp="1"/>
          </p:cNvGraphicFramePr>
          <p:nvPr/>
        </p:nvGraphicFramePr>
        <p:xfrm>
          <a:off x="12430" y="1065588"/>
          <a:ext cx="5688632" cy="5223093"/>
        </p:xfrm>
        <a:graphic>
          <a:graphicData uri="http://schemas.openxmlformats.org/drawingml/2006/table">
            <a:tbl>
              <a:tblPr>
                <a:tableStyleId>{5C22544A-7EE6-4342-B048-85BDC9FD1C3A}</a:tableStyleId>
              </a:tblPr>
              <a:tblGrid>
                <a:gridCol w="5688632">
                  <a:extLst>
                    <a:ext uri="{9D8B030D-6E8A-4147-A177-3AD203B41FA5}">
                      <a16:colId xmlns="" xmlns:a16="http://schemas.microsoft.com/office/drawing/2014/main" val="1580743447"/>
                    </a:ext>
                  </a:extLst>
                </a:gridCol>
              </a:tblGrid>
              <a:tr h="275180">
                <a:tc>
                  <a:txBody>
                    <a:bodyPr/>
                    <a:lstStyle/>
                    <a:p>
                      <a:pPr algn="r" fontAlgn="t"/>
                      <a:r>
                        <a:rPr lang="en-IE" sz="900" u="none" strike="noStrike" dirty="0">
                          <a:effectLst/>
                        </a:rPr>
                        <a:t>Television</a:t>
                      </a:r>
                      <a:endParaRPr lang="en-IE"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1206413314"/>
                  </a:ext>
                </a:extLst>
              </a:tr>
              <a:tr h="288032">
                <a:tc>
                  <a:txBody>
                    <a:bodyPr/>
                    <a:lstStyle/>
                    <a:p>
                      <a:pPr algn="r" fontAlgn="t"/>
                      <a:r>
                        <a:rPr lang="en-IE" sz="900" u="none" strike="noStrike" dirty="0">
                          <a:effectLst/>
                        </a:rPr>
                        <a:t>Word of Mouth</a:t>
                      </a:r>
                      <a:endParaRPr lang="en-IE"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377774057"/>
                  </a:ext>
                </a:extLst>
              </a:tr>
              <a:tr h="251456">
                <a:tc>
                  <a:txBody>
                    <a:bodyPr/>
                    <a:lstStyle/>
                    <a:p>
                      <a:pPr algn="r" fontAlgn="t"/>
                      <a:r>
                        <a:rPr lang="en-IE" sz="900" u="none" strike="noStrike" dirty="0">
                          <a:effectLst/>
                        </a:rPr>
                        <a:t>Radio – Local</a:t>
                      </a:r>
                      <a:endParaRPr lang="en-IE"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146257347"/>
                  </a:ext>
                </a:extLst>
              </a:tr>
              <a:tr h="251456">
                <a:tc>
                  <a:txBody>
                    <a:bodyPr/>
                    <a:lstStyle/>
                    <a:p>
                      <a:pPr algn="r" fontAlgn="t"/>
                      <a:r>
                        <a:rPr lang="en-IE" sz="900" u="none" strike="noStrike" dirty="0">
                          <a:effectLst/>
                        </a:rPr>
                        <a:t>Radio – National</a:t>
                      </a:r>
                      <a:endParaRPr lang="en-IE"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4129519967"/>
                  </a:ext>
                </a:extLst>
              </a:tr>
              <a:tr h="251456">
                <a:tc>
                  <a:txBody>
                    <a:bodyPr/>
                    <a:lstStyle/>
                    <a:p>
                      <a:pPr algn="r" fontAlgn="t"/>
                      <a:r>
                        <a:rPr lang="en-IE" sz="900" u="none" strike="noStrike" dirty="0">
                          <a:effectLst/>
                        </a:rPr>
                        <a:t>Online via social media (Facebook, Instagram, etc)</a:t>
                      </a:r>
                      <a:endParaRPr lang="en-IE"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670529217"/>
                  </a:ext>
                </a:extLst>
              </a:tr>
              <a:tr h="251456">
                <a:tc>
                  <a:txBody>
                    <a:bodyPr/>
                    <a:lstStyle/>
                    <a:p>
                      <a:pPr algn="r" fontAlgn="t"/>
                      <a:r>
                        <a:rPr lang="en-IE" sz="900" u="none" strike="noStrike" dirty="0">
                          <a:effectLst/>
                        </a:rPr>
                        <a:t>Newspapers – Local</a:t>
                      </a:r>
                      <a:endParaRPr lang="en-IE"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4037271166"/>
                  </a:ext>
                </a:extLst>
              </a:tr>
              <a:tr h="290320">
                <a:tc>
                  <a:txBody>
                    <a:bodyPr/>
                    <a:lstStyle/>
                    <a:p>
                      <a:pPr algn="r" fontAlgn="t"/>
                      <a:r>
                        <a:rPr lang="en-IE" sz="900" u="none" strike="noStrike" dirty="0">
                          <a:effectLst/>
                        </a:rPr>
                        <a:t>Newspapers – National</a:t>
                      </a:r>
                      <a:endParaRPr lang="en-IE"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2865492140"/>
                  </a:ext>
                </a:extLst>
              </a:tr>
              <a:tr h="251456">
                <a:tc>
                  <a:txBody>
                    <a:bodyPr/>
                    <a:lstStyle/>
                    <a:p>
                      <a:pPr algn="r" fontAlgn="t"/>
                      <a:r>
                        <a:rPr lang="en-IE" sz="900" u="none" strike="noStrike" dirty="0">
                          <a:effectLst/>
                        </a:rPr>
                        <a:t>Online via websites</a:t>
                      </a:r>
                      <a:endParaRPr lang="en-IE"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2304419033"/>
                  </a:ext>
                </a:extLst>
              </a:tr>
              <a:tr h="251456">
                <a:tc>
                  <a:txBody>
                    <a:bodyPr/>
                    <a:lstStyle/>
                    <a:p>
                      <a:pPr algn="r" fontAlgn="t"/>
                      <a:r>
                        <a:rPr lang="en-IE" sz="900" u="none" strike="noStrike" dirty="0">
                          <a:effectLst/>
                        </a:rPr>
                        <a:t>Posters/ Billboard/ Noticeboard</a:t>
                      </a:r>
                      <a:endParaRPr lang="en-IE"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2197315929"/>
                  </a:ext>
                </a:extLst>
              </a:tr>
              <a:tr h="289176">
                <a:tc>
                  <a:txBody>
                    <a:bodyPr/>
                    <a:lstStyle/>
                    <a:p>
                      <a:pPr algn="r" fontAlgn="t"/>
                      <a:r>
                        <a:rPr lang="en-IE" sz="900" u="none" strike="noStrike" dirty="0">
                          <a:effectLst/>
                        </a:rPr>
                        <a:t>Events Guide</a:t>
                      </a:r>
                      <a:endParaRPr lang="en-IE"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953050490"/>
                  </a:ext>
                </a:extLst>
              </a:tr>
              <a:tr h="251456">
                <a:tc>
                  <a:txBody>
                    <a:bodyPr/>
                    <a:lstStyle/>
                    <a:p>
                      <a:pPr algn="r" fontAlgn="t"/>
                      <a:r>
                        <a:rPr lang="en-IE" sz="900" u="none" strike="noStrike">
                          <a:effectLst/>
                        </a:rPr>
                        <a:t>Flyer/ leaflet</a:t>
                      </a:r>
                      <a:endParaRPr lang="en-IE" sz="900" b="0" i="0" u="none" strike="noStrike">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576899178"/>
                  </a:ext>
                </a:extLst>
              </a:tr>
              <a:tr h="251456">
                <a:tc>
                  <a:txBody>
                    <a:bodyPr/>
                    <a:lstStyle/>
                    <a:p>
                      <a:pPr algn="r" fontAlgn="t"/>
                      <a:r>
                        <a:rPr lang="en-IE" sz="900" u="none" strike="noStrike" dirty="0">
                          <a:effectLst/>
                        </a:rPr>
                        <a:t>National radio advertising</a:t>
                      </a:r>
                      <a:endParaRPr lang="en-IE"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1437299343"/>
                  </a:ext>
                </a:extLst>
              </a:tr>
              <a:tr h="251456">
                <a:tc>
                  <a:txBody>
                    <a:bodyPr/>
                    <a:lstStyle/>
                    <a:p>
                      <a:pPr algn="r" fontAlgn="t"/>
                      <a:r>
                        <a:rPr lang="en-IE" sz="900" u="none" strike="noStrike" dirty="0">
                          <a:effectLst/>
                        </a:rPr>
                        <a:t>National tv advertising  </a:t>
                      </a:r>
                      <a:endParaRPr lang="en-IE"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2095167436"/>
                  </a:ext>
                </a:extLst>
              </a:tr>
              <a:tr h="251456">
                <a:tc>
                  <a:txBody>
                    <a:bodyPr/>
                    <a:lstStyle/>
                    <a:p>
                      <a:pPr algn="r" fontAlgn="t"/>
                      <a:r>
                        <a:rPr lang="en-IE" sz="900" u="none" strike="noStrike" dirty="0">
                          <a:effectLst/>
                        </a:rPr>
                        <a:t>Newspaper/print advertising</a:t>
                      </a:r>
                      <a:endParaRPr lang="en-IE"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531481244"/>
                  </a:ext>
                </a:extLst>
              </a:tr>
              <a:tr h="251456">
                <a:tc>
                  <a:txBody>
                    <a:bodyPr/>
                    <a:lstStyle/>
                    <a:p>
                      <a:pPr algn="r" fontAlgn="t"/>
                      <a:r>
                        <a:rPr lang="en-IE" sz="900" u="none" strike="noStrike" dirty="0">
                          <a:effectLst/>
                        </a:rPr>
                        <a:t>Mailing List – Email</a:t>
                      </a:r>
                      <a:endParaRPr lang="en-IE"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431600763"/>
                  </a:ext>
                </a:extLst>
              </a:tr>
              <a:tr h="254888">
                <a:tc>
                  <a:txBody>
                    <a:bodyPr/>
                    <a:lstStyle/>
                    <a:p>
                      <a:pPr algn="r" fontAlgn="t"/>
                      <a:r>
                        <a:rPr lang="en-IE" sz="900" u="none" strike="noStrike" dirty="0">
                          <a:effectLst/>
                        </a:rPr>
                        <a:t>Mailing List – Post</a:t>
                      </a:r>
                      <a:endParaRPr lang="en-IE"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116005603"/>
                  </a:ext>
                </a:extLst>
              </a:tr>
              <a:tr h="251456">
                <a:tc>
                  <a:txBody>
                    <a:bodyPr/>
                    <a:lstStyle/>
                    <a:p>
                      <a:pPr algn="r" fontAlgn="t"/>
                      <a:r>
                        <a:rPr lang="en-US" sz="900" u="none" strike="noStrike" dirty="0">
                          <a:effectLst/>
                        </a:rPr>
                        <a:t>Newspaper/print editorial arts coverage e.g. Within feature articles</a:t>
                      </a:r>
                      <a:endParaRPr lang="en-US"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1246128418"/>
                  </a:ext>
                </a:extLst>
              </a:tr>
              <a:tr h="252600">
                <a:tc>
                  <a:txBody>
                    <a:bodyPr/>
                    <a:lstStyle/>
                    <a:p>
                      <a:pPr algn="r" fontAlgn="t"/>
                      <a:r>
                        <a:rPr lang="en-US" sz="900" u="none" strike="noStrike" dirty="0">
                          <a:effectLst/>
                        </a:rPr>
                        <a:t>National radio editorial arts coverage i.e. Within broadcast </a:t>
                      </a:r>
                      <a:r>
                        <a:rPr lang="en-US" sz="900" u="none" strike="noStrike" dirty="0" err="1">
                          <a:effectLst/>
                        </a:rPr>
                        <a:t>programmes</a:t>
                      </a:r>
                      <a:endParaRPr lang="en-US"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654423745"/>
                  </a:ext>
                </a:extLst>
              </a:tr>
              <a:tr h="289176">
                <a:tc>
                  <a:txBody>
                    <a:bodyPr/>
                    <a:lstStyle/>
                    <a:p>
                      <a:pPr algn="r" fontAlgn="t"/>
                      <a:r>
                        <a:rPr lang="en-US" sz="900" u="none" strike="noStrike" dirty="0">
                          <a:effectLst/>
                        </a:rPr>
                        <a:t>National tv editorial arts coverage e.g. </a:t>
                      </a:r>
                      <a:r>
                        <a:rPr lang="en-US" sz="900" u="none" strike="noStrike" dirty="0" err="1">
                          <a:effectLst/>
                        </a:rPr>
                        <a:t>Programmes</a:t>
                      </a:r>
                      <a:r>
                        <a:rPr lang="en-US" sz="900" u="none" strike="noStrike" dirty="0">
                          <a:effectLst/>
                        </a:rPr>
                        <a:t> with an arts and culture focus, stories within the main news bulletins </a:t>
                      </a:r>
                      <a:endParaRPr lang="en-US"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24129314"/>
                  </a:ext>
                </a:extLst>
              </a:tr>
              <a:tr h="266249">
                <a:tc>
                  <a:txBody>
                    <a:bodyPr/>
                    <a:lstStyle/>
                    <a:p>
                      <a:pPr algn="r" fontAlgn="t"/>
                      <a:r>
                        <a:rPr lang="en-IE" sz="900" u="none" strike="noStrike" dirty="0">
                          <a:effectLst/>
                        </a:rPr>
                        <a:t>Other</a:t>
                      </a:r>
                      <a:endParaRPr lang="en-IE"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605512593"/>
                  </a:ext>
                </a:extLst>
              </a:tr>
            </a:tbl>
          </a:graphicData>
        </a:graphic>
      </p:graphicFrame>
      <p:graphicFrame>
        <p:nvGraphicFramePr>
          <p:cNvPr id="11" name="Table 10">
            <a:extLst>
              <a:ext uri="{FF2B5EF4-FFF2-40B4-BE49-F238E27FC236}">
                <a16:creationId xmlns="" xmlns:a16="http://schemas.microsoft.com/office/drawing/2014/main" id="{A55B810E-B27A-48A8-BFA4-8020CD122A24}"/>
              </a:ext>
            </a:extLst>
          </p:cNvPr>
          <p:cNvGraphicFramePr>
            <a:graphicFrameLocks noGrp="1"/>
          </p:cNvGraphicFramePr>
          <p:nvPr>
            <p:extLst>
              <p:ext uri="{D42A27DB-BD31-4B8C-83A1-F6EECF244321}">
                <p14:modId xmlns:p14="http://schemas.microsoft.com/office/powerpoint/2010/main" val="848128867"/>
              </p:ext>
            </p:extLst>
          </p:nvPr>
        </p:nvGraphicFramePr>
        <p:xfrm>
          <a:off x="9105335" y="620688"/>
          <a:ext cx="672201" cy="5632316"/>
        </p:xfrm>
        <a:graphic>
          <a:graphicData uri="http://schemas.openxmlformats.org/drawingml/2006/table">
            <a:tbl>
              <a:tblPr>
                <a:tableStyleId>{5C22544A-7EE6-4342-B048-85BDC9FD1C3A}</a:tableStyleId>
              </a:tblPr>
              <a:tblGrid>
                <a:gridCol w="672201">
                  <a:extLst>
                    <a:ext uri="{9D8B030D-6E8A-4147-A177-3AD203B41FA5}">
                      <a16:colId xmlns="" xmlns:a16="http://schemas.microsoft.com/office/drawing/2014/main" val="1760011513"/>
                    </a:ext>
                  </a:extLst>
                </a:gridCol>
              </a:tblGrid>
              <a:tr h="190493">
                <a:tc>
                  <a:txBody>
                    <a:bodyPr/>
                    <a:lstStyle/>
                    <a:p>
                      <a:pPr algn="ctr" fontAlgn="t"/>
                      <a:r>
                        <a:rPr lang="en-IE" sz="1050" b="1" i="0" u="none" strike="noStrike" kern="1200" dirty="0">
                          <a:solidFill>
                            <a:srgbClr val="54C0E8"/>
                          </a:solidFill>
                          <a:effectLst/>
                          <a:latin typeface="+mn-lt"/>
                          <a:ea typeface="+mn-ea"/>
                          <a:cs typeface="+mn-cs"/>
                        </a:rPr>
                        <a:t>2018</a:t>
                      </a:r>
                    </a:p>
                  </a:txBody>
                  <a:tcPr marL="9525" marR="9525" marT="9525" marB="0" anchor="ctr">
                    <a:noFill/>
                  </a:tcPr>
                </a:tc>
                <a:extLst>
                  <a:ext uri="{0D108BD9-81ED-4DB2-BD59-A6C34878D82A}">
                    <a16:rowId xmlns="" xmlns:a16="http://schemas.microsoft.com/office/drawing/2014/main" val="1978870682"/>
                  </a:ext>
                </a:extLst>
              </a:tr>
              <a:tr h="190493">
                <a:tc>
                  <a:txBody>
                    <a:bodyPr/>
                    <a:lstStyle/>
                    <a:p>
                      <a:pPr algn="ctr" fontAlgn="t"/>
                      <a:r>
                        <a:rPr lang="en-IE" sz="1050" b="1" i="0" u="none" strike="noStrike" kern="1200" dirty="0">
                          <a:solidFill>
                            <a:srgbClr val="54C0E8"/>
                          </a:solidFill>
                          <a:effectLst/>
                          <a:latin typeface="+mn-lt"/>
                          <a:ea typeface="+mn-ea"/>
                          <a:cs typeface="+mn-cs"/>
                        </a:rPr>
                        <a:t>%</a:t>
                      </a:r>
                    </a:p>
                  </a:txBody>
                  <a:tcPr marL="9525" marR="9525" marT="9525" marB="0" anchor="ctr">
                    <a:noFill/>
                  </a:tcPr>
                </a:tc>
                <a:extLst>
                  <a:ext uri="{0D108BD9-81ED-4DB2-BD59-A6C34878D82A}">
                    <a16:rowId xmlns="" xmlns:a16="http://schemas.microsoft.com/office/drawing/2014/main" val="991824488"/>
                  </a:ext>
                </a:extLst>
              </a:tr>
              <a:tr h="254758">
                <a:tc>
                  <a:txBody>
                    <a:bodyPr/>
                    <a:lstStyle/>
                    <a:p>
                      <a:pPr algn="ctr" fontAlgn="t"/>
                      <a:r>
                        <a:rPr lang="en-IE" sz="1000" b="1" i="0" u="none" strike="noStrike" kern="1200" dirty="0">
                          <a:solidFill>
                            <a:srgbClr val="54C0E8"/>
                          </a:solidFill>
                          <a:effectLst/>
                          <a:latin typeface="+mn-lt"/>
                          <a:ea typeface="+mn-ea"/>
                          <a:cs typeface="+mn-cs"/>
                        </a:rPr>
                        <a:t>44</a:t>
                      </a:r>
                    </a:p>
                  </a:txBody>
                  <a:tcPr marL="9525" marR="9525" marT="9525" marB="0" anchor="ctr">
                    <a:noFill/>
                  </a:tcPr>
                </a:tc>
                <a:extLst>
                  <a:ext uri="{0D108BD9-81ED-4DB2-BD59-A6C34878D82A}">
                    <a16:rowId xmlns="" xmlns:a16="http://schemas.microsoft.com/office/drawing/2014/main" val="1723231656"/>
                  </a:ext>
                </a:extLst>
              </a:tr>
              <a:tr h="254758">
                <a:tc>
                  <a:txBody>
                    <a:bodyPr/>
                    <a:lstStyle/>
                    <a:p>
                      <a:pPr algn="ctr" fontAlgn="t"/>
                      <a:r>
                        <a:rPr lang="en-IE" sz="1000" b="1" i="0" u="none" strike="noStrike" kern="1200" dirty="0">
                          <a:solidFill>
                            <a:srgbClr val="54C0E8"/>
                          </a:solidFill>
                          <a:effectLst/>
                          <a:latin typeface="+mn-lt"/>
                          <a:ea typeface="+mn-ea"/>
                          <a:cs typeface="+mn-cs"/>
                        </a:rPr>
                        <a:t>35</a:t>
                      </a:r>
                    </a:p>
                  </a:txBody>
                  <a:tcPr marL="9525" marR="9525" marT="9525" marB="0" anchor="ctr">
                    <a:noFill/>
                  </a:tcPr>
                </a:tc>
                <a:extLst>
                  <a:ext uri="{0D108BD9-81ED-4DB2-BD59-A6C34878D82A}">
                    <a16:rowId xmlns="" xmlns:a16="http://schemas.microsoft.com/office/drawing/2014/main" val="1129808253"/>
                  </a:ext>
                </a:extLst>
              </a:tr>
              <a:tr h="254758">
                <a:tc>
                  <a:txBody>
                    <a:bodyPr/>
                    <a:lstStyle/>
                    <a:p>
                      <a:pPr algn="ctr" fontAlgn="t"/>
                      <a:r>
                        <a:rPr lang="en-IE" sz="1000" b="1" i="0" u="none" strike="noStrike" kern="1200" dirty="0">
                          <a:solidFill>
                            <a:srgbClr val="54C0E8"/>
                          </a:solidFill>
                          <a:effectLst/>
                          <a:latin typeface="+mn-lt"/>
                          <a:ea typeface="+mn-ea"/>
                          <a:cs typeface="+mn-cs"/>
                        </a:rPr>
                        <a:t>29</a:t>
                      </a:r>
                    </a:p>
                  </a:txBody>
                  <a:tcPr marL="9525" marR="9525" marT="9525" marB="0" anchor="ctr">
                    <a:noFill/>
                  </a:tcPr>
                </a:tc>
                <a:extLst>
                  <a:ext uri="{0D108BD9-81ED-4DB2-BD59-A6C34878D82A}">
                    <a16:rowId xmlns="" xmlns:a16="http://schemas.microsoft.com/office/drawing/2014/main" val="1891025611"/>
                  </a:ext>
                </a:extLst>
              </a:tr>
              <a:tr h="254758">
                <a:tc>
                  <a:txBody>
                    <a:bodyPr/>
                    <a:lstStyle/>
                    <a:p>
                      <a:pPr algn="ctr" fontAlgn="t"/>
                      <a:r>
                        <a:rPr lang="en-IE" sz="1000" b="1" i="0" u="none" strike="noStrike" kern="1200" dirty="0">
                          <a:solidFill>
                            <a:srgbClr val="54C0E8"/>
                          </a:solidFill>
                          <a:effectLst/>
                          <a:latin typeface="+mn-lt"/>
                          <a:ea typeface="+mn-ea"/>
                          <a:cs typeface="+mn-cs"/>
                        </a:rPr>
                        <a:t>30</a:t>
                      </a:r>
                    </a:p>
                  </a:txBody>
                  <a:tcPr marL="9525" marR="9525" marT="9525" marB="0" anchor="ctr">
                    <a:noFill/>
                  </a:tcPr>
                </a:tc>
                <a:extLst>
                  <a:ext uri="{0D108BD9-81ED-4DB2-BD59-A6C34878D82A}">
                    <a16:rowId xmlns="" xmlns:a16="http://schemas.microsoft.com/office/drawing/2014/main" val="3782088793"/>
                  </a:ext>
                </a:extLst>
              </a:tr>
              <a:tr h="254758">
                <a:tc>
                  <a:txBody>
                    <a:bodyPr/>
                    <a:lstStyle/>
                    <a:p>
                      <a:pPr algn="ctr" fontAlgn="t"/>
                      <a:r>
                        <a:rPr lang="en-IE" sz="1000" b="1" i="0" u="none" strike="noStrike" kern="1200" dirty="0">
                          <a:solidFill>
                            <a:srgbClr val="54C0E8"/>
                          </a:solidFill>
                          <a:effectLst/>
                          <a:latin typeface="+mn-lt"/>
                          <a:ea typeface="+mn-ea"/>
                          <a:cs typeface="+mn-cs"/>
                        </a:rPr>
                        <a:t>NA</a:t>
                      </a:r>
                    </a:p>
                  </a:txBody>
                  <a:tcPr marL="9525" marR="9525" marT="9525" marB="0" anchor="ctr">
                    <a:noFill/>
                  </a:tcPr>
                </a:tc>
                <a:extLst>
                  <a:ext uri="{0D108BD9-81ED-4DB2-BD59-A6C34878D82A}">
                    <a16:rowId xmlns="" xmlns:a16="http://schemas.microsoft.com/office/drawing/2014/main" val="1725736060"/>
                  </a:ext>
                </a:extLst>
              </a:tr>
              <a:tr h="254758">
                <a:tc>
                  <a:txBody>
                    <a:bodyPr/>
                    <a:lstStyle/>
                    <a:p>
                      <a:pPr algn="ctr" fontAlgn="t"/>
                      <a:r>
                        <a:rPr lang="en-IE" sz="1000" b="1" i="0" u="none" strike="noStrike" kern="1200" dirty="0">
                          <a:solidFill>
                            <a:srgbClr val="54C0E8"/>
                          </a:solidFill>
                          <a:effectLst/>
                          <a:latin typeface="+mn-lt"/>
                          <a:ea typeface="+mn-ea"/>
                          <a:cs typeface="+mn-cs"/>
                        </a:rPr>
                        <a:t>24</a:t>
                      </a:r>
                    </a:p>
                  </a:txBody>
                  <a:tcPr marL="9525" marR="9525" marT="9525" marB="0" anchor="ctr">
                    <a:noFill/>
                  </a:tcPr>
                </a:tc>
                <a:extLst>
                  <a:ext uri="{0D108BD9-81ED-4DB2-BD59-A6C34878D82A}">
                    <a16:rowId xmlns="" xmlns:a16="http://schemas.microsoft.com/office/drawing/2014/main" val="2246145613"/>
                  </a:ext>
                </a:extLst>
              </a:tr>
              <a:tr h="254758">
                <a:tc>
                  <a:txBody>
                    <a:bodyPr/>
                    <a:lstStyle/>
                    <a:p>
                      <a:pPr algn="ctr" fontAlgn="t"/>
                      <a:r>
                        <a:rPr lang="en-IE" sz="1000" b="1" i="0" u="none" strike="noStrike" kern="1200" dirty="0">
                          <a:solidFill>
                            <a:srgbClr val="54C0E8"/>
                          </a:solidFill>
                          <a:effectLst/>
                          <a:latin typeface="+mn-lt"/>
                          <a:ea typeface="+mn-ea"/>
                          <a:cs typeface="+mn-cs"/>
                        </a:rPr>
                        <a:t>21</a:t>
                      </a:r>
                    </a:p>
                  </a:txBody>
                  <a:tcPr marL="9525" marR="9525" marT="9525" marB="0" anchor="ctr">
                    <a:noFill/>
                  </a:tcPr>
                </a:tc>
                <a:extLst>
                  <a:ext uri="{0D108BD9-81ED-4DB2-BD59-A6C34878D82A}">
                    <a16:rowId xmlns="" xmlns:a16="http://schemas.microsoft.com/office/drawing/2014/main" val="463318813"/>
                  </a:ext>
                </a:extLst>
              </a:tr>
              <a:tr h="301185">
                <a:tc>
                  <a:txBody>
                    <a:bodyPr/>
                    <a:lstStyle/>
                    <a:p>
                      <a:pPr algn="ctr" fontAlgn="t"/>
                      <a:r>
                        <a:rPr lang="en-IE" sz="1000" b="1" i="0" u="none" strike="noStrike" kern="1200" dirty="0">
                          <a:solidFill>
                            <a:srgbClr val="54C0E8"/>
                          </a:solidFill>
                          <a:effectLst/>
                          <a:latin typeface="+mn-lt"/>
                          <a:ea typeface="+mn-ea"/>
                          <a:cs typeface="+mn-cs"/>
                        </a:rPr>
                        <a:t>NA</a:t>
                      </a:r>
                    </a:p>
                  </a:txBody>
                  <a:tcPr marL="9525" marR="9525" marT="9525" marB="0" anchor="ctr">
                    <a:noFill/>
                  </a:tcPr>
                </a:tc>
                <a:extLst>
                  <a:ext uri="{0D108BD9-81ED-4DB2-BD59-A6C34878D82A}">
                    <a16:rowId xmlns="" xmlns:a16="http://schemas.microsoft.com/office/drawing/2014/main" val="3688383878"/>
                  </a:ext>
                </a:extLst>
              </a:tr>
              <a:tr h="254758">
                <a:tc>
                  <a:txBody>
                    <a:bodyPr/>
                    <a:lstStyle/>
                    <a:p>
                      <a:pPr algn="ctr" fontAlgn="t"/>
                      <a:r>
                        <a:rPr lang="en-IE" sz="1000" b="1" i="0" u="none" strike="noStrike" kern="1200" dirty="0">
                          <a:solidFill>
                            <a:srgbClr val="54C0E8"/>
                          </a:solidFill>
                          <a:effectLst/>
                          <a:latin typeface="+mn-lt"/>
                          <a:ea typeface="+mn-ea"/>
                          <a:cs typeface="+mn-cs"/>
                        </a:rPr>
                        <a:t>13</a:t>
                      </a:r>
                    </a:p>
                  </a:txBody>
                  <a:tcPr marL="9525" marR="9525" marT="9525" marB="0" anchor="ctr">
                    <a:noFill/>
                  </a:tcPr>
                </a:tc>
                <a:extLst>
                  <a:ext uri="{0D108BD9-81ED-4DB2-BD59-A6C34878D82A}">
                    <a16:rowId xmlns="" xmlns:a16="http://schemas.microsoft.com/office/drawing/2014/main" val="1897878715"/>
                  </a:ext>
                </a:extLst>
              </a:tr>
              <a:tr h="254758">
                <a:tc>
                  <a:txBody>
                    <a:bodyPr/>
                    <a:lstStyle/>
                    <a:p>
                      <a:pPr algn="ctr" fontAlgn="t"/>
                      <a:r>
                        <a:rPr lang="en-IE" sz="1000" b="1" i="0" u="none" strike="noStrike" kern="1200" dirty="0">
                          <a:solidFill>
                            <a:srgbClr val="54C0E8"/>
                          </a:solidFill>
                          <a:effectLst/>
                          <a:latin typeface="+mn-lt"/>
                          <a:ea typeface="+mn-ea"/>
                          <a:cs typeface="+mn-cs"/>
                        </a:rPr>
                        <a:t>11</a:t>
                      </a:r>
                    </a:p>
                  </a:txBody>
                  <a:tcPr marL="9525" marR="9525" marT="9525" marB="0" anchor="ctr">
                    <a:noFill/>
                  </a:tcPr>
                </a:tc>
                <a:extLst>
                  <a:ext uri="{0D108BD9-81ED-4DB2-BD59-A6C34878D82A}">
                    <a16:rowId xmlns="" xmlns:a16="http://schemas.microsoft.com/office/drawing/2014/main" val="3138079262"/>
                  </a:ext>
                </a:extLst>
              </a:tr>
              <a:tr h="254758">
                <a:tc>
                  <a:txBody>
                    <a:bodyPr/>
                    <a:lstStyle/>
                    <a:p>
                      <a:pPr algn="ctr" fontAlgn="t"/>
                      <a:r>
                        <a:rPr lang="en-IE" sz="1000" b="1" i="0" u="none" strike="noStrike" kern="1200" dirty="0">
                          <a:solidFill>
                            <a:srgbClr val="54C0E8"/>
                          </a:solidFill>
                          <a:effectLst/>
                          <a:latin typeface="+mn-lt"/>
                          <a:ea typeface="+mn-ea"/>
                          <a:cs typeface="+mn-cs"/>
                        </a:rPr>
                        <a:t>11</a:t>
                      </a:r>
                    </a:p>
                  </a:txBody>
                  <a:tcPr marL="9525" marR="9525" marT="9525" marB="0" anchor="ctr">
                    <a:noFill/>
                  </a:tcPr>
                </a:tc>
                <a:extLst>
                  <a:ext uri="{0D108BD9-81ED-4DB2-BD59-A6C34878D82A}">
                    <a16:rowId xmlns="" xmlns:a16="http://schemas.microsoft.com/office/drawing/2014/main" val="277001362"/>
                  </a:ext>
                </a:extLst>
              </a:tr>
              <a:tr h="315846">
                <a:tc>
                  <a:txBody>
                    <a:bodyPr/>
                    <a:lstStyle/>
                    <a:p>
                      <a:pPr algn="ctr" fontAlgn="t"/>
                      <a:r>
                        <a:rPr lang="en-IE" sz="1000" b="1" i="0" u="none" strike="noStrike" kern="1200" dirty="0">
                          <a:solidFill>
                            <a:srgbClr val="54C0E8"/>
                          </a:solidFill>
                          <a:effectLst/>
                          <a:latin typeface="+mn-lt"/>
                          <a:ea typeface="+mn-ea"/>
                          <a:cs typeface="+mn-cs"/>
                        </a:rPr>
                        <a:t>NA</a:t>
                      </a:r>
                    </a:p>
                  </a:txBody>
                  <a:tcPr marL="9525" marR="9525" marT="9525" marB="0" anchor="ctr">
                    <a:noFill/>
                  </a:tcPr>
                </a:tc>
                <a:extLst>
                  <a:ext uri="{0D108BD9-81ED-4DB2-BD59-A6C34878D82A}">
                    <a16:rowId xmlns="" xmlns:a16="http://schemas.microsoft.com/office/drawing/2014/main" val="2553615419"/>
                  </a:ext>
                </a:extLst>
              </a:tr>
              <a:tr h="270123">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1000" b="1" i="0" u="none" strike="noStrike" kern="1200" dirty="0">
                          <a:solidFill>
                            <a:srgbClr val="54C0E8"/>
                          </a:solidFill>
                          <a:effectLst/>
                          <a:latin typeface="+mn-lt"/>
                          <a:ea typeface="+mn-ea"/>
                          <a:cs typeface="+mn-cs"/>
                        </a:rPr>
                        <a:t>NA</a:t>
                      </a:r>
                    </a:p>
                  </a:txBody>
                  <a:tcPr marL="9525" marR="9525" marT="9525" marB="0" anchor="ctr">
                    <a:noFill/>
                  </a:tcPr>
                </a:tc>
                <a:extLst>
                  <a:ext uri="{0D108BD9-81ED-4DB2-BD59-A6C34878D82A}">
                    <a16:rowId xmlns="" xmlns:a16="http://schemas.microsoft.com/office/drawing/2014/main" val="3717300983"/>
                  </a:ext>
                </a:extLst>
              </a:tr>
              <a:tr h="198115">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1000" b="1" i="0" u="none" strike="noStrike" kern="1200" dirty="0">
                          <a:solidFill>
                            <a:srgbClr val="54C0E8"/>
                          </a:solidFill>
                          <a:effectLst/>
                          <a:latin typeface="+mn-lt"/>
                          <a:ea typeface="+mn-ea"/>
                          <a:cs typeface="+mn-cs"/>
                        </a:rPr>
                        <a:t>NA</a:t>
                      </a:r>
                    </a:p>
                  </a:txBody>
                  <a:tcPr marL="9525" marR="9525" marT="9525" marB="0" anchor="ctr">
                    <a:noFill/>
                  </a:tcPr>
                </a:tc>
                <a:extLst>
                  <a:ext uri="{0D108BD9-81ED-4DB2-BD59-A6C34878D82A}">
                    <a16:rowId xmlns="" xmlns:a16="http://schemas.microsoft.com/office/drawing/2014/main" val="4025688418"/>
                  </a:ext>
                </a:extLst>
              </a:tr>
              <a:tr h="323850">
                <a:tc>
                  <a:txBody>
                    <a:bodyPr/>
                    <a:lstStyle/>
                    <a:p>
                      <a:pPr algn="ctr" fontAlgn="t"/>
                      <a:r>
                        <a:rPr lang="en-IE" sz="1000" b="1" i="0" u="none" strike="noStrike" kern="1200" dirty="0">
                          <a:solidFill>
                            <a:srgbClr val="54C0E8"/>
                          </a:solidFill>
                          <a:effectLst/>
                          <a:latin typeface="+mn-lt"/>
                          <a:ea typeface="+mn-ea"/>
                          <a:cs typeface="+mn-cs"/>
                        </a:rPr>
                        <a:t>8</a:t>
                      </a:r>
                    </a:p>
                  </a:txBody>
                  <a:tcPr marL="9525" marR="9525" marT="9525" marB="0" anchor="ctr">
                    <a:noFill/>
                  </a:tcPr>
                </a:tc>
                <a:extLst>
                  <a:ext uri="{0D108BD9-81ED-4DB2-BD59-A6C34878D82A}">
                    <a16:rowId xmlns="" xmlns:a16="http://schemas.microsoft.com/office/drawing/2014/main" val="2000027188"/>
                  </a:ext>
                </a:extLst>
              </a:tr>
              <a:tr h="216024">
                <a:tc>
                  <a:txBody>
                    <a:bodyPr/>
                    <a:lstStyle/>
                    <a:p>
                      <a:pPr algn="ctr" fontAlgn="t"/>
                      <a:r>
                        <a:rPr lang="en-IE" sz="1000" b="1" i="0" u="none" strike="noStrike" kern="1200" dirty="0">
                          <a:solidFill>
                            <a:srgbClr val="54C0E8"/>
                          </a:solidFill>
                          <a:effectLst/>
                          <a:latin typeface="+mn-lt"/>
                          <a:ea typeface="+mn-ea"/>
                          <a:cs typeface="+mn-cs"/>
                        </a:rPr>
                        <a:t>5</a:t>
                      </a:r>
                    </a:p>
                  </a:txBody>
                  <a:tcPr marL="9525" marR="9525" marT="9525" marB="0" anchor="ctr">
                    <a:noFill/>
                  </a:tcPr>
                </a:tc>
                <a:extLst>
                  <a:ext uri="{0D108BD9-81ED-4DB2-BD59-A6C34878D82A}">
                    <a16:rowId xmlns="" xmlns:a16="http://schemas.microsoft.com/office/drawing/2014/main" val="480168259"/>
                  </a:ext>
                </a:extLst>
              </a:tr>
              <a:tr h="288032">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1000" b="1" i="0" u="none" strike="noStrike" kern="1200" dirty="0">
                          <a:solidFill>
                            <a:srgbClr val="54C0E8"/>
                          </a:solidFill>
                          <a:effectLst/>
                          <a:latin typeface="+mn-lt"/>
                          <a:ea typeface="+mn-ea"/>
                          <a:cs typeface="+mn-cs"/>
                        </a:rPr>
                        <a:t>NA</a:t>
                      </a:r>
                    </a:p>
                  </a:txBody>
                  <a:tcPr marL="9525" marR="9525" marT="9525" marB="0" anchor="ctr">
                    <a:noFill/>
                  </a:tcPr>
                </a:tc>
                <a:extLst>
                  <a:ext uri="{0D108BD9-81ED-4DB2-BD59-A6C34878D82A}">
                    <a16:rowId xmlns="" xmlns:a16="http://schemas.microsoft.com/office/drawing/2014/main" val="1676855273"/>
                  </a:ext>
                </a:extLst>
              </a:tr>
              <a:tr h="314325">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1000" b="1" i="0" u="none" strike="noStrike" kern="1200" dirty="0">
                          <a:solidFill>
                            <a:srgbClr val="54C0E8"/>
                          </a:solidFill>
                          <a:effectLst/>
                          <a:latin typeface="+mn-lt"/>
                          <a:ea typeface="+mn-ea"/>
                          <a:cs typeface="+mn-cs"/>
                        </a:rPr>
                        <a:t>NA</a:t>
                      </a:r>
                    </a:p>
                  </a:txBody>
                  <a:tcPr marL="9525" marR="9525" marT="9525" marB="0" anchor="ctr">
                    <a:noFill/>
                  </a:tcPr>
                </a:tc>
                <a:extLst>
                  <a:ext uri="{0D108BD9-81ED-4DB2-BD59-A6C34878D82A}">
                    <a16:rowId xmlns="" xmlns:a16="http://schemas.microsoft.com/office/drawing/2014/main" val="3538473974"/>
                  </a:ext>
                </a:extLst>
              </a:tr>
              <a:tr h="117723">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1000" b="1" i="0" u="none" strike="noStrike" kern="1200" dirty="0">
                          <a:solidFill>
                            <a:srgbClr val="54C0E8"/>
                          </a:solidFill>
                          <a:effectLst/>
                          <a:latin typeface="+mn-lt"/>
                          <a:ea typeface="+mn-ea"/>
                          <a:cs typeface="+mn-cs"/>
                        </a:rPr>
                        <a:t>NA</a:t>
                      </a:r>
                    </a:p>
                  </a:txBody>
                  <a:tcPr marL="9525" marR="9525" marT="9525" marB="0" anchor="ctr">
                    <a:noFill/>
                  </a:tcPr>
                </a:tc>
                <a:extLst>
                  <a:ext uri="{0D108BD9-81ED-4DB2-BD59-A6C34878D82A}">
                    <a16:rowId xmlns="" xmlns:a16="http://schemas.microsoft.com/office/drawing/2014/main" val="1608317686"/>
                  </a:ext>
                </a:extLst>
              </a:tr>
              <a:tr h="314325">
                <a:tc>
                  <a:txBody>
                    <a:bodyPr/>
                    <a:lstStyle/>
                    <a:p>
                      <a:pPr algn="ctr" fontAlgn="t"/>
                      <a:r>
                        <a:rPr lang="en-IE" sz="1000" b="1" i="0" u="none" strike="noStrike" kern="1200" dirty="0">
                          <a:solidFill>
                            <a:srgbClr val="54C0E8"/>
                          </a:solidFill>
                          <a:effectLst/>
                          <a:latin typeface="+mn-lt"/>
                          <a:ea typeface="+mn-ea"/>
                          <a:cs typeface="+mn-cs"/>
                        </a:rPr>
                        <a:t>5</a:t>
                      </a:r>
                    </a:p>
                  </a:txBody>
                  <a:tcPr marL="9525" marR="9525" marT="9525" marB="0" anchor="ctr">
                    <a:noFill/>
                  </a:tcPr>
                </a:tc>
                <a:extLst>
                  <a:ext uri="{0D108BD9-81ED-4DB2-BD59-A6C34878D82A}">
                    <a16:rowId xmlns="" xmlns:a16="http://schemas.microsoft.com/office/drawing/2014/main" val="141727695"/>
                  </a:ext>
                </a:extLst>
              </a:tr>
            </a:tbl>
          </a:graphicData>
        </a:graphic>
      </p:graphicFrame>
    </p:spTree>
    <p:extLst>
      <p:ext uri="{BB962C8B-B14F-4D97-AF65-F5344CB8AC3E}">
        <p14:creationId xmlns:p14="http://schemas.microsoft.com/office/powerpoint/2010/main" val="36834946"/>
      </p:ext>
    </p:extLst>
  </p:cSld>
  <p:clrMapOvr>
    <a:masterClrMapping/>
  </p:clrMapOvr>
  <p:transition>
    <p:wipe dir="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74BCCA5E-8090-498A-9A3C-84AA6606263D}"/>
              </a:ext>
            </a:extLst>
          </p:cNvPr>
          <p:cNvSpPr>
            <a:spLocks noGrp="1"/>
          </p:cNvSpPr>
          <p:nvPr>
            <p:ph type="body" sz="quarter" idx="49"/>
          </p:nvPr>
        </p:nvSpPr>
        <p:spPr/>
        <p:txBody>
          <a:bodyPr/>
          <a:lstStyle/>
          <a:p>
            <a:r>
              <a:rPr lang="en-IE" dirty="0">
                <a:solidFill>
                  <a:prstClr val="white">
                    <a:lumMod val="50000"/>
                  </a:prstClr>
                </a:solidFill>
              </a:rPr>
              <a:t>Base : All adults 16+ n-1,303</a:t>
            </a:r>
            <a:endParaRPr lang="en-IE" dirty="0"/>
          </a:p>
        </p:txBody>
      </p:sp>
      <p:sp>
        <p:nvSpPr>
          <p:cNvPr id="2" name="Title 1">
            <a:extLst>
              <a:ext uri="{FF2B5EF4-FFF2-40B4-BE49-F238E27FC236}">
                <a16:creationId xmlns="" xmlns:a16="http://schemas.microsoft.com/office/drawing/2014/main" id="{73A4E6A3-C6F9-422C-ABBA-3A21C7FF6CF8}"/>
              </a:ext>
            </a:extLst>
          </p:cNvPr>
          <p:cNvSpPr>
            <a:spLocks noGrp="1"/>
          </p:cNvSpPr>
          <p:nvPr>
            <p:ph type="title"/>
          </p:nvPr>
        </p:nvSpPr>
        <p:spPr/>
        <p:txBody>
          <a:bodyPr>
            <a:noAutofit/>
          </a:bodyPr>
          <a:lstStyle/>
          <a:p>
            <a:r>
              <a:rPr lang="en-IE" dirty="0"/>
              <a:t>Sources for Finding out more about the Arts</a:t>
            </a:r>
          </a:p>
        </p:txBody>
      </p:sp>
      <p:sp>
        <p:nvSpPr>
          <p:cNvPr id="6" name="Text Placeholder 5">
            <a:extLst>
              <a:ext uri="{FF2B5EF4-FFF2-40B4-BE49-F238E27FC236}">
                <a16:creationId xmlns="" xmlns:a16="http://schemas.microsoft.com/office/drawing/2014/main" id="{591E47B5-6518-47E6-8F96-E3266514C8C6}"/>
              </a:ext>
            </a:extLst>
          </p:cNvPr>
          <p:cNvSpPr>
            <a:spLocks noGrp="1"/>
          </p:cNvSpPr>
          <p:nvPr>
            <p:ph type="body" sz="quarter" idx="60"/>
          </p:nvPr>
        </p:nvSpPr>
        <p:spPr/>
        <p:txBody>
          <a:bodyPr/>
          <a:lstStyle/>
          <a:p>
            <a:pPr fontAlgn="t"/>
            <a:r>
              <a:rPr lang="en-IE" i="0" dirty="0"/>
              <a:t>Q.25 How do you usually find out about the arts events and activities you are interested in?</a:t>
            </a:r>
          </a:p>
          <a:p>
            <a:endParaRPr lang="en-IE" dirty="0"/>
          </a:p>
        </p:txBody>
      </p:sp>
      <p:graphicFrame>
        <p:nvGraphicFramePr>
          <p:cNvPr id="9" name="Chart 8">
            <a:extLst>
              <a:ext uri="{FF2B5EF4-FFF2-40B4-BE49-F238E27FC236}">
                <a16:creationId xmlns="" xmlns:a16="http://schemas.microsoft.com/office/drawing/2014/main" id="{7E2B1FDB-73A1-479E-BEF6-7AD8CDE7D779}"/>
              </a:ext>
            </a:extLst>
          </p:cNvPr>
          <p:cNvGraphicFramePr/>
          <p:nvPr>
            <p:extLst>
              <p:ext uri="{D42A27DB-BD31-4B8C-83A1-F6EECF244321}">
                <p14:modId xmlns:p14="http://schemas.microsoft.com/office/powerpoint/2010/main" val="3734395272"/>
              </p:ext>
            </p:extLst>
          </p:nvPr>
        </p:nvGraphicFramePr>
        <p:xfrm>
          <a:off x="880258" y="1124688"/>
          <a:ext cx="8780917" cy="5546714"/>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 xmlns:a16="http://schemas.microsoft.com/office/drawing/2014/main" id="{DA231EE3-68CE-4E35-A966-002CA430036F}"/>
              </a:ext>
            </a:extLst>
          </p:cNvPr>
          <p:cNvSpPr txBox="1"/>
          <p:nvPr/>
        </p:nvSpPr>
        <p:spPr>
          <a:xfrm>
            <a:off x="7545288" y="736689"/>
            <a:ext cx="2611877" cy="287771"/>
          </a:xfrm>
          <a:prstGeom prst="rect">
            <a:avLst/>
          </a:prstGeom>
          <a:noFill/>
        </p:spPr>
        <p:txBody>
          <a:bodyPr wrap="square" rtlCol="0">
            <a:spAutoFit/>
          </a:bodyPr>
          <a:lstStyle/>
          <a:p>
            <a:pPr algn="ctr" defTabSz="450578" eaLnBrk="1" hangingPunct="1">
              <a:defRPr/>
            </a:pPr>
            <a:r>
              <a:rPr lang="en-IE" sz="1200" b="1" dirty="0">
                <a:solidFill>
                  <a:prstClr val="black"/>
                </a:solidFill>
                <a:latin typeface="+mn-lt"/>
                <a:cs typeface="Arial" charset="0"/>
              </a:rPr>
              <a:t>%</a:t>
            </a:r>
          </a:p>
        </p:txBody>
      </p:sp>
      <p:graphicFrame>
        <p:nvGraphicFramePr>
          <p:cNvPr id="12" name="Table 11">
            <a:extLst>
              <a:ext uri="{FF2B5EF4-FFF2-40B4-BE49-F238E27FC236}">
                <a16:creationId xmlns="" xmlns:a16="http://schemas.microsoft.com/office/drawing/2014/main" id="{DA353180-D537-4B0D-B3EE-C7D9FB5D5CBC}"/>
              </a:ext>
            </a:extLst>
          </p:cNvPr>
          <p:cNvGraphicFramePr>
            <a:graphicFrameLocks noGrp="1"/>
          </p:cNvGraphicFramePr>
          <p:nvPr>
            <p:extLst>
              <p:ext uri="{D42A27DB-BD31-4B8C-83A1-F6EECF244321}">
                <p14:modId xmlns:p14="http://schemas.microsoft.com/office/powerpoint/2010/main" val="596527929"/>
              </p:ext>
            </p:extLst>
          </p:nvPr>
        </p:nvGraphicFramePr>
        <p:xfrm>
          <a:off x="18653" y="1321346"/>
          <a:ext cx="5688632" cy="5223093"/>
        </p:xfrm>
        <a:graphic>
          <a:graphicData uri="http://schemas.openxmlformats.org/drawingml/2006/table">
            <a:tbl>
              <a:tblPr>
                <a:tableStyleId>{5C22544A-7EE6-4342-B048-85BDC9FD1C3A}</a:tableStyleId>
              </a:tblPr>
              <a:tblGrid>
                <a:gridCol w="5688632">
                  <a:extLst>
                    <a:ext uri="{9D8B030D-6E8A-4147-A177-3AD203B41FA5}">
                      <a16:colId xmlns="" xmlns:a16="http://schemas.microsoft.com/office/drawing/2014/main" val="1580743447"/>
                    </a:ext>
                  </a:extLst>
                </a:gridCol>
              </a:tblGrid>
              <a:tr h="275180">
                <a:tc>
                  <a:txBody>
                    <a:bodyPr/>
                    <a:lstStyle/>
                    <a:p>
                      <a:pPr algn="r" fontAlgn="t"/>
                      <a:r>
                        <a:rPr lang="en-IE" sz="900" u="none" strike="noStrike" dirty="0">
                          <a:effectLst/>
                        </a:rPr>
                        <a:t>Television</a:t>
                      </a:r>
                      <a:endParaRPr lang="en-IE"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1206413314"/>
                  </a:ext>
                </a:extLst>
              </a:tr>
              <a:tr h="288032">
                <a:tc>
                  <a:txBody>
                    <a:bodyPr/>
                    <a:lstStyle/>
                    <a:p>
                      <a:pPr algn="r" fontAlgn="t"/>
                      <a:r>
                        <a:rPr lang="en-IE" sz="900" u="none" strike="noStrike" dirty="0">
                          <a:effectLst/>
                        </a:rPr>
                        <a:t>Word of Mouth</a:t>
                      </a:r>
                      <a:endParaRPr lang="en-IE"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377774057"/>
                  </a:ext>
                </a:extLst>
              </a:tr>
              <a:tr h="251456">
                <a:tc>
                  <a:txBody>
                    <a:bodyPr/>
                    <a:lstStyle/>
                    <a:p>
                      <a:pPr algn="r" fontAlgn="t"/>
                      <a:r>
                        <a:rPr lang="en-IE" sz="900" u="none" strike="noStrike" dirty="0">
                          <a:effectLst/>
                        </a:rPr>
                        <a:t>Radio – Local</a:t>
                      </a:r>
                      <a:endParaRPr lang="en-IE"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146257347"/>
                  </a:ext>
                </a:extLst>
              </a:tr>
              <a:tr h="251456">
                <a:tc>
                  <a:txBody>
                    <a:bodyPr/>
                    <a:lstStyle/>
                    <a:p>
                      <a:pPr algn="r" fontAlgn="t"/>
                      <a:r>
                        <a:rPr lang="en-IE" sz="900" u="none" strike="noStrike" dirty="0">
                          <a:effectLst/>
                        </a:rPr>
                        <a:t>Radio – National</a:t>
                      </a:r>
                      <a:endParaRPr lang="en-IE"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4129519967"/>
                  </a:ext>
                </a:extLst>
              </a:tr>
              <a:tr h="251456">
                <a:tc>
                  <a:txBody>
                    <a:bodyPr/>
                    <a:lstStyle/>
                    <a:p>
                      <a:pPr algn="r" fontAlgn="t"/>
                      <a:r>
                        <a:rPr lang="en-IE" sz="900" u="none" strike="noStrike" dirty="0">
                          <a:effectLst/>
                        </a:rPr>
                        <a:t>Online via social media (Facebook, Instagram, etc)</a:t>
                      </a:r>
                      <a:endParaRPr lang="en-IE"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670529217"/>
                  </a:ext>
                </a:extLst>
              </a:tr>
              <a:tr h="251456">
                <a:tc>
                  <a:txBody>
                    <a:bodyPr/>
                    <a:lstStyle/>
                    <a:p>
                      <a:pPr algn="r" fontAlgn="t"/>
                      <a:r>
                        <a:rPr lang="en-IE" sz="900" u="none" strike="noStrike" dirty="0">
                          <a:effectLst/>
                        </a:rPr>
                        <a:t>Newspapers – Local</a:t>
                      </a:r>
                      <a:endParaRPr lang="en-IE"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4037271166"/>
                  </a:ext>
                </a:extLst>
              </a:tr>
              <a:tr h="290320">
                <a:tc>
                  <a:txBody>
                    <a:bodyPr/>
                    <a:lstStyle/>
                    <a:p>
                      <a:pPr algn="r" fontAlgn="t"/>
                      <a:r>
                        <a:rPr lang="en-IE" sz="900" u="none" strike="noStrike" dirty="0">
                          <a:effectLst/>
                        </a:rPr>
                        <a:t>Newspapers – National</a:t>
                      </a:r>
                      <a:endParaRPr lang="en-IE"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2865492140"/>
                  </a:ext>
                </a:extLst>
              </a:tr>
              <a:tr h="251456">
                <a:tc>
                  <a:txBody>
                    <a:bodyPr/>
                    <a:lstStyle/>
                    <a:p>
                      <a:pPr algn="r" fontAlgn="t"/>
                      <a:r>
                        <a:rPr lang="en-IE" sz="900" u="none" strike="noStrike" dirty="0">
                          <a:effectLst/>
                        </a:rPr>
                        <a:t>Online via websites</a:t>
                      </a:r>
                      <a:endParaRPr lang="en-IE"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2304419033"/>
                  </a:ext>
                </a:extLst>
              </a:tr>
              <a:tr h="251456">
                <a:tc>
                  <a:txBody>
                    <a:bodyPr/>
                    <a:lstStyle/>
                    <a:p>
                      <a:pPr algn="r" fontAlgn="t"/>
                      <a:r>
                        <a:rPr lang="en-IE" sz="900" u="none" strike="noStrike" dirty="0">
                          <a:effectLst/>
                        </a:rPr>
                        <a:t>Posters/ Billboard/ Noticeboard</a:t>
                      </a:r>
                      <a:endParaRPr lang="en-IE"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2197315929"/>
                  </a:ext>
                </a:extLst>
              </a:tr>
              <a:tr h="289176">
                <a:tc>
                  <a:txBody>
                    <a:bodyPr/>
                    <a:lstStyle/>
                    <a:p>
                      <a:pPr algn="r" fontAlgn="t"/>
                      <a:r>
                        <a:rPr lang="en-IE" sz="900" u="none" strike="noStrike" dirty="0">
                          <a:effectLst/>
                        </a:rPr>
                        <a:t>Events Guide</a:t>
                      </a:r>
                      <a:endParaRPr lang="en-IE"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953050490"/>
                  </a:ext>
                </a:extLst>
              </a:tr>
              <a:tr h="251456">
                <a:tc>
                  <a:txBody>
                    <a:bodyPr/>
                    <a:lstStyle/>
                    <a:p>
                      <a:pPr algn="r" fontAlgn="t"/>
                      <a:r>
                        <a:rPr lang="en-IE" sz="900" u="none" strike="noStrike">
                          <a:effectLst/>
                        </a:rPr>
                        <a:t>Flyer/ leaflet</a:t>
                      </a:r>
                      <a:endParaRPr lang="en-IE" sz="900" b="0" i="0" u="none" strike="noStrike">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576899178"/>
                  </a:ext>
                </a:extLst>
              </a:tr>
              <a:tr h="251456">
                <a:tc>
                  <a:txBody>
                    <a:bodyPr/>
                    <a:lstStyle/>
                    <a:p>
                      <a:pPr algn="r" fontAlgn="t"/>
                      <a:r>
                        <a:rPr lang="en-IE" sz="900" u="none" strike="noStrike" dirty="0">
                          <a:effectLst/>
                        </a:rPr>
                        <a:t>National radio advertising</a:t>
                      </a:r>
                      <a:endParaRPr lang="en-IE"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1437299343"/>
                  </a:ext>
                </a:extLst>
              </a:tr>
              <a:tr h="251456">
                <a:tc>
                  <a:txBody>
                    <a:bodyPr/>
                    <a:lstStyle/>
                    <a:p>
                      <a:pPr algn="r" fontAlgn="t"/>
                      <a:r>
                        <a:rPr lang="en-IE" sz="900" u="none" strike="noStrike" dirty="0">
                          <a:effectLst/>
                        </a:rPr>
                        <a:t>National tv advertising  </a:t>
                      </a:r>
                      <a:endParaRPr lang="en-IE"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2095167436"/>
                  </a:ext>
                </a:extLst>
              </a:tr>
              <a:tr h="251456">
                <a:tc>
                  <a:txBody>
                    <a:bodyPr/>
                    <a:lstStyle/>
                    <a:p>
                      <a:pPr algn="r" fontAlgn="t"/>
                      <a:r>
                        <a:rPr lang="en-IE" sz="900" u="none" strike="noStrike" dirty="0">
                          <a:effectLst/>
                        </a:rPr>
                        <a:t>Newspaper/print advertising</a:t>
                      </a:r>
                      <a:endParaRPr lang="en-IE"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531481244"/>
                  </a:ext>
                </a:extLst>
              </a:tr>
              <a:tr h="251456">
                <a:tc>
                  <a:txBody>
                    <a:bodyPr/>
                    <a:lstStyle/>
                    <a:p>
                      <a:pPr algn="r" fontAlgn="t"/>
                      <a:r>
                        <a:rPr lang="en-IE" sz="900" u="none" strike="noStrike" dirty="0">
                          <a:effectLst/>
                        </a:rPr>
                        <a:t>Mailing List – Email</a:t>
                      </a:r>
                      <a:endParaRPr lang="en-IE"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431600763"/>
                  </a:ext>
                </a:extLst>
              </a:tr>
              <a:tr h="254888">
                <a:tc>
                  <a:txBody>
                    <a:bodyPr/>
                    <a:lstStyle/>
                    <a:p>
                      <a:pPr algn="r" fontAlgn="t"/>
                      <a:r>
                        <a:rPr lang="en-IE" sz="900" u="none" strike="noStrike" dirty="0">
                          <a:effectLst/>
                        </a:rPr>
                        <a:t>Mailing List – Post</a:t>
                      </a:r>
                      <a:endParaRPr lang="en-IE"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116005603"/>
                  </a:ext>
                </a:extLst>
              </a:tr>
              <a:tr h="251456">
                <a:tc>
                  <a:txBody>
                    <a:bodyPr/>
                    <a:lstStyle/>
                    <a:p>
                      <a:pPr algn="r" fontAlgn="t"/>
                      <a:r>
                        <a:rPr lang="en-US" sz="900" u="none" strike="noStrike" dirty="0">
                          <a:effectLst/>
                        </a:rPr>
                        <a:t>Newspaper/print editorial arts coverage e.g. Within feature articles</a:t>
                      </a:r>
                      <a:endParaRPr lang="en-US"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1246128418"/>
                  </a:ext>
                </a:extLst>
              </a:tr>
              <a:tr h="252600">
                <a:tc>
                  <a:txBody>
                    <a:bodyPr/>
                    <a:lstStyle/>
                    <a:p>
                      <a:pPr algn="r" fontAlgn="t"/>
                      <a:r>
                        <a:rPr lang="en-US" sz="900" u="none" strike="noStrike" dirty="0">
                          <a:effectLst/>
                        </a:rPr>
                        <a:t>National radio editorial arts coverage i.e. Within broadcast </a:t>
                      </a:r>
                      <a:r>
                        <a:rPr lang="en-US" sz="900" u="none" strike="noStrike" dirty="0" err="1">
                          <a:effectLst/>
                        </a:rPr>
                        <a:t>programmes</a:t>
                      </a:r>
                      <a:endParaRPr lang="en-US"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654423745"/>
                  </a:ext>
                </a:extLst>
              </a:tr>
              <a:tr h="289176">
                <a:tc>
                  <a:txBody>
                    <a:bodyPr/>
                    <a:lstStyle/>
                    <a:p>
                      <a:pPr algn="r" fontAlgn="t"/>
                      <a:r>
                        <a:rPr lang="en-US" sz="900" u="none" strike="noStrike" dirty="0">
                          <a:effectLst/>
                        </a:rPr>
                        <a:t>National tv editorial arts coverage e.g. </a:t>
                      </a:r>
                      <a:r>
                        <a:rPr lang="en-US" sz="900" u="none" strike="noStrike" dirty="0" err="1">
                          <a:effectLst/>
                        </a:rPr>
                        <a:t>Programmes</a:t>
                      </a:r>
                      <a:r>
                        <a:rPr lang="en-US" sz="900" u="none" strike="noStrike" dirty="0">
                          <a:effectLst/>
                        </a:rPr>
                        <a:t> with an arts and culture focus, stories within the main news bulletins </a:t>
                      </a:r>
                      <a:endParaRPr lang="en-US"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24129314"/>
                  </a:ext>
                </a:extLst>
              </a:tr>
              <a:tr h="266249">
                <a:tc>
                  <a:txBody>
                    <a:bodyPr/>
                    <a:lstStyle/>
                    <a:p>
                      <a:pPr algn="r" fontAlgn="t"/>
                      <a:r>
                        <a:rPr lang="en-IE" sz="900" u="none" strike="noStrike" dirty="0">
                          <a:effectLst/>
                        </a:rPr>
                        <a:t>Other</a:t>
                      </a:r>
                      <a:endParaRPr lang="en-IE" sz="9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605512593"/>
                  </a:ext>
                </a:extLst>
              </a:tr>
            </a:tbl>
          </a:graphicData>
        </a:graphic>
      </p:graphicFrame>
      <p:graphicFrame>
        <p:nvGraphicFramePr>
          <p:cNvPr id="15" name="Table 14">
            <a:extLst>
              <a:ext uri="{FF2B5EF4-FFF2-40B4-BE49-F238E27FC236}">
                <a16:creationId xmlns="" xmlns:a16="http://schemas.microsoft.com/office/drawing/2014/main" id="{5D7E3A14-C8A6-4C97-B413-A85146FA939D}"/>
              </a:ext>
            </a:extLst>
          </p:cNvPr>
          <p:cNvGraphicFramePr>
            <a:graphicFrameLocks noGrp="1"/>
          </p:cNvGraphicFramePr>
          <p:nvPr>
            <p:extLst>
              <p:ext uri="{D42A27DB-BD31-4B8C-83A1-F6EECF244321}">
                <p14:modId xmlns:p14="http://schemas.microsoft.com/office/powerpoint/2010/main" val="414206314"/>
              </p:ext>
            </p:extLst>
          </p:nvPr>
        </p:nvGraphicFramePr>
        <p:xfrm>
          <a:off x="9105335" y="891515"/>
          <a:ext cx="672201" cy="5632316"/>
        </p:xfrm>
        <a:graphic>
          <a:graphicData uri="http://schemas.openxmlformats.org/drawingml/2006/table">
            <a:tbl>
              <a:tblPr>
                <a:tableStyleId>{5C22544A-7EE6-4342-B048-85BDC9FD1C3A}</a:tableStyleId>
              </a:tblPr>
              <a:tblGrid>
                <a:gridCol w="672201">
                  <a:extLst>
                    <a:ext uri="{9D8B030D-6E8A-4147-A177-3AD203B41FA5}">
                      <a16:colId xmlns="" xmlns:a16="http://schemas.microsoft.com/office/drawing/2014/main" val="1760011513"/>
                    </a:ext>
                  </a:extLst>
                </a:gridCol>
              </a:tblGrid>
              <a:tr h="190493">
                <a:tc>
                  <a:txBody>
                    <a:bodyPr/>
                    <a:lstStyle/>
                    <a:p>
                      <a:pPr algn="ctr" fontAlgn="t"/>
                      <a:r>
                        <a:rPr lang="en-IE" sz="1050" b="1" i="0" u="none" strike="noStrike" kern="1200" dirty="0">
                          <a:solidFill>
                            <a:srgbClr val="54C0E8"/>
                          </a:solidFill>
                          <a:effectLst/>
                          <a:latin typeface="+mn-lt"/>
                          <a:ea typeface="+mn-ea"/>
                          <a:cs typeface="+mn-cs"/>
                        </a:rPr>
                        <a:t>2018</a:t>
                      </a:r>
                    </a:p>
                  </a:txBody>
                  <a:tcPr marL="9525" marR="9525" marT="9525" marB="0" anchor="ctr">
                    <a:noFill/>
                  </a:tcPr>
                </a:tc>
                <a:extLst>
                  <a:ext uri="{0D108BD9-81ED-4DB2-BD59-A6C34878D82A}">
                    <a16:rowId xmlns="" xmlns:a16="http://schemas.microsoft.com/office/drawing/2014/main" val="1978870682"/>
                  </a:ext>
                </a:extLst>
              </a:tr>
              <a:tr h="190493">
                <a:tc>
                  <a:txBody>
                    <a:bodyPr/>
                    <a:lstStyle/>
                    <a:p>
                      <a:pPr algn="ctr" fontAlgn="t"/>
                      <a:r>
                        <a:rPr lang="en-IE" sz="1050" b="1" i="0" u="none" strike="noStrike" kern="1200" dirty="0">
                          <a:solidFill>
                            <a:srgbClr val="54C0E8"/>
                          </a:solidFill>
                          <a:effectLst/>
                          <a:latin typeface="+mn-lt"/>
                          <a:ea typeface="+mn-ea"/>
                          <a:cs typeface="+mn-cs"/>
                        </a:rPr>
                        <a:t>%</a:t>
                      </a:r>
                    </a:p>
                  </a:txBody>
                  <a:tcPr marL="9525" marR="9525" marT="9525" marB="0" anchor="ctr">
                    <a:noFill/>
                  </a:tcPr>
                </a:tc>
                <a:extLst>
                  <a:ext uri="{0D108BD9-81ED-4DB2-BD59-A6C34878D82A}">
                    <a16:rowId xmlns="" xmlns:a16="http://schemas.microsoft.com/office/drawing/2014/main" val="991824488"/>
                  </a:ext>
                </a:extLst>
              </a:tr>
              <a:tr h="254758">
                <a:tc>
                  <a:txBody>
                    <a:bodyPr/>
                    <a:lstStyle/>
                    <a:p>
                      <a:pPr algn="ctr" fontAlgn="t"/>
                      <a:r>
                        <a:rPr lang="en-IE" sz="1000" b="1" i="0" u="none" strike="noStrike" kern="1200" dirty="0">
                          <a:solidFill>
                            <a:srgbClr val="54C0E8"/>
                          </a:solidFill>
                          <a:effectLst/>
                          <a:latin typeface="+mn-lt"/>
                          <a:ea typeface="+mn-ea"/>
                          <a:cs typeface="+mn-cs"/>
                        </a:rPr>
                        <a:t>44</a:t>
                      </a:r>
                    </a:p>
                  </a:txBody>
                  <a:tcPr marL="9525" marR="9525" marT="9525" marB="0" anchor="ctr">
                    <a:noFill/>
                  </a:tcPr>
                </a:tc>
                <a:extLst>
                  <a:ext uri="{0D108BD9-81ED-4DB2-BD59-A6C34878D82A}">
                    <a16:rowId xmlns="" xmlns:a16="http://schemas.microsoft.com/office/drawing/2014/main" val="1723231656"/>
                  </a:ext>
                </a:extLst>
              </a:tr>
              <a:tr h="254758">
                <a:tc>
                  <a:txBody>
                    <a:bodyPr/>
                    <a:lstStyle/>
                    <a:p>
                      <a:pPr algn="ctr" fontAlgn="t"/>
                      <a:r>
                        <a:rPr lang="en-IE" sz="1000" b="1" i="0" u="none" strike="noStrike" kern="1200" dirty="0">
                          <a:solidFill>
                            <a:srgbClr val="54C0E8"/>
                          </a:solidFill>
                          <a:effectLst/>
                          <a:latin typeface="+mn-lt"/>
                          <a:ea typeface="+mn-ea"/>
                          <a:cs typeface="+mn-cs"/>
                        </a:rPr>
                        <a:t>35</a:t>
                      </a:r>
                    </a:p>
                  </a:txBody>
                  <a:tcPr marL="9525" marR="9525" marT="9525" marB="0" anchor="ctr">
                    <a:noFill/>
                  </a:tcPr>
                </a:tc>
                <a:extLst>
                  <a:ext uri="{0D108BD9-81ED-4DB2-BD59-A6C34878D82A}">
                    <a16:rowId xmlns="" xmlns:a16="http://schemas.microsoft.com/office/drawing/2014/main" val="1129808253"/>
                  </a:ext>
                </a:extLst>
              </a:tr>
              <a:tr h="254758">
                <a:tc>
                  <a:txBody>
                    <a:bodyPr/>
                    <a:lstStyle/>
                    <a:p>
                      <a:pPr algn="ctr" fontAlgn="t"/>
                      <a:r>
                        <a:rPr lang="en-IE" sz="1000" b="1" i="0" u="none" strike="noStrike" kern="1200" dirty="0">
                          <a:solidFill>
                            <a:srgbClr val="54C0E8"/>
                          </a:solidFill>
                          <a:effectLst/>
                          <a:latin typeface="+mn-lt"/>
                          <a:ea typeface="+mn-ea"/>
                          <a:cs typeface="+mn-cs"/>
                        </a:rPr>
                        <a:t>29</a:t>
                      </a:r>
                    </a:p>
                  </a:txBody>
                  <a:tcPr marL="9525" marR="9525" marT="9525" marB="0" anchor="ctr">
                    <a:noFill/>
                  </a:tcPr>
                </a:tc>
                <a:extLst>
                  <a:ext uri="{0D108BD9-81ED-4DB2-BD59-A6C34878D82A}">
                    <a16:rowId xmlns="" xmlns:a16="http://schemas.microsoft.com/office/drawing/2014/main" val="1891025611"/>
                  </a:ext>
                </a:extLst>
              </a:tr>
              <a:tr h="254758">
                <a:tc>
                  <a:txBody>
                    <a:bodyPr/>
                    <a:lstStyle/>
                    <a:p>
                      <a:pPr algn="ctr" fontAlgn="t"/>
                      <a:r>
                        <a:rPr lang="en-IE" sz="1000" b="1" i="0" u="none" strike="noStrike" kern="1200" dirty="0">
                          <a:solidFill>
                            <a:srgbClr val="54C0E8"/>
                          </a:solidFill>
                          <a:effectLst/>
                          <a:latin typeface="+mn-lt"/>
                          <a:ea typeface="+mn-ea"/>
                          <a:cs typeface="+mn-cs"/>
                        </a:rPr>
                        <a:t>30</a:t>
                      </a:r>
                    </a:p>
                  </a:txBody>
                  <a:tcPr marL="9525" marR="9525" marT="9525" marB="0" anchor="ctr">
                    <a:noFill/>
                  </a:tcPr>
                </a:tc>
                <a:extLst>
                  <a:ext uri="{0D108BD9-81ED-4DB2-BD59-A6C34878D82A}">
                    <a16:rowId xmlns="" xmlns:a16="http://schemas.microsoft.com/office/drawing/2014/main" val="3782088793"/>
                  </a:ext>
                </a:extLst>
              </a:tr>
              <a:tr h="254758">
                <a:tc>
                  <a:txBody>
                    <a:bodyPr/>
                    <a:lstStyle/>
                    <a:p>
                      <a:pPr algn="ctr" fontAlgn="t"/>
                      <a:r>
                        <a:rPr lang="en-IE" sz="1000" b="1" i="0" u="none" strike="noStrike" kern="1200" dirty="0">
                          <a:solidFill>
                            <a:srgbClr val="54C0E8"/>
                          </a:solidFill>
                          <a:effectLst/>
                          <a:latin typeface="+mn-lt"/>
                          <a:ea typeface="+mn-ea"/>
                          <a:cs typeface="+mn-cs"/>
                        </a:rPr>
                        <a:t>NA</a:t>
                      </a:r>
                    </a:p>
                  </a:txBody>
                  <a:tcPr marL="9525" marR="9525" marT="9525" marB="0" anchor="ctr">
                    <a:noFill/>
                  </a:tcPr>
                </a:tc>
                <a:extLst>
                  <a:ext uri="{0D108BD9-81ED-4DB2-BD59-A6C34878D82A}">
                    <a16:rowId xmlns="" xmlns:a16="http://schemas.microsoft.com/office/drawing/2014/main" val="1725736060"/>
                  </a:ext>
                </a:extLst>
              </a:tr>
              <a:tr h="254758">
                <a:tc>
                  <a:txBody>
                    <a:bodyPr/>
                    <a:lstStyle/>
                    <a:p>
                      <a:pPr algn="ctr" fontAlgn="t"/>
                      <a:r>
                        <a:rPr lang="en-IE" sz="1000" b="1" i="0" u="none" strike="noStrike" kern="1200" dirty="0">
                          <a:solidFill>
                            <a:srgbClr val="54C0E8"/>
                          </a:solidFill>
                          <a:effectLst/>
                          <a:latin typeface="+mn-lt"/>
                          <a:ea typeface="+mn-ea"/>
                          <a:cs typeface="+mn-cs"/>
                        </a:rPr>
                        <a:t>24</a:t>
                      </a:r>
                    </a:p>
                  </a:txBody>
                  <a:tcPr marL="9525" marR="9525" marT="9525" marB="0" anchor="ctr">
                    <a:noFill/>
                  </a:tcPr>
                </a:tc>
                <a:extLst>
                  <a:ext uri="{0D108BD9-81ED-4DB2-BD59-A6C34878D82A}">
                    <a16:rowId xmlns="" xmlns:a16="http://schemas.microsoft.com/office/drawing/2014/main" val="2246145613"/>
                  </a:ext>
                </a:extLst>
              </a:tr>
              <a:tr h="254758">
                <a:tc>
                  <a:txBody>
                    <a:bodyPr/>
                    <a:lstStyle/>
                    <a:p>
                      <a:pPr algn="ctr" fontAlgn="t"/>
                      <a:r>
                        <a:rPr lang="en-IE" sz="1000" b="1" i="0" u="none" strike="noStrike" kern="1200" dirty="0">
                          <a:solidFill>
                            <a:srgbClr val="54C0E8"/>
                          </a:solidFill>
                          <a:effectLst/>
                          <a:latin typeface="+mn-lt"/>
                          <a:ea typeface="+mn-ea"/>
                          <a:cs typeface="+mn-cs"/>
                        </a:rPr>
                        <a:t>21</a:t>
                      </a:r>
                    </a:p>
                  </a:txBody>
                  <a:tcPr marL="9525" marR="9525" marT="9525" marB="0" anchor="ctr">
                    <a:noFill/>
                  </a:tcPr>
                </a:tc>
                <a:extLst>
                  <a:ext uri="{0D108BD9-81ED-4DB2-BD59-A6C34878D82A}">
                    <a16:rowId xmlns="" xmlns:a16="http://schemas.microsoft.com/office/drawing/2014/main" val="463318813"/>
                  </a:ext>
                </a:extLst>
              </a:tr>
              <a:tr h="301185">
                <a:tc>
                  <a:txBody>
                    <a:bodyPr/>
                    <a:lstStyle/>
                    <a:p>
                      <a:pPr algn="ctr" fontAlgn="t"/>
                      <a:r>
                        <a:rPr lang="en-IE" sz="1000" b="1" i="0" u="none" strike="noStrike" kern="1200" dirty="0">
                          <a:solidFill>
                            <a:srgbClr val="54C0E8"/>
                          </a:solidFill>
                          <a:effectLst/>
                          <a:latin typeface="+mn-lt"/>
                          <a:ea typeface="+mn-ea"/>
                          <a:cs typeface="+mn-cs"/>
                        </a:rPr>
                        <a:t>NA</a:t>
                      </a:r>
                    </a:p>
                  </a:txBody>
                  <a:tcPr marL="9525" marR="9525" marT="9525" marB="0" anchor="ctr">
                    <a:noFill/>
                  </a:tcPr>
                </a:tc>
                <a:extLst>
                  <a:ext uri="{0D108BD9-81ED-4DB2-BD59-A6C34878D82A}">
                    <a16:rowId xmlns="" xmlns:a16="http://schemas.microsoft.com/office/drawing/2014/main" val="3688383878"/>
                  </a:ext>
                </a:extLst>
              </a:tr>
              <a:tr h="254758">
                <a:tc>
                  <a:txBody>
                    <a:bodyPr/>
                    <a:lstStyle/>
                    <a:p>
                      <a:pPr algn="ctr" fontAlgn="t"/>
                      <a:r>
                        <a:rPr lang="en-IE" sz="1000" b="1" i="0" u="none" strike="noStrike" kern="1200" dirty="0">
                          <a:solidFill>
                            <a:srgbClr val="54C0E8"/>
                          </a:solidFill>
                          <a:effectLst/>
                          <a:latin typeface="+mn-lt"/>
                          <a:ea typeface="+mn-ea"/>
                          <a:cs typeface="+mn-cs"/>
                        </a:rPr>
                        <a:t>13</a:t>
                      </a:r>
                    </a:p>
                  </a:txBody>
                  <a:tcPr marL="9525" marR="9525" marT="9525" marB="0" anchor="ctr">
                    <a:noFill/>
                  </a:tcPr>
                </a:tc>
                <a:extLst>
                  <a:ext uri="{0D108BD9-81ED-4DB2-BD59-A6C34878D82A}">
                    <a16:rowId xmlns="" xmlns:a16="http://schemas.microsoft.com/office/drawing/2014/main" val="1897878715"/>
                  </a:ext>
                </a:extLst>
              </a:tr>
              <a:tr h="254758">
                <a:tc>
                  <a:txBody>
                    <a:bodyPr/>
                    <a:lstStyle/>
                    <a:p>
                      <a:pPr algn="ctr" fontAlgn="t"/>
                      <a:r>
                        <a:rPr lang="en-IE" sz="1000" b="1" i="0" u="none" strike="noStrike" kern="1200" dirty="0">
                          <a:solidFill>
                            <a:srgbClr val="54C0E8"/>
                          </a:solidFill>
                          <a:effectLst/>
                          <a:latin typeface="+mn-lt"/>
                          <a:ea typeface="+mn-ea"/>
                          <a:cs typeface="+mn-cs"/>
                        </a:rPr>
                        <a:t>11</a:t>
                      </a:r>
                    </a:p>
                  </a:txBody>
                  <a:tcPr marL="9525" marR="9525" marT="9525" marB="0" anchor="ctr">
                    <a:noFill/>
                  </a:tcPr>
                </a:tc>
                <a:extLst>
                  <a:ext uri="{0D108BD9-81ED-4DB2-BD59-A6C34878D82A}">
                    <a16:rowId xmlns="" xmlns:a16="http://schemas.microsoft.com/office/drawing/2014/main" val="3138079262"/>
                  </a:ext>
                </a:extLst>
              </a:tr>
              <a:tr h="254758">
                <a:tc>
                  <a:txBody>
                    <a:bodyPr/>
                    <a:lstStyle/>
                    <a:p>
                      <a:pPr algn="ctr" fontAlgn="t"/>
                      <a:r>
                        <a:rPr lang="en-IE" sz="1000" b="1" i="0" u="none" strike="noStrike" kern="1200" dirty="0">
                          <a:solidFill>
                            <a:srgbClr val="54C0E8"/>
                          </a:solidFill>
                          <a:effectLst/>
                          <a:latin typeface="+mn-lt"/>
                          <a:ea typeface="+mn-ea"/>
                          <a:cs typeface="+mn-cs"/>
                        </a:rPr>
                        <a:t>11</a:t>
                      </a:r>
                    </a:p>
                  </a:txBody>
                  <a:tcPr marL="9525" marR="9525" marT="9525" marB="0" anchor="ctr">
                    <a:noFill/>
                  </a:tcPr>
                </a:tc>
                <a:extLst>
                  <a:ext uri="{0D108BD9-81ED-4DB2-BD59-A6C34878D82A}">
                    <a16:rowId xmlns="" xmlns:a16="http://schemas.microsoft.com/office/drawing/2014/main" val="277001362"/>
                  </a:ext>
                </a:extLst>
              </a:tr>
              <a:tr h="315846">
                <a:tc>
                  <a:txBody>
                    <a:bodyPr/>
                    <a:lstStyle/>
                    <a:p>
                      <a:pPr algn="ctr" fontAlgn="t"/>
                      <a:r>
                        <a:rPr lang="en-IE" sz="1000" b="1" i="0" u="none" strike="noStrike" kern="1200" dirty="0">
                          <a:solidFill>
                            <a:srgbClr val="54C0E8"/>
                          </a:solidFill>
                          <a:effectLst/>
                          <a:latin typeface="+mn-lt"/>
                          <a:ea typeface="+mn-ea"/>
                          <a:cs typeface="+mn-cs"/>
                        </a:rPr>
                        <a:t>NA</a:t>
                      </a:r>
                    </a:p>
                  </a:txBody>
                  <a:tcPr marL="9525" marR="9525" marT="9525" marB="0" anchor="ctr">
                    <a:noFill/>
                  </a:tcPr>
                </a:tc>
                <a:extLst>
                  <a:ext uri="{0D108BD9-81ED-4DB2-BD59-A6C34878D82A}">
                    <a16:rowId xmlns="" xmlns:a16="http://schemas.microsoft.com/office/drawing/2014/main" val="2553615419"/>
                  </a:ext>
                </a:extLst>
              </a:tr>
              <a:tr h="270123">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1000" b="1" i="0" u="none" strike="noStrike" kern="1200" dirty="0">
                          <a:solidFill>
                            <a:srgbClr val="54C0E8"/>
                          </a:solidFill>
                          <a:effectLst/>
                          <a:latin typeface="+mn-lt"/>
                          <a:ea typeface="+mn-ea"/>
                          <a:cs typeface="+mn-cs"/>
                        </a:rPr>
                        <a:t>NA</a:t>
                      </a:r>
                    </a:p>
                  </a:txBody>
                  <a:tcPr marL="9525" marR="9525" marT="9525" marB="0" anchor="ctr">
                    <a:noFill/>
                  </a:tcPr>
                </a:tc>
                <a:extLst>
                  <a:ext uri="{0D108BD9-81ED-4DB2-BD59-A6C34878D82A}">
                    <a16:rowId xmlns="" xmlns:a16="http://schemas.microsoft.com/office/drawing/2014/main" val="3717300983"/>
                  </a:ext>
                </a:extLst>
              </a:tr>
              <a:tr h="198115">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1000" b="1" i="0" u="none" strike="noStrike" kern="1200" dirty="0">
                          <a:solidFill>
                            <a:srgbClr val="54C0E8"/>
                          </a:solidFill>
                          <a:effectLst/>
                          <a:latin typeface="+mn-lt"/>
                          <a:ea typeface="+mn-ea"/>
                          <a:cs typeface="+mn-cs"/>
                        </a:rPr>
                        <a:t>NA</a:t>
                      </a:r>
                    </a:p>
                  </a:txBody>
                  <a:tcPr marL="9525" marR="9525" marT="9525" marB="0" anchor="ctr">
                    <a:noFill/>
                  </a:tcPr>
                </a:tc>
                <a:extLst>
                  <a:ext uri="{0D108BD9-81ED-4DB2-BD59-A6C34878D82A}">
                    <a16:rowId xmlns="" xmlns:a16="http://schemas.microsoft.com/office/drawing/2014/main" val="4025688418"/>
                  </a:ext>
                </a:extLst>
              </a:tr>
              <a:tr h="323850">
                <a:tc>
                  <a:txBody>
                    <a:bodyPr/>
                    <a:lstStyle/>
                    <a:p>
                      <a:pPr algn="ctr" fontAlgn="t"/>
                      <a:r>
                        <a:rPr lang="en-IE" sz="1000" b="1" i="0" u="none" strike="noStrike" kern="1200" dirty="0">
                          <a:solidFill>
                            <a:srgbClr val="54C0E8"/>
                          </a:solidFill>
                          <a:effectLst/>
                          <a:latin typeface="+mn-lt"/>
                          <a:ea typeface="+mn-ea"/>
                          <a:cs typeface="+mn-cs"/>
                        </a:rPr>
                        <a:t>8</a:t>
                      </a:r>
                    </a:p>
                  </a:txBody>
                  <a:tcPr marL="9525" marR="9525" marT="9525" marB="0" anchor="ctr">
                    <a:noFill/>
                  </a:tcPr>
                </a:tc>
                <a:extLst>
                  <a:ext uri="{0D108BD9-81ED-4DB2-BD59-A6C34878D82A}">
                    <a16:rowId xmlns="" xmlns:a16="http://schemas.microsoft.com/office/drawing/2014/main" val="2000027188"/>
                  </a:ext>
                </a:extLst>
              </a:tr>
              <a:tr h="216024">
                <a:tc>
                  <a:txBody>
                    <a:bodyPr/>
                    <a:lstStyle/>
                    <a:p>
                      <a:pPr algn="ctr" fontAlgn="t"/>
                      <a:r>
                        <a:rPr lang="en-IE" sz="1000" b="1" i="0" u="none" strike="noStrike" kern="1200" dirty="0">
                          <a:solidFill>
                            <a:srgbClr val="54C0E8"/>
                          </a:solidFill>
                          <a:effectLst/>
                          <a:latin typeface="+mn-lt"/>
                          <a:ea typeface="+mn-ea"/>
                          <a:cs typeface="+mn-cs"/>
                        </a:rPr>
                        <a:t>5</a:t>
                      </a:r>
                    </a:p>
                  </a:txBody>
                  <a:tcPr marL="9525" marR="9525" marT="9525" marB="0" anchor="ctr">
                    <a:noFill/>
                  </a:tcPr>
                </a:tc>
                <a:extLst>
                  <a:ext uri="{0D108BD9-81ED-4DB2-BD59-A6C34878D82A}">
                    <a16:rowId xmlns="" xmlns:a16="http://schemas.microsoft.com/office/drawing/2014/main" val="480168259"/>
                  </a:ext>
                </a:extLst>
              </a:tr>
              <a:tr h="288032">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1000" b="1" i="0" u="none" strike="noStrike" kern="1200" dirty="0">
                          <a:solidFill>
                            <a:srgbClr val="54C0E8"/>
                          </a:solidFill>
                          <a:effectLst/>
                          <a:latin typeface="+mn-lt"/>
                          <a:ea typeface="+mn-ea"/>
                          <a:cs typeface="+mn-cs"/>
                        </a:rPr>
                        <a:t>NA</a:t>
                      </a:r>
                    </a:p>
                  </a:txBody>
                  <a:tcPr marL="9525" marR="9525" marT="9525" marB="0" anchor="ctr">
                    <a:noFill/>
                  </a:tcPr>
                </a:tc>
                <a:extLst>
                  <a:ext uri="{0D108BD9-81ED-4DB2-BD59-A6C34878D82A}">
                    <a16:rowId xmlns="" xmlns:a16="http://schemas.microsoft.com/office/drawing/2014/main" val="1676855273"/>
                  </a:ext>
                </a:extLst>
              </a:tr>
              <a:tr h="314325">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1000" b="1" i="0" u="none" strike="noStrike" kern="1200" dirty="0">
                          <a:solidFill>
                            <a:srgbClr val="54C0E8"/>
                          </a:solidFill>
                          <a:effectLst/>
                          <a:latin typeface="+mn-lt"/>
                          <a:ea typeface="+mn-ea"/>
                          <a:cs typeface="+mn-cs"/>
                        </a:rPr>
                        <a:t>NA</a:t>
                      </a:r>
                    </a:p>
                  </a:txBody>
                  <a:tcPr marL="9525" marR="9525" marT="9525" marB="0" anchor="ctr">
                    <a:noFill/>
                  </a:tcPr>
                </a:tc>
                <a:extLst>
                  <a:ext uri="{0D108BD9-81ED-4DB2-BD59-A6C34878D82A}">
                    <a16:rowId xmlns="" xmlns:a16="http://schemas.microsoft.com/office/drawing/2014/main" val="3538473974"/>
                  </a:ext>
                </a:extLst>
              </a:tr>
              <a:tr h="117723">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1000" b="1" i="0" u="none" strike="noStrike" kern="1200" dirty="0">
                          <a:solidFill>
                            <a:srgbClr val="54C0E8"/>
                          </a:solidFill>
                          <a:effectLst/>
                          <a:latin typeface="+mn-lt"/>
                          <a:ea typeface="+mn-ea"/>
                          <a:cs typeface="+mn-cs"/>
                        </a:rPr>
                        <a:t>NA</a:t>
                      </a:r>
                    </a:p>
                  </a:txBody>
                  <a:tcPr marL="9525" marR="9525" marT="9525" marB="0" anchor="ctr">
                    <a:noFill/>
                  </a:tcPr>
                </a:tc>
                <a:extLst>
                  <a:ext uri="{0D108BD9-81ED-4DB2-BD59-A6C34878D82A}">
                    <a16:rowId xmlns="" xmlns:a16="http://schemas.microsoft.com/office/drawing/2014/main" val="1608317686"/>
                  </a:ext>
                </a:extLst>
              </a:tr>
              <a:tr h="314325">
                <a:tc>
                  <a:txBody>
                    <a:bodyPr/>
                    <a:lstStyle/>
                    <a:p>
                      <a:pPr algn="ctr" fontAlgn="t"/>
                      <a:r>
                        <a:rPr lang="en-IE" sz="1000" b="1" i="0" u="none" strike="noStrike" kern="1200" dirty="0">
                          <a:solidFill>
                            <a:srgbClr val="54C0E8"/>
                          </a:solidFill>
                          <a:effectLst/>
                          <a:latin typeface="+mn-lt"/>
                          <a:ea typeface="+mn-ea"/>
                          <a:cs typeface="+mn-cs"/>
                        </a:rPr>
                        <a:t>5</a:t>
                      </a:r>
                    </a:p>
                  </a:txBody>
                  <a:tcPr marL="9525" marR="9525" marT="9525" marB="0" anchor="ctr">
                    <a:noFill/>
                  </a:tcPr>
                </a:tc>
                <a:extLst>
                  <a:ext uri="{0D108BD9-81ED-4DB2-BD59-A6C34878D82A}">
                    <a16:rowId xmlns="" xmlns:a16="http://schemas.microsoft.com/office/drawing/2014/main" val="141727695"/>
                  </a:ext>
                </a:extLst>
              </a:tr>
            </a:tbl>
          </a:graphicData>
        </a:graphic>
      </p:graphicFrame>
    </p:spTree>
    <p:extLst>
      <p:ext uri="{BB962C8B-B14F-4D97-AF65-F5344CB8AC3E}">
        <p14:creationId xmlns:p14="http://schemas.microsoft.com/office/powerpoint/2010/main" val="1675777070"/>
      </p:ext>
    </p:extLst>
  </p:cSld>
  <p:clrMapOvr>
    <a:masterClrMapping/>
  </p:clrMapOvr>
  <p:transition spd="slow">
    <p:wipe dir="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74BCCA5E-8090-498A-9A3C-84AA6606263D}"/>
              </a:ext>
            </a:extLst>
          </p:cNvPr>
          <p:cNvSpPr>
            <a:spLocks noGrp="1"/>
          </p:cNvSpPr>
          <p:nvPr>
            <p:ph type="body" sz="quarter" idx="49"/>
          </p:nvPr>
        </p:nvSpPr>
        <p:spPr/>
        <p:txBody>
          <a:bodyPr/>
          <a:lstStyle/>
          <a:p>
            <a:r>
              <a:rPr lang="en-IE" dirty="0">
                <a:solidFill>
                  <a:prstClr val="white">
                    <a:lumMod val="50000"/>
                  </a:prstClr>
                </a:solidFill>
              </a:rPr>
              <a:t>Base : All adults 16+ n-1,303</a:t>
            </a:r>
            <a:endParaRPr lang="en-IE" dirty="0"/>
          </a:p>
        </p:txBody>
      </p:sp>
      <p:sp>
        <p:nvSpPr>
          <p:cNvPr id="2" name="Title 1">
            <a:extLst>
              <a:ext uri="{FF2B5EF4-FFF2-40B4-BE49-F238E27FC236}">
                <a16:creationId xmlns="" xmlns:a16="http://schemas.microsoft.com/office/drawing/2014/main" id="{73A4E6A3-C6F9-422C-ABBA-3A21C7FF6CF8}"/>
              </a:ext>
            </a:extLst>
          </p:cNvPr>
          <p:cNvSpPr>
            <a:spLocks noGrp="1"/>
          </p:cNvSpPr>
          <p:nvPr>
            <p:ph type="title"/>
          </p:nvPr>
        </p:nvSpPr>
        <p:spPr/>
        <p:txBody>
          <a:bodyPr>
            <a:noAutofit/>
          </a:bodyPr>
          <a:lstStyle/>
          <a:p>
            <a:r>
              <a:rPr lang="en-IE" dirty="0"/>
              <a:t>Sources for Finding out more about the Arts</a:t>
            </a:r>
          </a:p>
        </p:txBody>
      </p:sp>
      <p:sp>
        <p:nvSpPr>
          <p:cNvPr id="6" name="Text Placeholder 5">
            <a:extLst>
              <a:ext uri="{FF2B5EF4-FFF2-40B4-BE49-F238E27FC236}">
                <a16:creationId xmlns="" xmlns:a16="http://schemas.microsoft.com/office/drawing/2014/main" id="{591E47B5-6518-47E6-8F96-E3266514C8C6}"/>
              </a:ext>
            </a:extLst>
          </p:cNvPr>
          <p:cNvSpPr>
            <a:spLocks noGrp="1"/>
          </p:cNvSpPr>
          <p:nvPr>
            <p:ph type="body" sz="quarter" idx="60"/>
          </p:nvPr>
        </p:nvSpPr>
        <p:spPr/>
        <p:txBody>
          <a:bodyPr/>
          <a:lstStyle/>
          <a:p>
            <a:pPr fontAlgn="t"/>
            <a:r>
              <a:rPr lang="en-IE" i="0" dirty="0"/>
              <a:t>Q.25 How do you usually find out about the arts events and activities you are interested in?</a:t>
            </a:r>
          </a:p>
          <a:p>
            <a:endParaRPr lang="en-IE" dirty="0"/>
          </a:p>
        </p:txBody>
      </p:sp>
      <p:graphicFrame>
        <p:nvGraphicFramePr>
          <p:cNvPr id="9" name="Chart 8">
            <a:extLst>
              <a:ext uri="{FF2B5EF4-FFF2-40B4-BE49-F238E27FC236}">
                <a16:creationId xmlns="" xmlns:a16="http://schemas.microsoft.com/office/drawing/2014/main" id="{7E2B1FDB-73A1-479E-BEF6-7AD8CDE7D779}"/>
              </a:ext>
            </a:extLst>
          </p:cNvPr>
          <p:cNvGraphicFramePr/>
          <p:nvPr>
            <p:extLst>
              <p:ext uri="{D42A27DB-BD31-4B8C-83A1-F6EECF244321}">
                <p14:modId xmlns:p14="http://schemas.microsoft.com/office/powerpoint/2010/main" val="2468240136"/>
              </p:ext>
            </p:extLst>
          </p:nvPr>
        </p:nvGraphicFramePr>
        <p:xfrm>
          <a:off x="-1527720" y="1133123"/>
          <a:ext cx="8780917" cy="4714836"/>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 xmlns:a16="http://schemas.microsoft.com/office/drawing/2014/main" id="{DA231EE3-68CE-4E35-A966-002CA430036F}"/>
              </a:ext>
            </a:extLst>
          </p:cNvPr>
          <p:cNvSpPr txBox="1"/>
          <p:nvPr/>
        </p:nvSpPr>
        <p:spPr>
          <a:xfrm>
            <a:off x="5005419" y="1251932"/>
            <a:ext cx="2611877" cy="287771"/>
          </a:xfrm>
          <a:prstGeom prst="rect">
            <a:avLst/>
          </a:prstGeom>
          <a:noFill/>
        </p:spPr>
        <p:txBody>
          <a:bodyPr wrap="square" rtlCol="0">
            <a:spAutoFit/>
          </a:bodyPr>
          <a:lstStyle/>
          <a:p>
            <a:pPr algn="ctr" defTabSz="450578" eaLnBrk="1" hangingPunct="1">
              <a:defRPr/>
            </a:pPr>
            <a:r>
              <a:rPr lang="en-IE" sz="1200" b="1" dirty="0">
                <a:solidFill>
                  <a:prstClr val="black"/>
                </a:solidFill>
                <a:latin typeface="+mn-lt"/>
                <a:cs typeface="Arial" charset="0"/>
              </a:rPr>
              <a:t>%</a:t>
            </a:r>
          </a:p>
        </p:txBody>
      </p:sp>
      <p:graphicFrame>
        <p:nvGraphicFramePr>
          <p:cNvPr id="7" name="Table 6">
            <a:extLst>
              <a:ext uri="{FF2B5EF4-FFF2-40B4-BE49-F238E27FC236}">
                <a16:creationId xmlns="" xmlns:a16="http://schemas.microsoft.com/office/drawing/2014/main" id="{77736BBD-095A-46F1-985C-C2EE67435F5F}"/>
              </a:ext>
            </a:extLst>
          </p:cNvPr>
          <p:cNvGraphicFramePr>
            <a:graphicFrameLocks noGrp="1"/>
          </p:cNvGraphicFramePr>
          <p:nvPr>
            <p:extLst>
              <p:ext uri="{D42A27DB-BD31-4B8C-83A1-F6EECF244321}">
                <p14:modId xmlns:p14="http://schemas.microsoft.com/office/powerpoint/2010/main" val="166433779"/>
              </p:ext>
            </p:extLst>
          </p:nvPr>
        </p:nvGraphicFramePr>
        <p:xfrm>
          <a:off x="1568624" y="1694508"/>
          <a:ext cx="1701800" cy="4265394"/>
        </p:xfrm>
        <a:graphic>
          <a:graphicData uri="http://schemas.openxmlformats.org/drawingml/2006/table">
            <a:tbl>
              <a:tblPr>
                <a:tableStyleId>{5C22544A-7EE6-4342-B048-85BDC9FD1C3A}</a:tableStyleId>
              </a:tblPr>
              <a:tblGrid>
                <a:gridCol w="1701800">
                  <a:extLst>
                    <a:ext uri="{9D8B030D-6E8A-4147-A177-3AD203B41FA5}">
                      <a16:colId xmlns="" xmlns:a16="http://schemas.microsoft.com/office/drawing/2014/main" val="217853372"/>
                    </a:ext>
                  </a:extLst>
                </a:gridCol>
              </a:tblGrid>
              <a:tr h="1086420">
                <a:tc>
                  <a:txBody>
                    <a:bodyPr/>
                    <a:lstStyle/>
                    <a:p>
                      <a:pPr algn="r" fontAlgn="t"/>
                      <a:r>
                        <a:rPr lang="en-IE" sz="1200" u="none" strike="noStrike" kern="1200" dirty="0">
                          <a:solidFill>
                            <a:schemeClr val="dk1"/>
                          </a:solidFill>
                          <a:effectLst/>
                          <a:latin typeface="+mn-lt"/>
                          <a:ea typeface="+mn-ea"/>
                          <a:cs typeface="+mn-cs"/>
                        </a:rPr>
                        <a:t>ANY - Television</a:t>
                      </a:r>
                    </a:p>
                  </a:txBody>
                  <a:tcPr marL="9525" marR="9525" marT="9525" marB="0">
                    <a:noFill/>
                  </a:tcPr>
                </a:tc>
                <a:extLst>
                  <a:ext uri="{0D108BD9-81ED-4DB2-BD59-A6C34878D82A}">
                    <a16:rowId xmlns="" xmlns:a16="http://schemas.microsoft.com/office/drawing/2014/main" val="2842435231"/>
                  </a:ext>
                </a:extLst>
              </a:tr>
              <a:tr h="1152128">
                <a:tc>
                  <a:txBody>
                    <a:bodyPr/>
                    <a:lstStyle/>
                    <a:p>
                      <a:pPr algn="r" fontAlgn="t"/>
                      <a:r>
                        <a:rPr lang="en-IE" sz="1200" u="none" strike="noStrike" kern="1200" dirty="0">
                          <a:solidFill>
                            <a:schemeClr val="dk1"/>
                          </a:solidFill>
                          <a:effectLst/>
                          <a:latin typeface="+mn-lt"/>
                          <a:ea typeface="+mn-ea"/>
                          <a:cs typeface="+mn-cs"/>
                        </a:rPr>
                        <a:t>ANY - Radio</a:t>
                      </a:r>
                    </a:p>
                  </a:txBody>
                  <a:tcPr marL="9525" marR="9525" marT="9525" marB="0">
                    <a:noFill/>
                  </a:tcPr>
                </a:tc>
                <a:extLst>
                  <a:ext uri="{0D108BD9-81ED-4DB2-BD59-A6C34878D82A}">
                    <a16:rowId xmlns="" xmlns:a16="http://schemas.microsoft.com/office/drawing/2014/main" val="1915228025"/>
                  </a:ext>
                </a:extLst>
              </a:tr>
              <a:tr h="1080120">
                <a:tc>
                  <a:txBody>
                    <a:bodyPr/>
                    <a:lstStyle/>
                    <a:p>
                      <a:pPr algn="r" fontAlgn="t"/>
                      <a:r>
                        <a:rPr lang="en-IE" sz="1200" u="none" strike="noStrike" kern="1200" dirty="0">
                          <a:solidFill>
                            <a:schemeClr val="dk1"/>
                          </a:solidFill>
                          <a:effectLst/>
                          <a:latin typeface="+mn-lt"/>
                          <a:ea typeface="+mn-ea"/>
                          <a:cs typeface="+mn-cs"/>
                        </a:rPr>
                        <a:t>ANY - Newspaper</a:t>
                      </a:r>
                    </a:p>
                  </a:txBody>
                  <a:tcPr marL="9525" marR="9525" marT="9525" marB="0">
                    <a:noFill/>
                  </a:tcPr>
                </a:tc>
                <a:extLst>
                  <a:ext uri="{0D108BD9-81ED-4DB2-BD59-A6C34878D82A}">
                    <a16:rowId xmlns="" xmlns:a16="http://schemas.microsoft.com/office/drawing/2014/main" val="3256988900"/>
                  </a:ext>
                </a:extLst>
              </a:tr>
              <a:tr h="946726">
                <a:tc>
                  <a:txBody>
                    <a:bodyPr/>
                    <a:lstStyle/>
                    <a:p>
                      <a:pPr algn="r" fontAlgn="t"/>
                      <a:r>
                        <a:rPr lang="en-IE" sz="1200" u="none" strike="noStrike" kern="1200" dirty="0">
                          <a:solidFill>
                            <a:schemeClr val="dk1"/>
                          </a:solidFill>
                          <a:effectLst/>
                          <a:latin typeface="+mn-lt"/>
                          <a:ea typeface="+mn-ea"/>
                          <a:cs typeface="+mn-cs"/>
                        </a:rPr>
                        <a:t>ANY - Online</a:t>
                      </a:r>
                    </a:p>
                  </a:txBody>
                  <a:tcPr marL="9525" marR="9525" marT="9525" marB="0">
                    <a:noFill/>
                  </a:tcPr>
                </a:tc>
                <a:extLst>
                  <a:ext uri="{0D108BD9-81ED-4DB2-BD59-A6C34878D82A}">
                    <a16:rowId xmlns="" xmlns:a16="http://schemas.microsoft.com/office/drawing/2014/main" val="3475090082"/>
                  </a:ext>
                </a:extLst>
              </a:tr>
            </a:tbl>
          </a:graphicData>
        </a:graphic>
      </p:graphicFrame>
    </p:spTree>
    <p:extLst>
      <p:ext uri="{BB962C8B-B14F-4D97-AF65-F5344CB8AC3E}">
        <p14:creationId xmlns:p14="http://schemas.microsoft.com/office/powerpoint/2010/main" val="4234713639"/>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 xmlns:a16="http://schemas.microsoft.com/office/drawing/2014/main" id="{1AC5BA30-FE62-4545-81B5-45DD3F9B894A}"/>
              </a:ext>
            </a:extLst>
          </p:cNvPr>
          <p:cNvSpPr>
            <a:spLocks noGrp="1"/>
          </p:cNvSpPr>
          <p:nvPr>
            <p:ph type="body" sz="quarter" idx="49"/>
          </p:nvPr>
        </p:nvSpPr>
        <p:spPr>
          <a:xfrm>
            <a:off x="262190" y="556890"/>
            <a:ext cx="5548676" cy="323941"/>
          </a:xfrm>
        </p:spPr>
        <p:txBody>
          <a:bodyPr/>
          <a:lstStyle/>
          <a:p>
            <a:r>
              <a:rPr lang="en-GB" dirty="0">
                <a:solidFill>
                  <a:schemeClr val="tx1">
                    <a:lumMod val="50000"/>
                    <a:lumOff val="50000"/>
                  </a:schemeClr>
                </a:solidFill>
              </a:rPr>
              <a:t>Base: Adults aged 16+ n – 1,303</a:t>
            </a:r>
            <a:endParaRPr lang="en-IE" dirty="0"/>
          </a:p>
        </p:txBody>
      </p:sp>
      <p:sp>
        <p:nvSpPr>
          <p:cNvPr id="371714" name="Rectangle 2"/>
          <p:cNvSpPr>
            <a:spLocks noGrp="1" noChangeArrowheads="1"/>
          </p:cNvSpPr>
          <p:nvPr>
            <p:ph type="title"/>
          </p:nvPr>
        </p:nvSpPr>
        <p:spPr/>
        <p:txBody>
          <a:bodyPr/>
          <a:lstStyle/>
          <a:p>
            <a:r>
              <a:rPr lang="en-IE" dirty="0"/>
              <a:t>Arts attendance past 12 months 2019</a:t>
            </a:r>
            <a:endParaRPr lang="en-GB" dirty="0"/>
          </a:p>
        </p:txBody>
      </p:sp>
      <p:sp>
        <p:nvSpPr>
          <p:cNvPr id="7" name="Text Placeholder 6">
            <a:extLst>
              <a:ext uri="{FF2B5EF4-FFF2-40B4-BE49-F238E27FC236}">
                <a16:creationId xmlns="" xmlns:a16="http://schemas.microsoft.com/office/drawing/2014/main" id="{277212C7-FEC9-482B-9B9F-C9499C977C12}"/>
              </a:ext>
            </a:extLst>
          </p:cNvPr>
          <p:cNvSpPr>
            <a:spLocks noGrp="1"/>
          </p:cNvSpPr>
          <p:nvPr>
            <p:ph type="body" sz="quarter" idx="60"/>
          </p:nvPr>
        </p:nvSpPr>
        <p:spPr>
          <a:xfrm>
            <a:off x="740203" y="6562163"/>
            <a:ext cx="6911567" cy="285204"/>
          </a:xfrm>
          <a:prstGeom prst="rect">
            <a:avLst/>
          </a:prstGeom>
        </p:spPr>
        <p:txBody>
          <a:bodyPr/>
          <a:lstStyle/>
          <a:p>
            <a:pPr defTabSz="265113">
              <a:spcBef>
                <a:spcPts val="0"/>
              </a:spcBef>
            </a:pPr>
            <a:r>
              <a:rPr lang="en-IE" dirty="0">
                <a:latin typeface="Calibri" panose="020F0502020204030204" pitchFamily="34" charset="0"/>
                <a:cs typeface="Calibri" panose="020F0502020204030204" pitchFamily="34" charset="0"/>
              </a:rPr>
              <a:t>Q.2	</a:t>
            </a:r>
            <a:r>
              <a:rPr lang="en-IE" u="sng" dirty="0">
                <a:latin typeface="Calibri" panose="020F0502020204030204" pitchFamily="34" charset="0"/>
                <a:cs typeface="Calibri" panose="020F0502020204030204" pitchFamily="34" charset="0"/>
              </a:rPr>
              <a:t>In the past 12 months</a:t>
            </a:r>
            <a:r>
              <a:rPr lang="en-IE" dirty="0">
                <a:latin typeface="Calibri" panose="020F0502020204030204" pitchFamily="34" charset="0"/>
                <a:cs typeface="Calibri" panose="020F0502020204030204" pitchFamily="34" charset="0"/>
              </a:rPr>
              <a:t>, have you been to any of these events? </a:t>
            </a:r>
          </a:p>
        </p:txBody>
      </p:sp>
      <p:sp>
        <p:nvSpPr>
          <p:cNvPr id="8" name="Parallelogram 7">
            <a:extLst>
              <a:ext uri="{FF2B5EF4-FFF2-40B4-BE49-F238E27FC236}">
                <a16:creationId xmlns="" xmlns:a16="http://schemas.microsoft.com/office/drawing/2014/main" id="{D7414C8C-6B91-4E97-820E-A475A9E74536}"/>
              </a:ext>
            </a:extLst>
          </p:cNvPr>
          <p:cNvSpPr/>
          <p:nvPr/>
        </p:nvSpPr>
        <p:spPr>
          <a:xfrm>
            <a:off x="775459" y="5652228"/>
            <a:ext cx="8554789" cy="534057"/>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IE" sz="1400" b="1" dirty="0">
                <a:solidFill>
                  <a:prstClr val="white"/>
                </a:solidFill>
                <a:latin typeface="Calibri" panose="020F0502020204030204" pitchFamily="34" charset="0"/>
                <a:cs typeface="Calibri" panose="020F0502020204030204" pitchFamily="34" charset="0"/>
              </a:rPr>
              <a:t>At an aggregate level, 76% of Irish adults have attended an Arts events (incl. film) in the past 12 months; this equates </a:t>
            </a:r>
            <a:r>
              <a:rPr lang="en-IE" sz="1400" b="1" dirty="0" err="1">
                <a:solidFill>
                  <a:prstClr val="white"/>
                </a:solidFill>
                <a:latin typeface="Calibri" panose="020F0502020204030204" pitchFamily="34" charset="0"/>
                <a:cs typeface="Calibri" panose="020F0502020204030204" pitchFamily="34" charset="0"/>
              </a:rPr>
              <a:t>2.8m</a:t>
            </a:r>
            <a:r>
              <a:rPr lang="en-IE" sz="1400" b="1" dirty="0">
                <a:solidFill>
                  <a:prstClr val="white"/>
                </a:solidFill>
                <a:latin typeface="Calibri" panose="020F0502020204030204" pitchFamily="34" charset="0"/>
                <a:cs typeface="Calibri" panose="020F0502020204030204" pitchFamily="34" charset="0"/>
              </a:rPr>
              <a:t> adults. </a:t>
            </a:r>
            <a:endParaRPr lang="en-IE" sz="1400" b="1" dirty="0">
              <a:latin typeface="Calibri" panose="020F0502020204030204" pitchFamily="34" charset="0"/>
              <a:cs typeface="Calibri" panose="020F0502020204030204" pitchFamily="34" charset="0"/>
            </a:endParaRPr>
          </a:p>
        </p:txBody>
      </p:sp>
      <p:sp>
        <p:nvSpPr>
          <p:cNvPr id="10" name="Oval 9">
            <a:extLst>
              <a:ext uri="{FF2B5EF4-FFF2-40B4-BE49-F238E27FC236}">
                <a16:creationId xmlns="" xmlns:a16="http://schemas.microsoft.com/office/drawing/2014/main" id="{7404FC3F-FC44-4CA9-9A3D-7CD5FAC43E96}"/>
              </a:ext>
            </a:extLst>
          </p:cNvPr>
          <p:cNvSpPr/>
          <p:nvPr/>
        </p:nvSpPr>
        <p:spPr>
          <a:xfrm>
            <a:off x="1312357" y="2188358"/>
            <a:ext cx="2790252" cy="2790252"/>
          </a:xfrm>
          <a:prstGeom prst="ellipse">
            <a:avLst/>
          </a:prstGeom>
          <a:solidFill>
            <a:srgbClr val="FFFFFF">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0578" eaLnBrk="1" hangingPunct="1">
              <a:defRPr/>
            </a:pPr>
            <a:endParaRPr lang="en-IE" sz="1904" dirty="0">
              <a:solidFill>
                <a:prstClr val="white"/>
              </a:solidFill>
              <a:latin typeface="Calibri" panose="020F0502020204030204" pitchFamily="34" charset="0"/>
              <a:cs typeface="Calibri" panose="020F0502020204030204" pitchFamily="34" charset="0"/>
            </a:endParaRPr>
          </a:p>
        </p:txBody>
      </p:sp>
      <p:graphicFrame>
        <p:nvGraphicFramePr>
          <p:cNvPr id="11" name="Chart 12">
            <a:extLst>
              <a:ext uri="{FF2B5EF4-FFF2-40B4-BE49-F238E27FC236}">
                <a16:creationId xmlns="" xmlns:a16="http://schemas.microsoft.com/office/drawing/2014/main" id="{815A6324-A64D-4595-AE8A-56BC1108ACD3}"/>
              </a:ext>
            </a:extLst>
          </p:cNvPr>
          <p:cNvGraphicFramePr>
            <a:graphicFrameLocks/>
          </p:cNvGraphicFramePr>
          <p:nvPr>
            <p:extLst>
              <p:ext uri="{D42A27DB-BD31-4B8C-83A1-F6EECF244321}">
                <p14:modId xmlns:p14="http://schemas.microsoft.com/office/powerpoint/2010/main" val="421250093"/>
              </p:ext>
            </p:extLst>
          </p:nvPr>
        </p:nvGraphicFramePr>
        <p:xfrm>
          <a:off x="2732904" y="1687757"/>
          <a:ext cx="4570785" cy="383074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 xmlns:a16="http://schemas.microsoft.com/office/drawing/2014/main" id="{B58F6021-4E13-4312-B24C-3C76F55A79D7}"/>
              </a:ext>
            </a:extLst>
          </p:cNvPr>
          <p:cNvSpPr txBox="1"/>
          <p:nvPr/>
        </p:nvSpPr>
        <p:spPr>
          <a:xfrm>
            <a:off x="3741457" y="3369137"/>
            <a:ext cx="2401532" cy="646331"/>
          </a:xfrm>
          <a:prstGeom prst="rect">
            <a:avLst/>
          </a:prstGeom>
          <a:noFill/>
        </p:spPr>
        <p:txBody>
          <a:bodyPr wrap="square" rtlCol="0">
            <a:spAutoFit/>
          </a:bodyPr>
          <a:lstStyle/>
          <a:p>
            <a:pPr algn="ctr" defTabSz="471820" eaLnBrk="1" hangingPunct="1">
              <a:defRPr/>
            </a:pPr>
            <a:r>
              <a:rPr lang="en-GB" sz="3600" b="1" dirty="0">
                <a:solidFill>
                  <a:srgbClr val="54C0E8"/>
                </a:solidFill>
                <a:cs typeface="Calibri" panose="020F0502020204030204" pitchFamily="34" charset="0"/>
              </a:rPr>
              <a:t>76%</a:t>
            </a:r>
          </a:p>
        </p:txBody>
      </p:sp>
      <p:sp>
        <p:nvSpPr>
          <p:cNvPr id="13" name="Parallelogram 12">
            <a:extLst>
              <a:ext uri="{FF2B5EF4-FFF2-40B4-BE49-F238E27FC236}">
                <a16:creationId xmlns="" xmlns:a16="http://schemas.microsoft.com/office/drawing/2014/main" id="{3D4BD072-6CD2-4D61-9F68-7FA9FD158058}"/>
              </a:ext>
            </a:extLst>
          </p:cNvPr>
          <p:cNvSpPr/>
          <p:nvPr/>
        </p:nvSpPr>
        <p:spPr>
          <a:xfrm>
            <a:off x="1253198" y="1339498"/>
            <a:ext cx="7399604" cy="427745"/>
          </a:xfrm>
          <a:prstGeom prst="parallelogram">
            <a:avLst/>
          </a:prstGeom>
          <a:noFill/>
        </p:spPr>
        <p:txBody>
          <a:bodyPr lIns="32645" rIns="32645" anchor="ctr" anchorCtr="0">
            <a:noAutofit/>
          </a:bodyPr>
          <a:lstStyle/>
          <a:p>
            <a:pPr algn="ctr" defTabSz="450578" eaLnBrk="1" hangingPunct="1">
              <a:defRPr/>
            </a:pPr>
            <a:r>
              <a:rPr lang="en-IE" sz="1451" b="1" dirty="0">
                <a:solidFill>
                  <a:schemeClr val="tx1">
                    <a:lumMod val="50000"/>
                    <a:lumOff val="50000"/>
                  </a:schemeClr>
                </a:solidFill>
                <a:ea typeface="Verdana" panose="020B0604030504040204" pitchFamily="34" charset="0"/>
                <a:cs typeface="Calibri" panose="020F0502020204030204" pitchFamily="34" charset="0"/>
              </a:rPr>
              <a:t>What percentage of Irish adults attended an arts event in the past 12 months?</a:t>
            </a:r>
          </a:p>
        </p:txBody>
      </p:sp>
      <p:sp>
        <p:nvSpPr>
          <p:cNvPr id="14" name="TextBox 13">
            <a:extLst>
              <a:ext uri="{FF2B5EF4-FFF2-40B4-BE49-F238E27FC236}">
                <a16:creationId xmlns="" xmlns:a16="http://schemas.microsoft.com/office/drawing/2014/main" id="{2F445522-6FBF-43C1-B506-8F359F661288}"/>
              </a:ext>
            </a:extLst>
          </p:cNvPr>
          <p:cNvSpPr txBox="1"/>
          <p:nvPr/>
        </p:nvSpPr>
        <p:spPr>
          <a:xfrm>
            <a:off x="7408973" y="2870828"/>
            <a:ext cx="1364309" cy="594650"/>
          </a:xfrm>
          <a:prstGeom prst="rect">
            <a:avLst/>
          </a:prstGeom>
          <a:solidFill>
            <a:schemeClr val="bg1">
              <a:lumMod val="95000"/>
            </a:schemeClr>
          </a:solidFill>
        </p:spPr>
        <p:txBody>
          <a:bodyPr wrap="square" rtlCol="0">
            <a:spAutoFit/>
          </a:bodyPr>
          <a:lstStyle/>
          <a:p>
            <a:pPr algn="ctr"/>
            <a:r>
              <a:rPr lang="en-IE" sz="1632" b="1" dirty="0">
                <a:solidFill>
                  <a:schemeClr val="bg1">
                    <a:lumMod val="50000"/>
                  </a:schemeClr>
                </a:solidFill>
                <a:cs typeface="Calibri" panose="020F0502020204030204" pitchFamily="34" charset="0"/>
              </a:rPr>
              <a:t>Pop. est. </a:t>
            </a:r>
            <a:r>
              <a:rPr lang="en-IE" sz="1632" b="1" dirty="0" err="1">
                <a:solidFill>
                  <a:schemeClr val="bg1">
                    <a:lumMod val="50000"/>
                  </a:schemeClr>
                </a:solidFill>
                <a:cs typeface="Calibri" panose="020F0502020204030204" pitchFamily="34" charset="0"/>
              </a:rPr>
              <a:t>2.8mn</a:t>
            </a:r>
            <a:endParaRPr lang="en-IE" sz="1632" b="1" dirty="0">
              <a:solidFill>
                <a:schemeClr val="bg1">
                  <a:lumMod val="50000"/>
                </a:schemeClr>
              </a:solidFill>
              <a:cs typeface="Calibri" panose="020F0502020204030204" pitchFamily="34" charset="0"/>
            </a:endParaRPr>
          </a:p>
        </p:txBody>
      </p:sp>
      <p:pic>
        <p:nvPicPr>
          <p:cNvPr id="3" name="Graphic 2" descr="Drama">
            <a:extLst>
              <a:ext uri="{FF2B5EF4-FFF2-40B4-BE49-F238E27FC236}">
                <a16:creationId xmlns="" xmlns:a16="http://schemas.microsoft.com/office/drawing/2014/main" id="{4C0821FB-0538-457F-AEA9-A59235598D47}"/>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7550366" y="3841356"/>
            <a:ext cx="1135153" cy="1135153"/>
          </a:xfrm>
          <a:prstGeom prst="rect">
            <a:avLst/>
          </a:prstGeom>
        </p:spPr>
      </p:pic>
      <p:sp>
        <p:nvSpPr>
          <p:cNvPr id="15" name="TextBox 14">
            <a:extLst>
              <a:ext uri="{FF2B5EF4-FFF2-40B4-BE49-F238E27FC236}">
                <a16:creationId xmlns="" xmlns:a16="http://schemas.microsoft.com/office/drawing/2014/main" id="{9DCCA1BC-9EBA-48C8-8FD2-E584DBD3F99E}"/>
              </a:ext>
            </a:extLst>
          </p:cNvPr>
          <p:cNvSpPr txBox="1"/>
          <p:nvPr/>
        </p:nvSpPr>
        <p:spPr>
          <a:xfrm>
            <a:off x="7371741" y="3507240"/>
            <a:ext cx="1364309" cy="343492"/>
          </a:xfrm>
          <a:prstGeom prst="rect">
            <a:avLst/>
          </a:prstGeom>
          <a:noFill/>
        </p:spPr>
        <p:txBody>
          <a:bodyPr wrap="square" rtlCol="0">
            <a:spAutoFit/>
          </a:bodyPr>
          <a:lstStyle/>
          <a:p>
            <a:pPr algn="ctr"/>
            <a:r>
              <a:rPr lang="en-IE" sz="1632" b="1" dirty="0">
                <a:solidFill>
                  <a:schemeClr val="bg1">
                    <a:lumMod val="75000"/>
                  </a:schemeClr>
                </a:solidFill>
                <a:cs typeface="Calibri" panose="020F0502020204030204" pitchFamily="34" charset="0"/>
              </a:rPr>
              <a:t>(82% in 2018)</a:t>
            </a:r>
          </a:p>
        </p:txBody>
      </p:sp>
    </p:spTree>
    <p:extLst>
      <p:ext uri="{BB962C8B-B14F-4D97-AF65-F5344CB8AC3E}">
        <p14:creationId xmlns:p14="http://schemas.microsoft.com/office/powerpoint/2010/main" val="1813162743"/>
      </p:ext>
    </p:extLst>
  </p:cSld>
  <p:clrMapOvr>
    <a:masterClrMapping/>
  </p:clrMapOvr>
  <p:transition spd="slow">
    <p:wipe dir="r"/>
  </p:transition>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529AE002-A29E-42A8-9C76-10D1E50F48C5}"/>
              </a:ext>
            </a:extLst>
          </p:cNvPr>
          <p:cNvSpPr>
            <a:spLocks noGrp="1"/>
          </p:cNvSpPr>
          <p:nvPr>
            <p:ph type="body" sz="quarter" idx="49"/>
          </p:nvPr>
        </p:nvSpPr>
        <p:spPr>
          <a:xfrm>
            <a:off x="232011" y="508671"/>
            <a:ext cx="5548676" cy="323941"/>
          </a:xfrm>
        </p:spPr>
        <p:txBody>
          <a:bodyPr/>
          <a:lstStyle/>
          <a:p>
            <a:r>
              <a:rPr lang="en-IE" dirty="0">
                <a:solidFill>
                  <a:prstClr val="white">
                    <a:lumMod val="50000"/>
                  </a:prstClr>
                </a:solidFill>
              </a:rPr>
              <a:t>Base : All adults 16+ n-1,303</a:t>
            </a:r>
            <a:endParaRPr lang="en-IE" dirty="0"/>
          </a:p>
          <a:p>
            <a:endParaRPr lang="en-IE" dirty="0"/>
          </a:p>
        </p:txBody>
      </p:sp>
      <p:sp>
        <p:nvSpPr>
          <p:cNvPr id="2" name="Title 1">
            <a:extLst>
              <a:ext uri="{FF2B5EF4-FFF2-40B4-BE49-F238E27FC236}">
                <a16:creationId xmlns="" xmlns:a16="http://schemas.microsoft.com/office/drawing/2014/main" id="{73A4E6A3-C6F9-422C-ABBA-3A21C7FF6CF8}"/>
              </a:ext>
            </a:extLst>
          </p:cNvPr>
          <p:cNvSpPr>
            <a:spLocks noGrp="1"/>
          </p:cNvSpPr>
          <p:nvPr>
            <p:ph type="title"/>
          </p:nvPr>
        </p:nvSpPr>
        <p:spPr>
          <a:xfrm>
            <a:off x="232011" y="96500"/>
            <a:ext cx="7952663" cy="370620"/>
          </a:xfrm>
        </p:spPr>
        <p:txBody>
          <a:bodyPr>
            <a:normAutofit fontScale="90000"/>
          </a:bodyPr>
          <a:lstStyle/>
          <a:p>
            <a:r>
              <a:rPr lang="en-IE" dirty="0"/>
              <a:t>Sources for Finding out more about the Arts</a:t>
            </a:r>
          </a:p>
        </p:txBody>
      </p:sp>
      <p:sp>
        <p:nvSpPr>
          <p:cNvPr id="6" name="Text Placeholder 5">
            <a:extLst>
              <a:ext uri="{FF2B5EF4-FFF2-40B4-BE49-F238E27FC236}">
                <a16:creationId xmlns="" xmlns:a16="http://schemas.microsoft.com/office/drawing/2014/main" id="{1CC48DDD-763A-4A31-A2AF-6C9676C57317}"/>
              </a:ext>
            </a:extLst>
          </p:cNvPr>
          <p:cNvSpPr>
            <a:spLocks noGrp="1"/>
          </p:cNvSpPr>
          <p:nvPr>
            <p:ph type="body" sz="quarter" idx="60"/>
          </p:nvPr>
        </p:nvSpPr>
        <p:spPr/>
        <p:txBody>
          <a:bodyPr/>
          <a:lstStyle/>
          <a:p>
            <a:pPr fontAlgn="t"/>
            <a:r>
              <a:rPr lang="en-IE" i="0" dirty="0"/>
              <a:t>Q.25 How do you usually find out about the arts events and activities you are interested in?</a:t>
            </a:r>
          </a:p>
          <a:p>
            <a:endParaRPr lang="en-IE" dirty="0"/>
          </a:p>
        </p:txBody>
      </p:sp>
      <p:graphicFrame>
        <p:nvGraphicFramePr>
          <p:cNvPr id="7" name="Table 6">
            <a:extLst>
              <a:ext uri="{FF2B5EF4-FFF2-40B4-BE49-F238E27FC236}">
                <a16:creationId xmlns="" xmlns:a16="http://schemas.microsoft.com/office/drawing/2014/main" id="{7B9CF954-275B-4F7C-BC72-486C9A0275F1}"/>
              </a:ext>
            </a:extLst>
          </p:cNvPr>
          <p:cNvGraphicFramePr>
            <a:graphicFrameLocks noGrp="1"/>
          </p:cNvGraphicFramePr>
          <p:nvPr>
            <p:extLst>
              <p:ext uri="{D42A27DB-BD31-4B8C-83A1-F6EECF244321}">
                <p14:modId xmlns:p14="http://schemas.microsoft.com/office/powerpoint/2010/main" val="1041332460"/>
              </p:ext>
            </p:extLst>
          </p:nvPr>
        </p:nvGraphicFramePr>
        <p:xfrm>
          <a:off x="272480" y="856930"/>
          <a:ext cx="9505055" cy="5642278"/>
        </p:xfrm>
        <a:graphic>
          <a:graphicData uri="http://schemas.openxmlformats.org/drawingml/2006/table">
            <a:tbl>
              <a:tblPr>
                <a:tableStyleId>{5C22544A-7EE6-4342-B048-85BDC9FD1C3A}</a:tableStyleId>
              </a:tblPr>
              <a:tblGrid>
                <a:gridCol w="2595665">
                  <a:extLst>
                    <a:ext uri="{9D8B030D-6E8A-4147-A177-3AD203B41FA5}">
                      <a16:colId xmlns="" xmlns:a16="http://schemas.microsoft.com/office/drawing/2014/main" val="1630210956"/>
                    </a:ext>
                  </a:extLst>
                </a:gridCol>
                <a:gridCol w="690939">
                  <a:extLst>
                    <a:ext uri="{9D8B030D-6E8A-4147-A177-3AD203B41FA5}">
                      <a16:colId xmlns="" xmlns:a16="http://schemas.microsoft.com/office/drawing/2014/main" val="3649072968"/>
                    </a:ext>
                  </a:extLst>
                </a:gridCol>
                <a:gridCol w="690939">
                  <a:extLst>
                    <a:ext uri="{9D8B030D-6E8A-4147-A177-3AD203B41FA5}">
                      <a16:colId xmlns="" xmlns:a16="http://schemas.microsoft.com/office/drawing/2014/main" val="676528751"/>
                    </a:ext>
                  </a:extLst>
                </a:gridCol>
                <a:gridCol w="690939">
                  <a:extLst>
                    <a:ext uri="{9D8B030D-6E8A-4147-A177-3AD203B41FA5}">
                      <a16:colId xmlns="" xmlns:a16="http://schemas.microsoft.com/office/drawing/2014/main" val="154125169"/>
                    </a:ext>
                  </a:extLst>
                </a:gridCol>
                <a:gridCol w="690939">
                  <a:extLst>
                    <a:ext uri="{9D8B030D-6E8A-4147-A177-3AD203B41FA5}">
                      <a16:colId xmlns="" xmlns:a16="http://schemas.microsoft.com/office/drawing/2014/main" val="19058326"/>
                    </a:ext>
                  </a:extLst>
                </a:gridCol>
                <a:gridCol w="690939">
                  <a:extLst>
                    <a:ext uri="{9D8B030D-6E8A-4147-A177-3AD203B41FA5}">
                      <a16:colId xmlns="" xmlns:a16="http://schemas.microsoft.com/office/drawing/2014/main" val="832344398"/>
                    </a:ext>
                  </a:extLst>
                </a:gridCol>
                <a:gridCol w="690939">
                  <a:extLst>
                    <a:ext uri="{9D8B030D-6E8A-4147-A177-3AD203B41FA5}">
                      <a16:colId xmlns="" xmlns:a16="http://schemas.microsoft.com/office/drawing/2014/main" val="3857525861"/>
                    </a:ext>
                  </a:extLst>
                </a:gridCol>
                <a:gridCol w="690939">
                  <a:extLst>
                    <a:ext uri="{9D8B030D-6E8A-4147-A177-3AD203B41FA5}">
                      <a16:colId xmlns="" xmlns:a16="http://schemas.microsoft.com/office/drawing/2014/main" val="3031858428"/>
                    </a:ext>
                  </a:extLst>
                </a:gridCol>
                <a:gridCol w="690939">
                  <a:extLst>
                    <a:ext uri="{9D8B030D-6E8A-4147-A177-3AD203B41FA5}">
                      <a16:colId xmlns="" xmlns:a16="http://schemas.microsoft.com/office/drawing/2014/main" val="776000643"/>
                    </a:ext>
                  </a:extLst>
                </a:gridCol>
                <a:gridCol w="690939">
                  <a:extLst>
                    <a:ext uri="{9D8B030D-6E8A-4147-A177-3AD203B41FA5}">
                      <a16:colId xmlns="" xmlns:a16="http://schemas.microsoft.com/office/drawing/2014/main" val="276946891"/>
                    </a:ext>
                  </a:extLst>
                </a:gridCol>
                <a:gridCol w="690939">
                  <a:extLst>
                    <a:ext uri="{9D8B030D-6E8A-4147-A177-3AD203B41FA5}">
                      <a16:colId xmlns="" xmlns:a16="http://schemas.microsoft.com/office/drawing/2014/main" val="2094480450"/>
                    </a:ext>
                  </a:extLst>
                </a:gridCol>
              </a:tblGrid>
              <a:tr h="352225">
                <a:tc rowSpan="2">
                  <a:txBody>
                    <a:bodyPr/>
                    <a:lstStyle/>
                    <a:p>
                      <a:pPr algn="l" fontAlgn="t"/>
                      <a:r>
                        <a:rPr lang="en-IE" sz="1000" u="none" strike="noStrike" dirty="0">
                          <a:effectLst/>
                        </a:rPr>
                        <a:t> </a:t>
                      </a:r>
                      <a:endParaRPr lang="en-IE" sz="1000" b="0" i="0" u="none" strike="noStrike" dirty="0">
                        <a:solidFill>
                          <a:srgbClr val="000000"/>
                        </a:solidFill>
                        <a:effectLst/>
                        <a:latin typeface="Tahoma" panose="020B0604030504040204" pitchFamily="34" charset="0"/>
                      </a:endParaRPr>
                    </a:p>
                  </a:txBody>
                  <a:tcPr marL="3924" marR="3924" marT="3924" marB="0" anchor="ctr">
                    <a:solidFill>
                      <a:srgbClr val="FED402"/>
                    </a:solidFill>
                  </a:tcPr>
                </a:tc>
                <a:tc rowSpan="2">
                  <a:txBody>
                    <a:bodyPr/>
                    <a:lstStyle/>
                    <a:p>
                      <a:pPr algn="ctr" fontAlgn="t"/>
                      <a:r>
                        <a:rPr lang="en-IE" sz="1200" b="1" u="none" strike="noStrike" dirty="0">
                          <a:effectLst/>
                        </a:rPr>
                        <a:t>Total</a:t>
                      </a:r>
                      <a:endParaRPr lang="en-IE" sz="1200" b="1" i="0" u="none" strike="noStrike" dirty="0">
                        <a:solidFill>
                          <a:srgbClr val="000000"/>
                        </a:solidFill>
                        <a:effectLst/>
                        <a:latin typeface="Tahoma" panose="020B0604030504040204" pitchFamily="34" charset="0"/>
                      </a:endParaRPr>
                    </a:p>
                  </a:txBody>
                  <a:tcPr marL="3924" marR="3924" marT="3924" marB="0" anchor="ctr">
                    <a:solidFill>
                      <a:srgbClr val="FED402"/>
                    </a:solidFill>
                  </a:tcPr>
                </a:tc>
                <a:tc gridSpan="6">
                  <a:txBody>
                    <a:bodyPr/>
                    <a:lstStyle/>
                    <a:p>
                      <a:pPr algn="ctr" fontAlgn="t"/>
                      <a:r>
                        <a:rPr lang="en-IE" sz="1200" b="1" u="none" strike="noStrike" dirty="0">
                          <a:effectLst/>
                        </a:rPr>
                        <a:t>Arts Goers</a:t>
                      </a:r>
                      <a:endParaRPr lang="en-IE" sz="1200" b="1" i="0" u="none" strike="noStrike" dirty="0">
                        <a:solidFill>
                          <a:srgbClr val="000000"/>
                        </a:solidFill>
                        <a:effectLst/>
                        <a:latin typeface="Tahoma" panose="020B0604030504040204" pitchFamily="34" charset="0"/>
                      </a:endParaRPr>
                    </a:p>
                  </a:txBody>
                  <a:tcPr marL="3924" marR="3924" marT="3924" marB="0" anchor="ctr">
                    <a:solidFill>
                      <a:srgbClr val="FED402"/>
                    </a:solid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gridSpan="3">
                  <a:txBody>
                    <a:bodyPr/>
                    <a:lstStyle/>
                    <a:p>
                      <a:pPr algn="ctr" fontAlgn="t"/>
                      <a:r>
                        <a:rPr lang="en-IE" sz="1200" b="1" u="none" strike="noStrike" dirty="0">
                          <a:effectLst/>
                        </a:rPr>
                        <a:t>Participation</a:t>
                      </a:r>
                      <a:endParaRPr lang="en-IE" sz="1200" b="1" i="0" u="none" strike="noStrike" dirty="0">
                        <a:solidFill>
                          <a:srgbClr val="000000"/>
                        </a:solidFill>
                        <a:effectLst/>
                        <a:latin typeface="Tahoma" panose="020B0604030504040204" pitchFamily="34" charset="0"/>
                      </a:endParaRPr>
                    </a:p>
                  </a:txBody>
                  <a:tcPr marL="3924" marR="3924" marT="3924" marB="0" anchor="ctr">
                    <a:solidFill>
                      <a:srgbClr val="FED402"/>
                    </a:solidFill>
                  </a:tcPr>
                </a:tc>
                <a:tc hMerge="1">
                  <a:txBody>
                    <a:bodyPr/>
                    <a:lstStyle/>
                    <a:p>
                      <a:endParaRPr lang="en-IE"/>
                    </a:p>
                  </a:txBody>
                  <a:tcPr/>
                </a:tc>
                <a:tc hMerge="1">
                  <a:txBody>
                    <a:bodyPr/>
                    <a:lstStyle/>
                    <a:p>
                      <a:endParaRPr lang="en-IE"/>
                    </a:p>
                  </a:txBody>
                  <a:tcPr/>
                </a:tc>
                <a:extLst>
                  <a:ext uri="{0D108BD9-81ED-4DB2-BD59-A6C34878D82A}">
                    <a16:rowId xmlns="" xmlns:a16="http://schemas.microsoft.com/office/drawing/2014/main" val="928855209"/>
                  </a:ext>
                </a:extLst>
              </a:tr>
              <a:tr h="553551">
                <a:tc vMerge="1">
                  <a:txBody>
                    <a:bodyPr/>
                    <a:lstStyle/>
                    <a:p>
                      <a:endParaRPr lang="en-IE"/>
                    </a:p>
                  </a:txBody>
                  <a:tcPr/>
                </a:tc>
                <a:tc vMerge="1">
                  <a:txBody>
                    <a:bodyPr/>
                    <a:lstStyle/>
                    <a:p>
                      <a:endParaRPr lang="en-IE"/>
                    </a:p>
                  </a:txBody>
                  <a:tcPr/>
                </a:tc>
                <a:tc>
                  <a:txBody>
                    <a:bodyPr/>
                    <a:lstStyle/>
                    <a:p>
                      <a:pPr algn="ctr" fontAlgn="t"/>
                      <a:r>
                        <a:rPr lang="en-IE" sz="1000" b="0" u="none" strike="noStrike" dirty="0">
                          <a:effectLst/>
                        </a:rPr>
                        <a:t>Any arts goers</a:t>
                      </a:r>
                      <a:endParaRPr lang="en-IE" sz="1000" b="0" i="0" u="none" strike="noStrike" dirty="0">
                        <a:solidFill>
                          <a:srgbClr val="000000"/>
                        </a:solidFill>
                        <a:effectLst/>
                        <a:latin typeface="Tahoma" panose="020B0604030504040204" pitchFamily="34" charset="0"/>
                      </a:endParaRPr>
                    </a:p>
                  </a:txBody>
                  <a:tcPr marL="3924" marR="3924" marT="3924" marB="0" anchor="ctr">
                    <a:solidFill>
                      <a:srgbClr val="FED402"/>
                    </a:solidFill>
                  </a:tcPr>
                </a:tc>
                <a:tc>
                  <a:txBody>
                    <a:bodyPr/>
                    <a:lstStyle/>
                    <a:p>
                      <a:pPr algn="ctr" fontAlgn="t"/>
                      <a:r>
                        <a:rPr lang="en-IE" sz="1000" b="0" u="none" strike="noStrike" dirty="0">
                          <a:effectLst/>
                        </a:rPr>
                        <a:t>Occasional</a:t>
                      </a:r>
                      <a:endParaRPr lang="en-IE" sz="1000" b="0" i="0" u="none" strike="noStrike" dirty="0">
                        <a:solidFill>
                          <a:srgbClr val="000000"/>
                        </a:solidFill>
                        <a:effectLst/>
                        <a:latin typeface="Tahoma" panose="020B0604030504040204" pitchFamily="34" charset="0"/>
                      </a:endParaRPr>
                    </a:p>
                  </a:txBody>
                  <a:tcPr marL="3924" marR="3924" marT="3924" marB="0" anchor="ctr">
                    <a:solidFill>
                      <a:srgbClr val="FED402"/>
                    </a:solidFill>
                  </a:tcPr>
                </a:tc>
                <a:tc>
                  <a:txBody>
                    <a:bodyPr/>
                    <a:lstStyle/>
                    <a:p>
                      <a:pPr algn="ctr" fontAlgn="t"/>
                      <a:r>
                        <a:rPr lang="en-IE" sz="1000" b="0" u="none" strike="noStrike" dirty="0">
                          <a:effectLst/>
                        </a:rPr>
                        <a:t>Regular</a:t>
                      </a:r>
                      <a:endParaRPr lang="en-IE" sz="1000" b="0" i="0" u="none" strike="noStrike" dirty="0">
                        <a:solidFill>
                          <a:srgbClr val="000000"/>
                        </a:solidFill>
                        <a:effectLst/>
                        <a:latin typeface="Tahoma" panose="020B0604030504040204" pitchFamily="34" charset="0"/>
                      </a:endParaRPr>
                    </a:p>
                  </a:txBody>
                  <a:tcPr marL="3924" marR="3924" marT="3924" marB="0" anchor="ctr">
                    <a:solidFill>
                      <a:srgbClr val="FED402"/>
                    </a:solidFill>
                  </a:tcPr>
                </a:tc>
                <a:tc>
                  <a:txBody>
                    <a:bodyPr/>
                    <a:lstStyle/>
                    <a:p>
                      <a:pPr algn="ctr" fontAlgn="t"/>
                      <a:r>
                        <a:rPr lang="en-IE" sz="1000" b="0" u="none" strike="noStrike" dirty="0">
                          <a:effectLst/>
                        </a:rPr>
                        <a:t>Aficionados</a:t>
                      </a:r>
                      <a:endParaRPr lang="en-IE" sz="1000" b="0" i="0" u="none" strike="noStrike" dirty="0">
                        <a:solidFill>
                          <a:srgbClr val="000000"/>
                        </a:solidFill>
                        <a:effectLst/>
                        <a:latin typeface="Tahoma" panose="020B0604030504040204" pitchFamily="34" charset="0"/>
                      </a:endParaRPr>
                    </a:p>
                  </a:txBody>
                  <a:tcPr marL="3924" marR="3924" marT="3924" marB="0" anchor="ctr">
                    <a:solidFill>
                      <a:srgbClr val="FED402"/>
                    </a:solidFill>
                  </a:tcPr>
                </a:tc>
                <a:tc>
                  <a:txBody>
                    <a:bodyPr/>
                    <a:lstStyle/>
                    <a:p>
                      <a:pPr algn="ctr" fontAlgn="t"/>
                      <a:r>
                        <a:rPr lang="en-US" sz="1000" b="0" u="none" strike="noStrike" dirty="0">
                          <a:effectLst/>
                        </a:rPr>
                        <a:t>Films at a cinema or other venue (only)</a:t>
                      </a:r>
                      <a:endParaRPr lang="en-US" sz="1000" b="0" i="0" u="none" strike="noStrike" dirty="0">
                        <a:solidFill>
                          <a:srgbClr val="000000"/>
                        </a:solidFill>
                        <a:effectLst/>
                        <a:latin typeface="Tahoma" panose="020B0604030504040204" pitchFamily="34" charset="0"/>
                      </a:endParaRPr>
                    </a:p>
                  </a:txBody>
                  <a:tcPr marL="3924" marR="3924" marT="3924" marB="0" anchor="ctr">
                    <a:solidFill>
                      <a:srgbClr val="FED402"/>
                    </a:solidFill>
                  </a:tcPr>
                </a:tc>
                <a:tc>
                  <a:txBody>
                    <a:bodyPr/>
                    <a:lstStyle/>
                    <a:p>
                      <a:pPr algn="ctr" fontAlgn="t"/>
                      <a:r>
                        <a:rPr lang="en-IE" sz="1000" b="0" u="none" strike="noStrike" dirty="0">
                          <a:effectLst/>
                        </a:rPr>
                        <a:t>None</a:t>
                      </a:r>
                      <a:endParaRPr lang="en-IE" sz="1000" b="0" i="0" u="none" strike="noStrike" dirty="0">
                        <a:solidFill>
                          <a:srgbClr val="000000"/>
                        </a:solidFill>
                        <a:effectLst/>
                        <a:latin typeface="Tahoma" panose="020B0604030504040204" pitchFamily="34" charset="0"/>
                      </a:endParaRPr>
                    </a:p>
                  </a:txBody>
                  <a:tcPr marL="3924" marR="3924" marT="3924" marB="0" anchor="ctr">
                    <a:solidFill>
                      <a:srgbClr val="FED402"/>
                    </a:solidFill>
                  </a:tcPr>
                </a:tc>
                <a:tc>
                  <a:txBody>
                    <a:bodyPr/>
                    <a:lstStyle/>
                    <a:p>
                      <a:pPr algn="ctr" fontAlgn="t"/>
                      <a:r>
                        <a:rPr lang="en-IE" sz="1000" b="0" u="none" strike="noStrike" dirty="0">
                          <a:effectLst/>
                        </a:rPr>
                        <a:t>Participants</a:t>
                      </a:r>
                      <a:endParaRPr lang="en-IE" sz="1000" b="0" i="0" u="none" strike="noStrike" dirty="0">
                        <a:solidFill>
                          <a:srgbClr val="000000"/>
                        </a:solidFill>
                        <a:effectLst/>
                        <a:latin typeface="Tahoma" panose="020B0604030504040204" pitchFamily="34" charset="0"/>
                      </a:endParaRPr>
                    </a:p>
                  </a:txBody>
                  <a:tcPr marL="3924" marR="3924" marT="3924" marB="0" anchor="ctr">
                    <a:solidFill>
                      <a:srgbClr val="FED402"/>
                    </a:solidFill>
                  </a:tcPr>
                </a:tc>
                <a:tc>
                  <a:txBody>
                    <a:bodyPr/>
                    <a:lstStyle/>
                    <a:p>
                      <a:pPr algn="ctr" fontAlgn="t"/>
                      <a:r>
                        <a:rPr lang="en-IE" sz="1000" b="0" u="none" strike="noStrike" dirty="0">
                          <a:effectLst/>
                        </a:rPr>
                        <a:t>Non-Participants</a:t>
                      </a:r>
                      <a:endParaRPr lang="en-IE" sz="1000" b="0" i="0" u="none" strike="noStrike" dirty="0">
                        <a:solidFill>
                          <a:srgbClr val="000000"/>
                        </a:solidFill>
                        <a:effectLst/>
                        <a:latin typeface="Tahoma" panose="020B0604030504040204" pitchFamily="34" charset="0"/>
                      </a:endParaRPr>
                    </a:p>
                  </a:txBody>
                  <a:tcPr marL="3924" marR="3924" marT="3924" marB="0" anchor="ctr">
                    <a:solidFill>
                      <a:srgbClr val="FED402"/>
                    </a:solidFill>
                  </a:tcPr>
                </a:tc>
                <a:tc>
                  <a:txBody>
                    <a:bodyPr/>
                    <a:lstStyle/>
                    <a:p>
                      <a:pPr algn="ctr" fontAlgn="t"/>
                      <a:r>
                        <a:rPr lang="en-IE" sz="1000" b="0" u="none" strike="noStrike" dirty="0">
                          <a:effectLst/>
                        </a:rPr>
                        <a:t>Non participants attendees</a:t>
                      </a:r>
                      <a:endParaRPr lang="en-IE" sz="1000" b="0" i="0" u="none" strike="noStrike" dirty="0">
                        <a:solidFill>
                          <a:srgbClr val="000000"/>
                        </a:solidFill>
                        <a:effectLst/>
                        <a:latin typeface="Tahoma" panose="020B0604030504040204" pitchFamily="34" charset="0"/>
                      </a:endParaRPr>
                    </a:p>
                  </a:txBody>
                  <a:tcPr marL="3924" marR="3924" marT="3924" marB="0" anchor="ctr">
                    <a:solidFill>
                      <a:srgbClr val="FED402"/>
                    </a:solidFill>
                  </a:tcPr>
                </a:tc>
                <a:extLst>
                  <a:ext uri="{0D108BD9-81ED-4DB2-BD59-A6C34878D82A}">
                    <a16:rowId xmlns="" xmlns:a16="http://schemas.microsoft.com/office/drawing/2014/main" val="2575456797"/>
                  </a:ext>
                </a:extLst>
              </a:tr>
              <a:tr h="141043">
                <a:tc>
                  <a:txBody>
                    <a:bodyPr/>
                    <a:lstStyle/>
                    <a:p>
                      <a:pPr algn="l" fontAlgn="t"/>
                      <a:r>
                        <a:rPr lang="en-IE" sz="1000" u="none" strike="noStrike" dirty="0">
                          <a:effectLst/>
                        </a:rPr>
                        <a:t> </a:t>
                      </a:r>
                      <a:endParaRPr lang="en-IE" sz="1000" b="0" i="0" u="none" strike="noStrike" dirty="0">
                        <a:solidFill>
                          <a:srgbClr val="000000"/>
                        </a:solidFill>
                        <a:effectLst/>
                        <a:latin typeface="Tahoma" panose="020B0604030504040204" pitchFamily="34" charset="0"/>
                      </a:endParaRPr>
                    </a:p>
                  </a:txBody>
                  <a:tcPr marL="3924" marR="3924" marT="3924" marB="0" anchor="ctr">
                    <a:solidFill>
                      <a:schemeClr val="bg1">
                        <a:lumMod val="50000"/>
                      </a:schemeClr>
                    </a:solidFill>
                  </a:tcPr>
                </a:tc>
                <a:tc>
                  <a:txBody>
                    <a:bodyPr/>
                    <a:lstStyle/>
                    <a:p>
                      <a:pPr algn="ctr" fontAlgn="t"/>
                      <a:r>
                        <a:rPr lang="en-IE" sz="1000" i="1" u="none" strike="noStrike" kern="1200" dirty="0">
                          <a:solidFill>
                            <a:schemeClr val="bg1"/>
                          </a:solidFill>
                          <a:effectLst/>
                          <a:latin typeface="+mn-lt"/>
                          <a:ea typeface="+mn-ea"/>
                          <a:cs typeface="+mn-cs"/>
                        </a:rPr>
                        <a:t>1303</a:t>
                      </a:r>
                    </a:p>
                  </a:txBody>
                  <a:tcPr marL="9525" marR="9525" marT="9525" marB="0" anchor="ctr">
                    <a:solidFill>
                      <a:schemeClr val="bg1">
                        <a:lumMod val="50000"/>
                      </a:schemeClr>
                    </a:solidFill>
                  </a:tcPr>
                </a:tc>
                <a:tc>
                  <a:txBody>
                    <a:bodyPr/>
                    <a:lstStyle/>
                    <a:p>
                      <a:pPr algn="ctr" fontAlgn="t"/>
                      <a:r>
                        <a:rPr lang="en-IE" sz="1000" i="1" u="none" strike="noStrike" kern="1200" dirty="0">
                          <a:solidFill>
                            <a:schemeClr val="bg1"/>
                          </a:solidFill>
                          <a:effectLst/>
                          <a:latin typeface="+mn-lt"/>
                          <a:ea typeface="+mn-ea"/>
                          <a:cs typeface="+mn-cs"/>
                        </a:rPr>
                        <a:t>889</a:t>
                      </a:r>
                    </a:p>
                  </a:txBody>
                  <a:tcPr marL="9525" marR="9525" marT="9525" marB="0" anchor="ctr">
                    <a:solidFill>
                      <a:schemeClr val="bg1">
                        <a:lumMod val="50000"/>
                      </a:schemeClr>
                    </a:solidFill>
                  </a:tcPr>
                </a:tc>
                <a:tc>
                  <a:txBody>
                    <a:bodyPr/>
                    <a:lstStyle/>
                    <a:p>
                      <a:pPr algn="ctr" fontAlgn="t"/>
                      <a:r>
                        <a:rPr lang="en-IE" sz="1000" i="1" u="none" strike="noStrike" kern="1200">
                          <a:solidFill>
                            <a:schemeClr val="bg1"/>
                          </a:solidFill>
                          <a:effectLst/>
                          <a:latin typeface="+mn-lt"/>
                          <a:ea typeface="+mn-ea"/>
                          <a:cs typeface="+mn-cs"/>
                        </a:rPr>
                        <a:t>341</a:t>
                      </a:r>
                    </a:p>
                  </a:txBody>
                  <a:tcPr marL="9525" marR="9525" marT="9525" marB="0" anchor="ctr">
                    <a:solidFill>
                      <a:schemeClr val="bg1">
                        <a:lumMod val="50000"/>
                      </a:schemeClr>
                    </a:solidFill>
                  </a:tcPr>
                </a:tc>
                <a:tc>
                  <a:txBody>
                    <a:bodyPr/>
                    <a:lstStyle/>
                    <a:p>
                      <a:pPr algn="ctr" fontAlgn="t"/>
                      <a:r>
                        <a:rPr lang="en-IE" sz="1000" i="1" u="none" strike="noStrike" kern="1200">
                          <a:solidFill>
                            <a:schemeClr val="bg1"/>
                          </a:solidFill>
                          <a:effectLst/>
                          <a:latin typeface="+mn-lt"/>
                          <a:ea typeface="+mn-ea"/>
                          <a:cs typeface="+mn-cs"/>
                        </a:rPr>
                        <a:t>305</a:t>
                      </a:r>
                    </a:p>
                  </a:txBody>
                  <a:tcPr marL="9525" marR="9525" marT="9525" marB="0" anchor="ctr">
                    <a:solidFill>
                      <a:schemeClr val="bg1">
                        <a:lumMod val="50000"/>
                      </a:schemeClr>
                    </a:solidFill>
                  </a:tcPr>
                </a:tc>
                <a:tc>
                  <a:txBody>
                    <a:bodyPr/>
                    <a:lstStyle/>
                    <a:p>
                      <a:pPr algn="ctr" fontAlgn="t"/>
                      <a:r>
                        <a:rPr lang="en-IE" sz="1000" i="1" u="none" strike="noStrike" kern="1200">
                          <a:solidFill>
                            <a:schemeClr val="bg1"/>
                          </a:solidFill>
                          <a:effectLst/>
                          <a:latin typeface="+mn-lt"/>
                          <a:ea typeface="+mn-ea"/>
                          <a:cs typeface="+mn-cs"/>
                        </a:rPr>
                        <a:t>243</a:t>
                      </a:r>
                    </a:p>
                  </a:txBody>
                  <a:tcPr marL="9525" marR="9525" marT="9525" marB="0" anchor="ctr">
                    <a:solidFill>
                      <a:schemeClr val="bg1">
                        <a:lumMod val="50000"/>
                      </a:schemeClr>
                    </a:solidFill>
                  </a:tcPr>
                </a:tc>
                <a:tc>
                  <a:txBody>
                    <a:bodyPr/>
                    <a:lstStyle/>
                    <a:p>
                      <a:pPr algn="ctr" fontAlgn="t"/>
                      <a:r>
                        <a:rPr lang="en-IE" sz="1000" i="1" u="none" strike="noStrike" kern="1200">
                          <a:solidFill>
                            <a:schemeClr val="bg1"/>
                          </a:solidFill>
                          <a:effectLst/>
                          <a:latin typeface="+mn-lt"/>
                          <a:ea typeface="+mn-ea"/>
                          <a:cs typeface="+mn-cs"/>
                        </a:rPr>
                        <a:t>111</a:t>
                      </a:r>
                    </a:p>
                  </a:txBody>
                  <a:tcPr marL="9525" marR="9525" marT="9525" marB="0" anchor="ctr">
                    <a:solidFill>
                      <a:schemeClr val="bg1">
                        <a:lumMod val="50000"/>
                      </a:schemeClr>
                    </a:solidFill>
                  </a:tcPr>
                </a:tc>
                <a:tc>
                  <a:txBody>
                    <a:bodyPr/>
                    <a:lstStyle/>
                    <a:p>
                      <a:pPr algn="ctr" fontAlgn="t"/>
                      <a:r>
                        <a:rPr lang="en-IE" sz="1000" i="1" u="none" strike="noStrike" kern="1200">
                          <a:solidFill>
                            <a:schemeClr val="bg1"/>
                          </a:solidFill>
                          <a:effectLst/>
                          <a:latin typeface="+mn-lt"/>
                          <a:ea typeface="+mn-ea"/>
                          <a:cs typeface="+mn-cs"/>
                        </a:rPr>
                        <a:t>302</a:t>
                      </a:r>
                    </a:p>
                  </a:txBody>
                  <a:tcPr marL="9525" marR="9525" marT="9525" marB="0" anchor="ctr">
                    <a:solidFill>
                      <a:schemeClr val="bg1">
                        <a:lumMod val="50000"/>
                      </a:schemeClr>
                    </a:solidFill>
                  </a:tcPr>
                </a:tc>
                <a:tc>
                  <a:txBody>
                    <a:bodyPr/>
                    <a:lstStyle/>
                    <a:p>
                      <a:pPr algn="ctr" fontAlgn="t"/>
                      <a:r>
                        <a:rPr lang="en-IE" sz="1000" i="1" u="none" strike="noStrike" kern="1200">
                          <a:solidFill>
                            <a:schemeClr val="bg1"/>
                          </a:solidFill>
                          <a:effectLst/>
                          <a:latin typeface="+mn-lt"/>
                          <a:ea typeface="+mn-ea"/>
                          <a:cs typeface="+mn-cs"/>
                        </a:rPr>
                        <a:t>329</a:t>
                      </a:r>
                    </a:p>
                  </a:txBody>
                  <a:tcPr marL="9525" marR="9525" marT="9525" marB="0" anchor="ctr">
                    <a:solidFill>
                      <a:schemeClr val="bg1">
                        <a:lumMod val="50000"/>
                      </a:schemeClr>
                    </a:solidFill>
                  </a:tcPr>
                </a:tc>
                <a:tc>
                  <a:txBody>
                    <a:bodyPr/>
                    <a:lstStyle/>
                    <a:p>
                      <a:pPr algn="ctr" fontAlgn="t"/>
                      <a:r>
                        <a:rPr lang="en-IE" sz="1000" i="1" u="none" strike="noStrike" kern="1200">
                          <a:solidFill>
                            <a:schemeClr val="bg1"/>
                          </a:solidFill>
                          <a:effectLst/>
                          <a:latin typeface="+mn-lt"/>
                          <a:ea typeface="+mn-ea"/>
                          <a:cs typeface="+mn-cs"/>
                        </a:rPr>
                        <a:t>974</a:t>
                      </a:r>
                    </a:p>
                  </a:txBody>
                  <a:tcPr marL="9525" marR="9525" marT="9525" marB="0" anchor="ctr">
                    <a:solidFill>
                      <a:schemeClr val="bg1">
                        <a:lumMod val="50000"/>
                      </a:schemeClr>
                    </a:solidFill>
                  </a:tcPr>
                </a:tc>
                <a:tc>
                  <a:txBody>
                    <a:bodyPr/>
                    <a:lstStyle/>
                    <a:p>
                      <a:pPr algn="ctr" fontAlgn="t"/>
                      <a:r>
                        <a:rPr lang="en-IE" sz="1000" i="1" u="none" strike="noStrike" kern="1200" dirty="0">
                          <a:solidFill>
                            <a:schemeClr val="bg1"/>
                          </a:solidFill>
                          <a:effectLst/>
                          <a:latin typeface="+mn-lt"/>
                          <a:ea typeface="+mn-ea"/>
                          <a:cs typeface="+mn-cs"/>
                        </a:rPr>
                        <a:t>41</a:t>
                      </a:r>
                    </a:p>
                  </a:txBody>
                  <a:tcPr marL="9525" marR="9525" marT="9525" marB="0" anchor="ctr">
                    <a:solidFill>
                      <a:schemeClr val="bg1">
                        <a:lumMod val="50000"/>
                      </a:schemeClr>
                    </a:solidFill>
                  </a:tcPr>
                </a:tc>
                <a:extLst>
                  <a:ext uri="{0D108BD9-81ED-4DB2-BD59-A6C34878D82A}">
                    <a16:rowId xmlns="" xmlns:a16="http://schemas.microsoft.com/office/drawing/2014/main" val="3386989177"/>
                  </a:ext>
                </a:extLst>
              </a:tr>
              <a:tr h="141043">
                <a:tc>
                  <a:txBody>
                    <a:bodyPr/>
                    <a:lstStyle/>
                    <a:p>
                      <a:pPr algn="l" fontAlgn="t"/>
                      <a:r>
                        <a:rPr lang="en-IE" sz="1000" u="none" strike="noStrike" dirty="0">
                          <a:effectLst/>
                        </a:rPr>
                        <a:t> </a:t>
                      </a:r>
                      <a:endParaRPr lang="en-IE" sz="1000" b="0" i="0" u="none" strike="noStrike" dirty="0">
                        <a:solidFill>
                          <a:srgbClr val="000000"/>
                        </a:solidFill>
                        <a:effectLst/>
                        <a:latin typeface="Tahoma" panose="020B0604030504040204" pitchFamily="34" charset="0"/>
                      </a:endParaRPr>
                    </a:p>
                  </a:txBody>
                  <a:tcPr marL="3924" marR="3924" marT="3924" marB="0" anchor="ctr">
                    <a:solidFill>
                      <a:schemeClr val="bg1">
                        <a:lumMod val="50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3924" marR="3924" marT="3924" marB="0" anchor="ctr">
                    <a:solidFill>
                      <a:schemeClr val="bg1">
                        <a:lumMod val="50000"/>
                      </a:schemeClr>
                    </a:solidFill>
                  </a:tcPr>
                </a:tc>
                <a:tc>
                  <a:txBody>
                    <a:bodyPr/>
                    <a:lstStyle/>
                    <a:p>
                      <a:pPr algn="ctr" fontAlgn="t"/>
                      <a:r>
                        <a:rPr lang="en-IE" sz="1000" i="1" u="none" strike="noStrike">
                          <a:solidFill>
                            <a:schemeClr val="bg1"/>
                          </a:solidFill>
                          <a:effectLst/>
                        </a:rPr>
                        <a:t>%</a:t>
                      </a:r>
                      <a:endParaRPr lang="en-IE" sz="1000" b="0" i="1" u="none" strike="noStrike">
                        <a:solidFill>
                          <a:schemeClr val="bg1"/>
                        </a:solidFill>
                        <a:effectLst/>
                        <a:latin typeface="Tahoma" panose="020B0604030504040204" pitchFamily="34" charset="0"/>
                      </a:endParaRPr>
                    </a:p>
                  </a:txBody>
                  <a:tcPr marL="3924" marR="3924" marT="3924" marB="0" anchor="ctr">
                    <a:solidFill>
                      <a:schemeClr val="bg1">
                        <a:lumMod val="50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3924" marR="3924" marT="3924" marB="0" anchor="ctr">
                    <a:solidFill>
                      <a:schemeClr val="bg1">
                        <a:lumMod val="50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3924" marR="3924" marT="3924" marB="0" anchor="ctr">
                    <a:solidFill>
                      <a:schemeClr val="bg1">
                        <a:lumMod val="50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3924" marR="3924" marT="3924" marB="0" anchor="ctr">
                    <a:solidFill>
                      <a:schemeClr val="bg1">
                        <a:lumMod val="50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3924" marR="3924" marT="3924" marB="0" anchor="ctr">
                    <a:solidFill>
                      <a:schemeClr val="bg1">
                        <a:lumMod val="50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3924" marR="3924" marT="3924" marB="0" anchor="ctr">
                    <a:solidFill>
                      <a:schemeClr val="bg1">
                        <a:lumMod val="50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3924" marR="3924" marT="3924" marB="0" anchor="ctr">
                    <a:solidFill>
                      <a:schemeClr val="bg1">
                        <a:lumMod val="50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3924" marR="3924" marT="3924" marB="0" anchor="ctr">
                    <a:solidFill>
                      <a:schemeClr val="bg1">
                        <a:lumMod val="50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3924" marR="3924" marT="3924" marB="0" anchor="ctr">
                    <a:solidFill>
                      <a:schemeClr val="bg1">
                        <a:lumMod val="50000"/>
                      </a:schemeClr>
                    </a:solidFill>
                  </a:tcPr>
                </a:tc>
                <a:extLst>
                  <a:ext uri="{0D108BD9-81ED-4DB2-BD59-A6C34878D82A}">
                    <a16:rowId xmlns="" xmlns:a16="http://schemas.microsoft.com/office/drawing/2014/main" val="2659965141"/>
                  </a:ext>
                </a:extLst>
              </a:tr>
              <a:tr h="180000">
                <a:tc>
                  <a:txBody>
                    <a:bodyPr/>
                    <a:lstStyle/>
                    <a:p>
                      <a:pPr algn="l" fontAlgn="t"/>
                      <a:r>
                        <a:rPr lang="en-IE" sz="1050" b="0" i="0" u="none" strike="noStrike" dirty="0">
                          <a:solidFill>
                            <a:srgbClr val="000000"/>
                          </a:solidFill>
                          <a:effectLst/>
                          <a:latin typeface="+mn-lt"/>
                        </a:rPr>
                        <a:t>Television</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45</a:t>
                      </a:r>
                    </a:p>
                  </a:txBody>
                  <a:tcPr marL="9525" marR="9525" marT="9525" marB="0" anchor="ctr">
                    <a:solidFill>
                      <a:schemeClr val="bg1">
                        <a:lumMod val="95000"/>
                      </a:schemeClr>
                    </a:solidFill>
                  </a:tcPr>
                </a:tc>
                <a:tc>
                  <a:txBody>
                    <a:bodyPr/>
                    <a:lstStyle/>
                    <a:p>
                      <a:pPr algn="ctr" fontAlgn="t"/>
                      <a:r>
                        <a:rPr lang="en-IE" sz="1050" b="0" i="0" u="none" strike="noStrike" dirty="0">
                          <a:solidFill>
                            <a:srgbClr val="000000"/>
                          </a:solidFill>
                          <a:effectLst/>
                          <a:latin typeface="+mn-lt"/>
                        </a:rPr>
                        <a:t>46</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43</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49</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46</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45</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44</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46</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45</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47</a:t>
                      </a:r>
                    </a:p>
                  </a:txBody>
                  <a:tcPr marL="9525" marR="9525" marT="9525" marB="0" anchor="ctr">
                    <a:solidFill>
                      <a:schemeClr val="bg1">
                        <a:lumMod val="95000"/>
                      </a:schemeClr>
                    </a:solidFill>
                  </a:tcPr>
                </a:tc>
                <a:extLst>
                  <a:ext uri="{0D108BD9-81ED-4DB2-BD59-A6C34878D82A}">
                    <a16:rowId xmlns="" xmlns:a16="http://schemas.microsoft.com/office/drawing/2014/main" val="2636467584"/>
                  </a:ext>
                </a:extLst>
              </a:tr>
              <a:tr h="180000">
                <a:tc>
                  <a:txBody>
                    <a:bodyPr/>
                    <a:lstStyle/>
                    <a:p>
                      <a:pPr algn="l" fontAlgn="t"/>
                      <a:r>
                        <a:rPr lang="en-IE" sz="1050" b="0" i="0" u="none" strike="noStrike">
                          <a:solidFill>
                            <a:srgbClr val="000000"/>
                          </a:solidFill>
                          <a:effectLst/>
                          <a:latin typeface="+mn-lt"/>
                        </a:rPr>
                        <a:t>Word of Mouth</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35</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41</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39</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39</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46</a:t>
                      </a:r>
                    </a:p>
                  </a:txBody>
                  <a:tcPr marL="9525" marR="9525" marT="9525" marB="0" anchor="ctr">
                    <a:solidFill>
                      <a:schemeClr val="bg1">
                        <a:lumMod val="95000"/>
                      </a:schemeClr>
                    </a:solidFill>
                  </a:tcPr>
                </a:tc>
                <a:tc>
                  <a:txBody>
                    <a:bodyPr/>
                    <a:lstStyle/>
                    <a:p>
                      <a:pPr algn="ctr" fontAlgn="t"/>
                      <a:r>
                        <a:rPr lang="en-IE" sz="1050" b="0" i="0" u="none" strike="noStrike" dirty="0">
                          <a:solidFill>
                            <a:srgbClr val="000000"/>
                          </a:solidFill>
                          <a:effectLst/>
                          <a:latin typeface="+mn-lt"/>
                        </a:rPr>
                        <a:t>28</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21</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40</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33</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30</a:t>
                      </a:r>
                    </a:p>
                  </a:txBody>
                  <a:tcPr marL="9525" marR="9525" marT="9525" marB="0" anchor="ctr">
                    <a:solidFill>
                      <a:schemeClr val="bg1">
                        <a:lumMod val="95000"/>
                      </a:schemeClr>
                    </a:solidFill>
                  </a:tcPr>
                </a:tc>
                <a:extLst>
                  <a:ext uri="{0D108BD9-81ED-4DB2-BD59-A6C34878D82A}">
                    <a16:rowId xmlns="" xmlns:a16="http://schemas.microsoft.com/office/drawing/2014/main" val="1400824968"/>
                  </a:ext>
                </a:extLst>
              </a:tr>
              <a:tr h="180000">
                <a:tc>
                  <a:txBody>
                    <a:bodyPr/>
                    <a:lstStyle/>
                    <a:p>
                      <a:pPr algn="l" fontAlgn="t"/>
                      <a:r>
                        <a:rPr lang="en-IE" sz="1050" b="0" i="0" u="none" strike="noStrike">
                          <a:solidFill>
                            <a:srgbClr val="000000"/>
                          </a:solidFill>
                          <a:effectLst/>
                          <a:latin typeface="+mn-lt"/>
                        </a:rPr>
                        <a:t>Radio – Local</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28</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29</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30</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28</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30</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21</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28</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28</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28</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18</a:t>
                      </a:r>
                    </a:p>
                  </a:txBody>
                  <a:tcPr marL="9525" marR="9525" marT="9525" marB="0" anchor="ctr">
                    <a:solidFill>
                      <a:schemeClr val="bg1">
                        <a:lumMod val="95000"/>
                      </a:schemeClr>
                    </a:solidFill>
                  </a:tcPr>
                </a:tc>
                <a:extLst>
                  <a:ext uri="{0D108BD9-81ED-4DB2-BD59-A6C34878D82A}">
                    <a16:rowId xmlns="" xmlns:a16="http://schemas.microsoft.com/office/drawing/2014/main" val="981572091"/>
                  </a:ext>
                </a:extLst>
              </a:tr>
              <a:tr h="180000">
                <a:tc>
                  <a:txBody>
                    <a:bodyPr/>
                    <a:lstStyle/>
                    <a:p>
                      <a:pPr algn="l" fontAlgn="t"/>
                      <a:r>
                        <a:rPr lang="en-IE" sz="1050" b="0" i="0" u="none" strike="noStrike">
                          <a:solidFill>
                            <a:srgbClr val="000000"/>
                          </a:solidFill>
                          <a:effectLst/>
                          <a:latin typeface="+mn-lt"/>
                        </a:rPr>
                        <a:t>Radio – National</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25</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29</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23</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29</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37</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14</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17</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35</a:t>
                      </a:r>
                    </a:p>
                  </a:txBody>
                  <a:tcPr marL="9525" marR="9525" marT="9525" marB="0" anchor="ctr">
                    <a:solidFill>
                      <a:schemeClr val="bg1">
                        <a:lumMod val="95000"/>
                      </a:schemeClr>
                    </a:solidFill>
                  </a:tcPr>
                </a:tc>
                <a:tc>
                  <a:txBody>
                    <a:bodyPr/>
                    <a:lstStyle/>
                    <a:p>
                      <a:pPr algn="ctr" fontAlgn="t"/>
                      <a:r>
                        <a:rPr lang="en-IE" sz="1050" b="0" i="0" u="none" strike="noStrike" dirty="0">
                          <a:solidFill>
                            <a:srgbClr val="000000"/>
                          </a:solidFill>
                          <a:effectLst/>
                          <a:latin typeface="+mn-lt"/>
                        </a:rPr>
                        <a:t>21</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19</a:t>
                      </a:r>
                    </a:p>
                  </a:txBody>
                  <a:tcPr marL="9525" marR="9525" marT="9525" marB="0" anchor="ctr">
                    <a:solidFill>
                      <a:schemeClr val="bg1">
                        <a:lumMod val="95000"/>
                      </a:schemeClr>
                    </a:solidFill>
                  </a:tcPr>
                </a:tc>
                <a:extLst>
                  <a:ext uri="{0D108BD9-81ED-4DB2-BD59-A6C34878D82A}">
                    <a16:rowId xmlns="" xmlns:a16="http://schemas.microsoft.com/office/drawing/2014/main" val="3595052204"/>
                  </a:ext>
                </a:extLst>
              </a:tr>
              <a:tr h="180000">
                <a:tc>
                  <a:txBody>
                    <a:bodyPr/>
                    <a:lstStyle/>
                    <a:p>
                      <a:pPr algn="l" fontAlgn="t"/>
                      <a:r>
                        <a:rPr lang="en-IE" sz="1050" b="0" i="0" u="none" strike="noStrike">
                          <a:solidFill>
                            <a:srgbClr val="000000"/>
                          </a:solidFill>
                          <a:effectLst/>
                          <a:latin typeface="+mn-lt"/>
                        </a:rPr>
                        <a:t>Online via social media (Facebook, Instagram, etc)</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23</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30</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16</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31</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50</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15</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8</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32</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20</a:t>
                      </a:r>
                    </a:p>
                  </a:txBody>
                  <a:tcPr marL="9525" marR="9525" marT="9525" marB="0" anchor="ctr">
                    <a:solidFill>
                      <a:schemeClr val="bg1">
                        <a:lumMod val="95000"/>
                      </a:schemeClr>
                    </a:solidFill>
                  </a:tcPr>
                </a:tc>
                <a:tc>
                  <a:txBody>
                    <a:bodyPr/>
                    <a:lstStyle/>
                    <a:p>
                      <a:pPr algn="ctr" fontAlgn="t"/>
                      <a:r>
                        <a:rPr lang="en-IE" sz="1050" b="0" i="0" u="none" strike="noStrike" dirty="0">
                          <a:solidFill>
                            <a:srgbClr val="000000"/>
                          </a:solidFill>
                          <a:effectLst/>
                          <a:latin typeface="+mn-lt"/>
                        </a:rPr>
                        <a:t>10</a:t>
                      </a:r>
                    </a:p>
                  </a:txBody>
                  <a:tcPr marL="9525" marR="9525" marT="9525" marB="0" anchor="ctr">
                    <a:solidFill>
                      <a:schemeClr val="bg1">
                        <a:lumMod val="95000"/>
                      </a:schemeClr>
                    </a:solidFill>
                  </a:tcPr>
                </a:tc>
                <a:extLst>
                  <a:ext uri="{0D108BD9-81ED-4DB2-BD59-A6C34878D82A}">
                    <a16:rowId xmlns="" xmlns:a16="http://schemas.microsoft.com/office/drawing/2014/main" val="4270072034"/>
                  </a:ext>
                </a:extLst>
              </a:tr>
              <a:tr h="180000">
                <a:tc>
                  <a:txBody>
                    <a:bodyPr/>
                    <a:lstStyle/>
                    <a:p>
                      <a:pPr algn="l" fontAlgn="t"/>
                      <a:r>
                        <a:rPr lang="en-IE" sz="1050" b="0" i="0" u="none" strike="noStrike">
                          <a:solidFill>
                            <a:srgbClr val="000000"/>
                          </a:solidFill>
                          <a:effectLst/>
                          <a:latin typeface="+mn-lt"/>
                        </a:rPr>
                        <a:t>Newspapers – Local</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22</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24</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25</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25</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22</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19</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18</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24</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21</a:t>
                      </a:r>
                    </a:p>
                  </a:txBody>
                  <a:tcPr marL="9525" marR="9525" marT="9525" marB="0" anchor="ctr">
                    <a:solidFill>
                      <a:schemeClr val="bg1">
                        <a:lumMod val="95000"/>
                      </a:schemeClr>
                    </a:solidFill>
                  </a:tcPr>
                </a:tc>
                <a:tc>
                  <a:txBody>
                    <a:bodyPr/>
                    <a:lstStyle/>
                    <a:p>
                      <a:pPr algn="ctr" fontAlgn="t"/>
                      <a:r>
                        <a:rPr lang="en-IE" sz="1050" b="0" i="0" u="none" strike="noStrike" dirty="0">
                          <a:solidFill>
                            <a:srgbClr val="000000"/>
                          </a:solidFill>
                          <a:effectLst/>
                          <a:latin typeface="+mn-lt"/>
                        </a:rPr>
                        <a:t>20</a:t>
                      </a:r>
                    </a:p>
                  </a:txBody>
                  <a:tcPr marL="9525" marR="9525" marT="9525" marB="0" anchor="ctr">
                    <a:solidFill>
                      <a:schemeClr val="bg1">
                        <a:lumMod val="95000"/>
                      </a:schemeClr>
                    </a:solidFill>
                  </a:tcPr>
                </a:tc>
                <a:extLst>
                  <a:ext uri="{0D108BD9-81ED-4DB2-BD59-A6C34878D82A}">
                    <a16:rowId xmlns="" xmlns:a16="http://schemas.microsoft.com/office/drawing/2014/main" val="4127832884"/>
                  </a:ext>
                </a:extLst>
              </a:tr>
              <a:tr h="180000">
                <a:tc>
                  <a:txBody>
                    <a:bodyPr/>
                    <a:lstStyle/>
                    <a:p>
                      <a:pPr algn="l" fontAlgn="t"/>
                      <a:r>
                        <a:rPr lang="en-IE" sz="1050" b="0" i="0" u="none" strike="noStrike">
                          <a:solidFill>
                            <a:srgbClr val="000000"/>
                          </a:solidFill>
                          <a:effectLst/>
                          <a:latin typeface="+mn-lt"/>
                        </a:rPr>
                        <a:t>Newspapers – National</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17</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20</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16</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23</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24</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5</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13</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30</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13</a:t>
                      </a:r>
                    </a:p>
                  </a:txBody>
                  <a:tcPr marL="9525" marR="9525" marT="9525" marB="0" anchor="ctr">
                    <a:solidFill>
                      <a:schemeClr val="bg1">
                        <a:lumMod val="95000"/>
                      </a:schemeClr>
                    </a:solidFill>
                  </a:tcPr>
                </a:tc>
                <a:tc>
                  <a:txBody>
                    <a:bodyPr/>
                    <a:lstStyle/>
                    <a:p>
                      <a:pPr algn="ctr" fontAlgn="t"/>
                      <a:r>
                        <a:rPr lang="en-IE" sz="1050" b="0" i="0" u="none" strike="noStrike" dirty="0">
                          <a:solidFill>
                            <a:srgbClr val="000000"/>
                          </a:solidFill>
                          <a:effectLst/>
                          <a:latin typeface="+mn-lt"/>
                        </a:rPr>
                        <a:t>30</a:t>
                      </a:r>
                    </a:p>
                  </a:txBody>
                  <a:tcPr marL="9525" marR="9525" marT="9525" marB="0" anchor="ctr">
                    <a:solidFill>
                      <a:schemeClr val="bg1">
                        <a:lumMod val="95000"/>
                      </a:schemeClr>
                    </a:solidFill>
                  </a:tcPr>
                </a:tc>
                <a:extLst>
                  <a:ext uri="{0D108BD9-81ED-4DB2-BD59-A6C34878D82A}">
                    <a16:rowId xmlns="" xmlns:a16="http://schemas.microsoft.com/office/drawing/2014/main" val="914942735"/>
                  </a:ext>
                </a:extLst>
              </a:tr>
              <a:tr h="180000">
                <a:tc>
                  <a:txBody>
                    <a:bodyPr/>
                    <a:lstStyle/>
                    <a:p>
                      <a:pPr algn="l" fontAlgn="t"/>
                      <a:r>
                        <a:rPr lang="en-IE" sz="1050" b="0" i="0" u="none" strike="noStrike">
                          <a:solidFill>
                            <a:srgbClr val="000000"/>
                          </a:solidFill>
                          <a:effectLst/>
                          <a:latin typeface="+mn-lt"/>
                        </a:rPr>
                        <a:t>Online via websites</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15</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18</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12</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16</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30</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16</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6</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24</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12</a:t>
                      </a:r>
                    </a:p>
                  </a:txBody>
                  <a:tcPr marL="9525" marR="9525" marT="9525" marB="0" anchor="ctr">
                    <a:solidFill>
                      <a:schemeClr val="bg1">
                        <a:lumMod val="95000"/>
                      </a:schemeClr>
                    </a:solidFill>
                  </a:tcPr>
                </a:tc>
                <a:tc>
                  <a:txBody>
                    <a:bodyPr/>
                    <a:lstStyle/>
                    <a:p>
                      <a:pPr algn="ctr" fontAlgn="t"/>
                      <a:r>
                        <a:rPr lang="en-IE" sz="1050" b="0" i="0" u="none" strike="noStrike" dirty="0">
                          <a:solidFill>
                            <a:srgbClr val="000000"/>
                          </a:solidFill>
                          <a:effectLst/>
                          <a:latin typeface="+mn-lt"/>
                        </a:rPr>
                        <a:t>23</a:t>
                      </a:r>
                    </a:p>
                  </a:txBody>
                  <a:tcPr marL="9525" marR="9525" marT="9525" marB="0" anchor="ctr">
                    <a:solidFill>
                      <a:schemeClr val="bg1">
                        <a:lumMod val="95000"/>
                      </a:schemeClr>
                    </a:solidFill>
                  </a:tcPr>
                </a:tc>
                <a:extLst>
                  <a:ext uri="{0D108BD9-81ED-4DB2-BD59-A6C34878D82A}">
                    <a16:rowId xmlns="" xmlns:a16="http://schemas.microsoft.com/office/drawing/2014/main" val="1236991044"/>
                  </a:ext>
                </a:extLst>
              </a:tr>
              <a:tr h="180000">
                <a:tc>
                  <a:txBody>
                    <a:bodyPr/>
                    <a:lstStyle/>
                    <a:p>
                      <a:pPr algn="l" fontAlgn="t"/>
                      <a:r>
                        <a:rPr lang="en-IE" sz="1050" b="0" i="0" u="none" strike="noStrike">
                          <a:solidFill>
                            <a:srgbClr val="000000"/>
                          </a:solidFill>
                          <a:effectLst/>
                          <a:latin typeface="+mn-lt"/>
                        </a:rPr>
                        <a:t>Posters/ Billboard/ Noticeboard</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14</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16</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11</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15</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26</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8</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9</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21</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11</a:t>
                      </a:r>
                    </a:p>
                  </a:txBody>
                  <a:tcPr marL="9525" marR="9525" marT="9525" marB="0" anchor="ctr">
                    <a:solidFill>
                      <a:schemeClr val="bg1">
                        <a:lumMod val="95000"/>
                      </a:schemeClr>
                    </a:solidFill>
                  </a:tcPr>
                </a:tc>
                <a:tc>
                  <a:txBody>
                    <a:bodyPr/>
                    <a:lstStyle/>
                    <a:p>
                      <a:pPr algn="ctr" fontAlgn="t"/>
                      <a:r>
                        <a:rPr lang="en-IE" sz="1050" b="0" i="0" u="none" strike="noStrike" dirty="0">
                          <a:solidFill>
                            <a:srgbClr val="000000"/>
                          </a:solidFill>
                          <a:effectLst/>
                          <a:latin typeface="+mn-lt"/>
                        </a:rPr>
                        <a:t>5</a:t>
                      </a:r>
                    </a:p>
                  </a:txBody>
                  <a:tcPr marL="9525" marR="9525" marT="9525" marB="0" anchor="ctr">
                    <a:solidFill>
                      <a:schemeClr val="bg1">
                        <a:lumMod val="95000"/>
                      </a:schemeClr>
                    </a:solidFill>
                  </a:tcPr>
                </a:tc>
                <a:extLst>
                  <a:ext uri="{0D108BD9-81ED-4DB2-BD59-A6C34878D82A}">
                    <a16:rowId xmlns="" xmlns:a16="http://schemas.microsoft.com/office/drawing/2014/main" val="1005916348"/>
                  </a:ext>
                </a:extLst>
              </a:tr>
              <a:tr h="180000">
                <a:tc>
                  <a:txBody>
                    <a:bodyPr/>
                    <a:lstStyle/>
                    <a:p>
                      <a:pPr algn="l" fontAlgn="t"/>
                      <a:r>
                        <a:rPr lang="en-IE" sz="1050" b="0" i="0" u="none" strike="noStrike">
                          <a:solidFill>
                            <a:srgbClr val="000000"/>
                          </a:solidFill>
                          <a:effectLst/>
                          <a:latin typeface="+mn-lt"/>
                        </a:rPr>
                        <a:t>Events Guide</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9</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10</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5</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9</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19</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6</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5</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16</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6</a:t>
                      </a:r>
                    </a:p>
                  </a:txBody>
                  <a:tcPr marL="9525" marR="9525" marT="9525" marB="0" anchor="ctr">
                    <a:solidFill>
                      <a:schemeClr val="bg1">
                        <a:lumMod val="95000"/>
                      </a:schemeClr>
                    </a:solidFill>
                  </a:tcPr>
                </a:tc>
                <a:tc>
                  <a:txBody>
                    <a:bodyPr/>
                    <a:lstStyle/>
                    <a:p>
                      <a:pPr algn="ctr" fontAlgn="t"/>
                      <a:r>
                        <a:rPr lang="en-IE" sz="1050" b="0" i="0" u="none" strike="noStrike" dirty="0">
                          <a:solidFill>
                            <a:srgbClr val="000000"/>
                          </a:solidFill>
                          <a:effectLst/>
                          <a:latin typeface="+mn-lt"/>
                        </a:rPr>
                        <a:t>11</a:t>
                      </a:r>
                    </a:p>
                  </a:txBody>
                  <a:tcPr marL="9525" marR="9525" marT="9525" marB="0" anchor="ctr">
                    <a:solidFill>
                      <a:schemeClr val="bg1">
                        <a:lumMod val="95000"/>
                      </a:schemeClr>
                    </a:solidFill>
                  </a:tcPr>
                </a:tc>
                <a:extLst>
                  <a:ext uri="{0D108BD9-81ED-4DB2-BD59-A6C34878D82A}">
                    <a16:rowId xmlns="" xmlns:a16="http://schemas.microsoft.com/office/drawing/2014/main" val="511754289"/>
                  </a:ext>
                </a:extLst>
              </a:tr>
              <a:tr h="180000">
                <a:tc>
                  <a:txBody>
                    <a:bodyPr/>
                    <a:lstStyle/>
                    <a:p>
                      <a:pPr algn="l" fontAlgn="t"/>
                      <a:r>
                        <a:rPr lang="en-IE" sz="1050" b="0" i="0" u="none" strike="noStrike">
                          <a:solidFill>
                            <a:srgbClr val="000000"/>
                          </a:solidFill>
                          <a:effectLst/>
                          <a:latin typeface="+mn-lt"/>
                        </a:rPr>
                        <a:t>Flyer/ leaflet</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9</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11</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9</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7</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19</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6</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5</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12</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8</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6</a:t>
                      </a:r>
                    </a:p>
                  </a:txBody>
                  <a:tcPr marL="9525" marR="9525" marT="9525" marB="0" anchor="ctr">
                    <a:solidFill>
                      <a:schemeClr val="bg1">
                        <a:lumMod val="95000"/>
                      </a:schemeClr>
                    </a:solidFill>
                  </a:tcPr>
                </a:tc>
                <a:extLst>
                  <a:ext uri="{0D108BD9-81ED-4DB2-BD59-A6C34878D82A}">
                    <a16:rowId xmlns="" xmlns:a16="http://schemas.microsoft.com/office/drawing/2014/main" val="2714146365"/>
                  </a:ext>
                </a:extLst>
              </a:tr>
              <a:tr h="180000">
                <a:tc>
                  <a:txBody>
                    <a:bodyPr/>
                    <a:lstStyle/>
                    <a:p>
                      <a:pPr algn="l" fontAlgn="t"/>
                      <a:r>
                        <a:rPr lang="en-IE" sz="1050" b="0" i="0" u="none" strike="noStrike">
                          <a:solidFill>
                            <a:srgbClr val="000000"/>
                          </a:solidFill>
                          <a:effectLst/>
                          <a:latin typeface="+mn-lt"/>
                        </a:rPr>
                        <a:t>National radio advertising</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8</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10</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8</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9</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15</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2</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5</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12</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7</a:t>
                      </a:r>
                    </a:p>
                  </a:txBody>
                  <a:tcPr marL="9525" marR="9525" marT="9525" marB="0" anchor="ctr">
                    <a:solidFill>
                      <a:schemeClr val="bg1">
                        <a:lumMod val="95000"/>
                      </a:schemeClr>
                    </a:solidFill>
                  </a:tcPr>
                </a:tc>
                <a:tc>
                  <a:txBody>
                    <a:bodyPr/>
                    <a:lstStyle/>
                    <a:p>
                      <a:pPr algn="ctr" fontAlgn="t"/>
                      <a:r>
                        <a:rPr lang="en-IE" sz="1050" b="0" i="0" u="none" strike="noStrike" dirty="0">
                          <a:solidFill>
                            <a:srgbClr val="000000"/>
                          </a:solidFill>
                          <a:effectLst/>
                          <a:latin typeface="+mn-lt"/>
                        </a:rPr>
                        <a:t>-</a:t>
                      </a:r>
                    </a:p>
                  </a:txBody>
                  <a:tcPr marL="9525" marR="9525" marT="9525" marB="0" anchor="ctr">
                    <a:solidFill>
                      <a:schemeClr val="bg1">
                        <a:lumMod val="95000"/>
                      </a:schemeClr>
                    </a:solidFill>
                  </a:tcPr>
                </a:tc>
                <a:extLst>
                  <a:ext uri="{0D108BD9-81ED-4DB2-BD59-A6C34878D82A}">
                    <a16:rowId xmlns="" xmlns:a16="http://schemas.microsoft.com/office/drawing/2014/main" val="3987273064"/>
                  </a:ext>
                </a:extLst>
              </a:tr>
              <a:tr h="180000">
                <a:tc>
                  <a:txBody>
                    <a:bodyPr/>
                    <a:lstStyle/>
                    <a:p>
                      <a:pPr algn="l" fontAlgn="t"/>
                      <a:r>
                        <a:rPr lang="en-IE" sz="1050" b="0" i="0" u="none" strike="noStrike">
                          <a:solidFill>
                            <a:srgbClr val="000000"/>
                          </a:solidFill>
                          <a:effectLst/>
                          <a:latin typeface="+mn-lt"/>
                        </a:rPr>
                        <a:t>National tv advertising  </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8</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10</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7</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9</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14</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5</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3</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12</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6</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6</a:t>
                      </a:r>
                    </a:p>
                  </a:txBody>
                  <a:tcPr marL="9525" marR="9525" marT="9525" marB="0" anchor="ctr">
                    <a:solidFill>
                      <a:schemeClr val="bg1">
                        <a:lumMod val="95000"/>
                      </a:schemeClr>
                    </a:solidFill>
                  </a:tcPr>
                </a:tc>
                <a:extLst>
                  <a:ext uri="{0D108BD9-81ED-4DB2-BD59-A6C34878D82A}">
                    <a16:rowId xmlns="" xmlns:a16="http://schemas.microsoft.com/office/drawing/2014/main" val="1180522809"/>
                  </a:ext>
                </a:extLst>
              </a:tr>
              <a:tr h="180000">
                <a:tc>
                  <a:txBody>
                    <a:bodyPr/>
                    <a:lstStyle/>
                    <a:p>
                      <a:pPr algn="l" fontAlgn="t"/>
                      <a:r>
                        <a:rPr lang="en-IE" sz="1050" b="0" i="0" u="none" strike="noStrike">
                          <a:solidFill>
                            <a:srgbClr val="000000"/>
                          </a:solidFill>
                          <a:effectLst/>
                          <a:latin typeface="+mn-lt"/>
                        </a:rPr>
                        <a:t>Newspaper/print advertising</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7</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7</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5</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6</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13</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10</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4</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10</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6</a:t>
                      </a:r>
                    </a:p>
                  </a:txBody>
                  <a:tcPr marL="9525" marR="9525" marT="9525" marB="0" anchor="ctr">
                    <a:solidFill>
                      <a:schemeClr val="bg1">
                        <a:lumMod val="95000"/>
                      </a:schemeClr>
                    </a:solidFill>
                  </a:tcPr>
                </a:tc>
                <a:tc>
                  <a:txBody>
                    <a:bodyPr/>
                    <a:lstStyle/>
                    <a:p>
                      <a:pPr algn="ctr" fontAlgn="t"/>
                      <a:r>
                        <a:rPr lang="en-IE" sz="1050" b="0" i="0" u="none" strike="noStrike" dirty="0">
                          <a:solidFill>
                            <a:srgbClr val="000000"/>
                          </a:solidFill>
                          <a:effectLst/>
                          <a:latin typeface="+mn-lt"/>
                        </a:rPr>
                        <a:t>9</a:t>
                      </a:r>
                    </a:p>
                  </a:txBody>
                  <a:tcPr marL="9525" marR="9525" marT="9525" marB="0" anchor="ctr">
                    <a:solidFill>
                      <a:schemeClr val="bg1">
                        <a:lumMod val="95000"/>
                      </a:schemeClr>
                    </a:solidFill>
                  </a:tcPr>
                </a:tc>
                <a:extLst>
                  <a:ext uri="{0D108BD9-81ED-4DB2-BD59-A6C34878D82A}">
                    <a16:rowId xmlns="" xmlns:a16="http://schemas.microsoft.com/office/drawing/2014/main" val="1614590348"/>
                  </a:ext>
                </a:extLst>
              </a:tr>
              <a:tr h="180000">
                <a:tc>
                  <a:txBody>
                    <a:bodyPr/>
                    <a:lstStyle/>
                    <a:p>
                      <a:pPr algn="l" fontAlgn="t"/>
                      <a:r>
                        <a:rPr lang="en-IE" sz="1050" b="0" i="0" u="none" strike="noStrike" dirty="0">
                          <a:solidFill>
                            <a:srgbClr val="000000"/>
                          </a:solidFill>
                          <a:effectLst/>
                          <a:latin typeface="+mn-lt"/>
                        </a:rPr>
                        <a:t>Mailing List – Email</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6</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7</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3</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8</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11</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3</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3</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17</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2</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23</a:t>
                      </a:r>
                    </a:p>
                  </a:txBody>
                  <a:tcPr marL="9525" marR="9525" marT="9525" marB="0" anchor="ctr">
                    <a:solidFill>
                      <a:schemeClr val="bg1">
                        <a:lumMod val="95000"/>
                      </a:schemeClr>
                    </a:solidFill>
                  </a:tcPr>
                </a:tc>
                <a:extLst>
                  <a:ext uri="{0D108BD9-81ED-4DB2-BD59-A6C34878D82A}">
                    <a16:rowId xmlns="" xmlns:a16="http://schemas.microsoft.com/office/drawing/2014/main" val="2507753092"/>
                  </a:ext>
                </a:extLst>
              </a:tr>
              <a:tr h="180000">
                <a:tc>
                  <a:txBody>
                    <a:bodyPr/>
                    <a:lstStyle/>
                    <a:p>
                      <a:pPr algn="l" fontAlgn="t"/>
                      <a:r>
                        <a:rPr lang="en-IE" sz="1050" b="0" i="0" u="none" strike="noStrike">
                          <a:solidFill>
                            <a:srgbClr val="000000"/>
                          </a:solidFill>
                          <a:effectLst/>
                          <a:latin typeface="+mn-lt"/>
                        </a:rPr>
                        <a:t>Mailing List – Post</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4</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5</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3</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7</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6</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0</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9</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2</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3</a:t>
                      </a:r>
                    </a:p>
                  </a:txBody>
                  <a:tcPr marL="9525" marR="9525" marT="9525" marB="0" anchor="ctr">
                    <a:solidFill>
                      <a:schemeClr val="bg1">
                        <a:lumMod val="95000"/>
                      </a:schemeClr>
                    </a:solidFill>
                  </a:tcPr>
                </a:tc>
                <a:extLst>
                  <a:ext uri="{0D108BD9-81ED-4DB2-BD59-A6C34878D82A}">
                    <a16:rowId xmlns="" xmlns:a16="http://schemas.microsoft.com/office/drawing/2014/main" val="945028893"/>
                  </a:ext>
                </a:extLst>
              </a:tr>
              <a:tr h="180000">
                <a:tc>
                  <a:txBody>
                    <a:bodyPr/>
                    <a:lstStyle/>
                    <a:p>
                      <a:pPr algn="l" fontAlgn="t"/>
                      <a:r>
                        <a:rPr lang="en-US" sz="1050" b="0" i="0" u="none" strike="noStrike">
                          <a:solidFill>
                            <a:srgbClr val="000000"/>
                          </a:solidFill>
                          <a:effectLst/>
                          <a:latin typeface="+mn-lt"/>
                        </a:rPr>
                        <a:t>Newspaper/print editorial arts coverage e.g. Within feature articles</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2</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3</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2</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3</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4</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4</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2</a:t>
                      </a:r>
                    </a:p>
                  </a:txBody>
                  <a:tcPr marL="9525" marR="9525" marT="9525" marB="0" anchor="ctr">
                    <a:solidFill>
                      <a:schemeClr val="bg1">
                        <a:lumMod val="95000"/>
                      </a:schemeClr>
                    </a:solidFill>
                  </a:tcPr>
                </a:tc>
                <a:tc>
                  <a:txBody>
                    <a:bodyPr/>
                    <a:lstStyle/>
                    <a:p>
                      <a:pPr algn="ctr" fontAlgn="t"/>
                      <a:r>
                        <a:rPr lang="en-IE" sz="1050" b="0" i="0" u="none" strike="noStrike" dirty="0">
                          <a:solidFill>
                            <a:srgbClr val="000000"/>
                          </a:solidFill>
                          <a:effectLst/>
                          <a:latin typeface="+mn-lt"/>
                        </a:rPr>
                        <a:t>2</a:t>
                      </a:r>
                    </a:p>
                  </a:txBody>
                  <a:tcPr marL="9525" marR="9525" marT="9525" marB="0" anchor="ctr">
                    <a:solidFill>
                      <a:schemeClr val="bg1">
                        <a:lumMod val="95000"/>
                      </a:schemeClr>
                    </a:solidFill>
                  </a:tcPr>
                </a:tc>
                <a:extLst>
                  <a:ext uri="{0D108BD9-81ED-4DB2-BD59-A6C34878D82A}">
                    <a16:rowId xmlns="" xmlns:a16="http://schemas.microsoft.com/office/drawing/2014/main" val="2872011724"/>
                  </a:ext>
                </a:extLst>
              </a:tr>
              <a:tr h="180000">
                <a:tc>
                  <a:txBody>
                    <a:bodyPr/>
                    <a:lstStyle/>
                    <a:p>
                      <a:pPr algn="l" fontAlgn="t"/>
                      <a:r>
                        <a:rPr lang="en-US" sz="1050" b="0" i="0" u="none" strike="noStrike">
                          <a:solidFill>
                            <a:srgbClr val="000000"/>
                          </a:solidFill>
                          <a:effectLst/>
                          <a:latin typeface="+mn-lt"/>
                        </a:rPr>
                        <a:t>National radio editorial arts coverage i.e. Within broadcast programmes</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2</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3</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3</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4</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5</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a:t>
                      </a:r>
                    </a:p>
                  </a:txBody>
                  <a:tcPr marL="9525" marR="9525" marT="9525" marB="0" anchor="ctr">
                    <a:solidFill>
                      <a:schemeClr val="bg1">
                        <a:lumMod val="95000"/>
                      </a:schemeClr>
                    </a:solidFill>
                  </a:tcPr>
                </a:tc>
                <a:tc>
                  <a:txBody>
                    <a:bodyPr/>
                    <a:lstStyle/>
                    <a:p>
                      <a:pPr algn="ctr" fontAlgn="t"/>
                      <a:r>
                        <a:rPr lang="en-IE" sz="1050" b="0" i="0" u="none" strike="noStrike" dirty="0">
                          <a:solidFill>
                            <a:srgbClr val="000000"/>
                          </a:solidFill>
                          <a:effectLst/>
                          <a:latin typeface="+mn-lt"/>
                        </a:rPr>
                        <a:t>-</a:t>
                      </a:r>
                    </a:p>
                  </a:txBody>
                  <a:tcPr marL="9525" marR="9525" marT="9525" marB="0" anchor="ctr">
                    <a:solidFill>
                      <a:schemeClr val="bg1">
                        <a:lumMod val="95000"/>
                      </a:schemeClr>
                    </a:solidFill>
                  </a:tcPr>
                </a:tc>
                <a:extLst>
                  <a:ext uri="{0D108BD9-81ED-4DB2-BD59-A6C34878D82A}">
                    <a16:rowId xmlns="" xmlns:a16="http://schemas.microsoft.com/office/drawing/2014/main" val="1626920729"/>
                  </a:ext>
                </a:extLst>
              </a:tr>
              <a:tr h="180000">
                <a:tc>
                  <a:txBody>
                    <a:bodyPr/>
                    <a:lstStyle/>
                    <a:p>
                      <a:pPr algn="l" fontAlgn="t"/>
                      <a:r>
                        <a:rPr lang="en-US" sz="1050" b="0" i="0" u="none" strike="noStrike">
                          <a:solidFill>
                            <a:srgbClr val="000000"/>
                          </a:solidFill>
                          <a:effectLst/>
                          <a:latin typeface="+mn-lt"/>
                        </a:rPr>
                        <a:t>National tv editorial arts coverage e.g. Programmes with an arts and culture focus, stories within the main news bulletins </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2</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0</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3</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3</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4</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a:t>
                      </a:r>
                    </a:p>
                  </a:txBody>
                  <a:tcPr marL="9525" marR="9525" marT="9525" marB="0" anchor="ctr">
                    <a:solidFill>
                      <a:schemeClr val="bg1">
                        <a:lumMod val="95000"/>
                      </a:schemeClr>
                    </a:solidFill>
                  </a:tcPr>
                </a:tc>
                <a:tc>
                  <a:txBody>
                    <a:bodyPr/>
                    <a:lstStyle/>
                    <a:p>
                      <a:pPr algn="ctr" fontAlgn="t"/>
                      <a:r>
                        <a:rPr lang="en-IE" sz="1050" b="0" i="0" u="none" strike="noStrike" dirty="0">
                          <a:solidFill>
                            <a:srgbClr val="000000"/>
                          </a:solidFill>
                          <a:effectLst/>
                          <a:latin typeface="+mn-lt"/>
                        </a:rPr>
                        <a:t>-</a:t>
                      </a:r>
                    </a:p>
                  </a:txBody>
                  <a:tcPr marL="9525" marR="9525" marT="9525" marB="0" anchor="ctr">
                    <a:solidFill>
                      <a:schemeClr val="bg1">
                        <a:lumMod val="95000"/>
                      </a:schemeClr>
                    </a:solidFill>
                  </a:tcPr>
                </a:tc>
                <a:extLst>
                  <a:ext uri="{0D108BD9-81ED-4DB2-BD59-A6C34878D82A}">
                    <a16:rowId xmlns="" xmlns:a16="http://schemas.microsoft.com/office/drawing/2014/main" val="166980145"/>
                  </a:ext>
                </a:extLst>
              </a:tr>
              <a:tr h="180000">
                <a:tc>
                  <a:txBody>
                    <a:bodyPr/>
                    <a:lstStyle/>
                    <a:p>
                      <a:pPr algn="l" fontAlgn="t"/>
                      <a:r>
                        <a:rPr lang="en-IE" sz="1050" b="0" i="0" u="none" strike="noStrike" dirty="0">
                          <a:solidFill>
                            <a:srgbClr val="000000"/>
                          </a:solidFill>
                          <a:effectLst/>
                          <a:latin typeface="+mn-lt"/>
                        </a:rPr>
                        <a:t>Other</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7</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3</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3</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3</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4</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5</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18</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3</a:t>
                      </a:r>
                    </a:p>
                  </a:txBody>
                  <a:tcPr marL="9525" marR="9525" marT="9525" marB="0" anchor="ctr">
                    <a:solidFill>
                      <a:schemeClr val="bg1">
                        <a:lumMod val="95000"/>
                      </a:schemeClr>
                    </a:solidFill>
                  </a:tcPr>
                </a:tc>
                <a:tc>
                  <a:txBody>
                    <a:bodyPr/>
                    <a:lstStyle/>
                    <a:p>
                      <a:pPr algn="ctr" fontAlgn="t"/>
                      <a:r>
                        <a:rPr lang="en-IE" sz="1050" b="0" i="0" u="none" strike="noStrike">
                          <a:solidFill>
                            <a:srgbClr val="000000"/>
                          </a:solidFill>
                          <a:effectLst/>
                          <a:latin typeface="+mn-lt"/>
                        </a:rPr>
                        <a:t>8</a:t>
                      </a:r>
                    </a:p>
                  </a:txBody>
                  <a:tcPr marL="9525" marR="9525" marT="9525" marB="0" anchor="ctr">
                    <a:solidFill>
                      <a:schemeClr val="bg1">
                        <a:lumMod val="95000"/>
                      </a:schemeClr>
                    </a:solidFill>
                  </a:tcPr>
                </a:tc>
                <a:tc>
                  <a:txBody>
                    <a:bodyPr/>
                    <a:lstStyle/>
                    <a:p>
                      <a:pPr algn="ctr" fontAlgn="t"/>
                      <a:r>
                        <a:rPr lang="en-IE" sz="1050" b="0" i="0" u="none" strike="noStrike" dirty="0">
                          <a:solidFill>
                            <a:srgbClr val="000000"/>
                          </a:solidFill>
                          <a:effectLst/>
                          <a:latin typeface="+mn-lt"/>
                        </a:rPr>
                        <a:t>5</a:t>
                      </a:r>
                    </a:p>
                  </a:txBody>
                  <a:tcPr marL="9525" marR="9525" marT="9525" marB="0" anchor="ctr">
                    <a:solidFill>
                      <a:schemeClr val="bg1">
                        <a:lumMod val="95000"/>
                      </a:schemeClr>
                    </a:solidFill>
                  </a:tcPr>
                </a:tc>
                <a:extLst>
                  <a:ext uri="{0D108BD9-81ED-4DB2-BD59-A6C34878D82A}">
                    <a16:rowId xmlns="" xmlns:a16="http://schemas.microsoft.com/office/drawing/2014/main" val="3136059342"/>
                  </a:ext>
                </a:extLst>
              </a:tr>
            </a:tbl>
          </a:graphicData>
        </a:graphic>
      </p:graphicFrame>
    </p:spTree>
    <p:extLst>
      <p:ext uri="{BB962C8B-B14F-4D97-AF65-F5344CB8AC3E}">
        <p14:creationId xmlns:p14="http://schemas.microsoft.com/office/powerpoint/2010/main" val="2838765463"/>
      </p:ext>
    </p:extLst>
  </p:cSld>
  <p:clrMapOvr>
    <a:masterClrMapping/>
  </p:clrMapOvr>
  <p:transition spd="slow">
    <p:wipe dir="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 xmlns:a16="http://schemas.microsoft.com/office/drawing/2014/main" id="{D64653D7-A373-4EE0-A35D-E68A4EA7ACDB}"/>
              </a:ext>
            </a:extLst>
          </p:cNvPr>
          <p:cNvGraphicFramePr/>
          <p:nvPr>
            <p:extLst>
              <p:ext uri="{D42A27DB-BD31-4B8C-83A1-F6EECF244321}">
                <p14:modId xmlns:p14="http://schemas.microsoft.com/office/powerpoint/2010/main" val="3349037467"/>
              </p:ext>
            </p:extLst>
          </p:nvPr>
        </p:nvGraphicFramePr>
        <p:xfrm>
          <a:off x="-1743744" y="823993"/>
          <a:ext cx="8780917" cy="5546714"/>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 Placeholder 7">
            <a:extLst>
              <a:ext uri="{FF2B5EF4-FFF2-40B4-BE49-F238E27FC236}">
                <a16:creationId xmlns="" xmlns:a16="http://schemas.microsoft.com/office/drawing/2014/main" id="{3B3BC475-75FD-4DA0-A0A5-0CDFBC8049E4}"/>
              </a:ext>
            </a:extLst>
          </p:cNvPr>
          <p:cNvSpPr>
            <a:spLocks noGrp="1"/>
          </p:cNvSpPr>
          <p:nvPr>
            <p:ph type="body" sz="quarter" idx="49"/>
          </p:nvPr>
        </p:nvSpPr>
        <p:spPr>
          <a:xfrm>
            <a:off x="232011" y="487756"/>
            <a:ext cx="5548676" cy="323941"/>
          </a:xfrm>
        </p:spPr>
        <p:txBody>
          <a:bodyPr/>
          <a:lstStyle/>
          <a:p>
            <a:r>
              <a:rPr lang="en-IE" dirty="0">
                <a:solidFill>
                  <a:prstClr val="white">
                    <a:lumMod val="50000"/>
                  </a:prstClr>
                </a:solidFill>
              </a:rPr>
              <a:t>Base : All adults 16+ n-1,303</a:t>
            </a:r>
            <a:endParaRPr lang="en-IE" dirty="0"/>
          </a:p>
          <a:p>
            <a:endParaRPr lang="en-IE" dirty="0"/>
          </a:p>
        </p:txBody>
      </p:sp>
      <p:sp>
        <p:nvSpPr>
          <p:cNvPr id="2" name="Title 1">
            <a:extLst>
              <a:ext uri="{FF2B5EF4-FFF2-40B4-BE49-F238E27FC236}">
                <a16:creationId xmlns="" xmlns:a16="http://schemas.microsoft.com/office/drawing/2014/main" id="{73A4E6A3-C6F9-422C-ABBA-3A21C7FF6CF8}"/>
              </a:ext>
            </a:extLst>
          </p:cNvPr>
          <p:cNvSpPr>
            <a:spLocks noGrp="1"/>
          </p:cNvSpPr>
          <p:nvPr>
            <p:ph type="title"/>
          </p:nvPr>
        </p:nvSpPr>
        <p:spPr>
          <a:xfrm>
            <a:off x="232011" y="75585"/>
            <a:ext cx="7952663" cy="370620"/>
          </a:xfrm>
        </p:spPr>
        <p:txBody>
          <a:bodyPr>
            <a:normAutofit fontScale="90000"/>
          </a:bodyPr>
          <a:lstStyle/>
          <a:p>
            <a:r>
              <a:rPr lang="en-IE" dirty="0"/>
              <a:t>Online Media Sources for Arts Events &amp; Activities</a:t>
            </a:r>
          </a:p>
        </p:txBody>
      </p:sp>
      <p:sp>
        <p:nvSpPr>
          <p:cNvPr id="12" name="Text Placeholder 11">
            <a:extLst>
              <a:ext uri="{FF2B5EF4-FFF2-40B4-BE49-F238E27FC236}">
                <a16:creationId xmlns="" xmlns:a16="http://schemas.microsoft.com/office/drawing/2014/main" id="{17DD8E95-4CDE-46B6-8E8C-21D2DE95BC89}"/>
              </a:ext>
            </a:extLst>
          </p:cNvPr>
          <p:cNvSpPr>
            <a:spLocks noGrp="1"/>
          </p:cNvSpPr>
          <p:nvPr>
            <p:ph type="body" sz="quarter" idx="60"/>
          </p:nvPr>
        </p:nvSpPr>
        <p:spPr>
          <a:xfrm>
            <a:off x="574934" y="6522960"/>
            <a:ext cx="4377346" cy="285204"/>
          </a:xfrm>
        </p:spPr>
        <p:txBody>
          <a:bodyPr/>
          <a:lstStyle/>
          <a:p>
            <a:pPr fontAlgn="t"/>
            <a:r>
              <a:rPr lang="en-IE" i="0" dirty="0"/>
              <a:t>Q.26 Which online media have you used you used for information about arts events and activities in the past 12 months?</a:t>
            </a:r>
          </a:p>
          <a:p>
            <a:endParaRPr lang="en-IE" dirty="0"/>
          </a:p>
        </p:txBody>
      </p:sp>
      <p:sp>
        <p:nvSpPr>
          <p:cNvPr id="10" name="TextBox 9">
            <a:extLst>
              <a:ext uri="{FF2B5EF4-FFF2-40B4-BE49-F238E27FC236}">
                <a16:creationId xmlns="" xmlns:a16="http://schemas.microsoft.com/office/drawing/2014/main" id="{DA231EE3-68CE-4E35-A966-002CA430036F}"/>
              </a:ext>
            </a:extLst>
          </p:cNvPr>
          <p:cNvSpPr txBox="1"/>
          <p:nvPr/>
        </p:nvSpPr>
        <p:spPr>
          <a:xfrm>
            <a:off x="4743389" y="772185"/>
            <a:ext cx="2611877" cy="276999"/>
          </a:xfrm>
          <a:prstGeom prst="rect">
            <a:avLst/>
          </a:prstGeom>
          <a:noFill/>
        </p:spPr>
        <p:txBody>
          <a:bodyPr wrap="square" rtlCol="0">
            <a:spAutoFit/>
          </a:bodyPr>
          <a:lstStyle/>
          <a:p>
            <a:pPr algn="ctr" defTabSz="450578" eaLnBrk="1" hangingPunct="1">
              <a:defRPr/>
            </a:pPr>
            <a:r>
              <a:rPr lang="en-IE" sz="1200" b="1" dirty="0">
                <a:solidFill>
                  <a:prstClr val="black"/>
                </a:solidFill>
                <a:latin typeface="+mj-lt"/>
                <a:cs typeface="Arial" charset="0"/>
              </a:rPr>
              <a:t>%</a:t>
            </a:r>
          </a:p>
        </p:txBody>
      </p:sp>
      <p:graphicFrame>
        <p:nvGraphicFramePr>
          <p:cNvPr id="3" name="Table 2">
            <a:extLst>
              <a:ext uri="{FF2B5EF4-FFF2-40B4-BE49-F238E27FC236}">
                <a16:creationId xmlns="" xmlns:a16="http://schemas.microsoft.com/office/drawing/2014/main" id="{2CDA89BC-79E2-46E6-8564-D1D0A9A7370B}"/>
              </a:ext>
            </a:extLst>
          </p:cNvPr>
          <p:cNvGraphicFramePr>
            <a:graphicFrameLocks noGrp="1"/>
          </p:cNvGraphicFramePr>
          <p:nvPr>
            <p:extLst>
              <p:ext uri="{D42A27DB-BD31-4B8C-83A1-F6EECF244321}">
                <p14:modId xmlns:p14="http://schemas.microsoft.com/office/powerpoint/2010/main" val="2691430903"/>
              </p:ext>
            </p:extLst>
          </p:nvPr>
        </p:nvGraphicFramePr>
        <p:xfrm>
          <a:off x="7145264" y="188640"/>
          <a:ext cx="2017560" cy="5546710"/>
        </p:xfrm>
        <a:graphic>
          <a:graphicData uri="http://schemas.openxmlformats.org/drawingml/2006/table">
            <a:tbl>
              <a:tblPr>
                <a:tableStyleId>{073A0DAA-6AF3-43AB-8588-CEC1D06C72B9}</a:tableStyleId>
              </a:tblPr>
              <a:tblGrid>
                <a:gridCol w="504390">
                  <a:extLst>
                    <a:ext uri="{9D8B030D-6E8A-4147-A177-3AD203B41FA5}">
                      <a16:colId xmlns="" xmlns:a16="http://schemas.microsoft.com/office/drawing/2014/main" val="3275905603"/>
                    </a:ext>
                  </a:extLst>
                </a:gridCol>
                <a:gridCol w="504390">
                  <a:extLst>
                    <a:ext uri="{9D8B030D-6E8A-4147-A177-3AD203B41FA5}">
                      <a16:colId xmlns="" xmlns:a16="http://schemas.microsoft.com/office/drawing/2014/main" val="546422857"/>
                    </a:ext>
                  </a:extLst>
                </a:gridCol>
                <a:gridCol w="504390">
                  <a:extLst>
                    <a:ext uri="{9D8B030D-6E8A-4147-A177-3AD203B41FA5}">
                      <a16:colId xmlns="" xmlns:a16="http://schemas.microsoft.com/office/drawing/2014/main" val="116976810"/>
                    </a:ext>
                  </a:extLst>
                </a:gridCol>
                <a:gridCol w="504390">
                  <a:extLst>
                    <a:ext uri="{9D8B030D-6E8A-4147-A177-3AD203B41FA5}">
                      <a16:colId xmlns="" xmlns:a16="http://schemas.microsoft.com/office/drawing/2014/main" val="630120798"/>
                    </a:ext>
                  </a:extLst>
                </a:gridCol>
              </a:tblGrid>
              <a:tr h="183231">
                <a:tc gridSpan="3">
                  <a:txBody>
                    <a:bodyPr/>
                    <a:lstStyle/>
                    <a:p>
                      <a:pPr algn="ctr" fontAlgn="t"/>
                      <a:r>
                        <a:rPr lang="en-IE" sz="1100" b="1" u="none" strike="noStrike" dirty="0">
                          <a:solidFill>
                            <a:schemeClr val="tx1"/>
                          </a:solidFill>
                          <a:effectLst/>
                          <a:latin typeface="+mn-lt"/>
                        </a:rPr>
                        <a:t>Age</a:t>
                      </a:r>
                      <a:endParaRPr lang="en-IE" sz="1100" b="1" i="0" u="none" strike="noStrike" dirty="0">
                        <a:solidFill>
                          <a:schemeClr val="tx1"/>
                        </a:solidFill>
                        <a:effectLst/>
                        <a:latin typeface="+mn-lt"/>
                      </a:endParaRPr>
                    </a:p>
                  </a:txBody>
                  <a:tcPr marL="8637" marR="8637" marT="8637" marB="0" anchor="ctr">
                    <a:lnR w="12700" cmpd="sng">
                      <a:noFill/>
                    </a:lnR>
                    <a:solidFill>
                      <a:srgbClr val="FED402"/>
                    </a:solidFill>
                  </a:tcPr>
                </a:tc>
                <a:tc hMerge="1">
                  <a:txBody>
                    <a:bodyPr/>
                    <a:lstStyle/>
                    <a:p>
                      <a:endParaRPr lang="en-IE"/>
                    </a:p>
                  </a:txBody>
                  <a:tcPr/>
                </a:tc>
                <a:tc hMerge="1">
                  <a:txBody>
                    <a:bodyPr/>
                    <a:lstStyle/>
                    <a:p>
                      <a:endParaRPr lang="en-IE"/>
                    </a:p>
                  </a:txBody>
                  <a:tcPr/>
                </a:tc>
                <a:tc>
                  <a:txBody>
                    <a:bodyPr/>
                    <a:lstStyle/>
                    <a:p>
                      <a:pPr algn="ctr" fontAlgn="t"/>
                      <a:endParaRPr lang="en-IE" sz="1050" b="1" i="0" u="none" strike="noStrike" dirty="0">
                        <a:solidFill>
                          <a:schemeClr val="tx1"/>
                        </a:solidFill>
                        <a:effectLst/>
                        <a:latin typeface="+mn-lt"/>
                      </a:endParaRPr>
                    </a:p>
                  </a:txBody>
                  <a:tcPr marL="8637" marR="8637" marT="86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889240142"/>
                  </a:ext>
                </a:extLst>
              </a:tr>
              <a:tr h="183231">
                <a:tc>
                  <a:txBody>
                    <a:bodyPr/>
                    <a:lstStyle/>
                    <a:p>
                      <a:pPr algn="ctr" fontAlgn="t"/>
                      <a:r>
                        <a:rPr lang="en-IE" sz="1100" b="1" u="none" strike="noStrike" dirty="0">
                          <a:solidFill>
                            <a:schemeClr val="tx1"/>
                          </a:solidFill>
                          <a:effectLst/>
                          <a:latin typeface="+mn-lt"/>
                        </a:rPr>
                        <a:t>&lt;34</a:t>
                      </a:r>
                      <a:endParaRPr lang="en-IE" sz="1100" b="1" i="0" u="none" strike="noStrike" dirty="0">
                        <a:solidFill>
                          <a:schemeClr val="tx1"/>
                        </a:solidFill>
                        <a:effectLst/>
                        <a:latin typeface="+mn-lt"/>
                      </a:endParaRPr>
                    </a:p>
                  </a:txBody>
                  <a:tcPr marL="8637" marR="8637" marT="8637" marB="0" anchor="ctr">
                    <a:solidFill>
                      <a:srgbClr val="FED402"/>
                    </a:solidFill>
                  </a:tcPr>
                </a:tc>
                <a:tc>
                  <a:txBody>
                    <a:bodyPr/>
                    <a:lstStyle/>
                    <a:p>
                      <a:pPr algn="ctr" fontAlgn="t"/>
                      <a:r>
                        <a:rPr lang="en-IE" sz="1100" b="1" u="none" strike="noStrike" dirty="0">
                          <a:solidFill>
                            <a:schemeClr val="tx1"/>
                          </a:solidFill>
                          <a:effectLst/>
                          <a:latin typeface="+mn-lt"/>
                        </a:rPr>
                        <a:t>35-49</a:t>
                      </a:r>
                      <a:endParaRPr lang="en-IE" sz="1100" b="1" i="0" u="none" strike="noStrike" dirty="0">
                        <a:solidFill>
                          <a:schemeClr val="tx1"/>
                        </a:solidFill>
                        <a:effectLst/>
                        <a:latin typeface="+mn-lt"/>
                      </a:endParaRPr>
                    </a:p>
                  </a:txBody>
                  <a:tcPr marL="8637" marR="8637" marT="8637" marB="0" anchor="ctr">
                    <a:solidFill>
                      <a:srgbClr val="FED402"/>
                    </a:solidFill>
                  </a:tcPr>
                </a:tc>
                <a:tc>
                  <a:txBody>
                    <a:bodyPr/>
                    <a:lstStyle/>
                    <a:p>
                      <a:pPr algn="ctr" fontAlgn="t"/>
                      <a:r>
                        <a:rPr lang="en-IE" sz="1100" b="1" u="none" strike="noStrike" dirty="0">
                          <a:solidFill>
                            <a:schemeClr val="tx1"/>
                          </a:solidFill>
                          <a:effectLst/>
                          <a:latin typeface="+mn-lt"/>
                        </a:rPr>
                        <a:t>50+</a:t>
                      </a:r>
                      <a:endParaRPr lang="en-IE" sz="1100" b="1" i="0" u="none" strike="noStrike" dirty="0">
                        <a:solidFill>
                          <a:schemeClr val="tx1"/>
                        </a:solidFill>
                        <a:effectLst/>
                        <a:latin typeface="+mn-lt"/>
                      </a:endParaRPr>
                    </a:p>
                  </a:txBody>
                  <a:tcPr marL="8637" marR="8637" marT="8637" marB="0" anchor="ctr">
                    <a:lnR w="12700" cmpd="sng">
                      <a:noFill/>
                    </a:lnR>
                    <a:solidFill>
                      <a:srgbClr val="FED402"/>
                    </a:solidFill>
                  </a:tcPr>
                </a:tc>
                <a:tc>
                  <a:txBody>
                    <a:bodyPr/>
                    <a:lstStyle/>
                    <a:p>
                      <a:pPr algn="ctr" fontAlgn="t"/>
                      <a:endParaRPr lang="en-IE" sz="1050" b="1" i="0" u="none" strike="noStrike" dirty="0">
                        <a:solidFill>
                          <a:schemeClr val="tx1"/>
                        </a:solidFill>
                        <a:effectLst/>
                        <a:latin typeface="+mn-lt"/>
                      </a:endParaRPr>
                    </a:p>
                  </a:txBody>
                  <a:tcPr marL="8637" marR="8637" marT="86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489440579"/>
                  </a:ext>
                </a:extLst>
              </a:tr>
              <a:tr h="183041">
                <a:tc>
                  <a:txBody>
                    <a:bodyPr/>
                    <a:lstStyle/>
                    <a:p>
                      <a:pPr algn="ctr" fontAlgn="t"/>
                      <a:r>
                        <a:rPr lang="en-IE" sz="1000" b="0" i="1" u="none" strike="noStrike" dirty="0">
                          <a:solidFill>
                            <a:schemeClr val="bg1"/>
                          </a:solidFill>
                          <a:effectLst/>
                          <a:latin typeface="+mn-lt"/>
                        </a:rPr>
                        <a:t>340</a:t>
                      </a:r>
                    </a:p>
                  </a:txBody>
                  <a:tcPr marL="9525" marR="9525" marT="9525" marB="0">
                    <a:solidFill>
                      <a:schemeClr val="bg1">
                        <a:lumMod val="50000"/>
                      </a:schemeClr>
                    </a:solidFill>
                  </a:tcPr>
                </a:tc>
                <a:tc>
                  <a:txBody>
                    <a:bodyPr/>
                    <a:lstStyle/>
                    <a:p>
                      <a:pPr algn="ctr" fontAlgn="t"/>
                      <a:r>
                        <a:rPr lang="en-IE" sz="1000" b="0" i="1" u="none" strike="noStrike" dirty="0">
                          <a:solidFill>
                            <a:schemeClr val="bg1"/>
                          </a:solidFill>
                          <a:effectLst/>
                          <a:latin typeface="+mn-lt"/>
                        </a:rPr>
                        <a:t>363</a:t>
                      </a:r>
                    </a:p>
                  </a:txBody>
                  <a:tcPr marL="9525" marR="9525" marT="9525" marB="0">
                    <a:solidFill>
                      <a:schemeClr val="bg1">
                        <a:lumMod val="50000"/>
                      </a:schemeClr>
                    </a:solidFill>
                  </a:tcPr>
                </a:tc>
                <a:tc>
                  <a:txBody>
                    <a:bodyPr/>
                    <a:lstStyle/>
                    <a:p>
                      <a:pPr algn="ctr" fontAlgn="t"/>
                      <a:r>
                        <a:rPr lang="en-IE" sz="1000" b="0" i="1" u="none" strike="noStrike" dirty="0">
                          <a:solidFill>
                            <a:schemeClr val="bg1"/>
                          </a:solidFill>
                          <a:effectLst/>
                          <a:latin typeface="+mn-lt"/>
                        </a:rPr>
                        <a:t>449</a:t>
                      </a:r>
                    </a:p>
                  </a:txBody>
                  <a:tcPr marL="9525" marR="9525" marT="9525" marB="0">
                    <a:lnR w="12700" cmpd="sng">
                      <a:noFill/>
                    </a:lnR>
                    <a:solidFill>
                      <a:schemeClr val="bg1">
                        <a:lumMod val="50000"/>
                      </a:schemeClr>
                    </a:solidFill>
                  </a:tcPr>
                </a:tc>
                <a:tc>
                  <a:txBody>
                    <a:bodyPr/>
                    <a:lstStyle/>
                    <a:p>
                      <a:pPr algn="ctr" fontAlgn="t"/>
                      <a:endParaRPr lang="en-IE" sz="900" b="0" i="1" u="none" strike="noStrike" dirty="0">
                        <a:solidFill>
                          <a:schemeClr val="bg1"/>
                        </a:solidFill>
                        <a:effectLst/>
                        <a:latin typeface="+mn-lt"/>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952887956"/>
                  </a:ext>
                </a:extLst>
              </a:tr>
              <a:tr h="182037">
                <a:tc>
                  <a:txBody>
                    <a:bodyPr/>
                    <a:lstStyle/>
                    <a:p>
                      <a:pPr algn="ctr" fontAlgn="t"/>
                      <a:r>
                        <a:rPr lang="en-IE" sz="1000" i="1" u="none" strike="noStrike" dirty="0">
                          <a:solidFill>
                            <a:schemeClr val="bg1"/>
                          </a:solidFill>
                          <a:effectLst/>
                          <a:latin typeface="+mn-lt"/>
                        </a:rPr>
                        <a:t>%</a:t>
                      </a:r>
                      <a:endParaRPr lang="en-IE" sz="1000" b="0" i="1" u="none" strike="noStrike" dirty="0">
                        <a:solidFill>
                          <a:schemeClr val="bg1"/>
                        </a:solidFill>
                        <a:effectLst/>
                        <a:latin typeface="+mn-lt"/>
                      </a:endParaRPr>
                    </a:p>
                  </a:txBody>
                  <a:tcPr marL="8637" marR="8637" marT="8637" marB="0">
                    <a:solidFill>
                      <a:schemeClr val="bg1">
                        <a:lumMod val="50000"/>
                      </a:schemeClr>
                    </a:solidFill>
                  </a:tcPr>
                </a:tc>
                <a:tc>
                  <a:txBody>
                    <a:bodyPr/>
                    <a:lstStyle/>
                    <a:p>
                      <a:pPr algn="ctr" fontAlgn="t"/>
                      <a:r>
                        <a:rPr lang="en-IE" sz="1000" i="1" u="none" strike="noStrike" dirty="0">
                          <a:solidFill>
                            <a:schemeClr val="bg1"/>
                          </a:solidFill>
                          <a:effectLst/>
                          <a:latin typeface="+mn-lt"/>
                        </a:rPr>
                        <a:t>%</a:t>
                      </a:r>
                      <a:endParaRPr lang="en-IE" sz="1000" b="0" i="1" u="none" strike="noStrike" dirty="0">
                        <a:solidFill>
                          <a:schemeClr val="bg1"/>
                        </a:solidFill>
                        <a:effectLst/>
                        <a:latin typeface="+mn-lt"/>
                      </a:endParaRPr>
                    </a:p>
                  </a:txBody>
                  <a:tcPr marL="8637" marR="8637" marT="8637" marB="0">
                    <a:solidFill>
                      <a:schemeClr val="bg1">
                        <a:lumMod val="50000"/>
                      </a:schemeClr>
                    </a:solidFill>
                  </a:tcPr>
                </a:tc>
                <a:tc>
                  <a:txBody>
                    <a:bodyPr/>
                    <a:lstStyle/>
                    <a:p>
                      <a:pPr algn="ctr" fontAlgn="t"/>
                      <a:r>
                        <a:rPr lang="en-IE" sz="1000" i="1" u="none" strike="noStrike" dirty="0">
                          <a:solidFill>
                            <a:schemeClr val="bg1"/>
                          </a:solidFill>
                          <a:effectLst/>
                          <a:latin typeface="+mn-lt"/>
                        </a:rPr>
                        <a:t>%</a:t>
                      </a:r>
                      <a:endParaRPr lang="en-IE" sz="1000" b="0" i="1" u="none" strike="noStrike" dirty="0">
                        <a:solidFill>
                          <a:schemeClr val="bg1"/>
                        </a:solidFill>
                        <a:effectLst/>
                        <a:latin typeface="+mn-lt"/>
                      </a:endParaRPr>
                    </a:p>
                  </a:txBody>
                  <a:tcPr marL="8637" marR="8637" marT="8637" marB="0">
                    <a:lnR w="12700" cmpd="sng">
                      <a:noFill/>
                    </a:lnR>
                    <a:solidFill>
                      <a:schemeClr val="bg1">
                        <a:lumMod val="50000"/>
                      </a:schemeClr>
                    </a:solidFill>
                  </a:tcPr>
                </a:tc>
                <a:tc>
                  <a:txBody>
                    <a:bodyPr/>
                    <a:lstStyle/>
                    <a:p>
                      <a:pPr algn="ctr" fontAlgn="t"/>
                      <a:r>
                        <a:rPr lang="en-IE" sz="1050" b="0" i="0" u="none" strike="noStrike" kern="1200" dirty="0">
                          <a:solidFill>
                            <a:schemeClr val="bg1">
                              <a:lumMod val="50000"/>
                            </a:schemeClr>
                          </a:solidFill>
                          <a:effectLst/>
                          <a:latin typeface="+mn-lt"/>
                          <a:ea typeface="+mn-ea"/>
                          <a:cs typeface="+mn-cs"/>
                        </a:rPr>
                        <a:t>(2018)</a:t>
                      </a:r>
                    </a:p>
                  </a:txBody>
                  <a:tcPr marL="8637" marR="8637" marT="8637"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684565195"/>
                  </a:ext>
                </a:extLst>
              </a:tr>
              <a:tr h="481517">
                <a:tc>
                  <a:txBody>
                    <a:bodyPr/>
                    <a:lstStyle/>
                    <a:p>
                      <a:pPr algn="ctr" fontAlgn="t"/>
                      <a:r>
                        <a:rPr lang="en-IE" sz="1200" b="0" i="0" u="none" strike="noStrike" dirty="0">
                          <a:solidFill>
                            <a:srgbClr val="000000"/>
                          </a:solidFill>
                          <a:effectLst/>
                          <a:latin typeface="+mn-lt"/>
                        </a:rPr>
                        <a:t>73</a:t>
                      </a:r>
                    </a:p>
                  </a:txBody>
                  <a:tcPr marL="9525" marR="9525" marT="9525" marB="0" anchor="ctr">
                    <a:solidFill>
                      <a:schemeClr val="accent1">
                        <a:lumMod val="60000"/>
                        <a:lumOff val="40000"/>
                      </a:schemeClr>
                    </a:solidFill>
                  </a:tcPr>
                </a:tc>
                <a:tc>
                  <a:txBody>
                    <a:bodyPr/>
                    <a:lstStyle/>
                    <a:p>
                      <a:pPr algn="ctr" fontAlgn="t"/>
                      <a:r>
                        <a:rPr lang="en-IE" sz="1200" b="0" i="0" u="none" strike="noStrike" dirty="0">
                          <a:solidFill>
                            <a:srgbClr val="000000"/>
                          </a:solidFill>
                          <a:effectLst/>
                          <a:latin typeface="+mn-lt"/>
                        </a:rPr>
                        <a:t>60</a:t>
                      </a:r>
                    </a:p>
                  </a:txBody>
                  <a:tcPr marL="9525" marR="9525" marT="9525" marB="0" anchor="ctr">
                    <a:solidFill>
                      <a:schemeClr val="tx2">
                        <a:lumMod val="95000"/>
                      </a:schemeClr>
                    </a:solidFill>
                  </a:tcPr>
                </a:tc>
                <a:tc>
                  <a:txBody>
                    <a:bodyPr/>
                    <a:lstStyle/>
                    <a:p>
                      <a:pPr algn="ctr" fontAlgn="t"/>
                      <a:r>
                        <a:rPr lang="en-IE" sz="1200" b="0" i="0" u="none" strike="noStrike" dirty="0">
                          <a:solidFill>
                            <a:srgbClr val="000000"/>
                          </a:solidFill>
                          <a:effectLst/>
                          <a:latin typeface="+mn-lt"/>
                        </a:rPr>
                        <a:t>38</a:t>
                      </a:r>
                    </a:p>
                  </a:txBody>
                  <a:tcPr marL="9525" marR="9525" marT="9525" marB="0" anchor="ctr">
                    <a:lnR w="12700" cmpd="sng">
                      <a:noFill/>
                    </a:lnR>
                    <a:solidFill>
                      <a:schemeClr val="tx2">
                        <a:lumMod val="95000"/>
                      </a:schemeClr>
                    </a:solidFill>
                  </a:tcPr>
                </a:tc>
                <a:tc>
                  <a:txBody>
                    <a:bodyPr/>
                    <a:lstStyle/>
                    <a:p>
                      <a:pPr algn="ctr" fontAlgn="t"/>
                      <a:r>
                        <a:rPr lang="en-IE" sz="1050" b="0" i="0" u="none" strike="noStrike" dirty="0">
                          <a:solidFill>
                            <a:schemeClr val="bg1">
                              <a:lumMod val="50000"/>
                            </a:schemeClr>
                          </a:solidFill>
                          <a:effectLst/>
                          <a:latin typeface="+mn-lt"/>
                        </a:rPr>
                        <a:t>(58)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178096997"/>
                  </a:ext>
                </a:extLst>
              </a:tr>
              <a:tr h="481517">
                <a:tc>
                  <a:txBody>
                    <a:bodyPr/>
                    <a:lstStyle/>
                    <a:p>
                      <a:pPr algn="ctr" fontAlgn="t"/>
                      <a:r>
                        <a:rPr lang="en-IE" sz="1200" b="0" i="0" u="none" strike="noStrike" dirty="0">
                          <a:solidFill>
                            <a:srgbClr val="000000"/>
                          </a:solidFill>
                          <a:effectLst/>
                          <a:latin typeface="+mn-lt"/>
                        </a:rPr>
                        <a:t>30</a:t>
                      </a:r>
                    </a:p>
                  </a:txBody>
                  <a:tcPr marL="9525" marR="9525" marT="9525" marB="0" anchor="ctr">
                    <a:solidFill>
                      <a:schemeClr val="accent1">
                        <a:lumMod val="60000"/>
                        <a:lumOff val="40000"/>
                      </a:schemeClr>
                    </a:solidFill>
                  </a:tcPr>
                </a:tc>
                <a:tc>
                  <a:txBody>
                    <a:bodyPr/>
                    <a:lstStyle/>
                    <a:p>
                      <a:pPr algn="ctr" fontAlgn="t"/>
                      <a:r>
                        <a:rPr lang="en-IE" sz="1200" b="0" i="0" u="none" strike="noStrike">
                          <a:solidFill>
                            <a:srgbClr val="000000"/>
                          </a:solidFill>
                          <a:effectLst/>
                          <a:latin typeface="+mn-lt"/>
                        </a:rPr>
                        <a:t>18</a:t>
                      </a:r>
                    </a:p>
                  </a:txBody>
                  <a:tcPr marL="9525" marR="9525" marT="9525" marB="0" anchor="ctr">
                    <a:solidFill>
                      <a:schemeClr val="tx2">
                        <a:lumMod val="95000"/>
                      </a:schemeClr>
                    </a:solidFill>
                  </a:tcPr>
                </a:tc>
                <a:tc>
                  <a:txBody>
                    <a:bodyPr/>
                    <a:lstStyle/>
                    <a:p>
                      <a:pPr algn="ctr" fontAlgn="t"/>
                      <a:r>
                        <a:rPr lang="en-IE" sz="1200" b="0" i="0" u="none" strike="noStrike" dirty="0">
                          <a:solidFill>
                            <a:srgbClr val="000000"/>
                          </a:solidFill>
                          <a:effectLst/>
                          <a:latin typeface="+mn-lt"/>
                        </a:rPr>
                        <a:t>13</a:t>
                      </a:r>
                    </a:p>
                  </a:txBody>
                  <a:tcPr marL="9525" marR="9525" marT="9525" marB="0" anchor="ctr">
                    <a:lnR w="12700" cmpd="sng">
                      <a:noFill/>
                    </a:lnR>
                    <a:solidFill>
                      <a:schemeClr val="tx2">
                        <a:lumMod val="95000"/>
                      </a:schemeClr>
                    </a:solidFill>
                  </a:tcPr>
                </a:tc>
                <a:tc>
                  <a:txBody>
                    <a:bodyPr/>
                    <a:lstStyle/>
                    <a:p>
                      <a:pPr algn="ctr" fontAlgn="t"/>
                      <a:r>
                        <a:rPr lang="en-IE" sz="1050" b="0" i="0" u="none" strike="noStrike" dirty="0">
                          <a:solidFill>
                            <a:schemeClr val="bg1">
                              <a:lumMod val="50000"/>
                            </a:schemeClr>
                          </a:solidFill>
                          <a:effectLst/>
                          <a:latin typeface="+mn-lt"/>
                        </a:rPr>
                        <a:t>(18)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4075972904"/>
                  </a:ext>
                </a:extLst>
              </a:tr>
              <a:tr h="481517">
                <a:tc>
                  <a:txBody>
                    <a:bodyPr/>
                    <a:lstStyle/>
                    <a:p>
                      <a:pPr algn="ctr" fontAlgn="t"/>
                      <a:r>
                        <a:rPr lang="en-IE" sz="1200" b="0" i="0" u="none" strike="noStrike" dirty="0">
                          <a:solidFill>
                            <a:srgbClr val="000000"/>
                          </a:solidFill>
                          <a:effectLst/>
                          <a:latin typeface="+mn-lt"/>
                        </a:rPr>
                        <a:t>34</a:t>
                      </a:r>
                    </a:p>
                  </a:txBody>
                  <a:tcPr marL="9525" marR="9525" marT="9525" marB="0" anchor="ctr">
                    <a:solidFill>
                      <a:schemeClr val="accent1">
                        <a:lumMod val="60000"/>
                        <a:lumOff val="40000"/>
                      </a:schemeClr>
                    </a:solidFill>
                  </a:tcPr>
                </a:tc>
                <a:tc>
                  <a:txBody>
                    <a:bodyPr/>
                    <a:lstStyle/>
                    <a:p>
                      <a:pPr algn="ctr" fontAlgn="t"/>
                      <a:r>
                        <a:rPr lang="en-IE" sz="1200" b="0" i="0" u="none" strike="noStrike">
                          <a:solidFill>
                            <a:srgbClr val="000000"/>
                          </a:solidFill>
                          <a:effectLst/>
                          <a:latin typeface="+mn-lt"/>
                        </a:rPr>
                        <a:t>16</a:t>
                      </a:r>
                    </a:p>
                  </a:txBody>
                  <a:tcPr marL="9525" marR="9525" marT="9525" marB="0" anchor="ctr">
                    <a:solidFill>
                      <a:schemeClr val="tx2">
                        <a:lumMod val="95000"/>
                      </a:schemeClr>
                    </a:solidFill>
                  </a:tcPr>
                </a:tc>
                <a:tc>
                  <a:txBody>
                    <a:bodyPr/>
                    <a:lstStyle/>
                    <a:p>
                      <a:pPr algn="ctr" fontAlgn="t"/>
                      <a:r>
                        <a:rPr lang="en-IE" sz="1200" b="0" i="0" u="none" strike="noStrike" dirty="0">
                          <a:solidFill>
                            <a:srgbClr val="000000"/>
                          </a:solidFill>
                          <a:effectLst/>
                          <a:latin typeface="+mn-lt"/>
                        </a:rPr>
                        <a:t>8</a:t>
                      </a:r>
                    </a:p>
                  </a:txBody>
                  <a:tcPr marL="9525" marR="9525" marT="9525" marB="0" anchor="ctr">
                    <a:lnR w="12700" cmpd="sng">
                      <a:noFill/>
                    </a:lnR>
                    <a:solidFill>
                      <a:schemeClr val="tx2">
                        <a:lumMod val="95000"/>
                      </a:schemeClr>
                    </a:solidFill>
                  </a:tcPr>
                </a:tc>
                <a:tc>
                  <a:txBody>
                    <a:bodyPr/>
                    <a:lstStyle/>
                    <a:p>
                      <a:pPr algn="ctr" fontAlgn="t"/>
                      <a:r>
                        <a:rPr lang="en-IE" sz="1050" b="0" i="0" u="none" strike="noStrike" dirty="0">
                          <a:solidFill>
                            <a:schemeClr val="bg1">
                              <a:lumMod val="50000"/>
                            </a:schemeClr>
                          </a:solidFill>
                          <a:effectLst/>
                          <a:latin typeface="+mn-lt"/>
                        </a:rPr>
                        <a:t>(18)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550510140"/>
                  </a:ext>
                </a:extLst>
              </a:tr>
              <a:tr h="481517">
                <a:tc>
                  <a:txBody>
                    <a:bodyPr/>
                    <a:lstStyle/>
                    <a:p>
                      <a:pPr algn="ctr" fontAlgn="t"/>
                      <a:r>
                        <a:rPr lang="en-IE" sz="1200" b="0" i="0" u="none" strike="noStrike" dirty="0">
                          <a:solidFill>
                            <a:srgbClr val="000000"/>
                          </a:solidFill>
                          <a:effectLst/>
                          <a:latin typeface="+mn-lt"/>
                        </a:rPr>
                        <a:t>18</a:t>
                      </a:r>
                    </a:p>
                  </a:txBody>
                  <a:tcPr marL="9525" marR="9525" marT="9525" marB="0" anchor="ctr">
                    <a:solidFill>
                      <a:schemeClr val="accent1">
                        <a:lumMod val="60000"/>
                        <a:lumOff val="40000"/>
                      </a:schemeClr>
                    </a:solidFill>
                  </a:tcPr>
                </a:tc>
                <a:tc>
                  <a:txBody>
                    <a:bodyPr/>
                    <a:lstStyle/>
                    <a:p>
                      <a:pPr algn="ctr" fontAlgn="t"/>
                      <a:r>
                        <a:rPr lang="en-IE" sz="1200" b="0" i="0" u="none" strike="noStrike">
                          <a:solidFill>
                            <a:srgbClr val="000000"/>
                          </a:solidFill>
                          <a:effectLst/>
                          <a:latin typeface="+mn-lt"/>
                        </a:rPr>
                        <a:t>9</a:t>
                      </a:r>
                    </a:p>
                  </a:txBody>
                  <a:tcPr marL="9525" marR="9525" marT="9525" marB="0" anchor="ctr">
                    <a:solidFill>
                      <a:schemeClr val="tx2">
                        <a:lumMod val="95000"/>
                      </a:schemeClr>
                    </a:solidFill>
                  </a:tcPr>
                </a:tc>
                <a:tc>
                  <a:txBody>
                    <a:bodyPr/>
                    <a:lstStyle/>
                    <a:p>
                      <a:pPr algn="ctr" fontAlgn="t"/>
                      <a:r>
                        <a:rPr lang="en-IE" sz="1200" b="0" i="0" u="none" strike="noStrike" dirty="0">
                          <a:solidFill>
                            <a:srgbClr val="000000"/>
                          </a:solidFill>
                          <a:effectLst/>
                          <a:latin typeface="+mn-lt"/>
                        </a:rPr>
                        <a:t>6</a:t>
                      </a:r>
                    </a:p>
                  </a:txBody>
                  <a:tcPr marL="9525" marR="9525" marT="9525" marB="0" anchor="ctr">
                    <a:lnR w="12700" cmpd="sng">
                      <a:noFill/>
                    </a:lnR>
                    <a:solidFill>
                      <a:schemeClr val="tx2">
                        <a:lumMod val="95000"/>
                      </a:schemeClr>
                    </a:solidFill>
                  </a:tcPr>
                </a:tc>
                <a:tc>
                  <a:txBody>
                    <a:bodyPr/>
                    <a:lstStyle/>
                    <a:p>
                      <a:pPr algn="ctr" fontAlgn="t"/>
                      <a:r>
                        <a:rPr lang="en-IE" sz="1050" b="0" i="0" u="none" strike="noStrike" dirty="0">
                          <a:solidFill>
                            <a:schemeClr val="bg1">
                              <a:lumMod val="50000"/>
                            </a:schemeClr>
                          </a:solidFill>
                          <a:effectLst/>
                          <a:latin typeface="+mn-lt"/>
                        </a:rPr>
                        <a:t>(15)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419073290"/>
                  </a:ext>
                </a:extLst>
              </a:tr>
              <a:tr h="481517">
                <a:tc>
                  <a:txBody>
                    <a:bodyPr/>
                    <a:lstStyle/>
                    <a:p>
                      <a:pPr algn="ctr" fontAlgn="t"/>
                      <a:r>
                        <a:rPr lang="en-IE" sz="1200" b="0" i="0" u="none" strike="noStrike">
                          <a:solidFill>
                            <a:srgbClr val="000000"/>
                          </a:solidFill>
                          <a:effectLst/>
                          <a:latin typeface="+mn-lt"/>
                        </a:rPr>
                        <a:t>9</a:t>
                      </a:r>
                    </a:p>
                  </a:txBody>
                  <a:tcPr marL="9525" marR="9525" marT="9525" marB="0" anchor="ctr">
                    <a:solidFill>
                      <a:schemeClr val="tx2">
                        <a:lumMod val="95000"/>
                      </a:schemeClr>
                    </a:solidFill>
                  </a:tcPr>
                </a:tc>
                <a:tc>
                  <a:txBody>
                    <a:bodyPr/>
                    <a:lstStyle/>
                    <a:p>
                      <a:pPr algn="ctr" fontAlgn="t"/>
                      <a:r>
                        <a:rPr lang="en-IE" sz="1200" b="0" i="0" u="none" strike="noStrike">
                          <a:solidFill>
                            <a:srgbClr val="000000"/>
                          </a:solidFill>
                          <a:effectLst/>
                          <a:latin typeface="+mn-lt"/>
                        </a:rPr>
                        <a:t>10</a:t>
                      </a:r>
                    </a:p>
                  </a:txBody>
                  <a:tcPr marL="9525" marR="9525" marT="9525" marB="0" anchor="ctr">
                    <a:solidFill>
                      <a:schemeClr val="tx2">
                        <a:lumMod val="95000"/>
                      </a:schemeClr>
                    </a:solidFill>
                  </a:tcPr>
                </a:tc>
                <a:tc>
                  <a:txBody>
                    <a:bodyPr/>
                    <a:lstStyle/>
                    <a:p>
                      <a:pPr algn="ctr" fontAlgn="t"/>
                      <a:r>
                        <a:rPr lang="en-IE" sz="1200" b="0" i="0" u="none" strike="noStrike" dirty="0">
                          <a:solidFill>
                            <a:srgbClr val="000000"/>
                          </a:solidFill>
                          <a:effectLst/>
                          <a:latin typeface="+mn-lt"/>
                        </a:rPr>
                        <a:t>7</a:t>
                      </a:r>
                    </a:p>
                  </a:txBody>
                  <a:tcPr marL="9525" marR="9525" marT="9525" marB="0" anchor="ctr">
                    <a:lnR w="12700" cmpd="sng">
                      <a:noFill/>
                    </a:lnR>
                    <a:solidFill>
                      <a:schemeClr val="tx2">
                        <a:lumMod val="95000"/>
                      </a:schemeClr>
                    </a:solidFill>
                  </a:tcPr>
                </a:tc>
                <a:tc>
                  <a:txBody>
                    <a:bodyPr/>
                    <a:lstStyle/>
                    <a:p>
                      <a:pPr algn="ctr" fontAlgn="t"/>
                      <a:r>
                        <a:rPr lang="en-IE" sz="1050" b="0" i="0" u="none" strike="noStrike" dirty="0">
                          <a:solidFill>
                            <a:schemeClr val="bg1">
                              <a:lumMod val="50000"/>
                            </a:schemeClr>
                          </a:solidFill>
                          <a:effectLst/>
                          <a:latin typeface="+mn-lt"/>
                        </a:rPr>
                        <a:t>(11)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794855633"/>
                  </a:ext>
                </a:extLst>
              </a:tr>
              <a:tr h="481517">
                <a:tc>
                  <a:txBody>
                    <a:bodyPr/>
                    <a:lstStyle/>
                    <a:p>
                      <a:pPr algn="ctr" fontAlgn="t"/>
                      <a:r>
                        <a:rPr lang="en-IE" sz="1200" b="0" i="0" u="none" strike="noStrike">
                          <a:solidFill>
                            <a:srgbClr val="000000"/>
                          </a:solidFill>
                          <a:effectLst/>
                          <a:latin typeface="+mn-lt"/>
                        </a:rPr>
                        <a:t>6</a:t>
                      </a:r>
                    </a:p>
                  </a:txBody>
                  <a:tcPr marL="9525" marR="9525" marT="9525" marB="0" anchor="ctr">
                    <a:solidFill>
                      <a:schemeClr val="tx2">
                        <a:lumMod val="95000"/>
                      </a:schemeClr>
                    </a:solidFill>
                  </a:tcPr>
                </a:tc>
                <a:tc>
                  <a:txBody>
                    <a:bodyPr/>
                    <a:lstStyle/>
                    <a:p>
                      <a:pPr algn="ctr" fontAlgn="t"/>
                      <a:r>
                        <a:rPr lang="en-IE" sz="1200" b="0" i="0" u="none" strike="noStrike">
                          <a:solidFill>
                            <a:srgbClr val="000000"/>
                          </a:solidFill>
                          <a:effectLst/>
                          <a:latin typeface="+mn-lt"/>
                        </a:rPr>
                        <a:t>8</a:t>
                      </a:r>
                    </a:p>
                  </a:txBody>
                  <a:tcPr marL="9525" marR="9525" marT="9525" marB="0" anchor="ctr">
                    <a:solidFill>
                      <a:schemeClr val="tx2">
                        <a:lumMod val="95000"/>
                      </a:schemeClr>
                    </a:solidFill>
                  </a:tcPr>
                </a:tc>
                <a:tc>
                  <a:txBody>
                    <a:bodyPr/>
                    <a:lstStyle/>
                    <a:p>
                      <a:pPr algn="ctr" fontAlgn="t"/>
                      <a:r>
                        <a:rPr lang="en-IE" sz="1200" b="0" i="0" u="none" strike="noStrike" dirty="0">
                          <a:solidFill>
                            <a:srgbClr val="000000"/>
                          </a:solidFill>
                          <a:effectLst/>
                          <a:latin typeface="+mn-lt"/>
                        </a:rPr>
                        <a:t>10</a:t>
                      </a:r>
                    </a:p>
                  </a:txBody>
                  <a:tcPr marL="9525" marR="9525" marT="9525" marB="0" anchor="ctr">
                    <a:lnR w="12700" cmpd="sng">
                      <a:noFill/>
                    </a:lnR>
                    <a:solidFill>
                      <a:schemeClr val="tx2">
                        <a:lumMod val="95000"/>
                      </a:schemeClr>
                    </a:solidFill>
                  </a:tcPr>
                </a:tc>
                <a:tc>
                  <a:txBody>
                    <a:bodyPr/>
                    <a:lstStyle/>
                    <a:p>
                      <a:pPr algn="ctr" fontAlgn="t"/>
                      <a:r>
                        <a:rPr lang="en-IE" sz="1050" b="0" i="0" u="none" strike="noStrike" dirty="0">
                          <a:solidFill>
                            <a:schemeClr val="bg1">
                              <a:lumMod val="50000"/>
                            </a:schemeClr>
                          </a:solidFill>
                          <a:effectLst/>
                          <a:latin typeface="+mn-lt"/>
                        </a:rPr>
                        <a:t>(12)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702492340"/>
                  </a:ext>
                </a:extLst>
              </a:tr>
              <a:tr h="481517">
                <a:tc>
                  <a:txBody>
                    <a:bodyPr/>
                    <a:lstStyle/>
                    <a:p>
                      <a:pPr algn="ctr" fontAlgn="t"/>
                      <a:r>
                        <a:rPr lang="en-IE" sz="1200" b="0" i="0" u="none" strike="noStrike">
                          <a:solidFill>
                            <a:srgbClr val="000000"/>
                          </a:solidFill>
                          <a:effectLst/>
                          <a:latin typeface="+mn-lt"/>
                        </a:rPr>
                        <a:t>9</a:t>
                      </a:r>
                    </a:p>
                  </a:txBody>
                  <a:tcPr marL="9525" marR="9525" marT="9525" marB="0" anchor="ctr">
                    <a:solidFill>
                      <a:schemeClr val="tx2">
                        <a:lumMod val="95000"/>
                      </a:schemeClr>
                    </a:solidFill>
                  </a:tcPr>
                </a:tc>
                <a:tc>
                  <a:txBody>
                    <a:bodyPr/>
                    <a:lstStyle/>
                    <a:p>
                      <a:pPr algn="ctr" fontAlgn="t"/>
                      <a:r>
                        <a:rPr lang="en-IE" sz="1200" b="0" i="0" u="none" strike="noStrike">
                          <a:solidFill>
                            <a:srgbClr val="000000"/>
                          </a:solidFill>
                          <a:effectLst/>
                          <a:latin typeface="+mn-lt"/>
                        </a:rPr>
                        <a:t>10</a:t>
                      </a:r>
                    </a:p>
                  </a:txBody>
                  <a:tcPr marL="9525" marR="9525" marT="9525" marB="0" anchor="ctr">
                    <a:solidFill>
                      <a:schemeClr val="tx2">
                        <a:lumMod val="95000"/>
                      </a:schemeClr>
                    </a:solidFill>
                  </a:tcPr>
                </a:tc>
                <a:tc>
                  <a:txBody>
                    <a:bodyPr/>
                    <a:lstStyle/>
                    <a:p>
                      <a:pPr algn="ctr" fontAlgn="t"/>
                      <a:r>
                        <a:rPr lang="en-IE" sz="1200" b="0" i="0" u="none" strike="noStrike" dirty="0">
                          <a:solidFill>
                            <a:srgbClr val="000000"/>
                          </a:solidFill>
                          <a:effectLst/>
                          <a:latin typeface="+mn-lt"/>
                        </a:rPr>
                        <a:t>6</a:t>
                      </a:r>
                    </a:p>
                  </a:txBody>
                  <a:tcPr marL="9525" marR="9525" marT="9525" marB="0" anchor="ctr">
                    <a:lnR w="12700" cmpd="sng">
                      <a:noFill/>
                    </a:lnR>
                    <a:solidFill>
                      <a:schemeClr val="tx2">
                        <a:lumMod val="95000"/>
                      </a:schemeClr>
                    </a:solidFill>
                  </a:tcPr>
                </a:tc>
                <a:tc>
                  <a:txBody>
                    <a:bodyPr/>
                    <a:lstStyle/>
                    <a:p>
                      <a:pPr algn="ctr" fontAlgn="t"/>
                      <a:r>
                        <a:rPr lang="en-IE" sz="1050" b="0" i="0" u="none" strike="noStrike" dirty="0">
                          <a:solidFill>
                            <a:schemeClr val="bg1">
                              <a:lumMod val="50000"/>
                            </a:schemeClr>
                          </a:solidFill>
                          <a:effectLst/>
                          <a:latin typeface="+mn-lt"/>
                        </a:rPr>
                        <a:t>(7)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866677971"/>
                  </a:ext>
                </a:extLst>
              </a:tr>
              <a:tr h="481517">
                <a:tc>
                  <a:txBody>
                    <a:bodyPr/>
                    <a:lstStyle/>
                    <a:p>
                      <a:pPr algn="ctr" fontAlgn="t"/>
                      <a:r>
                        <a:rPr lang="en-IE" sz="1200" b="0" i="0" u="none" strike="noStrike">
                          <a:solidFill>
                            <a:srgbClr val="000000"/>
                          </a:solidFill>
                          <a:effectLst/>
                          <a:latin typeface="+mn-lt"/>
                        </a:rPr>
                        <a:t>7</a:t>
                      </a:r>
                    </a:p>
                  </a:txBody>
                  <a:tcPr marL="9525" marR="9525" marT="9525" marB="0" anchor="ctr">
                    <a:solidFill>
                      <a:schemeClr val="tx2">
                        <a:lumMod val="95000"/>
                      </a:schemeClr>
                    </a:solidFill>
                  </a:tcPr>
                </a:tc>
                <a:tc>
                  <a:txBody>
                    <a:bodyPr/>
                    <a:lstStyle/>
                    <a:p>
                      <a:pPr algn="ctr" fontAlgn="t"/>
                      <a:r>
                        <a:rPr lang="en-IE" sz="1200" b="0" i="0" u="none" strike="noStrike">
                          <a:solidFill>
                            <a:srgbClr val="000000"/>
                          </a:solidFill>
                          <a:effectLst/>
                          <a:latin typeface="+mn-lt"/>
                        </a:rPr>
                        <a:t>3</a:t>
                      </a:r>
                    </a:p>
                  </a:txBody>
                  <a:tcPr marL="9525" marR="9525" marT="9525" marB="0" anchor="ctr">
                    <a:solidFill>
                      <a:schemeClr val="tx2">
                        <a:lumMod val="95000"/>
                      </a:schemeClr>
                    </a:solidFill>
                  </a:tcPr>
                </a:tc>
                <a:tc>
                  <a:txBody>
                    <a:bodyPr/>
                    <a:lstStyle/>
                    <a:p>
                      <a:pPr algn="ctr" fontAlgn="t"/>
                      <a:r>
                        <a:rPr lang="en-IE" sz="1200" b="0" i="0" u="none" strike="noStrike" dirty="0">
                          <a:solidFill>
                            <a:srgbClr val="000000"/>
                          </a:solidFill>
                          <a:effectLst/>
                          <a:latin typeface="+mn-lt"/>
                        </a:rPr>
                        <a:t>4</a:t>
                      </a:r>
                    </a:p>
                  </a:txBody>
                  <a:tcPr marL="9525" marR="9525" marT="9525" marB="0" anchor="ctr">
                    <a:lnR w="12700" cmpd="sng">
                      <a:noFill/>
                    </a:lnR>
                    <a:solidFill>
                      <a:schemeClr val="tx2">
                        <a:lumMod val="95000"/>
                      </a:schemeClr>
                    </a:solidFill>
                  </a:tcPr>
                </a:tc>
                <a:tc>
                  <a:txBody>
                    <a:bodyPr/>
                    <a:lstStyle/>
                    <a:p>
                      <a:pPr algn="ctr" fontAlgn="t"/>
                      <a:r>
                        <a:rPr lang="en-IE" sz="1050" b="0" i="0" u="none" strike="noStrike" dirty="0">
                          <a:solidFill>
                            <a:schemeClr val="bg1">
                              <a:lumMod val="50000"/>
                            </a:schemeClr>
                          </a:solidFill>
                          <a:effectLst/>
                          <a:latin typeface="+mn-lt"/>
                        </a:rPr>
                        <a:t>(4)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488972709"/>
                  </a:ext>
                </a:extLst>
              </a:tr>
              <a:tr h="481517">
                <a:tc>
                  <a:txBody>
                    <a:bodyPr/>
                    <a:lstStyle/>
                    <a:p>
                      <a:pPr algn="ctr" fontAlgn="t"/>
                      <a:r>
                        <a:rPr lang="en-IE" sz="1200" b="0" i="0" u="none" strike="noStrike">
                          <a:solidFill>
                            <a:srgbClr val="000000"/>
                          </a:solidFill>
                          <a:effectLst/>
                          <a:latin typeface="+mn-lt"/>
                        </a:rPr>
                        <a:t>2</a:t>
                      </a:r>
                    </a:p>
                  </a:txBody>
                  <a:tcPr marL="9525" marR="9525" marT="9525" marB="0" anchor="ctr">
                    <a:solidFill>
                      <a:schemeClr val="tx2">
                        <a:lumMod val="95000"/>
                      </a:schemeClr>
                    </a:solidFill>
                  </a:tcPr>
                </a:tc>
                <a:tc>
                  <a:txBody>
                    <a:bodyPr/>
                    <a:lstStyle/>
                    <a:p>
                      <a:pPr algn="ctr" fontAlgn="t"/>
                      <a:r>
                        <a:rPr lang="en-IE" sz="1200" b="0" i="0" u="none" strike="noStrike">
                          <a:solidFill>
                            <a:srgbClr val="000000"/>
                          </a:solidFill>
                          <a:effectLst/>
                          <a:latin typeface="+mn-lt"/>
                        </a:rPr>
                        <a:t>1</a:t>
                      </a:r>
                    </a:p>
                  </a:txBody>
                  <a:tcPr marL="9525" marR="9525" marT="9525" marB="0" anchor="ctr">
                    <a:solidFill>
                      <a:schemeClr val="tx2">
                        <a:lumMod val="95000"/>
                      </a:schemeClr>
                    </a:solidFill>
                  </a:tcPr>
                </a:tc>
                <a:tc>
                  <a:txBody>
                    <a:bodyPr/>
                    <a:lstStyle/>
                    <a:p>
                      <a:pPr algn="ctr" fontAlgn="t"/>
                      <a:r>
                        <a:rPr lang="en-IE" sz="1200" b="0" i="0" u="none" strike="noStrike" dirty="0">
                          <a:solidFill>
                            <a:srgbClr val="000000"/>
                          </a:solidFill>
                          <a:effectLst/>
                          <a:latin typeface="+mn-lt"/>
                        </a:rPr>
                        <a:t>2</a:t>
                      </a:r>
                    </a:p>
                  </a:txBody>
                  <a:tcPr marL="9525" marR="9525" marT="9525" marB="0" anchor="ctr">
                    <a:lnR w="12700" cmpd="sng">
                      <a:noFill/>
                    </a:lnR>
                    <a:solidFill>
                      <a:schemeClr val="tx2">
                        <a:lumMod val="95000"/>
                      </a:schemeClr>
                    </a:solidFill>
                  </a:tcPr>
                </a:tc>
                <a:tc>
                  <a:txBody>
                    <a:bodyPr/>
                    <a:lstStyle/>
                    <a:p>
                      <a:pPr algn="ctr" fontAlgn="t"/>
                      <a:r>
                        <a:rPr lang="en-IE" sz="1050" b="0" i="0" u="none" strike="noStrike" dirty="0">
                          <a:solidFill>
                            <a:schemeClr val="bg1">
                              <a:lumMod val="50000"/>
                            </a:schemeClr>
                          </a:solidFill>
                          <a:effectLst/>
                          <a:latin typeface="+mn-lt"/>
                        </a:rPr>
                        <a:t>(3)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4180507366"/>
                  </a:ext>
                </a:extLst>
              </a:tr>
              <a:tr h="481517">
                <a:tc>
                  <a:txBody>
                    <a:bodyPr/>
                    <a:lstStyle/>
                    <a:p>
                      <a:pPr algn="ctr" fontAlgn="t"/>
                      <a:r>
                        <a:rPr lang="en-IE" sz="1200" b="0" i="0" u="none" strike="noStrike" dirty="0">
                          <a:solidFill>
                            <a:srgbClr val="000000"/>
                          </a:solidFill>
                          <a:effectLst/>
                          <a:latin typeface="+mn-lt"/>
                        </a:rPr>
                        <a:t>85</a:t>
                      </a:r>
                    </a:p>
                  </a:txBody>
                  <a:tcPr marL="9525" marR="9525" marT="9525" marB="0" anchor="ctr">
                    <a:solidFill>
                      <a:schemeClr val="accent1">
                        <a:lumMod val="60000"/>
                        <a:lumOff val="40000"/>
                      </a:schemeClr>
                    </a:solidFill>
                  </a:tcPr>
                </a:tc>
                <a:tc>
                  <a:txBody>
                    <a:bodyPr/>
                    <a:lstStyle/>
                    <a:p>
                      <a:pPr algn="ctr" fontAlgn="t"/>
                      <a:r>
                        <a:rPr lang="en-IE" sz="1200" b="0" i="0" u="none" strike="noStrike" dirty="0">
                          <a:solidFill>
                            <a:srgbClr val="000000"/>
                          </a:solidFill>
                          <a:effectLst/>
                          <a:latin typeface="+mn-lt"/>
                        </a:rPr>
                        <a:t>75</a:t>
                      </a:r>
                    </a:p>
                  </a:txBody>
                  <a:tcPr marL="9525" marR="9525" marT="9525" marB="0" anchor="ctr">
                    <a:solidFill>
                      <a:schemeClr val="tx2">
                        <a:lumMod val="95000"/>
                      </a:schemeClr>
                    </a:solidFill>
                  </a:tcPr>
                </a:tc>
                <a:tc>
                  <a:txBody>
                    <a:bodyPr/>
                    <a:lstStyle/>
                    <a:p>
                      <a:pPr algn="ctr" fontAlgn="t"/>
                      <a:r>
                        <a:rPr lang="en-IE" sz="1200" b="0" i="0" u="none" strike="noStrike" dirty="0">
                          <a:solidFill>
                            <a:srgbClr val="000000"/>
                          </a:solidFill>
                          <a:effectLst/>
                          <a:latin typeface="+mn-lt"/>
                        </a:rPr>
                        <a:t>55</a:t>
                      </a:r>
                    </a:p>
                  </a:txBody>
                  <a:tcPr marL="9525" marR="9525" marT="9525" marB="0" anchor="ctr">
                    <a:lnR w="12700" cmpd="sng">
                      <a:noFill/>
                    </a:lnR>
                    <a:solidFill>
                      <a:schemeClr val="tx2">
                        <a:lumMod val="95000"/>
                      </a:schemeClr>
                    </a:solidFill>
                  </a:tcPr>
                </a:tc>
                <a:tc>
                  <a:txBody>
                    <a:bodyPr/>
                    <a:lstStyle/>
                    <a:p>
                      <a:pPr algn="ctr" fontAlgn="t"/>
                      <a:r>
                        <a:rPr lang="en-IE" sz="1050" b="0" i="0" u="none" strike="noStrike" dirty="0">
                          <a:solidFill>
                            <a:schemeClr val="bg1">
                              <a:lumMod val="50000"/>
                            </a:schemeClr>
                          </a:solidFill>
                          <a:effectLst/>
                          <a:latin typeface="+mn-lt"/>
                        </a:rPr>
                        <a:t>(70)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4220532550"/>
                  </a:ext>
                </a:extLst>
              </a:tr>
            </a:tbl>
          </a:graphicData>
        </a:graphic>
      </p:graphicFrame>
      <p:sp>
        <p:nvSpPr>
          <p:cNvPr id="5" name="AutoShape 2" descr="Image result for facebook logo">
            <a:extLst>
              <a:ext uri="{FF2B5EF4-FFF2-40B4-BE49-F238E27FC236}">
                <a16:creationId xmlns="" xmlns:a16="http://schemas.microsoft.com/office/drawing/2014/main" id="{729E1EA7-F18A-451E-895E-50C95355F5E0}"/>
              </a:ext>
            </a:extLst>
          </p:cNvPr>
          <p:cNvSpPr>
            <a:spLocks noChangeAspect="1" noChangeArrowheads="1"/>
          </p:cNvSpPr>
          <p:nvPr/>
        </p:nvSpPr>
        <p:spPr bwMode="auto">
          <a:xfrm>
            <a:off x="4814084" y="3290804"/>
            <a:ext cx="276393" cy="27639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2918" tIns="41459" rIns="82918" bIns="41459" numCol="1" anchor="t" anchorCtr="0" compatLnSpc="1">
            <a:prstTxWarp prst="textNoShape">
              <a:avLst/>
            </a:prstTxWarp>
          </a:bodyPr>
          <a:lstStyle/>
          <a:p>
            <a:endParaRPr lang="en-IE" dirty="0"/>
          </a:p>
        </p:txBody>
      </p:sp>
      <p:sp>
        <p:nvSpPr>
          <p:cNvPr id="6" name="AutoShape 4" descr="Image result for facebook logo">
            <a:extLst>
              <a:ext uri="{FF2B5EF4-FFF2-40B4-BE49-F238E27FC236}">
                <a16:creationId xmlns="" xmlns:a16="http://schemas.microsoft.com/office/drawing/2014/main" id="{A4225665-73E4-4FE5-99D5-AAC9E67F9A9D}"/>
              </a:ext>
            </a:extLst>
          </p:cNvPr>
          <p:cNvSpPr>
            <a:spLocks noChangeAspect="1" noChangeArrowheads="1"/>
          </p:cNvSpPr>
          <p:nvPr/>
        </p:nvSpPr>
        <p:spPr bwMode="auto">
          <a:xfrm>
            <a:off x="4952280" y="3429000"/>
            <a:ext cx="276393" cy="27639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2918" tIns="41459" rIns="82918" bIns="41459" numCol="1" anchor="t" anchorCtr="0" compatLnSpc="1">
            <a:prstTxWarp prst="textNoShape">
              <a:avLst/>
            </a:prstTxWarp>
          </a:bodyPr>
          <a:lstStyle/>
          <a:p>
            <a:endParaRPr lang="en-IE" dirty="0"/>
          </a:p>
        </p:txBody>
      </p:sp>
      <p:sp>
        <p:nvSpPr>
          <p:cNvPr id="7" name="AutoShape 6" descr="Image result for facebook logo">
            <a:extLst>
              <a:ext uri="{FF2B5EF4-FFF2-40B4-BE49-F238E27FC236}">
                <a16:creationId xmlns="" xmlns:a16="http://schemas.microsoft.com/office/drawing/2014/main" id="{1011E2A0-38C7-417F-B79E-859990FDDAAD}"/>
              </a:ext>
            </a:extLst>
          </p:cNvPr>
          <p:cNvSpPr>
            <a:spLocks noChangeAspect="1" noChangeArrowheads="1"/>
          </p:cNvSpPr>
          <p:nvPr/>
        </p:nvSpPr>
        <p:spPr bwMode="auto">
          <a:xfrm>
            <a:off x="5090476" y="3567196"/>
            <a:ext cx="276393" cy="27639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2918" tIns="41459" rIns="82918" bIns="41459" numCol="1" anchor="t" anchorCtr="0" compatLnSpc="1">
            <a:prstTxWarp prst="textNoShape">
              <a:avLst/>
            </a:prstTxWarp>
          </a:bodyPr>
          <a:lstStyle/>
          <a:p>
            <a:endParaRPr lang="en-IE" dirty="0"/>
          </a:p>
        </p:txBody>
      </p:sp>
      <p:graphicFrame>
        <p:nvGraphicFramePr>
          <p:cNvPr id="4" name="Table 3">
            <a:extLst>
              <a:ext uri="{FF2B5EF4-FFF2-40B4-BE49-F238E27FC236}">
                <a16:creationId xmlns="" xmlns:a16="http://schemas.microsoft.com/office/drawing/2014/main" id="{C98F302D-75A5-434B-908E-7489102692AF}"/>
              </a:ext>
            </a:extLst>
          </p:cNvPr>
          <p:cNvGraphicFramePr>
            <a:graphicFrameLocks noGrp="1"/>
          </p:cNvGraphicFramePr>
          <p:nvPr>
            <p:extLst>
              <p:ext uri="{D42A27DB-BD31-4B8C-83A1-F6EECF244321}">
                <p14:modId xmlns:p14="http://schemas.microsoft.com/office/powerpoint/2010/main" val="2744108037"/>
              </p:ext>
            </p:extLst>
          </p:nvPr>
        </p:nvGraphicFramePr>
        <p:xfrm>
          <a:off x="659644" y="1049184"/>
          <a:ext cx="2346882" cy="4837876"/>
        </p:xfrm>
        <a:graphic>
          <a:graphicData uri="http://schemas.openxmlformats.org/drawingml/2006/table">
            <a:tbl>
              <a:tblPr>
                <a:tableStyleId>{5C22544A-7EE6-4342-B048-85BDC9FD1C3A}</a:tableStyleId>
              </a:tblPr>
              <a:tblGrid>
                <a:gridCol w="2346882">
                  <a:extLst>
                    <a:ext uri="{9D8B030D-6E8A-4147-A177-3AD203B41FA5}">
                      <a16:colId xmlns="" xmlns:a16="http://schemas.microsoft.com/office/drawing/2014/main" val="4203674318"/>
                    </a:ext>
                  </a:extLst>
                </a:gridCol>
              </a:tblGrid>
              <a:tr h="517396">
                <a:tc>
                  <a:txBody>
                    <a:bodyPr/>
                    <a:lstStyle/>
                    <a:p>
                      <a:pPr algn="r" fontAlgn="t"/>
                      <a:r>
                        <a:rPr lang="en-IE" sz="1200" u="none" strike="noStrike" dirty="0">
                          <a:effectLst/>
                        </a:rPr>
                        <a:t>Facebook </a:t>
                      </a:r>
                      <a:endParaRPr lang="en-IE" sz="1200" b="0" i="0" u="none" strike="noStrike" dirty="0">
                        <a:solidFill>
                          <a:srgbClr val="000000"/>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647672635"/>
                  </a:ext>
                </a:extLst>
              </a:tr>
              <a:tr h="432048">
                <a:tc>
                  <a:txBody>
                    <a:bodyPr/>
                    <a:lstStyle/>
                    <a:p>
                      <a:pPr algn="r" fontAlgn="t"/>
                      <a:r>
                        <a:rPr lang="en-IE" sz="1200" u="none" strike="noStrike" dirty="0">
                          <a:effectLst/>
                        </a:rPr>
                        <a:t>YouTube</a:t>
                      </a:r>
                      <a:endParaRPr lang="en-IE" sz="1200" b="0" i="0" u="none" strike="noStrike" dirty="0">
                        <a:solidFill>
                          <a:srgbClr val="000000"/>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103968148"/>
                  </a:ext>
                </a:extLst>
              </a:tr>
              <a:tr h="504056">
                <a:tc>
                  <a:txBody>
                    <a:bodyPr/>
                    <a:lstStyle/>
                    <a:p>
                      <a:pPr algn="r" fontAlgn="t"/>
                      <a:r>
                        <a:rPr lang="en-IE" sz="1200" u="none" strike="noStrike" dirty="0">
                          <a:effectLst/>
                        </a:rPr>
                        <a:t>Instagram</a:t>
                      </a:r>
                      <a:endParaRPr lang="en-IE" sz="1200" b="0" i="0" u="none" strike="noStrike" dirty="0">
                        <a:solidFill>
                          <a:srgbClr val="000000"/>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4275152932"/>
                  </a:ext>
                </a:extLst>
              </a:tr>
              <a:tr h="504056">
                <a:tc>
                  <a:txBody>
                    <a:bodyPr/>
                    <a:lstStyle/>
                    <a:p>
                      <a:pPr algn="r" fontAlgn="t"/>
                      <a:r>
                        <a:rPr lang="en-IE" sz="1200" u="none" strike="noStrike" dirty="0">
                          <a:effectLst/>
                        </a:rPr>
                        <a:t>Twitter</a:t>
                      </a:r>
                      <a:endParaRPr lang="en-IE" sz="1200" b="0" i="0" u="none" strike="noStrike" dirty="0">
                        <a:solidFill>
                          <a:srgbClr val="000000"/>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93118444"/>
                  </a:ext>
                </a:extLst>
              </a:tr>
              <a:tr h="504056">
                <a:tc>
                  <a:txBody>
                    <a:bodyPr/>
                    <a:lstStyle/>
                    <a:p>
                      <a:pPr algn="r" fontAlgn="t"/>
                      <a:r>
                        <a:rPr lang="en-IE" sz="1200" u="none" strike="noStrike" dirty="0">
                          <a:effectLst/>
                        </a:rPr>
                        <a:t>Online newspaper</a:t>
                      </a:r>
                      <a:endParaRPr lang="en-IE" sz="1200" b="0" i="0" u="none" strike="noStrike" dirty="0">
                        <a:solidFill>
                          <a:srgbClr val="000000"/>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4033807485"/>
                  </a:ext>
                </a:extLst>
              </a:tr>
              <a:tr h="421381">
                <a:tc>
                  <a:txBody>
                    <a:bodyPr/>
                    <a:lstStyle/>
                    <a:p>
                      <a:pPr algn="r" fontAlgn="t"/>
                      <a:r>
                        <a:rPr lang="en-IE" sz="1200" u="none" strike="noStrike" dirty="0">
                          <a:effectLst/>
                        </a:rPr>
                        <a:t>Email newsletters</a:t>
                      </a:r>
                      <a:endParaRPr lang="en-IE" sz="1200" b="0" i="0" u="none" strike="noStrike" dirty="0">
                        <a:solidFill>
                          <a:srgbClr val="000000"/>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574413743"/>
                  </a:ext>
                </a:extLst>
              </a:tr>
              <a:tr h="514723">
                <a:tc>
                  <a:txBody>
                    <a:bodyPr/>
                    <a:lstStyle/>
                    <a:p>
                      <a:pPr algn="r" fontAlgn="t"/>
                      <a:r>
                        <a:rPr lang="en-IE" sz="1200" u="none" strike="noStrike" dirty="0">
                          <a:effectLst/>
                        </a:rPr>
                        <a:t>Artist or arts organisation website</a:t>
                      </a:r>
                      <a:endParaRPr lang="en-IE" sz="1200" b="0" i="0" u="none" strike="noStrike" dirty="0">
                        <a:solidFill>
                          <a:srgbClr val="000000"/>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922420381"/>
                  </a:ext>
                </a:extLst>
              </a:tr>
              <a:tr h="432048">
                <a:tc>
                  <a:txBody>
                    <a:bodyPr/>
                    <a:lstStyle/>
                    <a:p>
                      <a:pPr algn="r" fontAlgn="t"/>
                      <a:r>
                        <a:rPr lang="en-IE" sz="1200" u="none" strike="noStrike" dirty="0">
                          <a:effectLst/>
                        </a:rPr>
                        <a:t>Pinterest</a:t>
                      </a:r>
                      <a:endParaRPr lang="en-IE" sz="1200" b="0" i="0" u="none" strike="noStrike" dirty="0">
                        <a:solidFill>
                          <a:srgbClr val="000000"/>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193522977"/>
                  </a:ext>
                </a:extLst>
              </a:tr>
              <a:tr h="504056">
                <a:tc>
                  <a:txBody>
                    <a:bodyPr/>
                    <a:lstStyle/>
                    <a:p>
                      <a:pPr algn="r" fontAlgn="t"/>
                      <a:r>
                        <a:rPr lang="en-IE" sz="1200" u="none" strike="noStrike" dirty="0">
                          <a:effectLst/>
                        </a:rPr>
                        <a:t>Other</a:t>
                      </a:r>
                      <a:endParaRPr lang="en-IE" sz="1200" b="0" i="0" u="none" strike="noStrike" dirty="0">
                        <a:solidFill>
                          <a:srgbClr val="000000"/>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110071162"/>
                  </a:ext>
                </a:extLst>
              </a:tr>
              <a:tr h="504056">
                <a:tc>
                  <a:txBody>
                    <a:bodyPr/>
                    <a:lstStyle/>
                    <a:p>
                      <a:pPr algn="r" fontAlgn="t"/>
                      <a:r>
                        <a:rPr lang="en-IE" sz="1200" u="none" strike="noStrike" dirty="0">
                          <a:effectLst/>
                        </a:rPr>
                        <a:t>Any</a:t>
                      </a:r>
                      <a:endParaRPr lang="en-IE" sz="1200" b="0" i="0" u="none" strike="noStrike" dirty="0">
                        <a:solidFill>
                          <a:srgbClr val="000000"/>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237494472"/>
                  </a:ext>
                </a:extLst>
              </a:tr>
            </a:tbl>
          </a:graphicData>
        </a:graphic>
      </p:graphicFrame>
      <p:sp>
        <p:nvSpPr>
          <p:cNvPr id="13" name="Parallelogram 12">
            <a:extLst>
              <a:ext uri="{FF2B5EF4-FFF2-40B4-BE49-F238E27FC236}">
                <a16:creationId xmlns="" xmlns:a16="http://schemas.microsoft.com/office/drawing/2014/main" id="{8747BF13-B63F-4669-8CFF-4DDECE42AB5C}"/>
              </a:ext>
            </a:extLst>
          </p:cNvPr>
          <p:cNvSpPr/>
          <p:nvPr/>
        </p:nvSpPr>
        <p:spPr>
          <a:xfrm>
            <a:off x="1180964" y="5962232"/>
            <a:ext cx="7848871" cy="461770"/>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400" b="1" dirty="0">
                <a:solidFill>
                  <a:prstClr val="white"/>
                </a:solidFill>
              </a:rPr>
              <a:t>72% of online adults have used an online media source for information about Arts events and activities in the past 12 months.</a:t>
            </a:r>
          </a:p>
        </p:txBody>
      </p:sp>
    </p:spTree>
    <p:extLst>
      <p:ext uri="{BB962C8B-B14F-4D97-AF65-F5344CB8AC3E}">
        <p14:creationId xmlns:p14="http://schemas.microsoft.com/office/powerpoint/2010/main" val="525287356"/>
      </p:ext>
    </p:extLst>
  </p:cSld>
  <p:clrMapOvr>
    <a:masterClrMapping/>
  </p:clrMapOvr>
  <p:transition spd="slow">
    <p:wipe dir="r"/>
  </p:transition>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A1B28394-5CDA-4174-94AB-6EDAAADD1526}"/>
              </a:ext>
            </a:extLst>
          </p:cNvPr>
          <p:cNvSpPr>
            <a:spLocks noGrp="1"/>
          </p:cNvSpPr>
          <p:nvPr>
            <p:ph type="body" sz="quarter" idx="49"/>
          </p:nvPr>
        </p:nvSpPr>
        <p:spPr>
          <a:xfrm>
            <a:off x="220814" y="582565"/>
            <a:ext cx="5548676" cy="323941"/>
          </a:xfrm>
        </p:spPr>
        <p:txBody>
          <a:bodyPr/>
          <a:lstStyle/>
          <a:p>
            <a:r>
              <a:rPr lang="en-IE" dirty="0">
                <a:solidFill>
                  <a:prstClr val="white">
                    <a:lumMod val="50000"/>
                  </a:prstClr>
                </a:solidFill>
              </a:rPr>
              <a:t>Base : All adults who h</a:t>
            </a:r>
            <a:r>
              <a:rPr lang="en-US" dirty="0" err="1">
                <a:solidFill>
                  <a:prstClr val="white">
                    <a:lumMod val="50000"/>
                  </a:prstClr>
                </a:solidFill>
              </a:rPr>
              <a:t>ave</a:t>
            </a:r>
            <a:r>
              <a:rPr lang="en-US" dirty="0">
                <a:solidFill>
                  <a:prstClr val="white">
                    <a:lumMod val="50000"/>
                  </a:prstClr>
                </a:solidFill>
              </a:rPr>
              <a:t> access to the internet N – 1,152</a:t>
            </a:r>
            <a:endParaRPr lang="en-IE" dirty="0"/>
          </a:p>
          <a:p>
            <a:endParaRPr lang="en-IE" dirty="0"/>
          </a:p>
        </p:txBody>
      </p:sp>
      <p:sp>
        <p:nvSpPr>
          <p:cNvPr id="2" name="Title 1">
            <a:extLst>
              <a:ext uri="{FF2B5EF4-FFF2-40B4-BE49-F238E27FC236}">
                <a16:creationId xmlns="" xmlns:a16="http://schemas.microsoft.com/office/drawing/2014/main" id="{73A4E6A3-C6F9-422C-ABBA-3A21C7FF6CF8}"/>
              </a:ext>
            </a:extLst>
          </p:cNvPr>
          <p:cNvSpPr>
            <a:spLocks noGrp="1"/>
          </p:cNvSpPr>
          <p:nvPr>
            <p:ph type="title"/>
          </p:nvPr>
        </p:nvSpPr>
        <p:spPr>
          <a:xfrm>
            <a:off x="220814" y="170394"/>
            <a:ext cx="7952663" cy="370620"/>
          </a:xfrm>
        </p:spPr>
        <p:txBody>
          <a:bodyPr>
            <a:normAutofit fontScale="90000"/>
          </a:bodyPr>
          <a:lstStyle/>
          <a:p>
            <a:r>
              <a:rPr lang="en-IE" sz="2700" dirty="0"/>
              <a:t>Online Media Sources for Arts Events &amp; Activities</a:t>
            </a:r>
            <a:endParaRPr lang="en-IE" dirty="0"/>
          </a:p>
        </p:txBody>
      </p:sp>
      <p:sp>
        <p:nvSpPr>
          <p:cNvPr id="6" name="Text Placeholder 5">
            <a:extLst>
              <a:ext uri="{FF2B5EF4-FFF2-40B4-BE49-F238E27FC236}">
                <a16:creationId xmlns="" xmlns:a16="http://schemas.microsoft.com/office/drawing/2014/main" id="{CBF94DB5-89A7-45EA-A19A-02214038ED57}"/>
              </a:ext>
            </a:extLst>
          </p:cNvPr>
          <p:cNvSpPr>
            <a:spLocks noGrp="1"/>
          </p:cNvSpPr>
          <p:nvPr>
            <p:ph type="body" sz="quarter" idx="60"/>
          </p:nvPr>
        </p:nvSpPr>
        <p:spPr>
          <a:xfrm>
            <a:off x="574934" y="6514983"/>
            <a:ext cx="5026138" cy="285204"/>
          </a:xfrm>
        </p:spPr>
        <p:txBody>
          <a:bodyPr/>
          <a:lstStyle/>
          <a:p>
            <a:pPr fontAlgn="t"/>
            <a:r>
              <a:rPr lang="en-IE" i="0" dirty="0"/>
              <a:t>Q.26 Which online media have you used you used for information about arts events and activities in the past 12 months?</a:t>
            </a:r>
          </a:p>
          <a:p>
            <a:endParaRPr lang="en-IE" dirty="0"/>
          </a:p>
        </p:txBody>
      </p:sp>
      <p:sp>
        <p:nvSpPr>
          <p:cNvPr id="9" name="Parallelogram 8">
            <a:extLst>
              <a:ext uri="{FF2B5EF4-FFF2-40B4-BE49-F238E27FC236}">
                <a16:creationId xmlns="" xmlns:a16="http://schemas.microsoft.com/office/drawing/2014/main" id="{88F71178-96F1-4901-BF05-0AA670B51F0F}"/>
              </a:ext>
            </a:extLst>
          </p:cNvPr>
          <p:cNvSpPr/>
          <p:nvPr/>
        </p:nvSpPr>
        <p:spPr>
          <a:xfrm>
            <a:off x="1388604" y="5962022"/>
            <a:ext cx="7128792" cy="533778"/>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prstClr val="white"/>
                </a:solidFill>
              </a:rPr>
              <a:t>Facebook remains the key online source across the target groups. </a:t>
            </a:r>
          </a:p>
          <a:p>
            <a:pPr algn="ctr"/>
            <a:r>
              <a:rPr lang="en-US" sz="1400" b="1" dirty="0">
                <a:solidFill>
                  <a:prstClr val="white"/>
                </a:solidFill>
              </a:rPr>
              <a:t>Note </a:t>
            </a:r>
            <a:r>
              <a:rPr lang="en-IE" sz="1400" b="1" dirty="0">
                <a:solidFill>
                  <a:prstClr val="white"/>
                </a:solidFill>
              </a:rPr>
              <a:t>Aficionados emphasises on Instagram</a:t>
            </a:r>
            <a:r>
              <a:rPr lang="en-US" sz="1400" b="1" dirty="0">
                <a:solidFill>
                  <a:prstClr val="white"/>
                </a:solidFill>
              </a:rPr>
              <a:t> </a:t>
            </a:r>
          </a:p>
        </p:txBody>
      </p:sp>
      <p:graphicFrame>
        <p:nvGraphicFramePr>
          <p:cNvPr id="7" name="Table 6">
            <a:extLst>
              <a:ext uri="{FF2B5EF4-FFF2-40B4-BE49-F238E27FC236}">
                <a16:creationId xmlns="" xmlns:a16="http://schemas.microsoft.com/office/drawing/2014/main" id="{46D3F9A3-2ED7-4FA6-B31D-C7C3C8683D6B}"/>
              </a:ext>
            </a:extLst>
          </p:cNvPr>
          <p:cNvGraphicFramePr>
            <a:graphicFrameLocks noGrp="1"/>
          </p:cNvGraphicFramePr>
          <p:nvPr>
            <p:extLst>
              <p:ext uri="{D42A27DB-BD31-4B8C-83A1-F6EECF244321}">
                <p14:modId xmlns:p14="http://schemas.microsoft.com/office/powerpoint/2010/main" val="61013923"/>
              </p:ext>
            </p:extLst>
          </p:nvPr>
        </p:nvGraphicFramePr>
        <p:xfrm>
          <a:off x="200472" y="1065224"/>
          <a:ext cx="9504753" cy="4686794"/>
        </p:xfrm>
        <a:graphic>
          <a:graphicData uri="http://schemas.openxmlformats.org/drawingml/2006/table">
            <a:tbl>
              <a:tblPr>
                <a:tableStyleId>{5C22544A-7EE6-4342-B048-85BDC9FD1C3A}</a:tableStyleId>
              </a:tblPr>
              <a:tblGrid>
                <a:gridCol w="2195941">
                  <a:extLst>
                    <a:ext uri="{9D8B030D-6E8A-4147-A177-3AD203B41FA5}">
                      <a16:colId xmlns="" xmlns:a16="http://schemas.microsoft.com/office/drawing/2014/main" val="1517719094"/>
                    </a:ext>
                  </a:extLst>
                </a:gridCol>
                <a:gridCol w="1044116">
                  <a:extLst>
                    <a:ext uri="{9D8B030D-6E8A-4147-A177-3AD203B41FA5}">
                      <a16:colId xmlns="" xmlns:a16="http://schemas.microsoft.com/office/drawing/2014/main" val="303135071"/>
                    </a:ext>
                  </a:extLst>
                </a:gridCol>
                <a:gridCol w="1044116">
                  <a:extLst>
                    <a:ext uri="{9D8B030D-6E8A-4147-A177-3AD203B41FA5}">
                      <a16:colId xmlns="" xmlns:a16="http://schemas.microsoft.com/office/drawing/2014/main" val="4038912531"/>
                    </a:ext>
                  </a:extLst>
                </a:gridCol>
                <a:gridCol w="1044116">
                  <a:extLst>
                    <a:ext uri="{9D8B030D-6E8A-4147-A177-3AD203B41FA5}">
                      <a16:colId xmlns="" xmlns:a16="http://schemas.microsoft.com/office/drawing/2014/main" val="1549991672"/>
                    </a:ext>
                  </a:extLst>
                </a:gridCol>
                <a:gridCol w="1044116">
                  <a:extLst>
                    <a:ext uri="{9D8B030D-6E8A-4147-A177-3AD203B41FA5}">
                      <a16:colId xmlns="" xmlns:a16="http://schemas.microsoft.com/office/drawing/2014/main" val="801270070"/>
                    </a:ext>
                  </a:extLst>
                </a:gridCol>
                <a:gridCol w="1044116">
                  <a:extLst>
                    <a:ext uri="{9D8B030D-6E8A-4147-A177-3AD203B41FA5}">
                      <a16:colId xmlns="" xmlns:a16="http://schemas.microsoft.com/office/drawing/2014/main" val="3927859041"/>
                    </a:ext>
                  </a:extLst>
                </a:gridCol>
                <a:gridCol w="1044116">
                  <a:extLst>
                    <a:ext uri="{9D8B030D-6E8A-4147-A177-3AD203B41FA5}">
                      <a16:colId xmlns="" xmlns:a16="http://schemas.microsoft.com/office/drawing/2014/main" val="799237022"/>
                    </a:ext>
                  </a:extLst>
                </a:gridCol>
                <a:gridCol w="1044116">
                  <a:extLst>
                    <a:ext uri="{9D8B030D-6E8A-4147-A177-3AD203B41FA5}">
                      <a16:colId xmlns="" xmlns:a16="http://schemas.microsoft.com/office/drawing/2014/main" val="3297492930"/>
                    </a:ext>
                  </a:extLst>
                </a:gridCol>
              </a:tblGrid>
              <a:tr h="395234">
                <a:tc rowSpan="2">
                  <a:txBody>
                    <a:bodyPr/>
                    <a:lstStyle/>
                    <a:p>
                      <a:pPr algn="ctr" fontAlgn="t"/>
                      <a:r>
                        <a:rPr lang="en-IE" sz="1200" u="none" strike="noStrike" dirty="0">
                          <a:effectLst/>
                        </a:rPr>
                        <a:t> </a:t>
                      </a:r>
                      <a:endParaRPr lang="en-IE" sz="1200" b="0" i="0" u="none" strike="noStrike" dirty="0">
                        <a:solidFill>
                          <a:srgbClr val="000000"/>
                        </a:solidFill>
                        <a:effectLst/>
                        <a:latin typeface="Tahoma" panose="020B0604030504040204" pitchFamily="34" charset="0"/>
                      </a:endParaRPr>
                    </a:p>
                  </a:txBody>
                  <a:tcPr marL="9525" marR="9525" marT="9525" marB="0" anchor="ctr">
                    <a:solidFill>
                      <a:srgbClr val="FED402"/>
                    </a:solidFill>
                  </a:tcPr>
                </a:tc>
                <a:tc rowSpan="2">
                  <a:txBody>
                    <a:bodyPr/>
                    <a:lstStyle/>
                    <a:p>
                      <a:pPr algn="ctr" fontAlgn="t"/>
                      <a:r>
                        <a:rPr lang="en-IE" sz="1200" b="1" u="none" strike="noStrike" dirty="0">
                          <a:effectLst/>
                        </a:rPr>
                        <a:t>Total</a:t>
                      </a:r>
                      <a:endParaRPr lang="en-IE" sz="1200" b="1" i="0" u="none" strike="noStrike" dirty="0">
                        <a:solidFill>
                          <a:srgbClr val="000000"/>
                        </a:solidFill>
                        <a:effectLst/>
                        <a:latin typeface="Tahoma" panose="020B0604030504040204" pitchFamily="34" charset="0"/>
                      </a:endParaRPr>
                    </a:p>
                  </a:txBody>
                  <a:tcPr marL="9525" marR="9525" marT="9525" marB="0" anchor="ctr">
                    <a:solidFill>
                      <a:srgbClr val="FED402"/>
                    </a:solidFill>
                  </a:tcPr>
                </a:tc>
                <a:tc gridSpan="6">
                  <a:txBody>
                    <a:bodyPr/>
                    <a:lstStyle/>
                    <a:p>
                      <a:pPr algn="ctr" fontAlgn="t"/>
                      <a:r>
                        <a:rPr lang="en-IE" sz="1200" b="1" u="none" strike="noStrike" dirty="0">
                          <a:effectLst/>
                        </a:rPr>
                        <a:t>Arts Goers</a:t>
                      </a:r>
                      <a:endParaRPr lang="en-IE" sz="1200" b="1" i="0" u="none" strike="noStrike" dirty="0">
                        <a:solidFill>
                          <a:srgbClr val="000000"/>
                        </a:solidFill>
                        <a:effectLst/>
                        <a:latin typeface="Tahoma" panose="020B0604030504040204" pitchFamily="34" charset="0"/>
                      </a:endParaRPr>
                    </a:p>
                  </a:txBody>
                  <a:tcPr marL="9525" marR="9525" marT="9525" marB="0" anchor="ctr">
                    <a:solidFill>
                      <a:srgbClr val="FED402"/>
                    </a:solid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 xmlns:a16="http://schemas.microsoft.com/office/drawing/2014/main" val="386734360"/>
                  </a:ext>
                </a:extLst>
              </a:tr>
              <a:tr h="666750">
                <a:tc vMerge="1">
                  <a:txBody>
                    <a:bodyPr/>
                    <a:lstStyle/>
                    <a:p>
                      <a:endParaRPr lang="en-IE"/>
                    </a:p>
                  </a:txBody>
                  <a:tcPr/>
                </a:tc>
                <a:tc vMerge="1">
                  <a:txBody>
                    <a:bodyPr/>
                    <a:lstStyle/>
                    <a:p>
                      <a:endParaRPr lang="en-IE"/>
                    </a:p>
                  </a:txBody>
                  <a:tcPr/>
                </a:tc>
                <a:tc>
                  <a:txBody>
                    <a:bodyPr/>
                    <a:lstStyle/>
                    <a:p>
                      <a:pPr algn="ctr" fontAlgn="t"/>
                      <a:r>
                        <a:rPr lang="en-IE" sz="1200" u="none" strike="noStrike">
                          <a:effectLst/>
                        </a:rPr>
                        <a:t>Any arts goers</a:t>
                      </a:r>
                      <a:endParaRPr lang="en-IE" sz="1200" b="0" i="0" u="none" strike="noStrike">
                        <a:solidFill>
                          <a:srgbClr val="000000"/>
                        </a:solidFill>
                        <a:effectLst/>
                        <a:latin typeface="Tahoma" panose="020B0604030504040204" pitchFamily="34" charset="0"/>
                      </a:endParaRPr>
                    </a:p>
                  </a:txBody>
                  <a:tcPr marL="9525" marR="9525" marT="9525" marB="0" anchor="ctr">
                    <a:solidFill>
                      <a:srgbClr val="FED402"/>
                    </a:solidFill>
                  </a:tcPr>
                </a:tc>
                <a:tc>
                  <a:txBody>
                    <a:bodyPr/>
                    <a:lstStyle/>
                    <a:p>
                      <a:pPr algn="ctr" fontAlgn="t"/>
                      <a:r>
                        <a:rPr lang="en-IE" sz="1200" u="none" strike="noStrike">
                          <a:effectLst/>
                        </a:rPr>
                        <a:t>Occasional</a:t>
                      </a:r>
                      <a:endParaRPr lang="en-IE" sz="1200" b="0" i="0" u="none" strike="noStrike">
                        <a:solidFill>
                          <a:srgbClr val="000000"/>
                        </a:solidFill>
                        <a:effectLst/>
                        <a:latin typeface="Tahoma" panose="020B0604030504040204" pitchFamily="34" charset="0"/>
                      </a:endParaRPr>
                    </a:p>
                  </a:txBody>
                  <a:tcPr marL="9525" marR="9525" marT="9525" marB="0" anchor="ctr">
                    <a:solidFill>
                      <a:srgbClr val="FED402"/>
                    </a:solidFill>
                  </a:tcPr>
                </a:tc>
                <a:tc>
                  <a:txBody>
                    <a:bodyPr/>
                    <a:lstStyle/>
                    <a:p>
                      <a:pPr algn="ctr" fontAlgn="t"/>
                      <a:r>
                        <a:rPr lang="en-IE" sz="1200" u="none" strike="noStrike">
                          <a:effectLst/>
                        </a:rPr>
                        <a:t>Regular</a:t>
                      </a:r>
                      <a:endParaRPr lang="en-IE" sz="1200" b="0" i="0" u="none" strike="noStrike">
                        <a:solidFill>
                          <a:srgbClr val="000000"/>
                        </a:solidFill>
                        <a:effectLst/>
                        <a:latin typeface="Tahoma" panose="020B0604030504040204" pitchFamily="34" charset="0"/>
                      </a:endParaRPr>
                    </a:p>
                  </a:txBody>
                  <a:tcPr marL="9525" marR="9525" marT="9525" marB="0" anchor="ctr">
                    <a:solidFill>
                      <a:srgbClr val="FED402"/>
                    </a:solidFill>
                  </a:tcPr>
                </a:tc>
                <a:tc>
                  <a:txBody>
                    <a:bodyPr/>
                    <a:lstStyle/>
                    <a:p>
                      <a:pPr algn="ctr" fontAlgn="t"/>
                      <a:r>
                        <a:rPr lang="en-IE" sz="1200" u="none" strike="noStrike" dirty="0">
                          <a:effectLst/>
                        </a:rPr>
                        <a:t>Aficionados</a:t>
                      </a:r>
                      <a:endParaRPr lang="en-IE" sz="1200" b="0" i="0" u="none" strike="noStrike" dirty="0">
                        <a:solidFill>
                          <a:srgbClr val="000000"/>
                        </a:solidFill>
                        <a:effectLst/>
                        <a:latin typeface="Tahoma" panose="020B0604030504040204" pitchFamily="34" charset="0"/>
                      </a:endParaRPr>
                    </a:p>
                  </a:txBody>
                  <a:tcPr marL="9525" marR="9525" marT="9525" marB="0" anchor="ctr">
                    <a:solidFill>
                      <a:srgbClr val="FED402"/>
                    </a:solidFill>
                  </a:tcPr>
                </a:tc>
                <a:tc>
                  <a:txBody>
                    <a:bodyPr/>
                    <a:lstStyle/>
                    <a:p>
                      <a:pPr algn="ctr" fontAlgn="t"/>
                      <a:r>
                        <a:rPr lang="en-US" sz="1200" u="none" strike="noStrike" dirty="0">
                          <a:effectLst/>
                        </a:rPr>
                        <a:t>Films only</a:t>
                      </a:r>
                      <a:endParaRPr lang="en-US" sz="1200" b="0" i="0" u="none" strike="noStrike" dirty="0">
                        <a:solidFill>
                          <a:srgbClr val="000000"/>
                        </a:solidFill>
                        <a:effectLst/>
                        <a:latin typeface="Tahoma" panose="020B0604030504040204" pitchFamily="34" charset="0"/>
                      </a:endParaRPr>
                    </a:p>
                  </a:txBody>
                  <a:tcPr marL="9525" marR="9525" marT="9525" marB="0" anchor="ctr">
                    <a:solidFill>
                      <a:srgbClr val="FED402"/>
                    </a:solidFill>
                  </a:tcPr>
                </a:tc>
                <a:tc>
                  <a:txBody>
                    <a:bodyPr/>
                    <a:lstStyle/>
                    <a:p>
                      <a:pPr algn="ctr" fontAlgn="t"/>
                      <a:r>
                        <a:rPr lang="en-IE" sz="1200" u="none" strike="noStrike" dirty="0">
                          <a:effectLst/>
                        </a:rPr>
                        <a:t>None</a:t>
                      </a:r>
                      <a:endParaRPr lang="en-IE" sz="1200" b="0" i="0" u="none" strike="noStrike" dirty="0">
                        <a:solidFill>
                          <a:srgbClr val="000000"/>
                        </a:solidFill>
                        <a:effectLst/>
                        <a:latin typeface="Tahoma" panose="020B0604030504040204" pitchFamily="34" charset="0"/>
                      </a:endParaRPr>
                    </a:p>
                  </a:txBody>
                  <a:tcPr marL="9525" marR="9525" marT="9525" marB="0" anchor="ctr">
                    <a:solidFill>
                      <a:srgbClr val="FED402"/>
                    </a:solidFill>
                  </a:tcPr>
                </a:tc>
                <a:extLst>
                  <a:ext uri="{0D108BD9-81ED-4DB2-BD59-A6C34878D82A}">
                    <a16:rowId xmlns="" xmlns:a16="http://schemas.microsoft.com/office/drawing/2014/main" val="1772409855"/>
                  </a:ext>
                </a:extLst>
              </a:tr>
              <a:tr h="161925">
                <a:tc>
                  <a:txBody>
                    <a:bodyPr/>
                    <a:lstStyle/>
                    <a:p>
                      <a:pPr algn="ctr" fontAlgn="t"/>
                      <a:r>
                        <a:rPr lang="en-IE" sz="1200" u="none" strike="noStrike" dirty="0">
                          <a:solidFill>
                            <a:schemeClr val="bg1"/>
                          </a:solidFill>
                          <a:effectLst/>
                        </a:rPr>
                        <a:t> </a:t>
                      </a:r>
                      <a:endParaRPr lang="en-IE" sz="1200" b="0" i="0" u="none" strike="noStrike" dirty="0">
                        <a:solidFill>
                          <a:schemeClr val="bg1"/>
                        </a:solidFill>
                        <a:effectLst/>
                        <a:latin typeface="Tahoma" panose="020B0604030504040204" pitchFamily="34" charset="0"/>
                      </a:endParaRPr>
                    </a:p>
                  </a:txBody>
                  <a:tcPr marL="9525" marR="9525" marT="9525" marB="0" anchor="ctr">
                    <a:solidFill>
                      <a:schemeClr val="bg1">
                        <a:lumMod val="65000"/>
                      </a:schemeClr>
                    </a:solidFill>
                  </a:tcPr>
                </a:tc>
                <a:tc>
                  <a:txBody>
                    <a:bodyPr/>
                    <a:lstStyle/>
                    <a:p>
                      <a:pPr algn="ctr" fontAlgn="t"/>
                      <a:r>
                        <a:rPr lang="en-IE" sz="1000" i="1" u="none" strike="noStrike" dirty="0">
                          <a:solidFill>
                            <a:schemeClr val="bg1"/>
                          </a:solidFill>
                          <a:effectLst/>
                        </a:rPr>
                        <a:t>1152</a:t>
                      </a:r>
                      <a:endParaRPr lang="en-IE" sz="1000" b="0" i="1" u="none" strike="noStrike" dirty="0">
                        <a:solidFill>
                          <a:schemeClr val="bg1"/>
                        </a:solidFill>
                        <a:effectLst/>
                        <a:latin typeface="Tahoma" panose="020B0604030504040204" pitchFamily="34" charset="0"/>
                      </a:endParaRPr>
                    </a:p>
                  </a:txBody>
                  <a:tcPr marL="9525" marR="9525" marT="9525" marB="0" anchor="ctr">
                    <a:solidFill>
                      <a:schemeClr val="bg1">
                        <a:lumMod val="65000"/>
                      </a:schemeClr>
                    </a:solidFill>
                  </a:tcPr>
                </a:tc>
                <a:tc>
                  <a:txBody>
                    <a:bodyPr/>
                    <a:lstStyle/>
                    <a:p>
                      <a:pPr algn="ctr" fontAlgn="t"/>
                      <a:r>
                        <a:rPr lang="en-IE" sz="1000" i="1" u="none" strike="noStrike" dirty="0">
                          <a:solidFill>
                            <a:schemeClr val="bg1"/>
                          </a:solidFill>
                          <a:effectLst/>
                        </a:rPr>
                        <a:t>828</a:t>
                      </a:r>
                      <a:endParaRPr lang="en-IE" sz="1000" b="0" i="1" u="none" strike="noStrike" dirty="0">
                        <a:solidFill>
                          <a:schemeClr val="bg1"/>
                        </a:solidFill>
                        <a:effectLst/>
                        <a:latin typeface="Tahoma" panose="020B0604030504040204" pitchFamily="34" charset="0"/>
                      </a:endParaRPr>
                    </a:p>
                  </a:txBody>
                  <a:tcPr marL="9525" marR="9525" marT="9525" marB="0" anchor="ctr">
                    <a:solidFill>
                      <a:schemeClr val="bg1">
                        <a:lumMod val="65000"/>
                      </a:schemeClr>
                    </a:solidFill>
                  </a:tcPr>
                </a:tc>
                <a:tc>
                  <a:txBody>
                    <a:bodyPr/>
                    <a:lstStyle/>
                    <a:p>
                      <a:pPr algn="ctr" fontAlgn="t"/>
                      <a:r>
                        <a:rPr lang="en-IE" sz="1000" i="1" u="none" strike="noStrike" dirty="0">
                          <a:solidFill>
                            <a:schemeClr val="bg1"/>
                          </a:solidFill>
                          <a:effectLst/>
                        </a:rPr>
                        <a:t>298</a:t>
                      </a:r>
                      <a:endParaRPr lang="en-IE" sz="1000" b="0" i="1" u="none" strike="noStrike" dirty="0">
                        <a:solidFill>
                          <a:schemeClr val="bg1"/>
                        </a:solidFill>
                        <a:effectLst/>
                        <a:latin typeface="Tahoma" panose="020B0604030504040204" pitchFamily="34" charset="0"/>
                      </a:endParaRPr>
                    </a:p>
                  </a:txBody>
                  <a:tcPr marL="9525" marR="9525" marT="9525" marB="0" anchor="ctr">
                    <a:solidFill>
                      <a:schemeClr val="bg1">
                        <a:lumMod val="65000"/>
                      </a:schemeClr>
                    </a:solidFill>
                  </a:tcPr>
                </a:tc>
                <a:tc>
                  <a:txBody>
                    <a:bodyPr/>
                    <a:lstStyle/>
                    <a:p>
                      <a:pPr algn="ctr" fontAlgn="t"/>
                      <a:r>
                        <a:rPr lang="en-IE" sz="1000" i="1" u="none" strike="noStrike" dirty="0">
                          <a:solidFill>
                            <a:schemeClr val="bg1"/>
                          </a:solidFill>
                          <a:effectLst/>
                        </a:rPr>
                        <a:t>291</a:t>
                      </a:r>
                      <a:endParaRPr lang="en-IE" sz="1000" b="0" i="1" u="none" strike="noStrike" dirty="0">
                        <a:solidFill>
                          <a:schemeClr val="bg1"/>
                        </a:solidFill>
                        <a:effectLst/>
                        <a:latin typeface="Tahoma" panose="020B0604030504040204" pitchFamily="34" charset="0"/>
                      </a:endParaRPr>
                    </a:p>
                  </a:txBody>
                  <a:tcPr marL="9525" marR="9525" marT="9525" marB="0" anchor="ctr">
                    <a:solidFill>
                      <a:schemeClr val="bg1">
                        <a:lumMod val="65000"/>
                      </a:schemeClr>
                    </a:solidFill>
                  </a:tcPr>
                </a:tc>
                <a:tc>
                  <a:txBody>
                    <a:bodyPr/>
                    <a:lstStyle/>
                    <a:p>
                      <a:pPr algn="ctr" fontAlgn="t"/>
                      <a:r>
                        <a:rPr lang="en-IE" sz="1000" i="1" u="none" strike="noStrike" dirty="0">
                          <a:solidFill>
                            <a:schemeClr val="bg1"/>
                          </a:solidFill>
                          <a:effectLst/>
                        </a:rPr>
                        <a:t>239</a:t>
                      </a:r>
                      <a:endParaRPr lang="en-IE" sz="1000" b="0" i="1" u="none" strike="noStrike" dirty="0">
                        <a:solidFill>
                          <a:schemeClr val="bg1"/>
                        </a:solidFill>
                        <a:effectLst/>
                        <a:latin typeface="Tahoma" panose="020B0604030504040204" pitchFamily="34" charset="0"/>
                      </a:endParaRPr>
                    </a:p>
                  </a:txBody>
                  <a:tcPr marL="9525" marR="9525" marT="9525" marB="0" anchor="ctr">
                    <a:solidFill>
                      <a:schemeClr val="bg1">
                        <a:lumMod val="65000"/>
                      </a:schemeClr>
                    </a:solidFill>
                  </a:tcPr>
                </a:tc>
                <a:tc>
                  <a:txBody>
                    <a:bodyPr/>
                    <a:lstStyle/>
                    <a:p>
                      <a:pPr algn="ctr" fontAlgn="t"/>
                      <a:r>
                        <a:rPr lang="en-IE" sz="1000" i="1" u="none" strike="noStrike" dirty="0">
                          <a:solidFill>
                            <a:schemeClr val="bg1"/>
                          </a:solidFill>
                          <a:effectLst/>
                        </a:rPr>
                        <a:t>107</a:t>
                      </a:r>
                      <a:endParaRPr lang="en-IE" sz="1000" b="0" i="1" u="none" strike="noStrike" dirty="0">
                        <a:solidFill>
                          <a:schemeClr val="bg1"/>
                        </a:solidFill>
                        <a:effectLst/>
                        <a:latin typeface="Tahoma" panose="020B0604030504040204" pitchFamily="34" charset="0"/>
                      </a:endParaRPr>
                    </a:p>
                  </a:txBody>
                  <a:tcPr marL="9525" marR="9525" marT="9525" marB="0" anchor="ctr">
                    <a:solidFill>
                      <a:schemeClr val="bg1">
                        <a:lumMod val="65000"/>
                      </a:schemeClr>
                    </a:solidFill>
                  </a:tcPr>
                </a:tc>
                <a:tc>
                  <a:txBody>
                    <a:bodyPr/>
                    <a:lstStyle/>
                    <a:p>
                      <a:pPr algn="ctr" fontAlgn="t"/>
                      <a:r>
                        <a:rPr lang="en-IE" sz="1000" i="1" u="none" strike="noStrike" dirty="0">
                          <a:solidFill>
                            <a:schemeClr val="bg1"/>
                          </a:solidFill>
                          <a:effectLst/>
                        </a:rPr>
                        <a:t>216</a:t>
                      </a:r>
                      <a:endParaRPr lang="en-IE" sz="1000" b="0" i="1" u="none" strike="noStrike" dirty="0">
                        <a:solidFill>
                          <a:schemeClr val="bg1"/>
                        </a:solidFill>
                        <a:effectLst/>
                        <a:latin typeface="Tahoma" panose="020B0604030504040204" pitchFamily="34" charset="0"/>
                      </a:endParaRPr>
                    </a:p>
                  </a:txBody>
                  <a:tcPr marL="9525" marR="9525" marT="9525" marB="0" anchor="ctr">
                    <a:solidFill>
                      <a:schemeClr val="bg1">
                        <a:lumMod val="65000"/>
                      </a:schemeClr>
                    </a:solidFill>
                  </a:tcPr>
                </a:tc>
                <a:extLst>
                  <a:ext uri="{0D108BD9-81ED-4DB2-BD59-A6C34878D82A}">
                    <a16:rowId xmlns="" xmlns:a16="http://schemas.microsoft.com/office/drawing/2014/main" val="3070911159"/>
                  </a:ext>
                </a:extLst>
              </a:tr>
              <a:tr h="0">
                <a:tc>
                  <a:txBody>
                    <a:bodyPr/>
                    <a:lstStyle/>
                    <a:p>
                      <a:pPr algn="ctr" fontAlgn="t"/>
                      <a:r>
                        <a:rPr lang="en-IE" sz="1200" u="none" strike="noStrike">
                          <a:solidFill>
                            <a:schemeClr val="bg1"/>
                          </a:solidFill>
                          <a:effectLst/>
                        </a:rPr>
                        <a:t> </a:t>
                      </a:r>
                      <a:endParaRPr lang="en-IE" sz="1200" b="0" i="0" u="none" strike="noStrike">
                        <a:solidFill>
                          <a:schemeClr val="bg1"/>
                        </a:solidFill>
                        <a:effectLst/>
                        <a:latin typeface="Tahoma" panose="020B0604030504040204" pitchFamily="34" charset="0"/>
                      </a:endParaRPr>
                    </a:p>
                  </a:txBody>
                  <a:tcPr marL="9525" marR="9525" marT="9525" marB="0" anchor="ctr">
                    <a:solidFill>
                      <a:schemeClr val="bg1">
                        <a:lumMod val="65000"/>
                      </a:schemeClr>
                    </a:solidFill>
                  </a:tcPr>
                </a:tc>
                <a:tc>
                  <a:txBody>
                    <a:bodyPr/>
                    <a:lstStyle/>
                    <a:p>
                      <a:pPr algn="ctr" fontAlgn="t"/>
                      <a:r>
                        <a:rPr lang="en-IE" sz="1000" i="1" u="none" strike="noStrike">
                          <a:solidFill>
                            <a:schemeClr val="bg1"/>
                          </a:solidFill>
                          <a:effectLst/>
                        </a:rPr>
                        <a:t>%</a:t>
                      </a:r>
                      <a:endParaRPr lang="en-IE" sz="1000" b="0" i="1" u="none" strike="noStrike">
                        <a:solidFill>
                          <a:schemeClr val="bg1"/>
                        </a:solidFill>
                        <a:effectLst/>
                        <a:latin typeface="Tahoma" panose="020B0604030504040204" pitchFamily="34" charset="0"/>
                      </a:endParaRPr>
                    </a:p>
                  </a:txBody>
                  <a:tcPr marL="9525" marR="9525" marT="9525" marB="0" anchor="ctr">
                    <a:solidFill>
                      <a:schemeClr val="bg1">
                        <a:lumMod val="65000"/>
                      </a:schemeClr>
                    </a:solidFill>
                  </a:tcPr>
                </a:tc>
                <a:tc>
                  <a:txBody>
                    <a:bodyPr/>
                    <a:lstStyle/>
                    <a:p>
                      <a:pPr algn="ctr" fontAlgn="t"/>
                      <a:r>
                        <a:rPr lang="en-IE" sz="1000" i="1" u="none" strike="noStrike">
                          <a:solidFill>
                            <a:schemeClr val="bg1"/>
                          </a:solidFill>
                          <a:effectLst/>
                        </a:rPr>
                        <a:t>%</a:t>
                      </a:r>
                      <a:endParaRPr lang="en-IE" sz="1000" b="0" i="1" u="none" strike="noStrike">
                        <a:solidFill>
                          <a:schemeClr val="bg1"/>
                        </a:solidFill>
                        <a:effectLst/>
                        <a:latin typeface="Tahoma" panose="020B0604030504040204" pitchFamily="34" charset="0"/>
                      </a:endParaRPr>
                    </a:p>
                  </a:txBody>
                  <a:tcPr marL="9525" marR="9525" marT="9525" marB="0" anchor="ctr">
                    <a:solidFill>
                      <a:schemeClr val="bg1">
                        <a:lumMod val="65000"/>
                      </a:schemeClr>
                    </a:solidFill>
                  </a:tcPr>
                </a:tc>
                <a:tc>
                  <a:txBody>
                    <a:bodyPr/>
                    <a:lstStyle/>
                    <a:p>
                      <a:pPr algn="ctr" fontAlgn="t"/>
                      <a:r>
                        <a:rPr lang="en-IE" sz="1000" i="1" u="none" strike="noStrike">
                          <a:solidFill>
                            <a:schemeClr val="bg1"/>
                          </a:solidFill>
                          <a:effectLst/>
                        </a:rPr>
                        <a:t>%</a:t>
                      </a:r>
                      <a:endParaRPr lang="en-IE" sz="1000" b="0" i="1" u="none" strike="noStrike">
                        <a:solidFill>
                          <a:schemeClr val="bg1"/>
                        </a:solidFill>
                        <a:effectLst/>
                        <a:latin typeface="Tahoma" panose="020B0604030504040204" pitchFamily="34" charset="0"/>
                      </a:endParaRPr>
                    </a:p>
                  </a:txBody>
                  <a:tcPr marL="9525" marR="9525" marT="9525" marB="0" anchor="ctr">
                    <a:solidFill>
                      <a:schemeClr val="bg1">
                        <a:lumMod val="65000"/>
                      </a:schemeClr>
                    </a:solidFill>
                  </a:tcPr>
                </a:tc>
                <a:tc>
                  <a:txBody>
                    <a:bodyPr/>
                    <a:lstStyle/>
                    <a:p>
                      <a:pPr algn="ctr" fontAlgn="t"/>
                      <a:r>
                        <a:rPr lang="en-IE" sz="1000" i="1" u="none" strike="noStrike">
                          <a:solidFill>
                            <a:schemeClr val="bg1"/>
                          </a:solidFill>
                          <a:effectLst/>
                        </a:rPr>
                        <a:t>%</a:t>
                      </a:r>
                      <a:endParaRPr lang="en-IE" sz="1000" b="0" i="1" u="none" strike="noStrike">
                        <a:solidFill>
                          <a:schemeClr val="bg1"/>
                        </a:solidFill>
                        <a:effectLst/>
                        <a:latin typeface="Tahoma" panose="020B0604030504040204" pitchFamily="34" charset="0"/>
                      </a:endParaRPr>
                    </a:p>
                  </a:txBody>
                  <a:tcPr marL="9525" marR="9525" marT="9525" marB="0" anchor="ctr">
                    <a:solidFill>
                      <a:schemeClr val="bg1">
                        <a:lumMod val="65000"/>
                      </a:schemeClr>
                    </a:solidFill>
                  </a:tcPr>
                </a:tc>
                <a:tc>
                  <a:txBody>
                    <a:bodyPr/>
                    <a:lstStyle/>
                    <a:p>
                      <a:pPr algn="ctr" fontAlgn="t"/>
                      <a:r>
                        <a:rPr lang="en-IE" sz="1000" i="1" u="none" strike="noStrike">
                          <a:solidFill>
                            <a:schemeClr val="bg1"/>
                          </a:solidFill>
                          <a:effectLst/>
                        </a:rPr>
                        <a:t>%</a:t>
                      </a:r>
                      <a:endParaRPr lang="en-IE" sz="1000" b="0" i="1" u="none" strike="noStrike">
                        <a:solidFill>
                          <a:schemeClr val="bg1"/>
                        </a:solidFill>
                        <a:effectLst/>
                        <a:latin typeface="Tahoma" panose="020B0604030504040204" pitchFamily="34" charset="0"/>
                      </a:endParaRPr>
                    </a:p>
                  </a:txBody>
                  <a:tcPr marL="9525" marR="9525" marT="9525" marB="0" anchor="ctr">
                    <a:solidFill>
                      <a:schemeClr val="bg1">
                        <a:lumMod val="65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9525" marR="9525" marT="9525" marB="0" anchor="ctr">
                    <a:solidFill>
                      <a:schemeClr val="bg1">
                        <a:lumMod val="65000"/>
                      </a:schemeClr>
                    </a:solidFill>
                  </a:tcPr>
                </a:tc>
                <a:tc>
                  <a:txBody>
                    <a:bodyPr/>
                    <a:lstStyle/>
                    <a:p>
                      <a:pPr algn="ctr" fontAlgn="t"/>
                      <a:r>
                        <a:rPr lang="en-IE" sz="1000" i="1" u="none" strike="noStrike" dirty="0">
                          <a:solidFill>
                            <a:schemeClr val="bg1"/>
                          </a:solidFill>
                          <a:effectLst/>
                        </a:rPr>
                        <a:t>%</a:t>
                      </a:r>
                      <a:endParaRPr lang="en-IE" sz="1000" b="0" i="1" u="none" strike="noStrike" dirty="0">
                        <a:solidFill>
                          <a:schemeClr val="bg1"/>
                        </a:solidFill>
                        <a:effectLst/>
                        <a:latin typeface="Tahoma" panose="020B0604030504040204" pitchFamily="34" charset="0"/>
                      </a:endParaRPr>
                    </a:p>
                  </a:txBody>
                  <a:tcPr marL="9525" marR="9525" marT="9525" marB="0" anchor="ctr">
                    <a:solidFill>
                      <a:schemeClr val="bg1">
                        <a:lumMod val="65000"/>
                      </a:schemeClr>
                    </a:solidFill>
                  </a:tcPr>
                </a:tc>
                <a:extLst>
                  <a:ext uri="{0D108BD9-81ED-4DB2-BD59-A6C34878D82A}">
                    <a16:rowId xmlns="" xmlns:a16="http://schemas.microsoft.com/office/drawing/2014/main" val="3172698965"/>
                  </a:ext>
                </a:extLst>
              </a:tr>
              <a:tr h="324000">
                <a:tc>
                  <a:txBody>
                    <a:bodyPr/>
                    <a:lstStyle/>
                    <a:p>
                      <a:pPr algn="l" fontAlgn="t"/>
                      <a:r>
                        <a:rPr lang="en-IE" sz="1200" u="none" strike="noStrike" dirty="0">
                          <a:effectLst/>
                        </a:rPr>
                        <a:t>Facebook </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dirty="0">
                          <a:effectLst/>
                        </a:rPr>
                        <a:t>57</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dirty="0">
                          <a:effectLst/>
                        </a:rPr>
                        <a:t>64</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dirty="0">
                          <a:effectLst/>
                        </a:rPr>
                        <a:t>53</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dirty="0">
                          <a:effectLst/>
                        </a:rPr>
                        <a:t>62</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accent1">
                        <a:lumMod val="60000"/>
                        <a:lumOff val="40000"/>
                      </a:schemeClr>
                    </a:solidFill>
                  </a:tcPr>
                </a:tc>
                <a:tc>
                  <a:txBody>
                    <a:bodyPr/>
                    <a:lstStyle/>
                    <a:p>
                      <a:pPr algn="ctr" fontAlgn="t"/>
                      <a:r>
                        <a:rPr lang="en-IE" sz="1200" u="none" strike="noStrike" dirty="0">
                          <a:effectLst/>
                        </a:rPr>
                        <a:t>80</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accent1">
                        <a:lumMod val="60000"/>
                        <a:lumOff val="40000"/>
                      </a:schemeClr>
                    </a:solidFill>
                  </a:tcPr>
                </a:tc>
                <a:tc>
                  <a:txBody>
                    <a:bodyPr/>
                    <a:lstStyle/>
                    <a:p>
                      <a:pPr algn="ctr" fontAlgn="t"/>
                      <a:r>
                        <a:rPr lang="en-IE" sz="1200" u="none" strike="noStrike" dirty="0">
                          <a:effectLst/>
                        </a:rPr>
                        <a:t>52</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dirty="0">
                          <a:effectLst/>
                        </a:rPr>
                        <a:t>39</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extLst>
                  <a:ext uri="{0D108BD9-81ED-4DB2-BD59-A6C34878D82A}">
                    <a16:rowId xmlns="" xmlns:a16="http://schemas.microsoft.com/office/drawing/2014/main" val="1765586907"/>
                  </a:ext>
                </a:extLst>
              </a:tr>
              <a:tr h="324000">
                <a:tc>
                  <a:txBody>
                    <a:bodyPr/>
                    <a:lstStyle/>
                    <a:p>
                      <a:pPr algn="l" fontAlgn="t"/>
                      <a:r>
                        <a:rPr lang="en-IE" sz="1200" u="none" strike="noStrike" dirty="0">
                          <a:effectLst/>
                        </a:rPr>
                        <a:t>YouTube</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dirty="0">
                          <a:effectLst/>
                        </a:rPr>
                        <a:t>21</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dirty="0">
                          <a:effectLst/>
                        </a:rPr>
                        <a:t>23</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dirty="0">
                          <a:effectLst/>
                        </a:rPr>
                        <a:t>20</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dirty="0">
                          <a:effectLst/>
                        </a:rPr>
                        <a:t>24</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dirty="0">
                          <a:effectLst/>
                        </a:rPr>
                        <a:t>28</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accent1">
                        <a:lumMod val="60000"/>
                        <a:lumOff val="40000"/>
                      </a:schemeClr>
                    </a:solidFill>
                  </a:tcPr>
                </a:tc>
                <a:tc>
                  <a:txBody>
                    <a:bodyPr/>
                    <a:lstStyle/>
                    <a:p>
                      <a:pPr algn="ctr" fontAlgn="t"/>
                      <a:r>
                        <a:rPr lang="en-IE" sz="1200" u="none" strike="noStrike" dirty="0">
                          <a:effectLst/>
                        </a:rPr>
                        <a:t>13</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dirty="0">
                          <a:effectLst/>
                        </a:rPr>
                        <a:t>14</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extLst>
                  <a:ext uri="{0D108BD9-81ED-4DB2-BD59-A6C34878D82A}">
                    <a16:rowId xmlns="" xmlns:a16="http://schemas.microsoft.com/office/drawing/2014/main" val="1365797486"/>
                  </a:ext>
                </a:extLst>
              </a:tr>
              <a:tr h="324000">
                <a:tc>
                  <a:txBody>
                    <a:bodyPr/>
                    <a:lstStyle/>
                    <a:p>
                      <a:pPr algn="l" fontAlgn="t"/>
                      <a:r>
                        <a:rPr lang="en-IE" sz="1200" u="none" strike="noStrike" dirty="0">
                          <a:effectLst/>
                        </a:rPr>
                        <a:t>Instagram</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a:effectLst/>
                        </a:rPr>
                        <a:t>20</a:t>
                      </a:r>
                      <a:endParaRPr lang="en-IE" sz="1200" b="0" i="0" u="none" strike="noStrike">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dirty="0">
                          <a:effectLst/>
                        </a:rPr>
                        <a:t>23</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dirty="0">
                          <a:effectLst/>
                        </a:rPr>
                        <a:t>12</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dirty="0">
                          <a:effectLst/>
                        </a:rPr>
                        <a:t>21</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dirty="0">
                          <a:effectLst/>
                        </a:rPr>
                        <a:t>41</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accent1">
                        <a:lumMod val="60000"/>
                        <a:lumOff val="40000"/>
                      </a:schemeClr>
                    </a:solidFill>
                  </a:tcPr>
                </a:tc>
                <a:tc>
                  <a:txBody>
                    <a:bodyPr/>
                    <a:lstStyle/>
                    <a:p>
                      <a:pPr algn="ctr" fontAlgn="t"/>
                      <a:r>
                        <a:rPr lang="en-IE" sz="1200" u="none" strike="noStrike" dirty="0">
                          <a:effectLst/>
                        </a:rPr>
                        <a:t>11</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dirty="0">
                          <a:effectLst/>
                        </a:rPr>
                        <a:t>13</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extLst>
                  <a:ext uri="{0D108BD9-81ED-4DB2-BD59-A6C34878D82A}">
                    <a16:rowId xmlns="" xmlns:a16="http://schemas.microsoft.com/office/drawing/2014/main" val="3511319358"/>
                  </a:ext>
                </a:extLst>
              </a:tr>
              <a:tr h="324000">
                <a:tc>
                  <a:txBody>
                    <a:bodyPr/>
                    <a:lstStyle/>
                    <a:p>
                      <a:pPr algn="l" fontAlgn="t"/>
                      <a:r>
                        <a:rPr lang="en-IE" sz="1200" u="none" strike="noStrike" dirty="0">
                          <a:effectLst/>
                        </a:rPr>
                        <a:t>Twitter</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a:effectLst/>
                        </a:rPr>
                        <a:t>11</a:t>
                      </a:r>
                      <a:endParaRPr lang="en-IE" sz="1200" b="0" i="0" u="none" strike="noStrike">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a:effectLst/>
                        </a:rPr>
                        <a:t>14</a:t>
                      </a:r>
                      <a:endParaRPr lang="en-IE" sz="1200" b="0" i="0" u="none" strike="noStrike">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b="0" i="0" u="none" strike="noStrike" dirty="0">
                          <a:solidFill>
                            <a:srgbClr val="000000"/>
                          </a:solidFill>
                          <a:effectLst/>
                          <a:latin typeface="Tahoma" panose="020B0604030504040204" pitchFamily="34" charset="0"/>
                        </a:rPr>
                        <a:t>7</a:t>
                      </a:r>
                    </a:p>
                  </a:txBody>
                  <a:tcPr marL="9525" marR="9525" marT="9525" marB="0" anchor="ctr">
                    <a:solidFill>
                      <a:schemeClr val="bg1">
                        <a:lumMod val="95000"/>
                      </a:schemeClr>
                    </a:solidFill>
                  </a:tcPr>
                </a:tc>
                <a:tc>
                  <a:txBody>
                    <a:bodyPr/>
                    <a:lstStyle/>
                    <a:p>
                      <a:pPr algn="ctr" fontAlgn="t"/>
                      <a:r>
                        <a:rPr lang="en-IE" sz="1200" u="none" strike="noStrike" dirty="0">
                          <a:effectLst/>
                        </a:rPr>
                        <a:t>15</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dirty="0">
                          <a:effectLst/>
                        </a:rPr>
                        <a:t>22</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accent1">
                        <a:lumMod val="60000"/>
                        <a:lumOff val="40000"/>
                      </a:schemeClr>
                    </a:solidFill>
                  </a:tcPr>
                </a:tc>
                <a:tc>
                  <a:txBody>
                    <a:bodyPr/>
                    <a:lstStyle/>
                    <a:p>
                      <a:pPr algn="ctr" fontAlgn="t"/>
                      <a:r>
                        <a:rPr lang="en-IE" sz="1200" u="none" strike="noStrike" dirty="0">
                          <a:effectLst/>
                        </a:rPr>
                        <a:t>7</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b="0" i="0" u="none" strike="noStrike" dirty="0">
                          <a:solidFill>
                            <a:srgbClr val="000000"/>
                          </a:solidFill>
                          <a:effectLst/>
                          <a:latin typeface="Tahoma" panose="020B0604030504040204" pitchFamily="34" charset="0"/>
                        </a:rPr>
                        <a:t>5</a:t>
                      </a:r>
                    </a:p>
                  </a:txBody>
                  <a:tcPr marL="9525" marR="9525" marT="9525" marB="0" anchor="ctr">
                    <a:solidFill>
                      <a:schemeClr val="bg1">
                        <a:lumMod val="95000"/>
                      </a:schemeClr>
                    </a:solidFill>
                  </a:tcPr>
                </a:tc>
                <a:extLst>
                  <a:ext uri="{0D108BD9-81ED-4DB2-BD59-A6C34878D82A}">
                    <a16:rowId xmlns="" xmlns:a16="http://schemas.microsoft.com/office/drawing/2014/main" val="3151464674"/>
                  </a:ext>
                </a:extLst>
              </a:tr>
              <a:tr h="324000">
                <a:tc>
                  <a:txBody>
                    <a:bodyPr/>
                    <a:lstStyle/>
                    <a:p>
                      <a:pPr algn="l" fontAlgn="t"/>
                      <a:r>
                        <a:rPr lang="en-IE" sz="1200" u="none" strike="noStrike" dirty="0">
                          <a:effectLst/>
                        </a:rPr>
                        <a:t>Online newspaper</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a:effectLst/>
                        </a:rPr>
                        <a:t>9</a:t>
                      </a:r>
                      <a:endParaRPr lang="en-IE" sz="1200" b="0" i="0" u="none" strike="noStrike">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a:effectLst/>
                        </a:rPr>
                        <a:t>10</a:t>
                      </a:r>
                      <a:endParaRPr lang="en-IE" sz="1200" b="0" i="0" u="none" strike="noStrike">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dirty="0">
                          <a:effectLst/>
                        </a:rPr>
                        <a:t>7</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dirty="0">
                          <a:effectLst/>
                        </a:rPr>
                        <a:t>9</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dirty="0">
                          <a:effectLst/>
                        </a:rPr>
                        <a:t>15</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dirty="0">
                          <a:effectLst/>
                        </a:rPr>
                        <a:t>6</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dirty="0">
                          <a:effectLst/>
                        </a:rPr>
                        <a:t>6</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extLst>
                  <a:ext uri="{0D108BD9-81ED-4DB2-BD59-A6C34878D82A}">
                    <a16:rowId xmlns="" xmlns:a16="http://schemas.microsoft.com/office/drawing/2014/main" val="458923404"/>
                  </a:ext>
                </a:extLst>
              </a:tr>
              <a:tr h="324000">
                <a:tc>
                  <a:txBody>
                    <a:bodyPr/>
                    <a:lstStyle/>
                    <a:p>
                      <a:pPr algn="l" fontAlgn="t"/>
                      <a:r>
                        <a:rPr lang="en-IE" sz="1200" u="none" strike="noStrike">
                          <a:effectLst/>
                        </a:rPr>
                        <a:t>Email newsletters</a:t>
                      </a:r>
                      <a:endParaRPr lang="en-IE" sz="1200" b="0" i="0" u="none" strike="noStrike">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a:effectLst/>
                        </a:rPr>
                        <a:t>8</a:t>
                      </a:r>
                      <a:endParaRPr lang="en-IE" sz="1200" b="0" i="0" u="none" strike="noStrike">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a:effectLst/>
                        </a:rPr>
                        <a:t>10</a:t>
                      </a:r>
                      <a:endParaRPr lang="en-IE" sz="1200" b="0" i="0" u="none" strike="noStrike">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dirty="0">
                          <a:effectLst/>
                        </a:rPr>
                        <a:t>4</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dirty="0">
                          <a:effectLst/>
                        </a:rPr>
                        <a:t>10</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dirty="0">
                          <a:effectLst/>
                        </a:rPr>
                        <a:t>19</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dirty="0">
                          <a:effectLst/>
                        </a:rPr>
                        <a:t>2</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dirty="0">
                          <a:effectLst/>
                        </a:rPr>
                        <a:t>3</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extLst>
                  <a:ext uri="{0D108BD9-81ED-4DB2-BD59-A6C34878D82A}">
                    <a16:rowId xmlns="" xmlns:a16="http://schemas.microsoft.com/office/drawing/2014/main" val="629768904"/>
                  </a:ext>
                </a:extLst>
              </a:tr>
              <a:tr h="324000">
                <a:tc>
                  <a:txBody>
                    <a:bodyPr/>
                    <a:lstStyle/>
                    <a:p>
                      <a:pPr algn="l" fontAlgn="t"/>
                      <a:r>
                        <a:rPr lang="en-IE" sz="1200" u="none" strike="noStrike" dirty="0">
                          <a:effectLst/>
                        </a:rPr>
                        <a:t>Artist or arts organisation website</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a:effectLst/>
                        </a:rPr>
                        <a:t>8</a:t>
                      </a:r>
                      <a:endParaRPr lang="en-IE" sz="1200" b="0" i="0" u="none" strike="noStrike">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a:effectLst/>
                        </a:rPr>
                        <a:t>10</a:t>
                      </a:r>
                      <a:endParaRPr lang="en-IE" sz="1200" b="0" i="0" u="none" strike="noStrike">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dirty="0">
                          <a:effectLst/>
                        </a:rPr>
                        <a:t>6</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dirty="0">
                          <a:effectLst/>
                        </a:rPr>
                        <a:t>9</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dirty="0">
                          <a:effectLst/>
                        </a:rPr>
                        <a:t>17</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dirty="0">
                          <a:effectLst/>
                        </a:rPr>
                        <a:t>6</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dirty="0">
                          <a:effectLst/>
                        </a:rPr>
                        <a:t>2</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extLst>
                  <a:ext uri="{0D108BD9-81ED-4DB2-BD59-A6C34878D82A}">
                    <a16:rowId xmlns="" xmlns:a16="http://schemas.microsoft.com/office/drawing/2014/main" val="3172974870"/>
                  </a:ext>
                </a:extLst>
              </a:tr>
              <a:tr h="324000">
                <a:tc>
                  <a:txBody>
                    <a:bodyPr/>
                    <a:lstStyle/>
                    <a:p>
                      <a:pPr algn="l" fontAlgn="t"/>
                      <a:r>
                        <a:rPr lang="en-IE" sz="1200" u="none" strike="noStrike" dirty="0">
                          <a:effectLst/>
                        </a:rPr>
                        <a:t>Pinterest</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a:effectLst/>
                        </a:rPr>
                        <a:t>5</a:t>
                      </a:r>
                      <a:endParaRPr lang="en-IE" sz="1200" b="0" i="0" u="none" strike="noStrike">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a:effectLst/>
                        </a:rPr>
                        <a:t>6</a:t>
                      </a:r>
                      <a:endParaRPr lang="en-IE" sz="1200" b="0" i="0" u="none" strike="noStrike">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dirty="0">
                          <a:effectLst/>
                        </a:rPr>
                        <a:t>3</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a:effectLst/>
                        </a:rPr>
                        <a:t>8</a:t>
                      </a:r>
                      <a:endParaRPr lang="en-IE" sz="1200" b="0" i="0" u="none" strike="noStrike">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dirty="0">
                          <a:effectLst/>
                        </a:rPr>
                        <a:t>9</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dirty="0">
                          <a:effectLst/>
                        </a:rPr>
                        <a:t>3</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dirty="0">
                          <a:effectLst/>
                        </a:rPr>
                        <a:t>2</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extLst>
                  <a:ext uri="{0D108BD9-81ED-4DB2-BD59-A6C34878D82A}">
                    <a16:rowId xmlns="" xmlns:a16="http://schemas.microsoft.com/office/drawing/2014/main" val="2629817077"/>
                  </a:ext>
                </a:extLst>
              </a:tr>
              <a:tr h="324000">
                <a:tc>
                  <a:txBody>
                    <a:bodyPr/>
                    <a:lstStyle/>
                    <a:p>
                      <a:pPr algn="l" fontAlgn="t"/>
                      <a:r>
                        <a:rPr lang="en-IE" sz="1200" u="none" strike="noStrike" dirty="0">
                          <a:effectLst/>
                        </a:rPr>
                        <a:t>Other</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a:effectLst/>
                        </a:rPr>
                        <a:t>2</a:t>
                      </a:r>
                      <a:endParaRPr lang="en-IE" sz="1200" b="0" i="0" u="none" strike="noStrike">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a:effectLst/>
                        </a:rPr>
                        <a:t>1</a:t>
                      </a:r>
                      <a:endParaRPr lang="en-IE" sz="1200" b="0" i="0" u="none" strike="noStrike">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dirty="0">
                          <a:effectLst/>
                        </a:rPr>
                        <a:t>0</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dirty="0">
                          <a:effectLst/>
                        </a:rPr>
                        <a:t>2</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dirty="0">
                          <a:effectLst/>
                        </a:rPr>
                        <a:t>1</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dirty="0">
                          <a:effectLst/>
                        </a:rPr>
                        <a:t>4</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u="none" strike="noStrike" dirty="0">
                          <a:effectLst/>
                        </a:rPr>
                        <a:t>3</a:t>
                      </a:r>
                      <a:endParaRPr lang="en-IE" sz="1200" b="0"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extLst>
                  <a:ext uri="{0D108BD9-81ED-4DB2-BD59-A6C34878D82A}">
                    <a16:rowId xmlns="" xmlns:a16="http://schemas.microsoft.com/office/drawing/2014/main" val="4188859888"/>
                  </a:ext>
                </a:extLst>
              </a:tr>
              <a:tr h="324000">
                <a:tc>
                  <a:txBody>
                    <a:bodyPr/>
                    <a:lstStyle/>
                    <a:p>
                      <a:pPr algn="l" fontAlgn="t"/>
                      <a:r>
                        <a:rPr lang="en-IE" sz="1200" b="1" u="none" strike="noStrike" dirty="0">
                          <a:effectLst/>
                        </a:rPr>
                        <a:t>Any</a:t>
                      </a:r>
                      <a:endParaRPr lang="en-IE" sz="1200" b="1"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b="1" u="none" strike="noStrike" dirty="0">
                          <a:effectLst/>
                        </a:rPr>
                        <a:t>72</a:t>
                      </a:r>
                      <a:endParaRPr lang="en-IE" sz="1200" b="1"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b="1" u="none" strike="noStrike" dirty="0">
                          <a:effectLst/>
                        </a:rPr>
                        <a:t>80</a:t>
                      </a:r>
                      <a:endParaRPr lang="en-IE" sz="1200" b="1"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b="1" u="none" strike="noStrike" dirty="0">
                          <a:effectLst/>
                        </a:rPr>
                        <a:t>66</a:t>
                      </a:r>
                      <a:endParaRPr lang="en-IE" sz="1200" b="1"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b="1" u="none" strike="noStrike" dirty="0">
                          <a:effectLst/>
                        </a:rPr>
                        <a:t>82</a:t>
                      </a:r>
                      <a:endParaRPr lang="en-IE" sz="1200" b="1"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b="1" u="none" strike="noStrike" dirty="0">
                          <a:effectLst/>
                        </a:rPr>
                        <a:t>94</a:t>
                      </a:r>
                      <a:endParaRPr lang="en-IE" sz="1200" b="1"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b="1" u="none" strike="noStrike" dirty="0">
                          <a:effectLst/>
                        </a:rPr>
                        <a:t>64</a:t>
                      </a:r>
                      <a:endParaRPr lang="en-IE" sz="1200" b="1"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tc>
                  <a:txBody>
                    <a:bodyPr/>
                    <a:lstStyle/>
                    <a:p>
                      <a:pPr algn="ctr" fontAlgn="t"/>
                      <a:r>
                        <a:rPr lang="en-IE" sz="1200" b="1" u="none" strike="noStrike" dirty="0">
                          <a:effectLst/>
                        </a:rPr>
                        <a:t>53</a:t>
                      </a:r>
                      <a:endParaRPr lang="en-IE" sz="1200" b="1" i="0" u="none" strike="noStrike" dirty="0">
                        <a:solidFill>
                          <a:srgbClr val="000000"/>
                        </a:solidFill>
                        <a:effectLst/>
                        <a:latin typeface="Tahoma" panose="020B0604030504040204" pitchFamily="34" charset="0"/>
                      </a:endParaRPr>
                    </a:p>
                  </a:txBody>
                  <a:tcPr marL="9525" marR="9525" marT="9525" marB="0" anchor="ctr">
                    <a:solidFill>
                      <a:schemeClr val="bg1">
                        <a:lumMod val="95000"/>
                      </a:schemeClr>
                    </a:solidFill>
                  </a:tcPr>
                </a:tc>
                <a:extLst>
                  <a:ext uri="{0D108BD9-81ED-4DB2-BD59-A6C34878D82A}">
                    <a16:rowId xmlns="" xmlns:a16="http://schemas.microsoft.com/office/drawing/2014/main" val="1267968725"/>
                  </a:ext>
                </a:extLst>
              </a:tr>
            </a:tbl>
          </a:graphicData>
        </a:graphic>
      </p:graphicFrame>
    </p:spTree>
    <p:extLst>
      <p:ext uri="{BB962C8B-B14F-4D97-AF65-F5344CB8AC3E}">
        <p14:creationId xmlns:p14="http://schemas.microsoft.com/office/powerpoint/2010/main" val="3686970774"/>
      </p:ext>
    </p:extLst>
  </p:cSld>
  <p:clrMapOvr>
    <a:masterClrMapping/>
  </p:clrMapOvr>
  <p:transition spd="slow">
    <p:wipe dir="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 xmlns:a16="http://schemas.microsoft.com/office/drawing/2014/main" id="{CF406FF7-E340-463C-8FED-BFC96FCA5633}"/>
              </a:ext>
            </a:extLst>
          </p:cNvPr>
          <p:cNvSpPr>
            <a:spLocks noGrp="1"/>
          </p:cNvSpPr>
          <p:nvPr>
            <p:ph type="body" sz="quarter" idx="49"/>
          </p:nvPr>
        </p:nvSpPr>
        <p:spPr>
          <a:xfrm>
            <a:off x="232011" y="798813"/>
            <a:ext cx="5548676" cy="323941"/>
          </a:xfrm>
        </p:spPr>
        <p:txBody>
          <a:bodyPr/>
          <a:lstStyle/>
          <a:p>
            <a:r>
              <a:rPr lang="en-IE" dirty="0">
                <a:solidFill>
                  <a:prstClr val="white">
                    <a:lumMod val="50000"/>
                  </a:prstClr>
                </a:solidFill>
              </a:rPr>
              <a:t>Base : All adults 16+ n-1,303</a:t>
            </a:r>
            <a:endParaRPr lang="en-IE" dirty="0"/>
          </a:p>
          <a:p>
            <a:endParaRPr lang="en-IE" dirty="0"/>
          </a:p>
        </p:txBody>
      </p:sp>
      <p:sp>
        <p:nvSpPr>
          <p:cNvPr id="2" name="Title 1">
            <a:extLst>
              <a:ext uri="{FF2B5EF4-FFF2-40B4-BE49-F238E27FC236}">
                <a16:creationId xmlns="" xmlns:a16="http://schemas.microsoft.com/office/drawing/2014/main" id="{EB931A80-C2B8-4333-92DC-D3A48F60F36B}"/>
              </a:ext>
            </a:extLst>
          </p:cNvPr>
          <p:cNvSpPr>
            <a:spLocks noGrp="1"/>
          </p:cNvSpPr>
          <p:nvPr>
            <p:ph type="title"/>
          </p:nvPr>
        </p:nvSpPr>
        <p:spPr>
          <a:xfrm>
            <a:off x="232011" y="70371"/>
            <a:ext cx="8897453" cy="370620"/>
          </a:xfrm>
        </p:spPr>
        <p:txBody>
          <a:bodyPr/>
          <a:lstStyle/>
          <a:p>
            <a:r>
              <a:rPr lang="en-IE" dirty="0"/>
              <a:t>Satisfaction with availability of Information </a:t>
            </a:r>
            <a:br>
              <a:rPr lang="en-IE" dirty="0"/>
            </a:br>
            <a:r>
              <a:rPr lang="en-IE" dirty="0"/>
              <a:t>about Arts Events and Activities</a:t>
            </a:r>
          </a:p>
        </p:txBody>
      </p:sp>
      <p:sp>
        <p:nvSpPr>
          <p:cNvPr id="14" name="Text Placeholder 13">
            <a:extLst>
              <a:ext uri="{FF2B5EF4-FFF2-40B4-BE49-F238E27FC236}">
                <a16:creationId xmlns="" xmlns:a16="http://schemas.microsoft.com/office/drawing/2014/main" id="{6A626AD3-2614-40F7-A1AB-BB0772CE46A3}"/>
              </a:ext>
            </a:extLst>
          </p:cNvPr>
          <p:cNvSpPr>
            <a:spLocks noGrp="1"/>
          </p:cNvSpPr>
          <p:nvPr>
            <p:ph type="body" sz="quarter" idx="60"/>
          </p:nvPr>
        </p:nvSpPr>
        <p:spPr/>
        <p:txBody>
          <a:bodyPr/>
          <a:lstStyle/>
          <a:p>
            <a:r>
              <a:rPr lang="en-IE" dirty="0"/>
              <a:t>Q.29 How satisfied or dissatisfied are you with the availability of information about arts events and activities?</a:t>
            </a:r>
          </a:p>
          <a:p>
            <a:endParaRPr lang="en-IE" dirty="0"/>
          </a:p>
        </p:txBody>
      </p:sp>
      <p:graphicFrame>
        <p:nvGraphicFramePr>
          <p:cNvPr id="4" name="Chart 3">
            <a:extLst>
              <a:ext uri="{FF2B5EF4-FFF2-40B4-BE49-F238E27FC236}">
                <a16:creationId xmlns="" xmlns:a16="http://schemas.microsoft.com/office/drawing/2014/main" id="{CD96CA3D-9D9D-4EB0-A674-F8F70A9BA970}"/>
              </a:ext>
            </a:extLst>
          </p:cNvPr>
          <p:cNvGraphicFramePr/>
          <p:nvPr>
            <p:custDataLst>
              <p:tags r:id="rId1"/>
            </p:custDataLst>
            <p:extLst>
              <p:ext uri="{D42A27DB-BD31-4B8C-83A1-F6EECF244321}">
                <p14:modId xmlns:p14="http://schemas.microsoft.com/office/powerpoint/2010/main" val="3771338061"/>
              </p:ext>
            </p:extLst>
          </p:nvPr>
        </p:nvGraphicFramePr>
        <p:xfrm>
          <a:off x="2056385" y="1480576"/>
          <a:ext cx="3546669" cy="4153985"/>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 xmlns:a16="http://schemas.microsoft.com/office/drawing/2014/main" id="{D09C7C8C-9AFC-4629-ABC7-EB090FE29E37}"/>
              </a:ext>
            </a:extLst>
          </p:cNvPr>
          <p:cNvSpPr txBox="1"/>
          <p:nvPr/>
        </p:nvSpPr>
        <p:spPr>
          <a:xfrm>
            <a:off x="3421782" y="783754"/>
            <a:ext cx="1546160" cy="738664"/>
          </a:xfrm>
          <a:prstGeom prst="rect">
            <a:avLst/>
          </a:prstGeom>
          <a:noFill/>
        </p:spPr>
        <p:txBody>
          <a:bodyPr wrap="square" rtlCol="0">
            <a:spAutoFit/>
          </a:bodyPr>
          <a:lstStyle/>
          <a:p>
            <a:r>
              <a:rPr lang="en-IE" sz="1400" b="1" dirty="0"/>
              <a:t>Total</a:t>
            </a:r>
          </a:p>
          <a:p>
            <a:r>
              <a:rPr lang="en-IE" sz="1400" b="1" dirty="0"/>
              <a:t>2019</a:t>
            </a:r>
          </a:p>
          <a:p>
            <a:r>
              <a:rPr lang="en-IE" sz="1400" b="1" dirty="0"/>
              <a:t>   %</a:t>
            </a:r>
          </a:p>
        </p:txBody>
      </p:sp>
      <p:sp>
        <p:nvSpPr>
          <p:cNvPr id="15" name="Parallelogram 14">
            <a:extLst>
              <a:ext uri="{FF2B5EF4-FFF2-40B4-BE49-F238E27FC236}">
                <a16:creationId xmlns="" xmlns:a16="http://schemas.microsoft.com/office/drawing/2014/main" id="{ACA24CD3-4854-47E2-8FAB-B49F07205A7A}"/>
              </a:ext>
            </a:extLst>
          </p:cNvPr>
          <p:cNvSpPr/>
          <p:nvPr/>
        </p:nvSpPr>
        <p:spPr>
          <a:xfrm>
            <a:off x="856928" y="5898229"/>
            <a:ext cx="8698082" cy="533778"/>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prstClr val="white"/>
                </a:solidFill>
              </a:rPr>
              <a:t>In 2019, 28% off Irish adults are very satisfied with the availability of information about arts events and activities. </a:t>
            </a:r>
          </a:p>
        </p:txBody>
      </p:sp>
      <p:graphicFrame>
        <p:nvGraphicFramePr>
          <p:cNvPr id="17" name="Table 16">
            <a:extLst>
              <a:ext uri="{FF2B5EF4-FFF2-40B4-BE49-F238E27FC236}">
                <a16:creationId xmlns="" xmlns:a16="http://schemas.microsoft.com/office/drawing/2014/main" id="{E1A2FFA0-E945-49B7-838C-F3AB557AB419}"/>
              </a:ext>
            </a:extLst>
          </p:cNvPr>
          <p:cNvGraphicFramePr>
            <a:graphicFrameLocks noGrp="1"/>
          </p:cNvGraphicFramePr>
          <p:nvPr>
            <p:extLst>
              <p:ext uri="{D42A27DB-BD31-4B8C-83A1-F6EECF244321}">
                <p14:modId xmlns:p14="http://schemas.microsoft.com/office/powerpoint/2010/main" val="430476344"/>
              </p:ext>
            </p:extLst>
          </p:nvPr>
        </p:nvGraphicFramePr>
        <p:xfrm>
          <a:off x="587456" y="1950852"/>
          <a:ext cx="2045072" cy="3630059"/>
        </p:xfrm>
        <a:graphic>
          <a:graphicData uri="http://schemas.openxmlformats.org/drawingml/2006/table">
            <a:tbl>
              <a:tblPr>
                <a:tableStyleId>{5C22544A-7EE6-4342-B048-85BDC9FD1C3A}</a:tableStyleId>
              </a:tblPr>
              <a:tblGrid>
                <a:gridCol w="2045072">
                  <a:extLst>
                    <a:ext uri="{9D8B030D-6E8A-4147-A177-3AD203B41FA5}">
                      <a16:colId xmlns="" xmlns:a16="http://schemas.microsoft.com/office/drawing/2014/main" val="4069136833"/>
                    </a:ext>
                  </a:extLst>
                </a:gridCol>
              </a:tblGrid>
              <a:tr h="1544997">
                <a:tc>
                  <a:txBody>
                    <a:bodyPr/>
                    <a:lstStyle/>
                    <a:p>
                      <a:pPr algn="r" fontAlgn="t"/>
                      <a:r>
                        <a:rPr lang="en-IE" sz="1200" u="none" strike="noStrike" dirty="0">
                          <a:effectLst/>
                        </a:rPr>
                        <a:t>Very satisfied</a:t>
                      </a:r>
                      <a:endParaRPr lang="en-IE" sz="12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915551213"/>
                  </a:ext>
                </a:extLst>
              </a:tr>
              <a:tr h="1224136">
                <a:tc>
                  <a:txBody>
                    <a:bodyPr/>
                    <a:lstStyle/>
                    <a:p>
                      <a:pPr algn="r" fontAlgn="t"/>
                      <a:r>
                        <a:rPr lang="en-IE" sz="1200" u="none" strike="noStrike" dirty="0">
                          <a:effectLst/>
                        </a:rPr>
                        <a:t>Satisfied</a:t>
                      </a:r>
                      <a:endParaRPr lang="en-IE" sz="12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064379676"/>
                  </a:ext>
                </a:extLst>
              </a:tr>
              <a:tr h="476116">
                <a:tc>
                  <a:txBody>
                    <a:bodyPr/>
                    <a:lstStyle/>
                    <a:p>
                      <a:pPr algn="r" fontAlgn="t"/>
                      <a:r>
                        <a:rPr lang="en-IE" sz="1200" u="none" strike="noStrike" dirty="0">
                          <a:effectLst/>
                        </a:rPr>
                        <a:t>Neither Satisfied nor Dissatisfied</a:t>
                      </a:r>
                      <a:endParaRPr lang="en-IE" sz="12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605180548"/>
                  </a:ext>
                </a:extLst>
              </a:tr>
              <a:tr h="164465">
                <a:tc>
                  <a:txBody>
                    <a:bodyPr/>
                    <a:lstStyle/>
                    <a:p>
                      <a:pPr algn="r" fontAlgn="t"/>
                      <a:r>
                        <a:rPr lang="en-IE" sz="1200" u="none" strike="noStrike" dirty="0">
                          <a:effectLst/>
                        </a:rPr>
                        <a:t>Dissatisfied</a:t>
                      </a:r>
                      <a:endParaRPr lang="en-IE" sz="12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769756564"/>
                  </a:ext>
                </a:extLst>
              </a:tr>
              <a:tr h="164465">
                <a:tc>
                  <a:txBody>
                    <a:bodyPr/>
                    <a:lstStyle/>
                    <a:p>
                      <a:pPr algn="r" fontAlgn="t"/>
                      <a:r>
                        <a:rPr lang="en-IE" sz="1200" u="none" strike="noStrike" dirty="0">
                          <a:effectLst/>
                        </a:rPr>
                        <a:t>Very dissatisfied</a:t>
                      </a:r>
                      <a:endParaRPr lang="en-IE" sz="1200" b="0" i="0" u="none" strike="noStrike" dirty="0">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951278641"/>
                  </a:ext>
                </a:extLst>
              </a:tr>
            </a:tbl>
          </a:graphicData>
        </a:graphic>
      </p:graphicFrame>
      <p:sp>
        <p:nvSpPr>
          <p:cNvPr id="9" name="TextBox 8">
            <a:extLst>
              <a:ext uri="{FF2B5EF4-FFF2-40B4-BE49-F238E27FC236}">
                <a16:creationId xmlns="" xmlns:a16="http://schemas.microsoft.com/office/drawing/2014/main" id="{587D703B-5F36-4C34-B9ED-FD1CC22688EE}"/>
              </a:ext>
            </a:extLst>
          </p:cNvPr>
          <p:cNvSpPr txBox="1"/>
          <p:nvPr/>
        </p:nvSpPr>
        <p:spPr>
          <a:xfrm>
            <a:off x="7504811" y="781997"/>
            <a:ext cx="1546160" cy="738664"/>
          </a:xfrm>
          <a:prstGeom prst="rect">
            <a:avLst/>
          </a:prstGeom>
          <a:noFill/>
        </p:spPr>
        <p:txBody>
          <a:bodyPr wrap="square" rtlCol="0">
            <a:spAutoFit/>
          </a:bodyPr>
          <a:lstStyle/>
          <a:p>
            <a:r>
              <a:rPr lang="en-IE" sz="1400" b="1" dirty="0"/>
              <a:t>Total</a:t>
            </a:r>
          </a:p>
          <a:p>
            <a:r>
              <a:rPr lang="en-IE" sz="1400" b="1" dirty="0"/>
              <a:t>2018</a:t>
            </a:r>
          </a:p>
          <a:p>
            <a:r>
              <a:rPr lang="en-IE" sz="1400" b="1" dirty="0"/>
              <a:t>   %</a:t>
            </a:r>
          </a:p>
        </p:txBody>
      </p:sp>
      <p:graphicFrame>
        <p:nvGraphicFramePr>
          <p:cNvPr id="10" name="Chart 9">
            <a:extLst>
              <a:ext uri="{FF2B5EF4-FFF2-40B4-BE49-F238E27FC236}">
                <a16:creationId xmlns="" xmlns:a16="http://schemas.microsoft.com/office/drawing/2014/main" id="{823F9D59-0935-4521-B4BD-B91F2A593950}"/>
              </a:ext>
            </a:extLst>
          </p:cNvPr>
          <p:cNvGraphicFramePr/>
          <p:nvPr>
            <p:custDataLst>
              <p:tags r:id="rId2"/>
            </p:custDataLst>
            <p:extLst>
              <p:ext uri="{D42A27DB-BD31-4B8C-83A1-F6EECF244321}">
                <p14:modId xmlns:p14="http://schemas.microsoft.com/office/powerpoint/2010/main" val="1872936335"/>
              </p:ext>
            </p:extLst>
          </p:nvPr>
        </p:nvGraphicFramePr>
        <p:xfrm>
          <a:off x="6086851" y="1480576"/>
          <a:ext cx="3546669" cy="415398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938935056"/>
      </p:ext>
    </p:extLst>
  </p:cSld>
  <p:clrMapOvr>
    <a:masterClrMapping/>
  </p:clrMapOvr>
  <p:transition spd="slow">
    <p:wipe dir="r"/>
  </p:transition>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768DF1B2-DBAA-42A0-95FD-804EE9A526CD}"/>
              </a:ext>
            </a:extLst>
          </p:cNvPr>
          <p:cNvSpPr>
            <a:spLocks noGrp="1"/>
          </p:cNvSpPr>
          <p:nvPr>
            <p:ph type="body" sz="quarter" idx="49"/>
          </p:nvPr>
        </p:nvSpPr>
        <p:spPr>
          <a:xfrm>
            <a:off x="220814" y="845559"/>
            <a:ext cx="5548676" cy="323941"/>
          </a:xfrm>
        </p:spPr>
        <p:txBody>
          <a:bodyPr/>
          <a:lstStyle/>
          <a:p>
            <a:r>
              <a:rPr lang="en-IE" dirty="0">
                <a:solidFill>
                  <a:prstClr val="white">
                    <a:lumMod val="50000"/>
                  </a:prstClr>
                </a:solidFill>
              </a:rPr>
              <a:t>Base : All adults 16+ n-1,303</a:t>
            </a:r>
            <a:endParaRPr lang="en-IE" dirty="0"/>
          </a:p>
          <a:p>
            <a:endParaRPr lang="en-IE" dirty="0"/>
          </a:p>
        </p:txBody>
      </p:sp>
      <p:sp>
        <p:nvSpPr>
          <p:cNvPr id="2" name="Title 1">
            <a:extLst>
              <a:ext uri="{FF2B5EF4-FFF2-40B4-BE49-F238E27FC236}">
                <a16:creationId xmlns="" xmlns:a16="http://schemas.microsoft.com/office/drawing/2014/main" id="{73A4E6A3-C6F9-422C-ABBA-3A21C7FF6CF8}"/>
              </a:ext>
            </a:extLst>
          </p:cNvPr>
          <p:cNvSpPr>
            <a:spLocks noGrp="1"/>
          </p:cNvSpPr>
          <p:nvPr>
            <p:ph type="title"/>
          </p:nvPr>
        </p:nvSpPr>
        <p:spPr>
          <a:xfrm>
            <a:off x="224207" y="162745"/>
            <a:ext cx="7952663" cy="370620"/>
          </a:xfrm>
        </p:spPr>
        <p:txBody>
          <a:bodyPr>
            <a:normAutofit fontScale="90000"/>
          </a:bodyPr>
          <a:lstStyle/>
          <a:p>
            <a:r>
              <a:rPr lang="en-IE" dirty="0"/>
              <a:t>Satisfaction with availability of Information </a:t>
            </a:r>
            <a:br>
              <a:rPr lang="en-IE" dirty="0"/>
            </a:br>
            <a:r>
              <a:rPr lang="en-IE" dirty="0"/>
              <a:t>about Arts Events and Activities</a:t>
            </a:r>
          </a:p>
        </p:txBody>
      </p:sp>
      <p:sp>
        <p:nvSpPr>
          <p:cNvPr id="5" name="Text Placeholder 4">
            <a:extLst>
              <a:ext uri="{FF2B5EF4-FFF2-40B4-BE49-F238E27FC236}">
                <a16:creationId xmlns="" xmlns:a16="http://schemas.microsoft.com/office/drawing/2014/main" id="{473DAB39-C991-427D-ADD9-F807C11BE035}"/>
              </a:ext>
            </a:extLst>
          </p:cNvPr>
          <p:cNvSpPr>
            <a:spLocks noGrp="1"/>
          </p:cNvSpPr>
          <p:nvPr>
            <p:ph type="body" sz="quarter" idx="60"/>
          </p:nvPr>
        </p:nvSpPr>
        <p:spPr/>
        <p:txBody>
          <a:bodyPr/>
          <a:lstStyle/>
          <a:p>
            <a:pPr fontAlgn="t"/>
            <a:r>
              <a:rPr lang="en-IE" i="0" dirty="0"/>
              <a:t>Q.29 How satisfied or dissatisfied are you with the availability of information about arts events and activities?</a:t>
            </a:r>
          </a:p>
          <a:p>
            <a:endParaRPr lang="en-IE" dirty="0"/>
          </a:p>
        </p:txBody>
      </p:sp>
      <p:graphicFrame>
        <p:nvGraphicFramePr>
          <p:cNvPr id="6" name="Chart 5">
            <a:extLst>
              <a:ext uri="{FF2B5EF4-FFF2-40B4-BE49-F238E27FC236}">
                <a16:creationId xmlns="" xmlns:a16="http://schemas.microsoft.com/office/drawing/2014/main" id="{EF346076-3BFA-4FAB-9D47-D03F69C5FE4B}"/>
              </a:ext>
            </a:extLst>
          </p:cNvPr>
          <p:cNvGraphicFramePr/>
          <p:nvPr>
            <p:custDataLst>
              <p:tags r:id="rId1"/>
            </p:custDataLst>
            <p:extLst>
              <p:ext uri="{D42A27DB-BD31-4B8C-83A1-F6EECF244321}">
                <p14:modId xmlns:p14="http://schemas.microsoft.com/office/powerpoint/2010/main" val="3608391185"/>
              </p:ext>
            </p:extLst>
          </p:nvPr>
        </p:nvGraphicFramePr>
        <p:xfrm>
          <a:off x="1435199" y="1909518"/>
          <a:ext cx="7740209" cy="40534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Table 10">
            <a:extLst>
              <a:ext uri="{FF2B5EF4-FFF2-40B4-BE49-F238E27FC236}">
                <a16:creationId xmlns="" xmlns:a16="http://schemas.microsoft.com/office/drawing/2014/main" id="{FD44D639-A146-429D-A8F9-7FED3C4A1BF9}"/>
              </a:ext>
            </a:extLst>
          </p:cNvPr>
          <p:cNvGraphicFramePr>
            <a:graphicFrameLocks noGrp="1"/>
          </p:cNvGraphicFramePr>
          <p:nvPr>
            <p:extLst>
              <p:ext uri="{D42A27DB-BD31-4B8C-83A1-F6EECF244321}">
                <p14:modId xmlns:p14="http://schemas.microsoft.com/office/powerpoint/2010/main" val="840455854"/>
              </p:ext>
            </p:extLst>
          </p:nvPr>
        </p:nvGraphicFramePr>
        <p:xfrm>
          <a:off x="1399503" y="1168852"/>
          <a:ext cx="7688434" cy="850817"/>
        </p:xfrm>
        <a:graphic>
          <a:graphicData uri="http://schemas.openxmlformats.org/drawingml/2006/table">
            <a:tbl>
              <a:tblPr>
                <a:tableStyleId>{5C22544A-7EE6-4342-B048-85BDC9FD1C3A}</a:tableStyleId>
              </a:tblPr>
              <a:tblGrid>
                <a:gridCol w="851820">
                  <a:extLst>
                    <a:ext uri="{9D8B030D-6E8A-4147-A177-3AD203B41FA5}">
                      <a16:colId xmlns="" xmlns:a16="http://schemas.microsoft.com/office/drawing/2014/main" val="2483773386"/>
                    </a:ext>
                  </a:extLst>
                </a:gridCol>
                <a:gridCol w="541437">
                  <a:extLst>
                    <a:ext uri="{9D8B030D-6E8A-4147-A177-3AD203B41FA5}">
                      <a16:colId xmlns="" xmlns:a16="http://schemas.microsoft.com/office/drawing/2014/main" val="1332960462"/>
                    </a:ext>
                  </a:extLst>
                </a:gridCol>
                <a:gridCol w="504056">
                  <a:extLst>
                    <a:ext uri="{9D8B030D-6E8A-4147-A177-3AD203B41FA5}">
                      <a16:colId xmlns="" xmlns:a16="http://schemas.microsoft.com/office/drawing/2014/main" val="3602295112"/>
                    </a:ext>
                  </a:extLst>
                </a:gridCol>
                <a:gridCol w="360040">
                  <a:extLst>
                    <a:ext uri="{9D8B030D-6E8A-4147-A177-3AD203B41FA5}">
                      <a16:colId xmlns="" xmlns:a16="http://schemas.microsoft.com/office/drawing/2014/main" val="4011842223"/>
                    </a:ext>
                  </a:extLst>
                </a:gridCol>
                <a:gridCol w="648072">
                  <a:extLst>
                    <a:ext uri="{9D8B030D-6E8A-4147-A177-3AD203B41FA5}">
                      <a16:colId xmlns="" xmlns:a16="http://schemas.microsoft.com/office/drawing/2014/main" val="1604014477"/>
                    </a:ext>
                  </a:extLst>
                </a:gridCol>
                <a:gridCol w="298855">
                  <a:extLst>
                    <a:ext uri="{9D8B030D-6E8A-4147-A177-3AD203B41FA5}">
                      <a16:colId xmlns="" xmlns:a16="http://schemas.microsoft.com/office/drawing/2014/main" val="1472526966"/>
                    </a:ext>
                  </a:extLst>
                </a:gridCol>
                <a:gridCol w="565241">
                  <a:extLst>
                    <a:ext uri="{9D8B030D-6E8A-4147-A177-3AD203B41FA5}">
                      <a16:colId xmlns="" xmlns:a16="http://schemas.microsoft.com/office/drawing/2014/main" val="124034350"/>
                    </a:ext>
                  </a:extLst>
                </a:gridCol>
                <a:gridCol w="504056">
                  <a:extLst>
                    <a:ext uri="{9D8B030D-6E8A-4147-A177-3AD203B41FA5}">
                      <a16:colId xmlns="" xmlns:a16="http://schemas.microsoft.com/office/drawing/2014/main" val="1355214838"/>
                    </a:ext>
                  </a:extLst>
                </a:gridCol>
                <a:gridCol w="455016">
                  <a:extLst>
                    <a:ext uri="{9D8B030D-6E8A-4147-A177-3AD203B41FA5}">
                      <a16:colId xmlns="" xmlns:a16="http://schemas.microsoft.com/office/drawing/2014/main" val="2331853856"/>
                    </a:ext>
                  </a:extLst>
                </a:gridCol>
                <a:gridCol w="395784">
                  <a:extLst>
                    <a:ext uri="{9D8B030D-6E8A-4147-A177-3AD203B41FA5}">
                      <a16:colId xmlns="" xmlns:a16="http://schemas.microsoft.com/office/drawing/2014/main" val="2570898784"/>
                    </a:ext>
                  </a:extLst>
                </a:gridCol>
                <a:gridCol w="612181">
                  <a:extLst>
                    <a:ext uri="{9D8B030D-6E8A-4147-A177-3AD203B41FA5}">
                      <a16:colId xmlns="" xmlns:a16="http://schemas.microsoft.com/office/drawing/2014/main" val="1422507369"/>
                    </a:ext>
                  </a:extLst>
                </a:gridCol>
                <a:gridCol w="612181">
                  <a:extLst>
                    <a:ext uri="{9D8B030D-6E8A-4147-A177-3AD203B41FA5}">
                      <a16:colId xmlns="" xmlns:a16="http://schemas.microsoft.com/office/drawing/2014/main" val="2959221513"/>
                    </a:ext>
                  </a:extLst>
                </a:gridCol>
                <a:gridCol w="315498">
                  <a:extLst>
                    <a:ext uri="{9D8B030D-6E8A-4147-A177-3AD203B41FA5}">
                      <a16:colId xmlns="" xmlns:a16="http://schemas.microsoft.com/office/drawing/2014/main" val="2095393128"/>
                    </a:ext>
                  </a:extLst>
                </a:gridCol>
                <a:gridCol w="561953">
                  <a:extLst>
                    <a:ext uri="{9D8B030D-6E8A-4147-A177-3AD203B41FA5}">
                      <a16:colId xmlns="" xmlns:a16="http://schemas.microsoft.com/office/drawing/2014/main" val="587751082"/>
                    </a:ext>
                  </a:extLst>
                </a:gridCol>
                <a:gridCol w="462244">
                  <a:extLst>
                    <a:ext uri="{9D8B030D-6E8A-4147-A177-3AD203B41FA5}">
                      <a16:colId xmlns="" xmlns:a16="http://schemas.microsoft.com/office/drawing/2014/main" val="1189517183"/>
                    </a:ext>
                  </a:extLst>
                </a:gridCol>
              </a:tblGrid>
              <a:tr h="506900">
                <a:tc rowSpan="2">
                  <a:txBody>
                    <a:bodyPr/>
                    <a:lstStyle/>
                    <a:p>
                      <a:pPr algn="ctr" fontAlgn="t"/>
                      <a:r>
                        <a:rPr lang="en-IE" sz="1100" b="1" u="none" strike="noStrike" dirty="0">
                          <a:effectLst/>
                        </a:rPr>
                        <a:t>            Total</a:t>
                      </a:r>
                      <a:endParaRPr lang="en-IE" sz="1100" b="1" i="0" u="none" strike="noStrike" dirty="0">
                        <a:solidFill>
                          <a:srgbClr val="000000"/>
                        </a:solidFill>
                        <a:effectLst/>
                        <a:latin typeface="Tahoma" panose="020B0604030504040204" pitchFamily="34" charset="0"/>
                      </a:endParaRPr>
                    </a:p>
                  </a:txBody>
                  <a:tcPr marL="8637" marR="8637" marT="863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IE" sz="1100" b="1" i="0" u="none" strike="noStrike" dirty="0">
                        <a:solidFill>
                          <a:srgbClr val="000000"/>
                        </a:solidFill>
                        <a:effectLst/>
                        <a:latin typeface="Tahoma" panose="020B0604030504040204" pitchFamily="34" charset="0"/>
                      </a:endParaRPr>
                    </a:p>
                  </a:txBody>
                  <a:tcPr marL="8637" marR="8637" marT="863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fontAlgn="t"/>
                      <a:r>
                        <a:rPr lang="en-IE" sz="1100" b="1" u="none" strike="noStrike" dirty="0">
                          <a:effectLst/>
                        </a:rPr>
                        <a:t>Age</a:t>
                      </a:r>
                      <a:endParaRPr lang="en-IE" sz="1100" b="1" i="0" u="none" strike="noStrike" dirty="0">
                        <a:solidFill>
                          <a:srgbClr val="000000"/>
                        </a:solidFill>
                        <a:effectLst/>
                        <a:latin typeface="Tahoma" panose="020B0604030504040204" pitchFamily="34" charset="0"/>
                      </a:endParaRPr>
                    </a:p>
                  </a:txBody>
                  <a:tcPr marL="8637" marR="8637" marT="863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IE"/>
                    </a:p>
                  </a:txBody>
                  <a:tcPr/>
                </a:tc>
                <a:tc hMerge="1">
                  <a:txBody>
                    <a:bodyPr/>
                    <a:lstStyle/>
                    <a:p>
                      <a:endParaRPr lang="en-IE"/>
                    </a:p>
                  </a:txBody>
                  <a:tcPr/>
                </a:tc>
                <a:tc>
                  <a:txBody>
                    <a:bodyPr/>
                    <a:lstStyle/>
                    <a:p>
                      <a:pPr algn="ctr" fontAlgn="t"/>
                      <a:endParaRPr lang="en-IE" sz="1100" b="1" i="0" u="none" strike="noStrike" dirty="0">
                        <a:solidFill>
                          <a:srgbClr val="000000"/>
                        </a:solidFill>
                        <a:effectLst/>
                        <a:latin typeface="Tahoma" panose="020B0604030504040204" pitchFamily="34" charset="0"/>
                      </a:endParaRPr>
                    </a:p>
                  </a:txBody>
                  <a:tcPr marL="8637" marR="8637" marT="863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l" fontAlgn="t"/>
                      <a:r>
                        <a:rPr lang="en-IE" sz="1100" b="1" u="none" strike="noStrike" dirty="0">
                          <a:effectLst/>
                        </a:rPr>
                        <a:t>     Social Class</a:t>
                      </a:r>
                      <a:endParaRPr lang="en-IE" sz="1100" b="1" i="0" u="none" strike="noStrike" dirty="0">
                        <a:solidFill>
                          <a:srgbClr val="000000"/>
                        </a:solidFill>
                        <a:effectLst/>
                        <a:latin typeface="Tahoma" panose="020B0604030504040204" pitchFamily="34" charset="0"/>
                      </a:endParaRPr>
                    </a:p>
                  </a:txBody>
                  <a:tcPr marL="8637" marR="8637" marT="863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IE"/>
                    </a:p>
                  </a:txBody>
                  <a:tcPr/>
                </a:tc>
                <a:tc hMerge="1">
                  <a:txBody>
                    <a:bodyPr/>
                    <a:lstStyle/>
                    <a:p>
                      <a:endParaRPr lang="en-IE"/>
                    </a:p>
                  </a:txBody>
                  <a:tcPr/>
                </a:tc>
                <a:tc gridSpan="2">
                  <a:txBody>
                    <a:bodyPr/>
                    <a:lstStyle/>
                    <a:p>
                      <a:pPr algn="ctr" fontAlgn="t"/>
                      <a:r>
                        <a:rPr lang="en-IE" sz="1100" b="1" u="none" strike="noStrike" dirty="0">
                          <a:effectLst/>
                        </a:rPr>
                        <a:t>Region</a:t>
                      </a:r>
                      <a:endParaRPr lang="en-IE" sz="1100" b="1" i="0" u="none" strike="noStrike" dirty="0">
                        <a:solidFill>
                          <a:srgbClr val="000000"/>
                        </a:solidFill>
                        <a:effectLst/>
                        <a:latin typeface="Tahoma" panose="020B0604030504040204" pitchFamily="34" charset="0"/>
                      </a:endParaRPr>
                    </a:p>
                  </a:txBody>
                  <a:tcPr marL="8637" marR="8637" marT="863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IE"/>
                    </a:p>
                  </a:txBody>
                  <a:tcPr/>
                </a:tc>
                <a:tc>
                  <a:txBody>
                    <a:bodyPr/>
                    <a:lstStyle/>
                    <a:p>
                      <a:pPr algn="ctr" fontAlgn="t"/>
                      <a:endParaRPr lang="en-IE" sz="1100" b="1" i="0" u="none" strike="noStrike" dirty="0">
                        <a:solidFill>
                          <a:srgbClr val="000000"/>
                        </a:solidFill>
                        <a:effectLst/>
                        <a:latin typeface="Tahoma" panose="020B0604030504040204" pitchFamily="34" charset="0"/>
                      </a:endParaRPr>
                    </a:p>
                  </a:txBody>
                  <a:tcPr marL="8637" marR="8637" marT="863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IE" sz="1100" b="1" i="0" u="none" strike="noStrike" dirty="0">
                        <a:solidFill>
                          <a:srgbClr val="000000"/>
                        </a:solidFill>
                        <a:effectLst/>
                        <a:latin typeface="Tahoma" panose="020B0604030504040204" pitchFamily="34" charset="0"/>
                      </a:endParaRPr>
                    </a:p>
                  </a:txBody>
                  <a:tcPr marL="8637" marR="8637" marT="863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t"/>
                      <a:r>
                        <a:rPr lang="en-IE" sz="1100" b="1" u="none" strike="noStrike" dirty="0">
                          <a:effectLst/>
                        </a:rPr>
                        <a:t>Area</a:t>
                      </a:r>
                      <a:endParaRPr lang="en-IE" sz="1100" b="1" i="0" u="none" strike="noStrike" dirty="0">
                        <a:solidFill>
                          <a:srgbClr val="000000"/>
                        </a:solidFill>
                        <a:effectLst/>
                        <a:latin typeface="Tahoma" panose="020B0604030504040204" pitchFamily="34" charset="0"/>
                      </a:endParaRPr>
                    </a:p>
                  </a:txBody>
                  <a:tcPr marL="8637" marR="8637" marT="863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IE"/>
                    </a:p>
                  </a:txBody>
                  <a:tcPr/>
                </a:tc>
                <a:extLst>
                  <a:ext uri="{0D108BD9-81ED-4DB2-BD59-A6C34878D82A}">
                    <a16:rowId xmlns="" xmlns:a16="http://schemas.microsoft.com/office/drawing/2014/main" val="3167162558"/>
                  </a:ext>
                </a:extLst>
              </a:tr>
              <a:tr h="343917">
                <a:tc vMerge="1">
                  <a:txBody>
                    <a:bodyPr/>
                    <a:lstStyle/>
                    <a:p>
                      <a:endParaRPr lang="en-IE"/>
                    </a:p>
                  </a:txBody>
                  <a:tcPr/>
                </a:tc>
                <a:tc>
                  <a:txBody>
                    <a:bodyPr/>
                    <a:lstStyle/>
                    <a:p>
                      <a:pPr algn="ctr" fontAlgn="t"/>
                      <a:endParaRPr lang="en-IE" sz="1100" b="0" i="0" u="none" strike="noStrike" dirty="0">
                        <a:solidFill>
                          <a:srgbClr val="000000"/>
                        </a:solidFill>
                        <a:effectLst/>
                        <a:latin typeface="Tahoma" panose="020B0604030504040204" pitchFamily="34" charset="0"/>
                      </a:endParaRPr>
                    </a:p>
                  </a:txBody>
                  <a:tcPr marL="8637" marR="8637" marT="863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IE" sz="1100" u="none" strike="noStrike" dirty="0">
                          <a:effectLst/>
                        </a:rPr>
                        <a:t>&lt;34</a:t>
                      </a:r>
                      <a:endParaRPr lang="en-IE" sz="1100" b="0" i="0" u="none" strike="noStrike" dirty="0">
                        <a:solidFill>
                          <a:srgbClr val="000000"/>
                        </a:solidFill>
                        <a:effectLst/>
                        <a:latin typeface="Tahoma" panose="020B0604030504040204" pitchFamily="34" charset="0"/>
                      </a:endParaRPr>
                    </a:p>
                  </a:txBody>
                  <a:tcPr marL="8637" marR="8637" marT="863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IE" sz="1100" u="none" strike="noStrike" dirty="0">
                          <a:effectLst/>
                        </a:rPr>
                        <a:t>35-49</a:t>
                      </a:r>
                      <a:endParaRPr lang="en-IE" sz="1100" b="0" i="0" u="none" strike="noStrike" dirty="0">
                        <a:solidFill>
                          <a:srgbClr val="000000"/>
                        </a:solidFill>
                        <a:effectLst/>
                        <a:latin typeface="Tahoma" panose="020B0604030504040204" pitchFamily="34" charset="0"/>
                      </a:endParaRPr>
                    </a:p>
                  </a:txBody>
                  <a:tcPr marL="8637" marR="8637" marT="863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IE" sz="1100" u="none" strike="noStrike" dirty="0">
                          <a:effectLst/>
                        </a:rPr>
                        <a:t>50+</a:t>
                      </a:r>
                      <a:endParaRPr lang="en-IE" sz="1100" b="0" i="0" u="none" strike="noStrike" dirty="0">
                        <a:solidFill>
                          <a:srgbClr val="000000"/>
                        </a:solidFill>
                        <a:effectLst/>
                        <a:latin typeface="Tahoma" panose="020B0604030504040204" pitchFamily="34" charset="0"/>
                      </a:endParaRPr>
                    </a:p>
                  </a:txBody>
                  <a:tcPr marL="8637" marR="8637" marT="863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IE" sz="1100" b="0" i="0" u="none" strike="noStrike" dirty="0">
                        <a:solidFill>
                          <a:srgbClr val="000000"/>
                        </a:solidFill>
                        <a:effectLst/>
                        <a:latin typeface="Tahoma" panose="020B0604030504040204" pitchFamily="34" charset="0"/>
                      </a:endParaRPr>
                    </a:p>
                  </a:txBody>
                  <a:tcPr marL="8637" marR="8637" marT="863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IE" sz="1100" u="none" strike="noStrike" dirty="0">
                          <a:effectLst/>
                        </a:rPr>
                        <a:t>ABC1F50+</a:t>
                      </a:r>
                      <a:endParaRPr lang="en-IE" sz="1100" b="0" i="0" u="none" strike="noStrike" dirty="0">
                        <a:solidFill>
                          <a:srgbClr val="000000"/>
                        </a:solidFill>
                        <a:effectLst/>
                        <a:latin typeface="Tahoma" panose="020B0604030504040204" pitchFamily="34" charset="0"/>
                      </a:endParaRPr>
                    </a:p>
                  </a:txBody>
                  <a:tcPr marL="8637" marR="8637" marT="863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IE" sz="1100" u="none" strike="noStrike" dirty="0">
                          <a:effectLst/>
                        </a:rPr>
                        <a:t>C2DEF50-</a:t>
                      </a:r>
                      <a:endParaRPr lang="en-IE" sz="1100" b="0" i="0" u="none" strike="noStrike" dirty="0">
                        <a:solidFill>
                          <a:srgbClr val="000000"/>
                        </a:solidFill>
                        <a:effectLst/>
                        <a:latin typeface="Tahoma" panose="020B0604030504040204" pitchFamily="34" charset="0"/>
                      </a:endParaRPr>
                    </a:p>
                  </a:txBody>
                  <a:tcPr marL="8637" marR="8637" marT="863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IE" sz="1100" b="0" i="0" u="none" strike="noStrike" dirty="0">
                        <a:solidFill>
                          <a:srgbClr val="000000"/>
                        </a:solidFill>
                        <a:effectLst/>
                        <a:latin typeface="Tahoma" panose="020B0604030504040204" pitchFamily="34" charset="0"/>
                      </a:endParaRPr>
                    </a:p>
                  </a:txBody>
                  <a:tcPr marL="8637" marR="8637" marT="863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IE" sz="1100" u="none" strike="noStrike" dirty="0">
                          <a:effectLst/>
                        </a:rPr>
                        <a:t>Dublin</a:t>
                      </a:r>
                      <a:endParaRPr lang="en-IE" sz="1100" b="0" i="0" u="none" strike="noStrike" dirty="0">
                        <a:solidFill>
                          <a:srgbClr val="000000"/>
                        </a:solidFill>
                        <a:effectLst/>
                        <a:latin typeface="Tahoma" panose="020B0604030504040204" pitchFamily="34" charset="0"/>
                      </a:endParaRPr>
                    </a:p>
                  </a:txBody>
                  <a:tcPr marL="8637" marR="8637" marT="863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IE" sz="1100" u="none" strike="noStrike" dirty="0">
                          <a:effectLst/>
                        </a:rPr>
                        <a:t>EX-Dublin</a:t>
                      </a:r>
                      <a:endParaRPr lang="en-IE" sz="1100" b="0" i="0" u="none" strike="noStrike" dirty="0">
                        <a:solidFill>
                          <a:srgbClr val="000000"/>
                        </a:solidFill>
                        <a:effectLst/>
                        <a:latin typeface="Tahoma" panose="020B0604030504040204" pitchFamily="34" charset="0"/>
                      </a:endParaRPr>
                    </a:p>
                  </a:txBody>
                  <a:tcPr marL="8637" marR="8637" marT="863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IE" sz="1100" b="0" i="0" u="none" strike="noStrike" dirty="0">
                        <a:solidFill>
                          <a:srgbClr val="000000"/>
                        </a:solidFill>
                        <a:effectLst/>
                        <a:latin typeface="Tahoma" panose="020B0604030504040204" pitchFamily="34" charset="0"/>
                      </a:endParaRPr>
                    </a:p>
                  </a:txBody>
                  <a:tcPr marL="8637" marR="8637" marT="863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IE" sz="1100" b="0" i="0" u="none" strike="noStrike" dirty="0">
                        <a:solidFill>
                          <a:srgbClr val="000000"/>
                        </a:solidFill>
                        <a:effectLst/>
                        <a:latin typeface="Tahoma" panose="020B0604030504040204" pitchFamily="34" charset="0"/>
                      </a:endParaRPr>
                    </a:p>
                  </a:txBody>
                  <a:tcPr marL="8637" marR="8637" marT="863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IE" sz="1100" u="none" strike="noStrike" dirty="0">
                          <a:effectLst/>
                        </a:rPr>
                        <a:t>Urban</a:t>
                      </a:r>
                      <a:endParaRPr lang="en-IE" sz="1100" b="0" i="0" u="none" strike="noStrike" dirty="0">
                        <a:solidFill>
                          <a:srgbClr val="000000"/>
                        </a:solidFill>
                        <a:effectLst/>
                        <a:latin typeface="Tahoma" panose="020B0604030504040204" pitchFamily="34" charset="0"/>
                      </a:endParaRPr>
                    </a:p>
                  </a:txBody>
                  <a:tcPr marL="8637" marR="8637" marT="863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IE" sz="1100" u="none" strike="noStrike" dirty="0">
                          <a:effectLst/>
                        </a:rPr>
                        <a:t>Rural</a:t>
                      </a:r>
                      <a:endParaRPr lang="en-IE" sz="1100" b="0" i="0" u="none" strike="noStrike" dirty="0">
                        <a:solidFill>
                          <a:srgbClr val="000000"/>
                        </a:solidFill>
                        <a:effectLst/>
                        <a:latin typeface="Tahoma" panose="020B0604030504040204" pitchFamily="34" charset="0"/>
                      </a:endParaRPr>
                    </a:p>
                  </a:txBody>
                  <a:tcPr marL="8637" marR="8637" marT="863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733417391"/>
                  </a:ext>
                </a:extLst>
              </a:tr>
            </a:tbl>
          </a:graphicData>
        </a:graphic>
      </p:graphicFrame>
      <p:graphicFrame>
        <p:nvGraphicFramePr>
          <p:cNvPr id="7" name="Table 6">
            <a:extLst>
              <a:ext uri="{FF2B5EF4-FFF2-40B4-BE49-F238E27FC236}">
                <a16:creationId xmlns="" xmlns:a16="http://schemas.microsoft.com/office/drawing/2014/main" id="{42CBF404-B5C5-4FBF-91FD-91C9EFBCCDAC}"/>
              </a:ext>
            </a:extLst>
          </p:cNvPr>
          <p:cNvGraphicFramePr>
            <a:graphicFrameLocks noGrp="1"/>
          </p:cNvGraphicFramePr>
          <p:nvPr/>
        </p:nvGraphicFramePr>
        <p:xfrm>
          <a:off x="344488" y="2519510"/>
          <a:ext cx="1397000" cy="3382532"/>
        </p:xfrm>
        <a:graphic>
          <a:graphicData uri="http://schemas.openxmlformats.org/drawingml/2006/table">
            <a:tbl>
              <a:tblPr>
                <a:tableStyleId>{5C22544A-7EE6-4342-B048-85BDC9FD1C3A}</a:tableStyleId>
              </a:tblPr>
              <a:tblGrid>
                <a:gridCol w="1397000">
                  <a:extLst>
                    <a:ext uri="{9D8B030D-6E8A-4147-A177-3AD203B41FA5}">
                      <a16:colId xmlns="" xmlns:a16="http://schemas.microsoft.com/office/drawing/2014/main" val="3894292320"/>
                    </a:ext>
                  </a:extLst>
                </a:gridCol>
              </a:tblGrid>
              <a:tr h="1413546">
                <a:tc>
                  <a:txBody>
                    <a:bodyPr/>
                    <a:lstStyle/>
                    <a:p>
                      <a:pPr algn="r" fontAlgn="t"/>
                      <a:r>
                        <a:rPr lang="en-IE" sz="1200" u="none" strike="noStrike" dirty="0">
                          <a:solidFill>
                            <a:schemeClr val="tx1">
                              <a:lumMod val="65000"/>
                              <a:lumOff val="35000"/>
                            </a:schemeClr>
                          </a:solidFill>
                          <a:effectLst/>
                        </a:rPr>
                        <a:t>Very satisfied</a:t>
                      </a:r>
                      <a:endParaRPr lang="en-IE" sz="1200" b="0" i="0" u="none" strike="noStrike" dirty="0">
                        <a:solidFill>
                          <a:schemeClr val="tx1">
                            <a:lumMod val="65000"/>
                            <a:lumOff val="35000"/>
                          </a:schemeClr>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2711291912"/>
                  </a:ext>
                </a:extLst>
              </a:tr>
              <a:tr h="1080120">
                <a:tc>
                  <a:txBody>
                    <a:bodyPr/>
                    <a:lstStyle/>
                    <a:p>
                      <a:pPr algn="r" fontAlgn="t"/>
                      <a:r>
                        <a:rPr lang="en-IE" sz="1200" u="none" strike="noStrike" dirty="0">
                          <a:solidFill>
                            <a:schemeClr val="tx1">
                              <a:lumMod val="65000"/>
                              <a:lumOff val="35000"/>
                            </a:schemeClr>
                          </a:solidFill>
                          <a:effectLst/>
                        </a:rPr>
                        <a:t>Satisfied</a:t>
                      </a:r>
                      <a:endParaRPr lang="en-IE" sz="1200" b="0" i="0" u="none" strike="noStrike" dirty="0">
                        <a:solidFill>
                          <a:schemeClr val="tx1">
                            <a:lumMod val="65000"/>
                            <a:lumOff val="35000"/>
                          </a:schemeClr>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4008012112"/>
                  </a:ext>
                </a:extLst>
              </a:tr>
              <a:tr h="504056">
                <a:tc>
                  <a:txBody>
                    <a:bodyPr/>
                    <a:lstStyle/>
                    <a:p>
                      <a:pPr algn="r" fontAlgn="t"/>
                      <a:r>
                        <a:rPr lang="en-IE" sz="1200" u="none" strike="noStrike" dirty="0">
                          <a:solidFill>
                            <a:schemeClr val="tx1">
                              <a:lumMod val="65000"/>
                              <a:lumOff val="35000"/>
                            </a:schemeClr>
                          </a:solidFill>
                          <a:effectLst/>
                        </a:rPr>
                        <a:t>Neither Satisfied nor Dissatisfied</a:t>
                      </a:r>
                      <a:endParaRPr lang="en-IE" sz="1200" b="0" i="0" u="none" strike="noStrike" dirty="0">
                        <a:solidFill>
                          <a:schemeClr val="tx1">
                            <a:lumMod val="65000"/>
                            <a:lumOff val="35000"/>
                          </a:schemeClr>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1261107569"/>
                  </a:ext>
                </a:extLst>
              </a:tr>
              <a:tr h="164465">
                <a:tc>
                  <a:txBody>
                    <a:bodyPr/>
                    <a:lstStyle/>
                    <a:p>
                      <a:pPr algn="r" fontAlgn="t"/>
                      <a:r>
                        <a:rPr lang="en-IE" sz="1200" u="none" strike="noStrike" dirty="0">
                          <a:solidFill>
                            <a:schemeClr val="tx1">
                              <a:lumMod val="65000"/>
                              <a:lumOff val="35000"/>
                            </a:schemeClr>
                          </a:solidFill>
                          <a:effectLst/>
                        </a:rPr>
                        <a:t>Dissatisfied</a:t>
                      </a:r>
                      <a:endParaRPr lang="en-IE" sz="1200" b="0" i="0" u="none" strike="noStrike" dirty="0">
                        <a:solidFill>
                          <a:schemeClr val="tx1">
                            <a:lumMod val="65000"/>
                            <a:lumOff val="35000"/>
                          </a:schemeClr>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2494701209"/>
                  </a:ext>
                </a:extLst>
              </a:tr>
              <a:tr h="164465">
                <a:tc>
                  <a:txBody>
                    <a:bodyPr/>
                    <a:lstStyle/>
                    <a:p>
                      <a:pPr algn="r" fontAlgn="t"/>
                      <a:r>
                        <a:rPr lang="en-IE" sz="1200" u="none" strike="noStrike" dirty="0">
                          <a:solidFill>
                            <a:schemeClr val="tx1">
                              <a:lumMod val="65000"/>
                              <a:lumOff val="35000"/>
                            </a:schemeClr>
                          </a:solidFill>
                          <a:effectLst/>
                        </a:rPr>
                        <a:t>Very dissatisfied</a:t>
                      </a:r>
                      <a:endParaRPr lang="en-IE" sz="1200" b="0" i="0" u="none" strike="noStrike" dirty="0">
                        <a:solidFill>
                          <a:schemeClr val="tx1">
                            <a:lumMod val="65000"/>
                            <a:lumOff val="35000"/>
                          </a:schemeClr>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2627242598"/>
                  </a:ext>
                </a:extLst>
              </a:tr>
            </a:tbl>
          </a:graphicData>
        </a:graphic>
      </p:graphicFrame>
      <p:graphicFrame>
        <p:nvGraphicFramePr>
          <p:cNvPr id="4" name="Table 7">
            <a:extLst>
              <a:ext uri="{FF2B5EF4-FFF2-40B4-BE49-F238E27FC236}">
                <a16:creationId xmlns="" xmlns:a16="http://schemas.microsoft.com/office/drawing/2014/main" id="{2FBD6EFF-5BEF-4D79-978A-7C338098FA89}"/>
              </a:ext>
            </a:extLst>
          </p:cNvPr>
          <p:cNvGraphicFramePr>
            <a:graphicFrameLocks noGrp="1"/>
          </p:cNvGraphicFramePr>
          <p:nvPr>
            <p:extLst>
              <p:ext uri="{D42A27DB-BD31-4B8C-83A1-F6EECF244321}">
                <p14:modId xmlns:p14="http://schemas.microsoft.com/office/powerpoint/2010/main" val="122481513"/>
              </p:ext>
            </p:extLst>
          </p:nvPr>
        </p:nvGraphicFramePr>
        <p:xfrm>
          <a:off x="7185248" y="1597845"/>
          <a:ext cx="709712" cy="4218859"/>
        </p:xfrm>
        <a:graphic>
          <a:graphicData uri="http://schemas.openxmlformats.org/drawingml/2006/table">
            <a:tbl>
              <a:tblPr firstRow="1" bandRow="1">
                <a:tableStyleId>{5C22544A-7EE6-4342-B048-85BDC9FD1C3A}</a:tableStyleId>
              </a:tblPr>
              <a:tblGrid>
                <a:gridCol w="709712">
                  <a:extLst>
                    <a:ext uri="{9D8B030D-6E8A-4147-A177-3AD203B41FA5}">
                      <a16:colId xmlns="" xmlns:a16="http://schemas.microsoft.com/office/drawing/2014/main" val="1932874815"/>
                    </a:ext>
                  </a:extLst>
                </a:gridCol>
              </a:tblGrid>
              <a:tr h="463003">
                <a:tc>
                  <a:txBody>
                    <a:bodyPr/>
                    <a:lstStyle/>
                    <a:p>
                      <a:pPr algn="ctr"/>
                      <a:r>
                        <a:rPr lang="en-IE" sz="1000" dirty="0">
                          <a:solidFill>
                            <a:schemeClr val="bg1">
                              <a:lumMod val="65000"/>
                            </a:schemeClr>
                          </a:solidFill>
                        </a:rPr>
                        <a:t>Galway</a:t>
                      </a:r>
                    </a:p>
                  </a:txBody>
                  <a:tcPr>
                    <a:noFill/>
                  </a:tcPr>
                </a:tc>
                <a:extLst>
                  <a:ext uri="{0D108BD9-81ED-4DB2-BD59-A6C34878D82A}">
                    <a16:rowId xmlns="" xmlns:a16="http://schemas.microsoft.com/office/drawing/2014/main" val="719828805"/>
                  </a:ext>
                </a:extLst>
              </a:tr>
              <a:tr h="370840">
                <a:tc>
                  <a:txBody>
                    <a:bodyPr/>
                    <a:lstStyle/>
                    <a:p>
                      <a:pPr algn="ctr"/>
                      <a:endParaRPr lang="en-IE" sz="1000" dirty="0">
                        <a:solidFill>
                          <a:schemeClr val="bg1">
                            <a:lumMod val="65000"/>
                          </a:schemeClr>
                        </a:solidFill>
                      </a:endParaRPr>
                    </a:p>
                  </a:txBody>
                  <a:tcPr>
                    <a:noFill/>
                  </a:tcPr>
                </a:tc>
                <a:extLst>
                  <a:ext uri="{0D108BD9-81ED-4DB2-BD59-A6C34878D82A}">
                    <a16:rowId xmlns="" xmlns:a16="http://schemas.microsoft.com/office/drawing/2014/main" val="2014240282"/>
                  </a:ext>
                </a:extLst>
              </a:tr>
              <a:tr h="370840">
                <a:tc>
                  <a:txBody>
                    <a:bodyPr/>
                    <a:lstStyle/>
                    <a:p>
                      <a:pPr algn="ctr"/>
                      <a:r>
                        <a:rPr lang="en-IE" sz="1000" dirty="0">
                          <a:solidFill>
                            <a:schemeClr val="bg1">
                              <a:lumMod val="65000"/>
                            </a:schemeClr>
                          </a:solidFill>
                        </a:rPr>
                        <a:t>(15)</a:t>
                      </a:r>
                    </a:p>
                  </a:txBody>
                  <a:tcPr>
                    <a:noFill/>
                  </a:tcPr>
                </a:tc>
                <a:extLst>
                  <a:ext uri="{0D108BD9-81ED-4DB2-BD59-A6C34878D82A}">
                    <a16:rowId xmlns="" xmlns:a16="http://schemas.microsoft.com/office/drawing/2014/main" val="60614419"/>
                  </a:ext>
                </a:extLst>
              </a:tr>
              <a:tr h="1058520">
                <a:tc>
                  <a:txBody>
                    <a:bodyPr/>
                    <a:lstStyle/>
                    <a:p>
                      <a:pPr algn="ctr"/>
                      <a:endParaRPr lang="en-IE" sz="1000" dirty="0">
                        <a:solidFill>
                          <a:schemeClr val="bg1">
                            <a:lumMod val="65000"/>
                          </a:schemeClr>
                        </a:solidFill>
                      </a:endParaRPr>
                    </a:p>
                  </a:txBody>
                  <a:tcPr>
                    <a:noFill/>
                  </a:tcPr>
                </a:tc>
                <a:extLst>
                  <a:ext uri="{0D108BD9-81ED-4DB2-BD59-A6C34878D82A}">
                    <a16:rowId xmlns="" xmlns:a16="http://schemas.microsoft.com/office/drawing/2014/main" val="2898537768"/>
                  </a:ext>
                </a:extLst>
              </a:tr>
              <a:tr h="370840">
                <a:tc>
                  <a:txBody>
                    <a:bodyPr/>
                    <a:lstStyle/>
                    <a:p>
                      <a:pPr algn="ctr"/>
                      <a:r>
                        <a:rPr lang="en-IE" sz="1000" dirty="0">
                          <a:solidFill>
                            <a:schemeClr val="bg1">
                              <a:lumMod val="65000"/>
                            </a:schemeClr>
                          </a:solidFill>
                        </a:rPr>
                        <a:t>(62)</a:t>
                      </a:r>
                    </a:p>
                  </a:txBody>
                  <a:tcPr>
                    <a:noFill/>
                  </a:tcPr>
                </a:tc>
                <a:extLst>
                  <a:ext uri="{0D108BD9-81ED-4DB2-BD59-A6C34878D82A}">
                    <a16:rowId xmlns="" xmlns:a16="http://schemas.microsoft.com/office/drawing/2014/main" val="2683968006"/>
                  </a:ext>
                </a:extLst>
              </a:tr>
              <a:tr h="853296">
                <a:tc>
                  <a:txBody>
                    <a:bodyPr/>
                    <a:lstStyle/>
                    <a:p>
                      <a:pPr algn="ctr"/>
                      <a:endParaRPr lang="en-IE" sz="1000" dirty="0">
                        <a:solidFill>
                          <a:schemeClr val="bg1">
                            <a:lumMod val="65000"/>
                          </a:schemeClr>
                        </a:solidFill>
                      </a:endParaRPr>
                    </a:p>
                  </a:txBody>
                  <a:tcPr>
                    <a:noFill/>
                  </a:tcPr>
                </a:tc>
                <a:extLst>
                  <a:ext uri="{0D108BD9-81ED-4DB2-BD59-A6C34878D82A}">
                    <a16:rowId xmlns="" xmlns:a16="http://schemas.microsoft.com/office/drawing/2014/main" val="2728945008"/>
                  </a:ext>
                </a:extLst>
              </a:tr>
              <a:tr h="216024">
                <a:tc>
                  <a:txBody>
                    <a:bodyPr/>
                    <a:lstStyle/>
                    <a:p>
                      <a:pPr algn="ctr"/>
                      <a:r>
                        <a:rPr lang="en-IE" sz="1000" dirty="0">
                          <a:solidFill>
                            <a:schemeClr val="bg1">
                              <a:lumMod val="65000"/>
                            </a:schemeClr>
                          </a:solidFill>
                        </a:rPr>
                        <a:t>(15)</a:t>
                      </a:r>
                    </a:p>
                  </a:txBody>
                  <a:tcPr>
                    <a:noFill/>
                  </a:tcPr>
                </a:tc>
                <a:extLst>
                  <a:ext uri="{0D108BD9-81ED-4DB2-BD59-A6C34878D82A}">
                    <a16:rowId xmlns="" xmlns:a16="http://schemas.microsoft.com/office/drawing/2014/main" val="1368956634"/>
                  </a:ext>
                </a:extLst>
              </a:tr>
              <a:tr h="0">
                <a:tc>
                  <a:txBody>
                    <a:bodyPr/>
                    <a:lstStyle/>
                    <a:p>
                      <a:pPr algn="ctr"/>
                      <a:r>
                        <a:rPr lang="en-IE" sz="1000" dirty="0">
                          <a:solidFill>
                            <a:schemeClr val="bg1">
                              <a:lumMod val="65000"/>
                            </a:schemeClr>
                          </a:solidFill>
                        </a:rPr>
                        <a:t>(2)</a:t>
                      </a:r>
                    </a:p>
                  </a:txBody>
                  <a:tcPr>
                    <a:noFill/>
                  </a:tcPr>
                </a:tc>
                <a:extLst>
                  <a:ext uri="{0D108BD9-81ED-4DB2-BD59-A6C34878D82A}">
                    <a16:rowId xmlns="" xmlns:a16="http://schemas.microsoft.com/office/drawing/2014/main" val="2993064114"/>
                  </a:ext>
                </a:extLst>
              </a:tr>
              <a:tr h="0">
                <a:tc>
                  <a:txBody>
                    <a:bodyPr/>
                    <a:lstStyle/>
                    <a:p>
                      <a:pPr algn="ctr"/>
                      <a:r>
                        <a:rPr lang="en-IE" sz="1000" dirty="0">
                          <a:solidFill>
                            <a:schemeClr val="bg1">
                              <a:lumMod val="65000"/>
                            </a:schemeClr>
                          </a:solidFill>
                        </a:rPr>
                        <a:t>(0)</a:t>
                      </a:r>
                    </a:p>
                  </a:txBody>
                  <a:tcPr>
                    <a:noFill/>
                  </a:tcPr>
                </a:tc>
                <a:extLst>
                  <a:ext uri="{0D108BD9-81ED-4DB2-BD59-A6C34878D82A}">
                    <a16:rowId xmlns="" xmlns:a16="http://schemas.microsoft.com/office/drawing/2014/main" val="4142482383"/>
                  </a:ext>
                </a:extLst>
              </a:tr>
            </a:tbl>
          </a:graphicData>
        </a:graphic>
      </p:graphicFrame>
      <p:sp>
        <p:nvSpPr>
          <p:cNvPr id="10" name="Parallelogram 9">
            <a:extLst>
              <a:ext uri="{FF2B5EF4-FFF2-40B4-BE49-F238E27FC236}">
                <a16:creationId xmlns="" xmlns:a16="http://schemas.microsoft.com/office/drawing/2014/main" id="{A6544A1A-AA90-477E-9B1E-1E4C3E6307E4}"/>
              </a:ext>
            </a:extLst>
          </p:cNvPr>
          <p:cNvSpPr/>
          <p:nvPr/>
        </p:nvSpPr>
        <p:spPr>
          <a:xfrm>
            <a:off x="1009328" y="5953167"/>
            <a:ext cx="8698082" cy="533778"/>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prstClr val="white"/>
                </a:solidFill>
              </a:rPr>
              <a:t>While the ‘very satisfied’ level is rarely above 30%, there are no levels of active dissatisfaction.</a:t>
            </a:r>
          </a:p>
        </p:txBody>
      </p:sp>
    </p:spTree>
    <p:extLst>
      <p:ext uri="{BB962C8B-B14F-4D97-AF65-F5344CB8AC3E}">
        <p14:creationId xmlns:p14="http://schemas.microsoft.com/office/powerpoint/2010/main" val="3947873346"/>
      </p:ext>
    </p:extLst>
  </p:cSld>
  <p:clrMapOvr>
    <a:masterClrMapping/>
  </p:clrMapOvr>
  <p:transition spd="slow">
    <p:wipe dir="r"/>
  </p:transition>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098E3809-313B-4F44-81DA-619904A0B104}"/>
              </a:ext>
            </a:extLst>
          </p:cNvPr>
          <p:cNvSpPr>
            <a:spLocks noGrp="1"/>
          </p:cNvSpPr>
          <p:nvPr>
            <p:ph type="body" sz="quarter" idx="49"/>
          </p:nvPr>
        </p:nvSpPr>
        <p:spPr>
          <a:xfrm>
            <a:off x="232011" y="872952"/>
            <a:ext cx="5548676" cy="323941"/>
          </a:xfrm>
        </p:spPr>
        <p:txBody>
          <a:bodyPr/>
          <a:lstStyle/>
          <a:p>
            <a:r>
              <a:rPr lang="en-IE" dirty="0">
                <a:solidFill>
                  <a:prstClr val="white">
                    <a:lumMod val="50000"/>
                  </a:prstClr>
                </a:solidFill>
              </a:rPr>
              <a:t>Base : All adults 16+ n-1,303</a:t>
            </a:r>
            <a:endParaRPr lang="en-IE" dirty="0"/>
          </a:p>
          <a:p>
            <a:endParaRPr lang="en-IE" dirty="0"/>
          </a:p>
        </p:txBody>
      </p:sp>
      <p:sp>
        <p:nvSpPr>
          <p:cNvPr id="2" name="Title 1">
            <a:extLst>
              <a:ext uri="{FF2B5EF4-FFF2-40B4-BE49-F238E27FC236}">
                <a16:creationId xmlns="" xmlns:a16="http://schemas.microsoft.com/office/drawing/2014/main" id="{73A4E6A3-C6F9-422C-ABBA-3A21C7FF6CF8}"/>
              </a:ext>
            </a:extLst>
          </p:cNvPr>
          <p:cNvSpPr>
            <a:spLocks noGrp="1"/>
          </p:cNvSpPr>
          <p:nvPr>
            <p:ph type="title"/>
          </p:nvPr>
        </p:nvSpPr>
        <p:spPr>
          <a:xfrm>
            <a:off x="232011" y="92073"/>
            <a:ext cx="7952663" cy="370620"/>
          </a:xfrm>
        </p:spPr>
        <p:txBody>
          <a:bodyPr>
            <a:noAutofit/>
          </a:bodyPr>
          <a:lstStyle/>
          <a:p>
            <a:r>
              <a:rPr lang="en-IE" dirty="0"/>
              <a:t>Satisfaction with availability of Information </a:t>
            </a:r>
            <a:br>
              <a:rPr lang="en-IE" dirty="0"/>
            </a:br>
            <a:r>
              <a:rPr lang="en-IE" dirty="0"/>
              <a:t>about Arts Events and Activities</a:t>
            </a:r>
          </a:p>
        </p:txBody>
      </p:sp>
      <p:sp>
        <p:nvSpPr>
          <p:cNvPr id="9" name="Text Placeholder 8">
            <a:extLst>
              <a:ext uri="{FF2B5EF4-FFF2-40B4-BE49-F238E27FC236}">
                <a16:creationId xmlns="" xmlns:a16="http://schemas.microsoft.com/office/drawing/2014/main" id="{E7B51DA0-0111-4D09-83E9-749406348217}"/>
              </a:ext>
            </a:extLst>
          </p:cNvPr>
          <p:cNvSpPr>
            <a:spLocks noGrp="1"/>
          </p:cNvSpPr>
          <p:nvPr>
            <p:ph type="body" sz="quarter" idx="60"/>
          </p:nvPr>
        </p:nvSpPr>
        <p:spPr/>
        <p:txBody>
          <a:bodyPr/>
          <a:lstStyle/>
          <a:p>
            <a:pPr fontAlgn="t"/>
            <a:r>
              <a:rPr lang="en-IE" i="0" dirty="0"/>
              <a:t>Q.29 How satisfied or dissatisfied are you with the availability of information about arts events and activities?</a:t>
            </a:r>
          </a:p>
          <a:p>
            <a:endParaRPr lang="en-IE" dirty="0"/>
          </a:p>
        </p:txBody>
      </p:sp>
      <p:graphicFrame>
        <p:nvGraphicFramePr>
          <p:cNvPr id="6" name="Chart 5">
            <a:extLst>
              <a:ext uri="{FF2B5EF4-FFF2-40B4-BE49-F238E27FC236}">
                <a16:creationId xmlns="" xmlns:a16="http://schemas.microsoft.com/office/drawing/2014/main" id="{EF346076-3BFA-4FAB-9D47-D03F69C5FE4B}"/>
              </a:ext>
            </a:extLst>
          </p:cNvPr>
          <p:cNvGraphicFramePr/>
          <p:nvPr>
            <p:custDataLst>
              <p:tags r:id="rId1"/>
            </p:custDataLst>
            <p:extLst>
              <p:ext uri="{D42A27DB-BD31-4B8C-83A1-F6EECF244321}">
                <p14:modId xmlns:p14="http://schemas.microsoft.com/office/powerpoint/2010/main" val="441302572"/>
              </p:ext>
            </p:extLst>
          </p:nvPr>
        </p:nvGraphicFramePr>
        <p:xfrm>
          <a:off x="1467721" y="2045257"/>
          <a:ext cx="7740209" cy="40534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Table 7">
            <a:extLst>
              <a:ext uri="{FF2B5EF4-FFF2-40B4-BE49-F238E27FC236}">
                <a16:creationId xmlns="" xmlns:a16="http://schemas.microsoft.com/office/drawing/2014/main" id="{0855573E-0D91-4CDA-8071-34EDD56DCA2A}"/>
              </a:ext>
            </a:extLst>
          </p:cNvPr>
          <p:cNvGraphicFramePr>
            <a:graphicFrameLocks noGrp="1"/>
          </p:cNvGraphicFramePr>
          <p:nvPr>
            <p:custDataLst>
              <p:tags r:id="rId2"/>
            </p:custDataLst>
          </p:nvPr>
        </p:nvGraphicFramePr>
        <p:xfrm>
          <a:off x="195320" y="2591601"/>
          <a:ext cx="1681041" cy="3962856"/>
        </p:xfrm>
        <a:graphic>
          <a:graphicData uri="http://schemas.openxmlformats.org/drawingml/2006/table">
            <a:tbl>
              <a:tblPr firstRow="1" bandRow="1">
                <a:tableStyleId>{5C22544A-7EE6-4342-B048-85BDC9FD1C3A}</a:tableStyleId>
              </a:tblPr>
              <a:tblGrid>
                <a:gridCol w="1681041">
                  <a:extLst>
                    <a:ext uri="{9D8B030D-6E8A-4147-A177-3AD203B41FA5}">
                      <a16:colId xmlns="" xmlns:a16="http://schemas.microsoft.com/office/drawing/2014/main" val="2730509433"/>
                    </a:ext>
                  </a:extLst>
                </a:gridCol>
              </a:tblGrid>
              <a:tr h="1413463">
                <a:tc>
                  <a:txBody>
                    <a:bodyPr/>
                    <a:lstStyle/>
                    <a:p>
                      <a:pPr marL="0" algn="r" defTabSz="521437" rtl="0" eaLnBrk="1" latinLnBrk="0" hangingPunct="1"/>
                      <a:r>
                        <a:rPr lang="en-GB" sz="1200" b="0" kern="1200" dirty="0">
                          <a:solidFill>
                            <a:schemeClr val="tx1">
                              <a:lumMod val="65000"/>
                              <a:lumOff val="35000"/>
                            </a:schemeClr>
                          </a:solidFill>
                          <a:latin typeface="+mn-lt"/>
                          <a:ea typeface="+mn-ea"/>
                          <a:cs typeface="+mn-cs"/>
                        </a:rPr>
                        <a:t>Very satisfied</a:t>
                      </a:r>
                    </a:p>
                  </a:txBody>
                  <a:tcPr marL="0" marR="0" marT="41459" marB="41459">
                    <a:noFill/>
                  </a:tcPr>
                </a:tc>
                <a:extLst>
                  <a:ext uri="{0D108BD9-81ED-4DB2-BD59-A6C34878D82A}">
                    <a16:rowId xmlns="" xmlns:a16="http://schemas.microsoft.com/office/drawing/2014/main" val="10000"/>
                  </a:ext>
                </a:extLst>
              </a:tr>
              <a:tr h="1224136">
                <a:tc>
                  <a:txBody>
                    <a:bodyPr/>
                    <a:lstStyle/>
                    <a:p>
                      <a:pPr marL="0" algn="r" defTabSz="521437" rtl="0" eaLnBrk="1" latinLnBrk="0" hangingPunct="1"/>
                      <a:r>
                        <a:rPr lang="en-GB" sz="1200" b="0" kern="1200" dirty="0">
                          <a:solidFill>
                            <a:schemeClr val="tx1">
                              <a:lumMod val="65000"/>
                              <a:lumOff val="35000"/>
                            </a:schemeClr>
                          </a:solidFill>
                          <a:latin typeface="+mn-lt"/>
                          <a:ea typeface="+mn-ea"/>
                          <a:cs typeface="+mn-cs"/>
                        </a:rPr>
                        <a:t>Satisfied</a:t>
                      </a:r>
                    </a:p>
                  </a:txBody>
                  <a:tcPr marL="0" marR="0" marT="41459" marB="41459">
                    <a:noFill/>
                  </a:tcPr>
                </a:tc>
                <a:extLst>
                  <a:ext uri="{0D108BD9-81ED-4DB2-BD59-A6C34878D82A}">
                    <a16:rowId xmlns="" xmlns:a16="http://schemas.microsoft.com/office/drawing/2014/main" val="10001"/>
                  </a:ext>
                </a:extLst>
              </a:tr>
              <a:tr h="360040">
                <a:tc>
                  <a:txBody>
                    <a:bodyPr/>
                    <a:lstStyle/>
                    <a:p>
                      <a:pPr marL="0" algn="r" defTabSz="521437" rtl="0" eaLnBrk="1" latinLnBrk="0" hangingPunct="1"/>
                      <a:r>
                        <a:rPr lang="en-GB" sz="1200" b="0" kern="1200" dirty="0">
                          <a:solidFill>
                            <a:schemeClr val="tx1">
                              <a:lumMod val="65000"/>
                              <a:lumOff val="35000"/>
                            </a:schemeClr>
                          </a:solidFill>
                          <a:latin typeface="+mn-lt"/>
                          <a:ea typeface="+mn-ea"/>
                          <a:cs typeface="+mn-cs"/>
                        </a:rPr>
                        <a:t>Neither</a:t>
                      </a:r>
                    </a:p>
                  </a:txBody>
                  <a:tcPr marL="0" marR="0" marT="41459" marB="41459">
                    <a:noFill/>
                  </a:tcPr>
                </a:tc>
                <a:extLst>
                  <a:ext uri="{0D108BD9-81ED-4DB2-BD59-A6C34878D82A}">
                    <a16:rowId xmlns="" xmlns:a16="http://schemas.microsoft.com/office/drawing/2014/main" val="10002"/>
                  </a:ext>
                </a:extLst>
              </a:tr>
              <a:tr h="0">
                <a:tc>
                  <a:txBody>
                    <a:bodyPr/>
                    <a:lstStyle/>
                    <a:p>
                      <a:pPr marL="0" algn="r" defTabSz="521437" rtl="0" eaLnBrk="1" latinLnBrk="0" hangingPunct="1"/>
                      <a:r>
                        <a:rPr lang="en-GB" sz="1200" b="0" kern="1200" dirty="0">
                          <a:solidFill>
                            <a:schemeClr val="tx1">
                              <a:lumMod val="65000"/>
                              <a:lumOff val="35000"/>
                            </a:schemeClr>
                          </a:solidFill>
                          <a:latin typeface="+mn-lt"/>
                          <a:ea typeface="+mn-ea"/>
                          <a:cs typeface="+mn-cs"/>
                        </a:rPr>
                        <a:t>Dissatisfied</a:t>
                      </a:r>
                    </a:p>
                  </a:txBody>
                  <a:tcPr marL="0" marR="0" marT="41459" marB="41459">
                    <a:noFill/>
                  </a:tcPr>
                </a:tc>
                <a:extLst>
                  <a:ext uri="{0D108BD9-81ED-4DB2-BD59-A6C34878D82A}">
                    <a16:rowId xmlns="" xmlns:a16="http://schemas.microsoft.com/office/drawing/2014/main" val="10003"/>
                  </a:ext>
                </a:extLst>
              </a:tr>
              <a:tr h="699419">
                <a:tc>
                  <a:txBody>
                    <a:bodyPr/>
                    <a:lstStyle/>
                    <a:p>
                      <a:pPr marL="0" algn="r" defTabSz="521437" rtl="0" eaLnBrk="1" latinLnBrk="0" hangingPunct="1"/>
                      <a:endParaRPr lang="en-GB" sz="1200" b="0" kern="1200" dirty="0">
                        <a:solidFill>
                          <a:schemeClr val="tx1">
                            <a:lumMod val="65000"/>
                            <a:lumOff val="35000"/>
                          </a:schemeClr>
                        </a:solidFill>
                        <a:latin typeface="+mn-lt"/>
                        <a:ea typeface="+mn-ea"/>
                        <a:cs typeface="+mn-cs"/>
                      </a:endParaRPr>
                    </a:p>
                  </a:txBody>
                  <a:tcPr marL="0" marR="0" marT="41459" marB="41459">
                    <a:noFill/>
                  </a:tcPr>
                </a:tc>
                <a:extLst>
                  <a:ext uri="{0D108BD9-81ED-4DB2-BD59-A6C34878D82A}">
                    <a16:rowId xmlns="" xmlns:a16="http://schemas.microsoft.com/office/drawing/2014/main" val="10004"/>
                  </a:ext>
                </a:extLst>
              </a:tr>
            </a:tbl>
          </a:graphicData>
        </a:graphic>
      </p:graphicFrame>
      <p:graphicFrame>
        <p:nvGraphicFramePr>
          <p:cNvPr id="7" name="Table 6">
            <a:extLst>
              <a:ext uri="{FF2B5EF4-FFF2-40B4-BE49-F238E27FC236}">
                <a16:creationId xmlns="" xmlns:a16="http://schemas.microsoft.com/office/drawing/2014/main" id="{ABEF9EA4-ABD2-447F-9981-10A667106DC0}"/>
              </a:ext>
            </a:extLst>
          </p:cNvPr>
          <p:cNvGraphicFramePr>
            <a:graphicFrameLocks noGrp="1"/>
          </p:cNvGraphicFramePr>
          <p:nvPr/>
        </p:nvGraphicFramePr>
        <p:xfrm>
          <a:off x="1819742" y="939925"/>
          <a:ext cx="7216848" cy="1147107"/>
        </p:xfrm>
        <a:graphic>
          <a:graphicData uri="http://schemas.openxmlformats.org/drawingml/2006/table">
            <a:tbl>
              <a:tblPr>
                <a:tableStyleId>{5C22544A-7EE6-4342-B048-85BDC9FD1C3A}</a:tableStyleId>
              </a:tblPr>
              <a:tblGrid>
                <a:gridCol w="902106">
                  <a:extLst>
                    <a:ext uri="{9D8B030D-6E8A-4147-A177-3AD203B41FA5}">
                      <a16:colId xmlns="" xmlns:a16="http://schemas.microsoft.com/office/drawing/2014/main" val="1086706813"/>
                    </a:ext>
                  </a:extLst>
                </a:gridCol>
                <a:gridCol w="902106">
                  <a:extLst>
                    <a:ext uri="{9D8B030D-6E8A-4147-A177-3AD203B41FA5}">
                      <a16:colId xmlns="" xmlns:a16="http://schemas.microsoft.com/office/drawing/2014/main" val="339886063"/>
                    </a:ext>
                  </a:extLst>
                </a:gridCol>
                <a:gridCol w="902106">
                  <a:extLst>
                    <a:ext uri="{9D8B030D-6E8A-4147-A177-3AD203B41FA5}">
                      <a16:colId xmlns="" xmlns:a16="http://schemas.microsoft.com/office/drawing/2014/main" val="1074202099"/>
                    </a:ext>
                  </a:extLst>
                </a:gridCol>
                <a:gridCol w="902106">
                  <a:extLst>
                    <a:ext uri="{9D8B030D-6E8A-4147-A177-3AD203B41FA5}">
                      <a16:colId xmlns="" xmlns:a16="http://schemas.microsoft.com/office/drawing/2014/main" val="3060359564"/>
                    </a:ext>
                  </a:extLst>
                </a:gridCol>
                <a:gridCol w="902106">
                  <a:extLst>
                    <a:ext uri="{9D8B030D-6E8A-4147-A177-3AD203B41FA5}">
                      <a16:colId xmlns="" xmlns:a16="http://schemas.microsoft.com/office/drawing/2014/main" val="3053101320"/>
                    </a:ext>
                  </a:extLst>
                </a:gridCol>
                <a:gridCol w="902106">
                  <a:extLst>
                    <a:ext uri="{9D8B030D-6E8A-4147-A177-3AD203B41FA5}">
                      <a16:colId xmlns="" xmlns:a16="http://schemas.microsoft.com/office/drawing/2014/main" val="374865262"/>
                    </a:ext>
                  </a:extLst>
                </a:gridCol>
                <a:gridCol w="902106">
                  <a:extLst>
                    <a:ext uri="{9D8B030D-6E8A-4147-A177-3AD203B41FA5}">
                      <a16:colId xmlns="" xmlns:a16="http://schemas.microsoft.com/office/drawing/2014/main" val="2863658563"/>
                    </a:ext>
                  </a:extLst>
                </a:gridCol>
                <a:gridCol w="902106">
                  <a:extLst>
                    <a:ext uri="{9D8B030D-6E8A-4147-A177-3AD203B41FA5}">
                      <a16:colId xmlns="" xmlns:a16="http://schemas.microsoft.com/office/drawing/2014/main" val="1892139851"/>
                    </a:ext>
                  </a:extLst>
                </a:gridCol>
              </a:tblGrid>
              <a:tr h="276393">
                <a:tc rowSpan="2">
                  <a:txBody>
                    <a:bodyPr/>
                    <a:lstStyle/>
                    <a:p>
                      <a:pPr algn="ctr" fontAlgn="t"/>
                      <a:r>
                        <a:rPr lang="en-IE" sz="1200" b="1" u="none" strike="noStrike" dirty="0">
                          <a:effectLst/>
                          <a:latin typeface="+mn-lt"/>
                        </a:rPr>
                        <a:t>Total</a:t>
                      </a:r>
                      <a:endParaRPr lang="en-IE" sz="1200" b="1" i="0" u="none" strike="noStrike" dirty="0">
                        <a:solidFill>
                          <a:srgbClr val="000000"/>
                        </a:solidFill>
                        <a:effectLst/>
                        <a:latin typeface="+mn-lt"/>
                      </a:endParaRPr>
                    </a:p>
                  </a:txBody>
                  <a:tcPr marL="8637" marR="8637" marT="86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endParaRPr lang="en-IE" sz="1200" b="1" i="0" u="none" strike="noStrike" dirty="0">
                        <a:solidFill>
                          <a:srgbClr val="000000"/>
                        </a:solidFill>
                        <a:effectLst/>
                        <a:latin typeface="+mn-lt"/>
                      </a:endParaRPr>
                    </a:p>
                  </a:txBody>
                  <a:tcPr marL="8637" marR="8637" marT="86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6">
                  <a:txBody>
                    <a:bodyPr/>
                    <a:lstStyle/>
                    <a:p>
                      <a:pPr algn="ctr" fontAlgn="t"/>
                      <a:r>
                        <a:rPr lang="en-IE" sz="1200" b="1" u="none" strike="noStrike" dirty="0">
                          <a:effectLst/>
                          <a:latin typeface="+mn-lt"/>
                        </a:rPr>
                        <a:t>Arts Goers</a:t>
                      </a:r>
                      <a:endParaRPr lang="en-IE" sz="1200" b="1" i="0" u="none" strike="noStrike" dirty="0">
                        <a:solidFill>
                          <a:srgbClr val="000000"/>
                        </a:solidFill>
                        <a:effectLst/>
                        <a:latin typeface="+mn-lt"/>
                      </a:endParaRPr>
                    </a:p>
                  </a:txBody>
                  <a:tcPr marL="8637" marR="8637" marT="86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 xmlns:a16="http://schemas.microsoft.com/office/drawing/2014/main" val="3176146631"/>
                  </a:ext>
                </a:extLst>
              </a:tr>
              <a:tr h="312670">
                <a:tc vMerge="1">
                  <a:txBody>
                    <a:bodyPr/>
                    <a:lstStyle/>
                    <a:p>
                      <a:endParaRPr lang="en-IE"/>
                    </a:p>
                  </a:txBody>
                  <a:tcPr/>
                </a:tc>
                <a:tc>
                  <a:txBody>
                    <a:bodyPr/>
                    <a:lstStyle/>
                    <a:p>
                      <a:pPr algn="ctr" fontAlgn="t"/>
                      <a:endParaRPr lang="en-IE" sz="1200" b="0" i="0" u="none" strike="noStrike" dirty="0">
                        <a:solidFill>
                          <a:srgbClr val="000000"/>
                        </a:solidFill>
                        <a:effectLst/>
                        <a:latin typeface="+mn-lt"/>
                      </a:endParaRPr>
                    </a:p>
                  </a:txBody>
                  <a:tcPr marL="8637" marR="8637" marT="86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IE" sz="1100" u="none" strike="noStrike" dirty="0">
                          <a:effectLst/>
                          <a:latin typeface="+mn-lt"/>
                        </a:rPr>
                        <a:t>Any arts goers</a:t>
                      </a:r>
                      <a:endParaRPr lang="en-IE" sz="1100" b="0" i="0" u="none" strike="noStrike" dirty="0">
                        <a:solidFill>
                          <a:srgbClr val="000000"/>
                        </a:solidFill>
                        <a:effectLst/>
                        <a:latin typeface="+mn-lt"/>
                      </a:endParaRPr>
                    </a:p>
                  </a:txBody>
                  <a:tcPr marL="8637" marR="8637" marT="86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IE" sz="1100" u="none" strike="noStrike" dirty="0">
                          <a:effectLst/>
                          <a:latin typeface="+mn-lt"/>
                        </a:rPr>
                        <a:t>Occasional</a:t>
                      </a:r>
                      <a:endParaRPr lang="en-IE" sz="1100" b="0" i="0" u="none" strike="noStrike" dirty="0">
                        <a:solidFill>
                          <a:srgbClr val="000000"/>
                        </a:solidFill>
                        <a:effectLst/>
                        <a:latin typeface="+mn-lt"/>
                      </a:endParaRPr>
                    </a:p>
                  </a:txBody>
                  <a:tcPr marL="8637" marR="8637" marT="86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IE" sz="1100" u="none" strike="noStrike" dirty="0">
                          <a:effectLst/>
                          <a:latin typeface="+mn-lt"/>
                        </a:rPr>
                        <a:t>Regular</a:t>
                      </a:r>
                      <a:endParaRPr lang="en-IE" sz="1100" b="0" i="0" u="none" strike="noStrike" dirty="0">
                        <a:solidFill>
                          <a:srgbClr val="000000"/>
                        </a:solidFill>
                        <a:effectLst/>
                        <a:latin typeface="+mn-lt"/>
                      </a:endParaRPr>
                    </a:p>
                  </a:txBody>
                  <a:tcPr marL="8637" marR="8637" marT="86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IE" sz="1100" u="none" strike="noStrike" dirty="0">
                          <a:effectLst/>
                          <a:latin typeface="+mn-lt"/>
                        </a:rPr>
                        <a:t>Aficionados</a:t>
                      </a:r>
                      <a:endParaRPr lang="en-IE" sz="1100" b="0" i="0" u="none" strike="noStrike" dirty="0">
                        <a:solidFill>
                          <a:srgbClr val="000000"/>
                        </a:solidFill>
                        <a:effectLst/>
                        <a:latin typeface="+mn-lt"/>
                      </a:endParaRPr>
                    </a:p>
                  </a:txBody>
                  <a:tcPr marL="8637" marR="8637" marT="86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US" sz="1100" u="none" strike="noStrike" dirty="0">
                          <a:effectLst/>
                          <a:latin typeface="+mn-lt"/>
                        </a:rPr>
                        <a:t>Films at a cinema or other venue (only)</a:t>
                      </a:r>
                      <a:endParaRPr lang="en-IE" sz="1100" b="0" i="0" u="none" strike="noStrike" dirty="0">
                        <a:solidFill>
                          <a:srgbClr val="000000"/>
                        </a:solidFill>
                        <a:effectLst/>
                        <a:latin typeface="+mn-lt"/>
                      </a:endParaRPr>
                    </a:p>
                  </a:txBody>
                  <a:tcPr marL="8637" marR="8637" marT="86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IE" sz="1100" u="none" strike="noStrike" dirty="0">
                          <a:effectLst/>
                          <a:latin typeface="+mn-lt"/>
                        </a:rPr>
                        <a:t>None</a:t>
                      </a:r>
                      <a:endParaRPr lang="en-IE" sz="1100" b="0" i="0" u="none" strike="noStrike" dirty="0">
                        <a:solidFill>
                          <a:srgbClr val="000000"/>
                        </a:solidFill>
                        <a:effectLst/>
                        <a:latin typeface="+mn-lt"/>
                      </a:endParaRPr>
                    </a:p>
                  </a:txBody>
                  <a:tcPr marL="8637" marR="8637" marT="863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721279501"/>
                  </a:ext>
                </a:extLst>
              </a:tr>
              <a:tr h="149137">
                <a:tc>
                  <a:txBody>
                    <a:bodyPr/>
                    <a:lstStyle/>
                    <a:p>
                      <a:pPr algn="ctr" fontAlgn="t"/>
                      <a:r>
                        <a:rPr lang="en-IE" sz="1200" b="0" i="0" u="none" strike="noStrike" dirty="0">
                          <a:solidFill>
                            <a:srgbClr val="000000"/>
                          </a:solidFill>
                          <a:effectLst/>
                          <a:latin typeface="+mj-lt"/>
                        </a:rPr>
                        <a:t>%</a:t>
                      </a:r>
                    </a:p>
                  </a:txBody>
                  <a:tcPr marL="8637" marR="8637" marT="8637"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endParaRPr lang="en-IE" sz="1200" b="0" i="0" u="none" strike="noStrike" dirty="0">
                        <a:solidFill>
                          <a:srgbClr val="000000"/>
                        </a:solidFill>
                        <a:effectLst/>
                        <a:latin typeface="+mj-lt"/>
                      </a:endParaRPr>
                    </a:p>
                  </a:txBody>
                  <a:tcPr marL="8637" marR="8637" marT="8637"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IE" sz="1200" b="0" i="0" u="none" strike="noStrike" dirty="0">
                          <a:solidFill>
                            <a:srgbClr val="000000"/>
                          </a:solidFill>
                          <a:effectLst/>
                          <a:latin typeface="+mj-lt"/>
                        </a:rPr>
                        <a:t>%</a:t>
                      </a:r>
                    </a:p>
                  </a:txBody>
                  <a:tcPr marL="8637" marR="8637" marT="8637"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IE" sz="1200" b="0" i="0" u="none" strike="noStrike" dirty="0">
                          <a:solidFill>
                            <a:srgbClr val="000000"/>
                          </a:solidFill>
                          <a:effectLst/>
                          <a:latin typeface="+mj-lt"/>
                        </a:rPr>
                        <a:t>%</a:t>
                      </a:r>
                    </a:p>
                  </a:txBody>
                  <a:tcPr marL="8637" marR="8637" marT="8637"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IE" sz="1200" b="0" i="0" u="none" strike="noStrike" dirty="0">
                          <a:solidFill>
                            <a:srgbClr val="000000"/>
                          </a:solidFill>
                          <a:effectLst/>
                          <a:latin typeface="+mj-lt"/>
                        </a:rPr>
                        <a:t>%</a:t>
                      </a:r>
                    </a:p>
                  </a:txBody>
                  <a:tcPr marL="8637" marR="8637" marT="8637"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IE" sz="1200" b="0" i="0" u="none" strike="noStrike" dirty="0">
                          <a:solidFill>
                            <a:srgbClr val="000000"/>
                          </a:solidFill>
                          <a:effectLst/>
                          <a:latin typeface="+mj-lt"/>
                        </a:rPr>
                        <a:t>%</a:t>
                      </a:r>
                    </a:p>
                  </a:txBody>
                  <a:tcPr marL="8637" marR="8637" marT="8637"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IE" sz="1200" b="0" i="0" u="none" strike="noStrike" dirty="0">
                          <a:solidFill>
                            <a:srgbClr val="000000"/>
                          </a:solidFill>
                          <a:effectLst/>
                          <a:latin typeface="+mj-lt"/>
                        </a:rPr>
                        <a:t>%</a:t>
                      </a:r>
                    </a:p>
                  </a:txBody>
                  <a:tcPr marL="8637" marR="8637" marT="8637"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IE" sz="1200" b="0" i="0" u="none" strike="noStrike" dirty="0">
                          <a:solidFill>
                            <a:srgbClr val="000000"/>
                          </a:solidFill>
                          <a:effectLst/>
                          <a:latin typeface="+mj-lt"/>
                        </a:rPr>
                        <a:t>%</a:t>
                      </a:r>
                    </a:p>
                  </a:txBody>
                  <a:tcPr marL="8637" marR="8637" marT="8637"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393836073"/>
                  </a:ext>
                </a:extLst>
              </a:tr>
            </a:tbl>
          </a:graphicData>
        </a:graphic>
      </p:graphicFrame>
      <p:sp>
        <p:nvSpPr>
          <p:cNvPr id="11" name="Parallelogram 10">
            <a:extLst>
              <a:ext uri="{FF2B5EF4-FFF2-40B4-BE49-F238E27FC236}">
                <a16:creationId xmlns="" xmlns:a16="http://schemas.microsoft.com/office/drawing/2014/main" id="{00E09863-FD7B-4B3A-A70F-65DAD7741538}"/>
              </a:ext>
            </a:extLst>
          </p:cNvPr>
          <p:cNvSpPr/>
          <p:nvPr/>
        </p:nvSpPr>
        <p:spPr>
          <a:xfrm>
            <a:off x="1122295" y="6002364"/>
            <a:ext cx="7661409" cy="435831"/>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prstClr val="white"/>
                </a:solidFill>
              </a:rPr>
              <a:t>Satisfaction levels are also very consistent among categories of Arts goers, slightly peaking among Aficionados </a:t>
            </a:r>
          </a:p>
        </p:txBody>
      </p:sp>
      <p:sp>
        <p:nvSpPr>
          <p:cNvPr id="12" name="Rectangle 11">
            <a:extLst>
              <a:ext uri="{FF2B5EF4-FFF2-40B4-BE49-F238E27FC236}">
                <a16:creationId xmlns="" xmlns:a16="http://schemas.microsoft.com/office/drawing/2014/main" id="{7A3E9291-4C0D-49A4-9E51-6AF9C3D7CB0E}"/>
              </a:ext>
            </a:extLst>
          </p:cNvPr>
          <p:cNvSpPr/>
          <p:nvPr/>
        </p:nvSpPr>
        <p:spPr>
          <a:xfrm>
            <a:off x="776536" y="5712032"/>
            <a:ext cx="1192827" cy="276999"/>
          </a:xfrm>
          <a:prstGeom prst="rect">
            <a:avLst/>
          </a:prstGeom>
        </p:spPr>
        <p:txBody>
          <a:bodyPr wrap="none">
            <a:spAutoFit/>
          </a:bodyPr>
          <a:lstStyle/>
          <a:p>
            <a:pPr algn="r" defTabSz="521437" eaLnBrk="1" hangingPunct="1"/>
            <a:r>
              <a:rPr lang="en-GB" sz="1200" dirty="0">
                <a:solidFill>
                  <a:schemeClr val="tx1">
                    <a:lumMod val="65000"/>
                    <a:lumOff val="35000"/>
                  </a:schemeClr>
                </a:solidFill>
                <a:latin typeface="+mn-lt"/>
              </a:rPr>
              <a:t>Very dissatisfied</a:t>
            </a:r>
          </a:p>
        </p:txBody>
      </p:sp>
    </p:spTree>
    <p:extLst>
      <p:ext uri="{BB962C8B-B14F-4D97-AF65-F5344CB8AC3E}">
        <p14:creationId xmlns:p14="http://schemas.microsoft.com/office/powerpoint/2010/main" val="500122314"/>
      </p:ext>
    </p:extLst>
  </p:cSld>
  <p:clrMapOvr>
    <a:masterClrMapping/>
  </p:clrMapOvr>
  <p:transition spd="slow">
    <p:wipe dir="r"/>
  </p:transition>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Placeholder 5">
            <a:extLst>
              <a:ext uri="{FF2B5EF4-FFF2-40B4-BE49-F238E27FC236}">
                <a16:creationId xmlns="" xmlns:a16="http://schemas.microsoft.com/office/drawing/2014/main" id="{4DD7BDE8-9C4F-4AE0-A621-7A17E5EFC248}"/>
              </a:ext>
            </a:extLst>
          </p:cNvPr>
          <p:cNvPicPr>
            <a:picLocks noGrp="1" noChangeAspect="1"/>
          </p:cNvPicPr>
          <p:nvPr>
            <p:ph type="pic" sz="quarter" idx="10"/>
          </p:nvPr>
        </p:nvPicPr>
        <p:blipFill rotWithShape="1">
          <a:blip r:embed="rId2"/>
          <a:srcRect l="5353" t="2524" r="4546" b="3909"/>
          <a:stretch/>
        </p:blipFill>
        <p:spPr>
          <a:xfrm>
            <a:off x="0" y="0"/>
            <a:ext cx="9906000" cy="6858000"/>
          </a:xfrm>
        </p:spPr>
      </p:pic>
      <p:sp>
        <p:nvSpPr>
          <p:cNvPr id="9" name="Picture Placeholder 13">
            <a:extLst>
              <a:ext uri="{FF2B5EF4-FFF2-40B4-BE49-F238E27FC236}">
                <a16:creationId xmlns="" xmlns:a16="http://schemas.microsoft.com/office/drawing/2014/main" id="{8BA0B7CD-C33D-4324-9484-CA7FDC7F9536}"/>
              </a:ext>
            </a:extLst>
          </p:cNvPr>
          <p:cNvSpPr>
            <a:spLocks noGrp="1"/>
          </p:cNvSpPr>
          <p:nvPr>
            <p:ph type="pic" sz="quarter" idx="12"/>
          </p:nvPr>
        </p:nvSpPr>
        <p:spPr>
          <a:xfrm>
            <a:off x="0" y="5539297"/>
            <a:ext cx="9906000" cy="1318704"/>
          </a:xfrm>
          <a:prstGeom prst="rect">
            <a:avLst/>
          </a:prstGeom>
          <a:solidFill>
            <a:schemeClr val="tx1">
              <a:lumMod val="85000"/>
              <a:lumOff val="15000"/>
              <a:alpha val="88000"/>
            </a:schemeClr>
          </a:solidFill>
        </p:spPr>
      </p:sp>
      <p:sp>
        <p:nvSpPr>
          <p:cNvPr id="4" name="Text Placeholder 3"/>
          <p:cNvSpPr>
            <a:spLocks noGrp="1"/>
          </p:cNvSpPr>
          <p:nvPr>
            <p:ph type="body" sz="quarter" idx="13"/>
          </p:nvPr>
        </p:nvSpPr>
        <p:spPr>
          <a:xfrm>
            <a:off x="423640" y="5958127"/>
            <a:ext cx="5511939" cy="481043"/>
          </a:xfrm>
        </p:spPr>
        <p:txBody>
          <a:bodyPr anchor="ctr"/>
          <a:lstStyle/>
          <a:p>
            <a:r>
              <a:rPr lang="en-IE" sz="3200" dirty="0">
                <a:solidFill>
                  <a:srgbClr val="FED402"/>
                </a:solidFill>
              </a:rPr>
              <a:t>Arts Engagement at Home</a:t>
            </a:r>
          </a:p>
          <a:p>
            <a:r>
              <a:rPr lang="en-IE" sz="1400" dirty="0">
                <a:solidFill>
                  <a:srgbClr val="FED402"/>
                </a:solidFill>
              </a:rPr>
              <a:t>Arts Insight 2019</a:t>
            </a:r>
            <a:endParaRPr lang="en-IE" sz="3200" dirty="0">
              <a:solidFill>
                <a:srgbClr val="FED402"/>
              </a:solidFill>
            </a:endParaRPr>
          </a:p>
        </p:txBody>
      </p:sp>
      <p:sp>
        <p:nvSpPr>
          <p:cNvPr id="5" name="Picture Placeholder 4"/>
          <p:cNvSpPr>
            <a:spLocks noGrp="1"/>
          </p:cNvSpPr>
          <p:nvPr>
            <p:ph type="pic" sz="quarter" idx="11"/>
          </p:nvPr>
        </p:nvSpPr>
        <p:spPr/>
      </p:sp>
    </p:spTree>
    <p:extLst>
      <p:ext uri="{BB962C8B-B14F-4D97-AF65-F5344CB8AC3E}">
        <p14:creationId xmlns:p14="http://schemas.microsoft.com/office/powerpoint/2010/main" val="3351455387"/>
      </p:ext>
    </p:extLst>
  </p:cSld>
  <p:clrMapOvr>
    <a:masterClrMapping/>
  </p:clrMapOvr>
  <p:transition spd="slow">
    <p:wipe dir="r"/>
  </p:transition>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3873FEC4-CEB6-495B-9046-6C3D8D9309D8}"/>
              </a:ext>
            </a:extLst>
          </p:cNvPr>
          <p:cNvSpPr>
            <a:spLocks noGrp="1"/>
          </p:cNvSpPr>
          <p:nvPr>
            <p:ph type="body" sz="quarter" idx="49"/>
          </p:nvPr>
        </p:nvSpPr>
        <p:spPr>
          <a:xfrm>
            <a:off x="232011" y="908720"/>
            <a:ext cx="5548676" cy="323941"/>
          </a:xfrm>
        </p:spPr>
        <p:txBody>
          <a:bodyPr/>
          <a:lstStyle/>
          <a:p>
            <a:r>
              <a:rPr lang="en-IE" dirty="0"/>
              <a:t>Base : All Adults n - 1303</a:t>
            </a:r>
          </a:p>
        </p:txBody>
      </p:sp>
      <p:sp>
        <p:nvSpPr>
          <p:cNvPr id="7" name="Title 1"/>
          <p:cNvSpPr>
            <a:spLocks noGrp="1"/>
          </p:cNvSpPr>
          <p:nvPr>
            <p:ph type="title"/>
          </p:nvPr>
        </p:nvSpPr>
        <p:spPr>
          <a:xfrm>
            <a:off x="232011" y="113198"/>
            <a:ext cx="6305165" cy="370620"/>
          </a:xfrm>
        </p:spPr>
        <p:txBody>
          <a:bodyPr anchor="t">
            <a:normAutofit fontScale="90000"/>
          </a:bodyPr>
          <a:lstStyle/>
          <a:p>
            <a:r>
              <a:rPr lang="en-US" dirty="0"/>
              <a:t>Frequency of arts engagement past 12 months via TV, radio and online</a:t>
            </a:r>
            <a:endParaRPr lang="en-IE" sz="2176" dirty="0"/>
          </a:p>
        </p:txBody>
      </p:sp>
      <p:sp>
        <p:nvSpPr>
          <p:cNvPr id="4" name="Text Placeholder 3">
            <a:extLst>
              <a:ext uri="{FF2B5EF4-FFF2-40B4-BE49-F238E27FC236}">
                <a16:creationId xmlns="" xmlns:a16="http://schemas.microsoft.com/office/drawing/2014/main" id="{ECDA40E3-033C-43DF-871D-12DE4638E1ED}"/>
              </a:ext>
            </a:extLst>
          </p:cNvPr>
          <p:cNvSpPr>
            <a:spLocks noGrp="1"/>
          </p:cNvSpPr>
          <p:nvPr>
            <p:ph type="body" sz="quarter" idx="60"/>
          </p:nvPr>
        </p:nvSpPr>
        <p:spPr>
          <a:xfrm>
            <a:off x="574934" y="6459598"/>
            <a:ext cx="9058586" cy="285204"/>
          </a:xfrm>
        </p:spPr>
        <p:txBody>
          <a:bodyPr/>
          <a:lstStyle/>
          <a:p>
            <a:r>
              <a:rPr lang="en-IE" dirty="0"/>
              <a:t>Q.24c Thinking now of the past 12 months, how frequently, if at all, have you watched or listened to arts &amp; cultural programme on each of the TV, Radio and Online? - </a:t>
            </a:r>
          </a:p>
          <a:p>
            <a:endParaRPr lang="en-IE" dirty="0"/>
          </a:p>
        </p:txBody>
      </p:sp>
      <p:graphicFrame>
        <p:nvGraphicFramePr>
          <p:cNvPr id="8" name="Table 7">
            <a:extLst>
              <a:ext uri="{FF2B5EF4-FFF2-40B4-BE49-F238E27FC236}">
                <a16:creationId xmlns="" xmlns:a16="http://schemas.microsoft.com/office/drawing/2014/main" id="{9F7BC6DF-D130-4574-9B78-103B0652AEC8}"/>
              </a:ext>
            </a:extLst>
          </p:cNvPr>
          <p:cNvGraphicFramePr>
            <a:graphicFrameLocks noGrp="1"/>
          </p:cNvGraphicFramePr>
          <p:nvPr/>
        </p:nvGraphicFramePr>
        <p:xfrm>
          <a:off x="2216696" y="1814987"/>
          <a:ext cx="6120676" cy="883920"/>
        </p:xfrm>
        <a:graphic>
          <a:graphicData uri="http://schemas.openxmlformats.org/drawingml/2006/table">
            <a:tbl>
              <a:tblPr/>
              <a:tblGrid>
                <a:gridCol w="1135798">
                  <a:extLst>
                    <a:ext uri="{9D8B030D-6E8A-4147-A177-3AD203B41FA5}">
                      <a16:colId xmlns="" xmlns:a16="http://schemas.microsoft.com/office/drawing/2014/main" val="281038676"/>
                    </a:ext>
                  </a:extLst>
                </a:gridCol>
                <a:gridCol w="820297">
                  <a:extLst>
                    <a:ext uri="{9D8B030D-6E8A-4147-A177-3AD203B41FA5}">
                      <a16:colId xmlns="" xmlns:a16="http://schemas.microsoft.com/office/drawing/2014/main" val="1027487916"/>
                    </a:ext>
                  </a:extLst>
                </a:gridCol>
                <a:gridCol w="1009596">
                  <a:extLst>
                    <a:ext uri="{9D8B030D-6E8A-4147-A177-3AD203B41FA5}">
                      <a16:colId xmlns="" xmlns:a16="http://schemas.microsoft.com/office/drawing/2014/main" val="1274178825"/>
                    </a:ext>
                  </a:extLst>
                </a:gridCol>
                <a:gridCol w="1135796">
                  <a:extLst>
                    <a:ext uri="{9D8B030D-6E8A-4147-A177-3AD203B41FA5}">
                      <a16:colId xmlns="" xmlns:a16="http://schemas.microsoft.com/office/drawing/2014/main" val="2009736461"/>
                    </a:ext>
                  </a:extLst>
                </a:gridCol>
                <a:gridCol w="757197">
                  <a:extLst>
                    <a:ext uri="{9D8B030D-6E8A-4147-A177-3AD203B41FA5}">
                      <a16:colId xmlns="" xmlns:a16="http://schemas.microsoft.com/office/drawing/2014/main" val="1092061190"/>
                    </a:ext>
                  </a:extLst>
                </a:gridCol>
                <a:gridCol w="1261992">
                  <a:extLst>
                    <a:ext uri="{9D8B030D-6E8A-4147-A177-3AD203B41FA5}">
                      <a16:colId xmlns="" xmlns:a16="http://schemas.microsoft.com/office/drawing/2014/main" val="4227157722"/>
                    </a:ext>
                  </a:extLst>
                </a:gridCol>
              </a:tblGrid>
              <a:tr h="444349">
                <a:tc>
                  <a:txBody>
                    <a:bodyPr/>
                    <a:lstStyle/>
                    <a:p>
                      <a:endParaRPr lang="en-IE" sz="24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ctr"/>
                      <a:r>
                        <a:rPr lang="en-IE" sz="1400" b="1" i="0" u="none" strike="noStrike" dirty="0">
                          <a:solidFill>
                            <a:srgbClr val="54565A"/>
                          </a:solidFill>
                          <a:effectLst/>
                          <a:latin typeface="+mn-lt"/>
                        </a:rPr>
                        <a:t>On Television</a:t>
                      </a:r>
                    </a:p>
                  </a:txBody>
                  <a:tcPr marL="0" marR="0" marT="0" marB="0" anchor="ctr">
                    <a:lnL w="12700" cmpd="sng">
                      <a:noFill/>
                      <a:prstDash val="solid"/>
                    </a:lnL>
                    <a:lnR w="12700" cmpd="sng">
                      <a:noFill/>
                      <a:prstDash val="solid"/>
                    </a:lnR>
                    <a:lnT w="38100"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fontAlgn="ctr"/>
                      <a:endParaRPr lang="en-IE" sz="1400" b="1" i="0" u="none" strike="noStrike" dirty="0">
                        <a:solidFill>
                          <a:srgbClr val="54565A"/>
                        </a:solidFill>
                        <a:effectLst/>
                        <a:latin typeface="+mn-lt"/>
                      </a:endParaRPr>
                    </a:p>
                  </a:txBody>
                  <a:tcPr marL="0" marR="0" marT="0" marB="0" anchor="ctr">
                    <a:lnL w="12700" cmpd="sng">
                      <a:noFill/>
                      <a:prstDash val="solid"/>
                    </a:lnL>
                    <a:lnR w="12700" cmpd="sng">
                      <a:noFill/>
                      <a:prstDash val="solid"/>
                    </a:lnR>
                    <a:lnT w="38100"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fontAlgn="ctr"/>
                      <a:r>
                        <a:rPr lang="en-IE" sz="1400" b="1" i="0" u="none" strike="noStrike" dirty="0">
                          <a:solidFill>
                            <a:srgbClr val="54565A"/>
                          </a:solidFill>
                          <a:effectLst/>
                          <a:latin typeface="+mn-lt"/>
                        </a:rPr>
                        <a:t>On Radio</a:t>
                      </a:r>
                    </a:p>
                  </a:txBody>
                  <a:tcPr marL="0" marR="0" marT="0" marB="0" anchor="ctr">
                    <a:lnL w="12700" cmpd="sng">
                      <a:noFill/>
                      <a:prstDash val="solid"/>
                    </a:lnL>
                    <a:lnR w="12700" cmpd="sng">
                      <a:noFill/>
                      <a:prstDash val="solid"/>
                    </a:lnR>
                    <a:lnT w="38100"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fontAlgn="ctr"/>
                      <a:endParaRPr lang="en-IE" sz="1400" b="1" i="0" u="none" strike="noStrike" dirty="0">
                        <a:solidFill>
                          <a:srgbClr val="54565A"/>
                        </a:solidFill>
                        <a:effectLst/>
                        <a:latin typeface="+mn-lt"/>
                      </a:endParaRPr>
                    </a:p>
                  </a:txBody>
                  <a:tcPr marL="0" marR="0" marT="0" marB="0" anchor="ctr">
                    <a:lnL w="12700" cmpd="sng">
                      <a:noFill/>
                      <a:prstDash val="solid"/>
                    </a:lnL>
                    <a:lnR w="12700" cmpd="sng">
                      <a:noFill/>
                      <a:prstDash val="solid"/>
                    </a:lnR>
                    <a:lnT w="38100"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fontAlgn="ctr"/>
                      <a:r>
                        <a:rPr lang="en-IE" sz="1400" b="1" i="0" u="none" strike="noStrike" dirty="0">
                          <a:solidFill>
                            <a:srgbClr val="54565A"/>
                          </a:solidFill>
                          <a:effectLst/>
                          <a:latin typeface="+mn-lt"/>
                        </a:rPr>
                        <a:t>Online</a:t>
                      </a:r>
                    </a:p>
                  </a:txBody>
                  <a:tcPr marL="0" marR="0" marT="0" marB="0" anchor="ctr">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 xmlns:a16="http://schemas.microsoft.com/office/drawing/2014/main" val="2254257372"/>
                  </a:ext>
                </a:extLst>
              </a:tr>
              <a:tr h="119554">
                <a:tc>
                  <a:txBody>
                    <a:bodyPr/>
                    <a:lstStyle/>
                    <a:p>
                      <a:pPr algn="r" fontAlgn="ctr"/>
                      <a:endParaRPr lang="en-IE" sz="1400" b="0" i="1" u="none" strike="noStrike" dirty="0">
                        <a:solidFill>
                          <a:srgbClr val="54565A"/>
                        </a:solidFill>
                        <a:effectLst/>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t"/>
                      <a:r>
                        <a:rPr lang="en-IE" sz="1200" b="0" i="1" u="none" strike="noStrike" kern="1200" dirty="0">
                          <a:solidFill>
                            <a:srgbClr val="54565A"/>
                          </a:solidFill>
                          <a:effectLst/>
                          <a:latin typeface="+mn-lt"/>
                          <a:ea typeface="+mn-ea"/>
                          <a:cs typeface="+mn-cs"/>
                        </a:rPr>
                        <a:t>1303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t"/>
                      <a:endParaRPr lang="en-IE" sz="1200" b="0" i="1" u="none" strike="noStrike" kern="1200" dirty="0">
                        <a:solidFill>
                          <a:srgbClr val="54565A"/>
                        </a:solidFill>
                        <a:effectLst/>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t"/>
                      <a:r>
                        <a:rPr lang="en-IE" sz="1200" b="0" i="1" u="none" strike="noStrike" kern="1200" dirty="0">
                          <a:solidFill>
                            <a:srgbClr val="54565A"/>
                          </a:solidFill>
                          <a:effectLst/>
                          <a:latin typeface="+mn-lt"/>
                          <a:ea typeface="+mn-ea"/>
                          <a:cs typeface="+mn-cs"/>
                        </a:rPr>
                        <a:t>1303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t"/>
                      <a:endParaRPr lang="en-IE" sz="1200" b="0" i="1" u="none" strike="noStrike" kern="1200" dirty="0">
                        <a:solidFill>
                          <a:srgbClr val="54565A"/>
                        </a:solidFill>
                        <a:effectLst/>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t"/>
                      <a:r>
                        <a:rPr lang="en-IE" sz="1200" b="0" i="1" u="none" strike="noStrike" kern="1200" dirty="0">
                          <a:solidFill>
                            <a:srgbClr val="54565A"/>
                          </a:solidFill>
                          <a:effectLst/>
                          <a:latin typeface="+mn-lt"/>
                          <a:ea typeface="+mn-ea"/>
                          <a:cs typeface="+mn-cs"/>
                        </a:rPr>
                        <a:t>1152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prstDash val="solid"/>
                    </a:lnT>
                    <a:lnB>
                      <a:noFill/>
                    </a:lnB>
                    <a:lnTlToBr w="12700" cmpd="sng">
                      <a:noFill/>
                      <a:prstDash val="solid"/>
                    </a:lnTlToBr>
                    <a:lnBlToTr w="12700" cmpd="sng">
                      <a:noFill/>
                      <a:prstDash val="solid"/>
                    </a:lnBlToTr>
                    <a:noFill/>
                  </a:tcPr>
                </a:tc>
                <a:extLst>
                  <a:ext uri="{0D108BD9-81ED-4DB2-BD59-A6C34878D82A}">
                    <a16:rowId xmlns="" xmlns:a16="http://schemas.microsoft.com/office/drawing/2014/main" val="1451138311"/>
                  </a:ext>
                </a:extLst>
              </a:tr>
              <a:tr h="127414">
                <a:tc>
                  <a:txBody>
                    <a:bodyPr/>
                    <a:lstStyle/>
                    <a:p>
                      <a:pPr algn="l" fontAlgn="ctr"/>
                      <a:endParaRPr lang="en-IE" sz="1400" b="0" i="0" u="none" strike="noStrike" dirty="0">
                        <a:solidFill>
                          <a:srgbClr val="54565A"/>
                        </a:solidFill>
                        <a:effectLst/>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IE" sz="1400" b="0" i="0" u="none" strike="noStrike" dirty="0">
                          <a:solidFill>
                            <a:srgbClr val="54565A"/>
                          </a:solidFill>
                          <a:effectLst/>
                          <a:latin typeface="+mn-lt"/>
                        </a:rP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IE" sz="1400" b="0" i="0" u="none" strike="noStrike" dirty="0">
                        <a:solidFill>
                          <a:srgbClr val="54565A"/>
                        </a:solidFill>
                        <a:effectLst/>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IE" sz="1400" b="0" i="0" u="none" strike="noStrike" dirty="0">
                          <a:solidFill>
                            <a:srgbClr val="54565A"/>
                          </a:solidFill>
                          <a:effectLst/>
                          <a:latin typeface="+mn-lt"/>
                        </a:rP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IE" sz="1400" b="0" i="0" u="none" strike="noStrike" dirty="0">
                        <a:solidFill>
                          <a:srgbClr val="54565A"/>
                        </a:solidFill>
                        <a:effectLst/>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IE" sz="1400" b="0" i="0" u="none" strike="noStrike" dirty="0">
                          <a:solidFill>
                            <a:srgbClr val="54565A"/>
                          </a:solidFill>
                          <a:effectLst/>
                          <a:latin typeface="+mn-lt"/>
                        </a:rP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95817253"/>
                  </a:ext>
                </a:extLst>
              </a:tr>
            </a:tbl>
          </a:graphicData>
        </a:graphic>
      </p:graphicFrame>
      <p:graphicFrame>
        <p:nvGraphicFramePr>
          <p:cNvPr id="9" name="Chart 43">
            <a:extLst>
              <a:ext uri="{FF2B5EF4-FFF2-40B4-BE49-F238E27FC236}">
                <a16:creationId xmlns="" xmlns:a16="http://schemas.microsoft.com/office/drawing/2014/main" id="{673A21E2-E266-402A-BE18-A0F11D99300C}"/>
              </a:ext>
            </a:extLst>
          </p:cNvPr>
          <p:cNvGraphicFramePr/>
          <p:nvPr>
            <p:custDataLst>
              <p:tags r:id="rId1"/>
            </p:custDataLst>
          </p:nvPr>
        </p:nvGraphicFramePr>
        <p:xfrm>
          <a:off x="2782800" y="2636912"/>
          <a:ext cx="5914615" cy="32403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Table 9">
            <a:extLst>
              <a:ext uri="{FF2B5EF4-FFF2-40B4-BE49-F238E27FC236}">
                <a16:creationId xmlns="" xmlns:a16="http://schemas.microsoft.com/office/drawing/2014/main" id="{648149AC-EBC3-4E77-A592-F0973F8BB261}"/>
              </a:ext>
            </a:extLst>
          </p:cNvPr>
          <p:cNvGraphicFramePr>
            <a:graphicFrameLocks noGrp="1"/>
          </p:cNvGraphicFramePr>
          <p:nvPr/>
        </p:nvGraphicFramePr>
        <p:xfrm>
          <a:off x="920552" y="2852936"/>
          <a:ext cx="2317080" cy="3124133"/>
        </p:xfrm>
        <a:graphic>
          <a:graphicData uri="http://schemas.openxmlformats.org/drawingml/2006/table">
            <a:tbl>
              <a:tblPr>
                <a:tableStyleId>{5C22544A-7EE6-4342-B048-85BDC9FD1C3A}</a:tableStyleId>
              </a:tblPr>
              <a:tblGrid>
                <a:gridCol w="2317080">
                  <a:extLst>
                    <a:ext uri="{9D8B030D-6E8A-4147-A177-3AD203B41FA5}">
                      <a16:colId xmlns="" xmlns:a16="http://schemas.microsoft.com/office/drawing/2014/main" val="3632709557"/>
                    </a:ext>
                  </a:extLst>
                </a:gridCol>
              </a:tblGrid>
              <a:tr h="288032">
                <a:tc>
                  <a:txBody>
                    <a:bodyPr/>
                    <a:lstStyle/>
                    <a:p>
                      <a:pPr algn="r" fontAlgn="t"/>
                      <a:r>
                        <a:rPr lang="en-IE" sz="1200" kern="1200" dirty="0">
                          <a:solidFill>
                            <a:schemeClr val="tx1">
                              <a:lumMod val="65000"/>
                              <a:lumOff val="35000"/>
                            </a:schemeClr>
                          </a:solidFill>
                          <a:latin typeface="+mn-lt"/>
                          <a:ea typeface="+mn-ea"/>
                          <a:cs typeface="+mn-cs"/>
                        </a:rPr>
                        <a:t>At least once a week</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345206281"/>
                  </a:ext>
                </a:extLst>
              </a:tr>
              <a:tr h="144016">
                <a:tc>
                  <a:txBody>
                    <a:bodyPr/>
                    <a:lstStyle/>
                    <a:p>
                      <a:pPr algn="r" fontAlgn="t"/>
                      <a:r>
                        <a:rPr lang="en-IE" sz="1200" kern="1200" dirty="0">
                          <a:solidFill>
                            <a:schemeClr val="tx1">
                              <a:lumMod val="65000"/>
                              <a:lumOff val="35000"/>
                            </a:schemeClr>
                          </a:solidFill>
                          <a:latin typeface="+mn-lt"/>
                          <a:ea typeface="+mn-ea"/>
                          <a:cs typeface="+mn-cs"/>
                        </a:rPr>
                        <a:t>At least once a month</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969602051"/>
                  </a:ext>
                </a:extLst>
              </a:tr>
              <a:tr h="167635">
                <a:tc>
                  <a:txBody>
                    <a:bodyPr/>
                    <a:lstStyle/>
                    <a:p>
                      <a:pPr algn="r" fontAlgn="t"/>
                      <a:r>
                        <a:rPr lang="en-IE" sz="1200" kern="1200" dirty="0">
                          <a:solidFill>
                            <a:schemeClr val="tx1">
                              <a:lumMod val="65000"/>
                              <a:lumOff val="35000"/>
                            </a:schemeClr>
                          </a:solidFill>
                          <a:latin typeface="+mn-lt"/>
                          <a:ea typeface="+mn-ea"/>
                          <a:cs typeface="+mn-cs"/>
                        </a:rPr>
                        <a:t>6-11 times in the past 12 months</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959044665"/>
                  </a:ext>
                </a:extLst>
              </a:tr>
              <a:tr h="191254">
                <a:tc>
                  <a:txBody>
                    <a:bodyPr/>
                    <a:lstStyle/>
                    <a:p>
                      <a:pPr algn="r" fontAlgn="t"/>
                      <a:r>
                        <a:rPr lang="en-IE" sz="1200" kern="1200" dirty="0">
                          <a:solidFill>
                            <a:schemeClr val="tx1">
                              <a:lumMod val="65000"/>
                              <a:lumOff val="35000"/>
                            </a:schemeClr>
                          </a:solidFill>
                          <a:latin typeface="+mn-lt"/>
                          <a:ea typeface="+mn-ea"/>
                          <a:cs typeface="+mn-cs"/>
                        </a:rPr>
                        <a:t>2-5 times in the past 12 months</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43860072"/>
                  </a:ext>
                </a:extLst>
              </a:tr>
              <a:tr h="603853">
                <a:tc>
                  <a:txBody>
                    <a:bodyPr/>
                    <a:lstStyle/>
                    <a:p>
                      <a:pPr algn="r" fontAlgn="t"/>
                      <a:r>
                        <a:rPr lang="en-IE" sz="1200" kern="1200" dirty="0">
                          <a:solidFill>
                            <a:schemeClr val="tx1">
                              <a:lumMod val="65000"/>
                              <a:lumOff val="35000"/>
                            </a:schemeClr>
                          </a:solidFill>
                          <a:latin typeface="+mn-lt"/>
                          <a:ea typeface="+mn-ea"/>
                          <a:cs typeface="+mn-cs"/>
                        </a:rPr>
                        <a:t>Once</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826474356"/>
                  </a:ext>
                </a:extLst>
              </a:tr>
              <a:tr h="1051180">
                <a:tc>
                  <a:txBody>
                    <a:bodyPr/>
                    <a:lstStyle/>
                    <a:p>
                      <a:pPr algn="r" fontAlgn="t"/>
                      <a:r>
                        <a:rPr lang="en-IE" sz="1200" kern="1200" dirty="0">
                          <a:solidFill>
                            <a:schemeClr val="tx1">
                              <a:lumMod val="65000"/>
                              <a:lumOff val="35000"/>
                            </a:schemeClr>
                          </a:solidFill>
                          <a:latin typeface="+mn-lt"/>
                          <a:ea typeface="+mn-ea"/>
                          <a:cs typeface="+mn-cs"/>
                        </a:rPr>
                        <a:t>Any</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730037411"/>
                  </a:ext>
                </a:extLst>
              </a:tr>
              <a:tr h="603853">
                <a:tc>
                  <a:txBody>
                    <a:bodyPr/>
                    <a:lstStyle/>
                    <a:p>
                      <a:pPr algn="r" fontAlgn="t"/>
                      <a:r>
                        <a:rPr lang="en-IE" sz="1200" kern="1200" dirty="0">
                          <a:solidFill>
                            <a:schemeClr val="tx1">
                              <a:lumMod val="65000"/>
                              <a:lumOff val="35000"/>
                            </a:schemeClr>
                          </a:solidFill>
                          <a:latin typeface="+mn-lt"/>
                          <a:ea typeface="+mn-ea"/>
                          <a:cs typeface="+mn-cs"/>
                        </a:rPr>
                        <a:t>Monthly +</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4100461055"/>
                  </a:ext>
                </a:extLst>
              </a:tr>
            </a:tbl>
          </a:graphicData>
        </a:graphic>
      </p:graphicFrame>
    </p:spTree>
    <p:extLst>
      <p:ext uri="{BB962C8B-B14F-4D97-AF65-F5344CB8AC3E}">
        <p14:creationId xmlns:p14="http://schemas.microsoft.com/office/powerpoint/2010/main" val="501892367"/>
      </p:ext>
    </p:extLst>
  </p:cSld>
  <p:clrMapOvr>
    <a:masterClrMapping/>
  </p:clrMapOvr>
  <p:transition spd="slow">
    <p:wipe dir="r"/>
  </p:transition>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3873FEC4-CEB6-495B-9046-6C3D8D9309D8}"/>
              </a:ext>
            </a:extLst>
          </p:cNvPr>
          <p:cNvSpPr>
            <a:spLocks noGrp="1"/>
          </p:cNvSpPr>
          <p:nvPr>
            <p:ph type="body" sz="quarter" idx="49"/>
          </p:nvPr>
        </p:nvSpPr>
        <p:spPr>
          <a:xfrm>
            <a:off x="232011" y="908720"/>
            <a:ext cx="5548676" cy="323941"/>
          </a:xfrm>
        </p:spPr>
        <p:txBody>
          <a:bodyPr/>
          <a:lstStyle/>
          <a:p>
            <a:r>
              <a:rPr lang="en-IE" dirty="0"/>
              <a:t>Base : All Adults n - 1303</a:t>
            </a:r>
          </a:p>
        </p:txBody>
      </p:sp>
      <p:sp>
        <p:nvSpPr>
          <p:cNvPr id="7" name="Title 1"/>
          <p:cNvSpPr>
            <a:spLocks noGrp="1"/>
          </p:cNvSpPr>
          <p:nvPr>
            <p:ph type="title"/>
          </p:nvPr>
        </p:nvSpPr>
        <p:spPr>
          <a:xfrm>
            <a:off x="232011" y="113198"/>
            <a:ext cx="6521189" cy="370620"/>
          </a:xfrm>
        </p:spPr>
        <p:txBody>
          <a:bodyPr anchor="t">
            <a:normAutofit fontScale="90000"/>
          </a:bodyPr>
          <a:lstStyle/>
          <a:p>
            <a:r>
              <a:rPr lang="en-US" dirty="0"/>
              <a:t>Frequency of arts engagement past 12 months via TV, radio and online</a:t>
            </a:r>
            <a:endParaRPr lang="en-IE" sz="2176" dirty="0"/>
          </a:p>
        </p:txBody>
      </p:sp>
      <p:sp>
        <p:nvSpPr>
          <p:cNvPr id="4" name="Text Placeholder 3">
            <a:extLst>
              <a:ext uri="{FF2B5EF4-FFF2-40B4-BE49-F238E27FC236}">
                <a16:creationId xmlns="" xmlns:a16="http://schemas.microsoft.com/office/drawing/2014/main" id="{ECDA40E3-033C-43DF-871D-12DE4638E1ED}"/>
              </a:ext>
            </a:extLst>
          </p:cNvPr>
          <p:cNvSpPr>
            <a:spLocks noGrp="1"/>
          </p:cNvSpPr>
          <p:nvPr>
            <p:ph type="body" sz="quarter" idx="60"/>
          </p:nvPr>
        </p:nvSpPr>
        <p:spPr>
          <a:xfrm>
            <a:off x="574934" y="6556595"/>
            <a:ext cx="9058586" cy="285204"/>
          </a:xfrm>
        </p:spPr>
        <p:txBody>
          <a:bodyPr/>
          <a:lstStyle/>
          <a:p>
            <a:r>
              <a:rPr lang="en-IE" dirty="0"/>
              <a:t>Q.24c Have you watched or listened to arts &amp; cultural programme on each of the TV, Radio and Online?</a:t>
            </a:r>
          </a:p>
          <a:p>
            <a:endParaRPr lang="en-IE" dirty="0"/>
          </a:p>
        </p:txBody>
      </p:sp>
      <p:graphicFrame>
        <p:nvGraphicFramePr>
          <p:cNvPr id="12" name="Table 11">
            <a:extLst>
              <a:ext uri="{FF2B5EF4-FFF2-40B4-BE49-F238E27FC236}">
                <a16:creationId xmlns="" xmlns:a16="http://schemas.microsoft.com/office/drawing/2014/main" id="{4EEC456B-9DF3-4D68-95F4-ACAE0EE62EC6}"/>
              </a:ext>
            </a:extLst>
          </p:cNvPr>
          <p:cNvGraphicFramePr>
            <a:graphicFrameLocks noGrp="1"/>
          </p:cNvGraphicFramePr>
          <p:nvPr/>
        </p:nvGraphicFramePr>
        <p:xfrm>
          <a:off x="969888" y="1817065"/>
          <a:ext cx="8292708" cy="3703345"/>
        </p:xfrm>
        <a:graphic>
          <a:graphicData uri="http://schemas.openxmlformats.org/drawingml/2006/table">
            <a:tbl>
              <a:tblPr>
                <a:tableStyleId>{5C22544A-7EE6-4342-B048-85BDC9FD1C3A}</a:tableStyleId>
              </a:tblPr>
              <a:tblGrid>
                <a:gridCol w="2677174">
                  <a:extLst>
                    <a:ext uri="{9D8B030D-6E8A-4147-A177-3AD203B41FA5}">
                      <a16:colId xmlns="" xmlns:a16="http://schemas.microsoft.com/office/drawing/2014/main" val="2473096392"/>
                    </a:ext>
                  </a:extLst>
                </a:gridCol>
                <a:gridCol w="848860">
                  <a:extLst>
                    <a:ext uri="{9D8B030D-6E8A-4147-A177-3AD203B41FA5}">
                      <a16:colId xmlns="" xmlns:a16="http://schemas.microsoft.com/office/drawing/2014/main" val="742325161"/>
                    </a:ext>
                  </a:extLst>
                </a:gridCol>
                <a:gridCol w="848860">
                  <a:extLst>
                    <a:ext uri="{9D8B030D-6E8A-4147-A177-3AD203B41FA5}">
                      <a16:colId xmlns="" xmlns:a16="http://schemas.microsoft.com/office/drawing/2014/main" val="3012688645"/>
                    </a:ext>
                  </a:extLst>
                </a:gridCol>
                <a:gridCol w="894858">
                  <a:extLst>
                    <a:ext uri="{9D8B030D-6E8A-4147-A177-3AD203B41FA5}">
                      <a16:colId xmlns="" xmlns:a16="http://schemas.microsoft.com/office/drawing/2014/main" val="2202898782"/>
                    </a:ext>
                  </a:extLst>
                </a:gridCol>
                <a:gridCol w="755739">
                  <a:extLst>
                    <a:ext uri="{9D8B030D-6E8A-4147-A177-3AD203B41FA5}">
                      <a16:colId xmlns="" xmlns:a16="http://schemas.microsoft.com/office/drawing/2014/main" val="2825986149"/>
                    </a:ext>
                  </a:extLst>
                </a:gridCol>
                <a:gridCol w="895984">
                  <a:extLst>
                    <a:ext uri="{9D8B030D-6E8A-4147-A177-3AD203B41FA5}">
                      <a16:colId xmlns="" xmlns:a16="http://schemas.microsoft.com/office/drawing/2014/main" val="2791914485"/>
                    </a:ext>
                  </a:extLst>
                </a:gridCol>
                <a:gridCol w="615494">
                  <a:extLst>
                    <a:ext uri="{9D8B030D-6E8A-4147-A177-3AD203B41FA5}">
                      <a16:colId xmlns="" xmlns:a16="http://schemas.microsoft.com/office/drawing/2014/main" val="3772999047"/>
                    </a:ext>
                  </a:extLst>
                </a:gridCol>
                <a:gridCol w="755739">
                  <a:extLst>
                    <a:ext uri="{9D8B030D-6E8A-4147-A177-3AD203B41FA5}">
                      <a16:colId xmlns="" xmlns:a16="http://schemas.microsoft.com/office/drawing/2014/main" val="4286436957"/>
                    </a:ext>
                  </a:extLst>
                </a:gridCol>
              </a:tblGrid>
              <a:tr h="507213">
                <a:tc rowSpan="2">
                  <a:txBody>
                    <a:bodyPr/>
                    <a:lstStyle/>
                    <a:p>
                      <a:pPr algn="l" fontAlgn="t"/>
                      <a:r>
                        <a:rPr lang="en-IE" sz="1100" u="none" strike="noStrike" dirty="0">
                          <a:solidFill>
                            <a:schemeClr val="tx1"/>
                          </a:solidFill>
                          <a:effectLst/>
                          <a:latin typeface="+mn-lt"/>
                        </a:rPr>
                        <a:t> </a:t>
                      </a:r>
                      <a:endParaRPr lang="en-IE" sz="1100" b="1" u="none" strike="noStrike" dirty="0">
                        <a:solidFill>
                          <a:schemeClr val="tx1"/>
                        </a:solidFill>
                        <a:effectLst/>
                        <a:latin typeface="+mn-lt"/>
                      </a:endParaRPr>
                    </a:p>
                    <a:p>
                      <a:pPr algn="l" fontAlgn="t"/>
                      <a:r>
                        <a:rPr lang="en-IE" sz="1100" b="1" u="none" strike="noStrike" dirty="0">
                          <a:solidFill>
                            <a:schemeClr val="tx1"/>
                          </a:solidFill>
                          <a:effectLst/>
                          <a:latin typeface="+mn-lt"/>
                        </a:rPr>
                        <a:t>Monthly +</a:t>
                      </a:r>
                      <a:endParaRPr lang="en-IE" sz="1100" b="1" i="0" u="none" strike="noStrike" dirty="0">
                        <a:solidFill>
                          <a:schemeClr val="tx1"/>
                        </a:solidFill>
                        <a:effectLst/>
                        <a:latin typeface="+mn-lt"/>
                      </a:endParaRPr>
                    </a:p>
                  </a:txBody>
                  <a:tcPr marL="5586" marR="5586" marT="5586" marB="0">
                    <a:solidFill>
                      <a:srgbClr val="FED402"/>
                    </a:solidFill>
                  </a:tcPr>
                </a:tc>
                <a:tc rowSpan="2">
                  <a:txBody>
                    <a:bodyPr/>
                    <a:lstStyle/>
                    <a:p>
                      <a:pPr algn="ctr" fontAlgn="t"/>
                      <a:r>
                        <a:rPr lang="en-IE" sz="1200" b="1" u="none" strike="noStrike" dirty="0">
                          <a:solidFill>
                            <a:schemeClr val="tx1"/>
                          </a:solidFill>
                          <a:effectLst/>
                          <a:latin typeface="+mn-lt"/>
                        </a:rPr>
                        <a:t>Total</a:t>
                      </a:r>
                      <a:endParaRPr lang="en-IE" sz="1200" b="1" i="0" u="none" strike="noStrike" dirty="0">
                        <a:solidFill>
                          <a:schemeClr val="tx1"/>
                        </a:solidFill>
                        <a:effectLst/>
                        <a:latin typeface="+mn-lt"/>
                      </a:endParaRPr>
                    </a:p>
                  </a:txBody>
                  <a:tcPr marL="5586" marR="5586" marT="5586" marB="0" anchor="ctr">
                    <a:solidFill>
                      <a:srgbClr val="FED402"/>
                    </a:solidFill>
                  </a:tcPr>
                </a:tc>
                <a:tc gridSpan="6">
                  <a:txBody>
                    <a:bodyPr/>
                    <a:lstStyle/>
                    <a:p>
                      <a:pPr algn="ctr" fontAlgn="t"/>
                      <a:r>
                        <a:rPr lang="en-IE" sz="1200" b="1" i="0" u="none" strike="noStrike" dirty="0">
                          <a:solidFill>
                            <a:schemeClr val="tx1"/>
                          </a:solidFill>
                          <a:effectLst/>
                          <a:latin typeface="+mn-lt"/>
                        </a:rPr>
                        <a:t>Arts Goers</a:t>
                      </a:r>
                    </a:p>
                  </a:txBody>
                  <a:tcPr marL="8637" marR="8637" marT="8637" marB="0" anchor="ctr">
                    <a:solidFill>
                      <a:srgbClr val="FED402"/>
                    </a:solidFill>
                  </a:tcPr>
                </a:tc>
                <a:tc hMerge="1">
                  <a:txBody>
                    <a:bodyPr/>
                    <a:lstStyle/>
                    <a:p>
                      <a:endParaRPr lang="en-IE"/>
                    </a:p>
                  </a:txBody>
                  <a:tcPr/>
                </a:tc>
                <a:tc hMerge="1">
                  <a:txBody>
                    <a:bodyPr/>
                    <a:lstStyle/>
                    <a:p>
                      <a:endParaRPr lang="en-IE"/>
                    </a:p>
                  </a:txBody>
                  <a:tcPr>
                    <a:solidFill>
                      <a:schemeClr val="accent1"/>
                    </a:solidFill>
                  </a:tcPr>
                </a:tc>
                <a:tc hMerge="1">
                  <a:txBody>
                    <a:bodyPr/>
                    <a:lstStyle/>
                    <a:p>
                      <a:endParaRPr lang="en-IE"/>
                    </a:p>
                  </a:txBody>
                  <a:tcPr/>
                </a:tc>
                <a:tc hMerge="1">
                  <a:txBody>
                    <a:bodyPr/>
                    <a:lstStyle/>
                    <a:p>
                      <a:endParaRPr lang="en-IE"/>
                    </a:p>
                  </a:txBody>
                  <a:tcPr/>
                </a:tc>
                <a:tc hMerge="1">
                  <a:txBody>
                    <a:bodyPr/>
                    <a:lstStyle/>
                    <a:p>
                      <a:endParaRPr lang="en-IE" dirty="0"/>
                    </a:p>
                  </a:txBody>
                  <a:tcPr>
                    <a:solidFill>
                      <a:schemeClr val="accent1"/>
                    </a:solidFill>
                  </a:tcPr>
                </a:tc>
                <a:extLst>
                  <a:ext uri="{0D108BD9-81ED-4DB2-BD59-A6C34878D82A}">
                    <a16:rowId xmlns="" xmlns:a16="http://schemas.microsoft.com/office/drawing/2014/main" val="683185702"/>
                  </a:ext>
                </a:extLst>
              </a:tr>
              <a:tr h="1214609">
                <a:tc vMerge="1">
                  <a:txBody>
                    <a:bodyPr/>
                    <a:lstStyle/>
                    <a:p>
                      <a:endParaRPr lang="en-IE"/>
                    </a:p>
                  </a:txBody>
                  <a:tcPr/>
                </a:tc>
                <a:tc vMerge="1">
                  <a:txBody>
                    <a:bodyPr/>
                    <a:lstStyle/>
                    <a:p>
                      <a:endParaRPr lang="en-IE"/>
                    </a:p>
                  </a:txBody>
                  <a:tcPr/>
                </a:tc>
                <a:tc>
                  <a:txBody>
                    <a:bodyPr/>
                    <a:lstStyle/>
                    <a:p>
                      <a:pPr algn="ctr" fontAlgn="t"/>
                      <a:r>
                        <a:rPr lang="en-IE" sz="1200" b="1" i="0" u="none" strike="noStrike" dirty="0">
                          <a:solidFill>
                            <a:schemeClr val="tx1"/>
                          </a:solidFill>
                          <a:effectLst/>
                          <a:latin typeface="+mn-lt"/>
                        </a:rPr>
                        <a:t>Any arts goers</a:t>
                      </a:r>
                    </a:p>
                  </a:txBody>
                  <a:tcPr marL="8637" marR="8637" marT="8637" marB="0" anchor="ctr">
                    <a:solidFill>
                      <a:srgbClr val="FED402"/>
                    </a:solidFill>
                  </a:tcPr>
                </a:tc>
                <a:tc>
                  <a:txBody>
                    <a:bodyPr/>
                    <a:lstStyle/>
                    <a:p>
                      <a:pPr algn="ctr" fontAlgn="t"/>
                      <a:r>
                        <a:rPr lang="en-IE" sz="1200" b="1" i="0" u="none" strike="noStrike" dirty="0">
                          <a:solidFill>
                            <a:schemeClr val="tx1"/>
                          </a:solidFill>
                          <a:effectLst/>
                          <a:latin typeface="+mn-lt"/>
                        </a:rPr>
                        <a:t>Occasional</a:t>
                      </a:r>
                    </a:p>
                  </a:txBody>
                  <a:tcPr marL="8637" marR="8637" marT="8637" marB="0" anchor="ctr">
                    <a:solidFill>
                      <a:srgbClr val="FED402"/>
                    </a:solidFill>
                  </a:tcPr>
                </a:tc>
                <a:tc>
                  <a:txBody>
                    <a:bodyPr/>
                    <a:lstStyle/>
                    <a:p>
                      <a:pPr algn="ctr" fontAlgn="t"/>
                      <a:r>
                        <a:rPr lang="en-IE" sz="1200" b="1" i="0" u="none" strike="noStrike" dirty="0">
                          <a:solidFill>
                            <a:schemeClr val="tx1"/>
                          </a:solidFill>
                          <a:effectLst/>
                          <a:latin typeface="+mn-lt"/>
                        </a:rPr>
                        <a:t>Regular</a:t>
                      </a:r>
                    </a:p>
                  </a:txBody>
                  <a:tcPr marL="8637" marR="8637" marT="8637" marB="0" anchor="ctr">
                    <a:solidFill>
                      <a:srgbClr val="FED402"/>
                    </a:solidFill>
                  </a:tcPr>
                </a:tc>
                <a:tc>
                  <a:txBody>
                    <a:bodyPr/>
                    <a:lstStyle/>
                    <a:p>
                      <a:pPr algn="ctr" fontAlgn="t"/>
                      <a:r>
                        <a:rPr lang="en-IE" sz="1200" b="1" i="0" u="none" strike="noStrike" dirty="0">
                          <a:solidFill>
                            <a:schemeClr val="tx1"/>
                          </a:solidFill>
                          <a:effectLst/>
                          <a:latin typeface="+mn-lt"/>
                        </a:rPr>
                        <a:t>Aficionados</a:t>
                      </a:r>
                    </a:p>
                  </a:txBody>
                  <a:tcPr marL="8637" marR="8637" marT="8637" marB="0" anchor="ctr">
                    <a:solidFill>
                      <a:srgbClr val="FED402"/>
                    </a:solidFill>
                  </a:tcPr>
                </a:tc>
                <a:tc>
                  <a:txBody>
                    <a:bodyPr/>
                    <a:lstStyle/>
                    <a:p>
                      <a:pPr algn="ctr" fontAlgn="t"/>
                      <a:r>
                        <a:rPr lang="en-IE" sz="1200" b="1" i="0" u="none" strike="noStrike" dirty="0">
                          <a:solidFill>
                            <a:schemeClr val="tx1"/>
                          </a:solidFill>
                          <a:effectLst/>
                          <a:latin typeface="+mn-lt"/>
                        </a:rPr>
                        <a:t>Films</a:t>
                      </a:r>
                    </a:p>
                    <a:p>
                      <a:pPr algn="ctr" fontAlgn="t"/>
                      <a:r>
                        <a:rPr lang="en-IE" sz="1200" b="1" i="0" u="none" strike="noStrike" dirty="0">
                          <a:solidFill>
                            <a:schemeClr val="tx1"/>
                          </a:solidFill>
                          <a:effectLst/>
                          <a:latin typeface="+mn-lt"/>
                        </a:rPr>
                        <a:t>ONLY</a:t>
                      </a:r>
                    </a:p>
                  </a:txBody>
                  <a:tcPr marL="8637" marR="8637" marT="8637" marB="0" anchor="ctr">
                    <a:solidFill>
                      <a:srgbClr val="FED402"/>
                    </a:solidFill>
                  </a:tcPr>
                </a:tc>
                <a:tc>
                  <a:txBody>
                    <a:bodyPr/>
                    <a:lstStyle/>
                    <a:p>
                      <a:pPr algn="ctr" fontAlgn="t"/>
                      <a:r>
                        <a:rPr lang="en-IE" sz="1200" b="1" i="0" u="none" strike="noStrike" dirty="0">
                          <a:solidFill>
                            <a:schemeClr val="tx1"/>
                          </a:solidFill>
                          <a:effectLst/>
                          <a:latin typeface="+mn-lt"/>
                        </a:rPr>
                        <a:t>None</a:t>
                      </a:r>
                    </a:p>
                  </a:txBody>
                  <a:tcPr marL="8637" marR="8637" marT="8637" marB="0" anchor="ctr">
                    <a:solidFill>
                      <a:srgbClr val="FED402"/>
                    </a:solidFill>
                  </a:tcPr>
                </a:tc>
                <a:extLst>
                  <a:ext uri="{0D108BD9-81ED-4DB2-BD59-A6C34878D82A}">
                    <a16:rowId xmlns="" xmlns:a16="http://schemas.microsoft.com/office/drawing/2014/main" val="3572103902"/>
                  </a:ext>
                </a:extLst>
              </a:tr>
              <a:tr h="252939">
                <a:tc>
                  <a:txBody>
                    <a:bodyPr/>
                    <a:lstStyle/>
                    <a:p>
                      <a:pPr algn="l" fontAlgn="t"/>
                      <a:r>
                        <a:rPr lang="en-IE" sz="1000" i="1" u="none" strike="noStrike" dirty="0">
                          <a:solidFill>
                            <a:schemeClr val="bg1"/>
                          </a:solidFill>
                          <a:effectLst/>
                          <a:latin typeface="+mn-lt"/>
                        </a:rPr>
                        <a:t>UNWTD</a:t>
                      </a:r>
                      <a:endParaRPr lang="en-IE" sz="1000" b="0" i="1" u="none" strike="noStrike" dirty="0">
                        <a:solidFill>
                          <a:schemeClr val="bg1"/>
                        </a:solidFill>
                        <a:effectLst/>
                        <a:latin typeface="+mn-lt"/>
                      </a:endParaRPr>
                    </a:p>
                  </a:txBody>
                  <a:tcPr marL="5586" marR="5586" marT="5586" marB="0">
                    <a:solidFill>
                      <a:schemeClr val="bg1">
                        <a:lumMod val="75000"/>
                      </a:schemeClr>
                    </a:solidFill>
                  </a:tcPr>
                </a:tc>
                <a:tc>
                  <a:txBody>
                    <a:bodyPr/>
                    <a:lstStyle/>
                    <a:p>
                      <a:pPr algn="ctr" fontAlgn="t"/>
                      <a:r>
                        <a:rPr lang="en-IE" sz="1000" i="1" u="none" strike="noStrike" kern="1200" dirty="0">
                          <a:solidFill>
                            <a:schemeClr val="bg1"/>
                          </a:solidFill>
                          <a:effectLst/>
                          <a:latin typeface="+mn-lt"/>
                          <a:ea typeface="+mn-ea"/>
                          <a:cs typeface="+mn-cs"/>
                        </a:rPr>
                        <a:t>1303</a:t>
                      </a:r>
                    </a:p>
                  </a:txBody>
                  <a:tcPr marL="9525" marR="9525" marT="9525" marB="0" anchor="ctr">
                    <a:solidFill>
                      <a:schemeClr val="bg1">
                        <a:lumMod val="75000"/>
                      </a:schemeClr>
                    </a:solidFill>
                  </a:tcPr>
                </a:tc>
                <a:tc>
                  <a:txBody>
                    <a:bodyPr/>
                    <a:lstStyle/>
                    <a:p>
                      <a:pPr algn="ctr" fontAlgn="t"/>
                      <a:r>
                        <a:rPr lang="en-IE" sz="1000" i="1" u="none" strike="noStrike" kern="1200" dirty="0">
                          <a:solidFill>
                            <a:schemeClr val="bg1"/>
                          </a:solidFill>
                          <a:effectLst/>
                          <a:latin typeface="+mn-lt"/>
                          <a:ea typeface="+mn-ea"/>
                          <a:cs typeface="+mn-cs"/>
                        </a:rPr>
                        <a:t>889</a:t>
                      </a:r>
                    </a:p>
                  </a:txBody>
                  <a:tcPr marL="9525" marR="9525" marT="9525" marB="0" anchor="ctr">
                    <a:solidFill>
                      <a:schemeClr val="bg1">
                        <a:lumMod val="75000"/>
                      </a:schemeClr>
                    </a:solidFill>
                  </a:tcPr>
                </a:tc>
                <a:tc>
                  <a:txBody>
                    <a:bodyPr/>
                    <a:lstStyle/>
                    <a:p>
                      <a:pPr algn="ctr" fontAlgn="t"/>
                      <a:r>
                        <a:rPr lang="en-IE" sz="1000" i="1" u="none" strike="noStrike" kern="1200" dirty="0">
                          <a:solidFill>
                            <a:schemeClr val="bg1"/>
                          </a:solidFill>
                          <a:effectLst/>
                          <a:latin typeface="+mn-lt"/>
                          <a:ea typeface="+mn-ea"/>
                          <a:cs typeface="+mn-cs"/>
                        </a:rPr>
                        <a:t>341</a:t>
                      </a:r>
                    </a:p>
                  </a:txBody>
                  <a:tcPr marL="9525" marR="9525" marT="9525" marB="0" anchor="ctr">
                    <a:solidFill>
                      <a:schemeClr val="bg1">
                        <a:lumMod val="75000"/>
                      </a:schemeClr>
                    </a:solidFill>
                  </a:tcPr>
                </a:tc>
                <a:tc>
                  <a:txBody>
                    <a:bodyPr/>
                    <a:lstStyle/>
                    <a:p>
                      <a:pPr algn="ctr" fontAlgn="t"/>
                      <a:r>
                        <a:rPr lang="en-IE" sz="1000" i="1" u="none" strike="noStrike" kern="1200" dirty="0">
                          <a:solidFill>
                            <a:schemeClr val="bg1"/>
                          </a:solidFill>
                          <a:effectLst/>
                          <a:latin typeface="+mn-lt"/>
                          <a:ea typeface="+mn-ea"/>
                          <a:cs typeface="+mn-cs"/>
                        </a:rPr>
                        <a:t>305</a:t>
                      </a:r>
                    </a:p>
                  </a:txBody>
                  <a:tcPr marL="9525" marR="9525" marT="9525" marB="0" anchor="ctr">
                    <a:solidFill>
                      <a:schemeClr val="bg1">
                        <a:lumMod val="75000"/>
                      </a:schemeClr>
                    </a:solidFill>
                  </a:tcPr>
                </a:tc>
                <a:tc>
                  <a:txBody>
                    <a:bodyPr/>
                    <a:lstStyle/>
                    <a:p>
                      <a:pPr algn="ctr" fontAlgn="t"/>
                      <a:r>
                        <a:rPr lang="en-IE" sz="1000" i="1" u="none" strike="noStrike" kern="1200" dirty="0">
                          <a:solidFill>
                            <a:schemeClr val="bg1"/>
                          </a:solidFill>
                          <a:effectLst/>
                          <a:latin typeface="+mn-lt"/>
                          <a:ea typeface="+mn-ea"/>
                          <a:cs typeface="+mn-cs"/>
                        </a:rPr>
                        <a:t>243</a:t>
                      </a:r>
                    </a:p>
                  </a:txBody>
                  <a:tcPr marL="9525" marR="9525" marT="9525" marB="0" anchor="ctr">
                    <a:solidFill>
                      <a:schemeClr val="bg1">
                        <a:lumMod val="75000"/>
                      </a:schemeClr>
                    </a:solidFill>
                  </a:tcPr>
                </a:tc>
                <a:tc>
                  <a:txBody>
                    <a:bodyPr/>
                    <a:lstStyle/>
                    <a:p>
                      <a:pPr algn="ctr" fontAlgn="t"/>
                      <a:r>
                        <a:rPr lang="en-IE" sz="1000" i="1" u="none" strike="noStrike" kern="1200" dirty="0">
                          <a:solidFill>
                            <a:schemeClr val="bg1"/>
                          </a:solidFill>
                          <a:effectLst/>
                          <a:latin typeface="+mn-lt"/>
                          <a:ea typeface="+mn-ea"/>
                          <a:cs typeface="+mn-cs"/>
                        </a:rPr>
                        <a:t>111</a:t>
                      </a:r>
                    </a:p>
                  </a:txBody>
                  <a:tcPr marL="9525" marR="9525" marT="9525" marB="0" anchor="ctr">
                    <a:solidFill>
                      <a:schemeClr val="bg1">
                        <a:lumMod val="75000"/>
                      </a:schemeClr>
                    </a:solidFill>
                  </a:tcPr>
                </a:tc>
                <a:tc>
                  <a:txBody>
                    <a:bodyPr/>
                    <a:lstStyle/>
                    <a:p>
                      <a:pPr algn="ctr" fontAlgn="t"/>
                      <a:r>
                        <a:rPr lang="en-IE" sz="1000" i="1" u="none" strike="noStrike" kern="1200" dirty="0">
                          <a:solidFill>
                            <a:schemeClr val="bg1"/>
                          </a:solidFill>
                          <a:effectLst/>
                          <a:latin typeface="+mn-lt"/>
                          <a:ea typeface="+mn-ea"/>
                          <a:cs typeface="+mn-cs"/>
                        </a:rPr>
                        <a:t>302</a:t>
                      </a:r>
                    </a:p>
                  </a:txBody>
                  <a:tcPr marL="9525" marR="9525" marT="9525" marB="0" anchor="ctr">
                    <a:solidFill>
                      <a:schemeClr val="bg1">
                        <a:lumMod val="75000"/>
                      </a:schemeClr>
                    </a:solidFill>
                  </a:tcPr>
                </a:tc>
                <a:extLst>
                  <a:ext uri="{0D108BD9-81ED-4DB2-BD59-A6C34878D82A}">
                    <a16:rowId xmlns="" xmlns:a16="http://schemas.microsoft.com/office/drawing/2014/main" val="4026998718"/>
                  </a:ext>
                </a:extLst>
              </a:tr>
              <a:tr h="248516">
                <a:tc>
                  <a:txBody>
                    <a:bodyPr/>
                    <a:lstStyle/>
                    <a:p>
                      <a:pPr algn="l" fontAlgn="t"/>
                      <a:endParaRPr lang="en-IE" sz="1000" b="0" i="1" u="none" strike="noStrike" dirty="0">
                        <a:solidFill>
                          <a:schemeClr val="bg1"/>
                        </a:solidFill>
                        <a:effectLst/>
                        <a:latin typeface="+mn-lt"/>
                      </a:endParaRPr>
                    </a:p>
                  </a:txBody>
                  <a:tcPr marL="5586" marR="5586" marT="5586" marB="0">
                    <a:solidFill>
                      <a:schemeClr val="bg1">
                        <a:lumMod val="75000"/>
                      </a:schemeClr>
                    </a:solidFill>
                  </a:tcPr>
                </a:tc>
                <a:tc>
                  <a:txBody>
                    <a:bodyPr/>
                    <a:lstStyle/>
                    <a:p>
                      <a:pPr algn="ctr" fontAlgn="t"/>
                      <a:r>
                        <a:rPr lang="en-IE" sz="1000" b="0" i="1" u="none" strike="noStrike" dirty="0">
                          <a:solidFill>
                            <a:schemeClr val="bg1"/>
                          </a:solidFill>
                          <a:effectLst/>
                          <a:latin typeface="+mn-lt"/>
                        </a:rPr>
                        <a:t>%</a:t>
                      </a:r>
                    </a:p>
                  </a:txBody>
                  <a:tcPr marL="5586" marR="5586" marT="5586" marB="0">
                    <a:solidFill>
                      <a:schemeClr val="bg1">
                        <a:lumMod val="75000"/>
                      </a:schemeClr>
                    </a:solidFill>
                  </a:tcPr>
                </a:tc>
                <a:tc>
                  <a:txBody>
                    <a:bodyPr/>
                    <a:lstStyle/>
                    <a:p>
                      <a:pPr marL="0" marR="0" lvl="0" indent="0" algn="ctr" defTabSz="497693" rtl="0" eaLnBrk="1" fontAlgn="t" latinLnBrk="0" hangingPunct="1">
                        <a:lnSpc>
                          <a:spcPct val="100000"/>
                        </a:lnSpc>
                        <a:spcBef>
                          <a:spcPts val="0"/>
                        </a:spcBef>
                        <a:spcAft>
                          <a:spcPts val="0"/>
                        </a:spcAft>
                        <a:buClrTx/>
                        <a:buSzTx/>
                        <a:buFontTx/>
                        <a:buNone/>
                        <a:tabLst/>
                        <a:defRPr/>
                      </a:pPr>
                      <a:r>
                        <a:rPr kumimoji="0" lang="en-IE" sz="1000" b="0" i="1" u="none" strike="noStrike" kern="1200" cap="none" spc="0" normalizeH="0" baseline="0" noProof="0" dirty="0">
                          <a:ln>
                            <a:noFill/>
                          </a:ln>
                          <a:solidFill>
                            <a:schemeClr val="bg1"/>
                          </a:solidFill>
                          <a:effectLst/>
                          <a:uLnTx/>
                          <a:uFillTx/>
                          <a:latin typeface="+mn-lt"/>
                          <a:ea typeface="+mn-ea"/>
                          <a:cs typeface="+mn-cs"/>
                        </a:rPr>
                        <a:t>%</a:t>
                      </a:r>
                    </a:p>
                  </a:txBody>
                  <a:tcPr marL="5586" marR="5586" marT="5586" marB="0">
                    <a:solidFill>
                      <a:schemeClr val="bg1">
                        <a:lumMod val="75000"/>
                      </a:schemeClr>
                    </a:solidFill>
                  </a:tcPr>
                </a:tc>
                <a:tc>
                  <a:txBody>
                    <a:bodyPr/>
                    <a:lstStyle/>
                    <a:p>
                      <a:pPr marL="0" marR="0" lvl="0" indent="0" algn="ctr" defTabSz="497693" rtl="0" eaLnBrk="1" fontAlgn="t" latinLnBrk="0" hangingPunct="1">
                        <a:lnSpc>
                          <a:spcPct val="100000"/>
                        </a:lnSpc>
                        <a:spcBef>
                          <a:spcPts val="0"/>
                        </a:spcBef>
                        <a:spcAft>
                          <a:spcPts val="0"/>
                        </a:spcAft>
                        <a:buClrTx/>
                        <a:buSzTx/>
                        <a:buFontTx/>
                        <a:buNone/>
                        <a:tabLst/>
                        <a:defRPr/>
                      </a:pPr>
                      <a:r>
                        <a:rPr kumimoji="0" lang="en-IE" sz="1000" b="0" i="1" u="none" strike="noStrike" kern="1200" cap="none" spc="0" normalizeH="0" baseline="0" noProof="0" dirty="0">
                          <a:ln>
                            <a:noFill/>
                          </a:ln>
                          <a:solidFill>
                            <a:schemeClr val="bg1"/>
                          </a:solidFill>
                          <a:effectLst/>
                          <a:uLnTx/>
                          <a:uFillTx/>
                          <a:latin typeface="+mn-lt"/>
                          <a:ea typeface="+mn-ea"/>
                          <a:cs typeface="+mn-cs"/>
                        </a:rPr>
                        <a:t>%</a:t>
                      </a:r>
                    </a:p>
                  </a:txBody>
                  <a:tcPr marL="5586" marR="5586" marT="5586" marB="0">
                    <a:solidFill>
                      <a:schemeClr val="bg1">
                        <a:lumMod val="75000"/>
                      </a:schemeClr>
                    </a:solidFill>
                  </a:tcPr>
                </a:tc>
                <a:tc>
                  <a:txBody>
                    <a:bodyPr/>
                    <a:lstStyle/>
                    <a:p>
                      <a:pPr marL="0" marR="0" lvl="0" indent="0" algn="ctr" defTabSz="497693" rtl="0" eaLnBrk="1" fontAlgn="t" latinLnBrk="0" hangingPunct="1">
                        <a:lnSpc>
                          <a:spcPct val="100000"/>
                        </a:lnSpc>
                        <a:spcBef>
                          <a:spcPts val="0"/>
                        </a:spcBef>
                        <a:spcAft>
                          <a:spcPts val="0"/>
                        </a:spcAft>
                        <a:buClrTx/>
                        <a:buSzTx/>
                        <a:buFontTx/>
                        <a:buNone/>
                        <a:tabLst/>
                        <a:defRPr/>
                      </a:pPr>
                      <a:r>
                        <a:rPr kumimoji="0" lang="en-IE" sz="1000" b="0" i="1" u="none" strike="noStrike" kern="1200" cap="none" spc="0" normalizeH="0" baseline="0" noProof="0" dirty="0">
                          <a:ln>
                            <a:noFill/>
                          </a:ln>
                          <a:solidFill>
                            <a:schemeClr val="bg1"/>
                          </a:solidFill>
                          <a:effectLst/>
                          <a:uLnTx/>
                          <a:uFillTx/>
                          <a:latin typeface="+mn-lt"/>
                          <a:ea typeface="+mn-ea"/>
                          <a:cs typeface="+mn-cs"/>
                        </a:rPr>
                        <a:t>%</a:t>
                      </a:r>
                    </a:p>
                  </a:txBody>
                  <a:tcPr marL="5586" marR="5586" marT="5586" marB="0">
                    <a:solidFill>
                      <a:schemeClr val="bg1">
                        <a:lumMod val="75000"/>
                      </a:schemeClr>
                    </a:solidFill>
                  </a:tcPr>
                </a:tc>
                <a:tc>
                  <a:txBody>
                    <a:bodyPr/>
                    <a:lstStyle/>
                    <a:p>
                      <a:pPr marL="0" marR="0" lvl="0" indent="0" algn="ctr" defTabSz="497693" rtl="0" eaLnBrk="1" fontAlgn="t" latinLnBrk="0" hangingPunct="1">
                        <a:lnSpc>
                          <a:spcPct val="100000"/>
                        </a:lnSpc>
                        <a:spcBef>
                          <a:spcPts val="0"/>
                        </a:spcBef>
                        <a:spcAft>
                          <a:spcPts val="0"/>
                        </a:spcAft>
                        <a:buClrTx/>
                        <a:buSzTx/>
                        <a:buFontTx/>
                        <a:buNone/>
                        <a:tabLst/>
                        <a:defRPr/>
                      </a:pPr>
                      <a:r>
                        <a:rPr kumimoji="0" lang="en-IE" sz="1000" b="0" i="1" u="none" strike="noStrike" kern="1200" cap="none" spc="0" normalizeH="0" baseline="0" noProof="0" dirty="0">
                          <a:ln>
                            <a:noFill/>
                          </a:ln>
                          <a:solidFill>
                            <a:schemeClr val="bg1"/>
                          </a:solidFill>
                          <a:effectLst/>
                          <a:uLnTx/>
                          <a:uFillTx/>
                          <a:latin typeface="+mn-lt"/>
                          <a:ea typeface="+mn-ea"/>
                          <a:cs typeface="+mn-cs"/>
                        </a:rPr>
                        <a:t>%</a:t>
                      </a:r>
                    </a:p>
                  </a:txBody>
                  <a:tcPr marL="5586" marR="5586" marT="5586" marB="0">
                    <a:solidFill>
                      <a:schemeClr val="bg1">
                        <a:lumMod val="75000"/>
                      </a:schemeClr>
                    </a:solidFill>
                  </a:tcPr>
                </a:tc>
                <a:tc>
                  <a:txBody>
                    <a:bodyPr/>
                    <a:lstStyle/>
                    <a:p>
                      <a:pPr marL="0" marR="0" lvl="0" indent="0" algn="ctr" defTabSz="497693" rtl="0" eaLnBrk="1" fontAlgn="t" latinLnBrk="0" hangingPunct="1">
                        <a:lnSpc>
                          <a:spcPct val="100000"/>
                        </a:lnSpc>
                        <a:spcBef>
                          <a:spcPts val="0"/>
                        </a:spcBef>
                        <a:spcAft>
                          <a:spcPts val="0"/>
                        </a:spcAft>
                        <a:buClrTx/>
                        <a:buSzTx/>
                        <a:buFontTx/>
                        <a:buNone/>
                        <a:tabLst/>
                        <a:defRPr/>
                      </a:pPr>
                      <a:r>
                        <a:rPr kumimoji="0" lang="en-IE" sz="1000" b="0" i="1" u="none" strike="noStrike" kern="1200" cap="none" spc="0" normalizeH="0" baseline="0" noProof="0" dirty="0">
                          <a:ln>
                            <a:noFill/>
                          </a:ln>
                          <a:solidFill>
                            <a:schemeClr val="bg1"/>
                          </a:solidFill>
                          <a:effectLst/>
                          <a:uLnTx/>
                          <a:uFillTx/>
                          <a:latin typeface="+mn-lt"/>
                          <a:ea typeface="+mn-ea"/>
                          <a:cs typeface="+mn-cs"/>
                        </a:rPr>
                        <a:t>%</a:t>
                      </a:r>
                    </a:p>
                  </a:txBody>
                  <a:tcPr marL="5586" marR="5586" marT="5586" marB="0">
                    <a:solidFill>
                      <a:schemeClr val="bg1">
                        <a:lumMod val="75000"/>
                      </a:schemeClr>
                    </a:solidFill>
                  </a:tcPr>
                </a:tc>
                <a:tc>
                  <a:txBody>
                    <a:bodyPr/>
                    <a:lstStyle/>
                    <a:p>
                      <a:pPr marL="0" marR="0" lvl="0" indent="0" algn="ctr" defTabSz="497693" rtl="0" eaLnBrk="1" fontAlgn="t" latinLnBrk="0" hangingPunct="1">
                        <a:lnSpc>
                          <a:spcPct val="100000"/>
                        </a:lnSpc>
                        <a:spcBef>
                          <a:spcPts val="0"/>
                        </a:spcBef>
                        <a:spcAft>
                          <a:spcPts val="0"/>
                        </a:spcAft>
                        <a:buClrTx/>
                        <a:buSzTx/>
                        <a:buFontTx/>
                        <a:buNone/>
                        <a:tabLst/>
                        <a:defRPr/>
                      </a:pPr>
                      <a:r>
                        <a:rPr kumimoji="0" lang="en-IE" sz="1000" b="0" i="1" u="none" strike="noStrike" kern="1200" cap="none" spc="0" normalizeH="0" baseline="0" noProof="0" dirty="0">
                          <a:ln>
                            <a:noFill/>
                          </a:ln>
                          <a:solidFill>
                            <a:schemeClr val="bg1"/>
                          </a:solidFill>
                          <a:effectLst/>
                          <a:uLnTx/>
                          <a:uFillTx/>
                          <a:latin typeface="+mn-lt"/>
                          <a:ea typeface="+mn-ea"/>
                          <a:cs typeface="+mn-cs"/>
                        </a:rPr>
                        <a:t>%</a:t>
                      </a:r>
                    </a:p>
                  </a:txBody>
                  <a:tcPr marL="5586" marR="5586" marT="5586" marB="0">
                    <a:solidFill>
                      <a:schemeClr val="bg1">
                        <a:lumMod val="75000"/>
                      </a:schemeClr>
                    </a:solidFill>
                  </a:tcPr>
                </a:tc>
                <a:extLst>
                  <a:ext uri="{0D108BD9-81ED-4DB2-BD59-A6C34878D82A}">
                    <a16:rowId xmlns="" xmlns:a16="http://schemas.microsoft.com/office/drawing/2014/main" val="2331962389"/>
                  </a:ext>
                </a:extLst>
              </a:tr>
              <a:tr h="493356">
                <a:tc>
                  <a:txBody>
                    <a:bodyPr/>
                    <a:lstStyle/>
                    <a:p>
                      <a:pPr algn="l" fontAlgn="t"/>
                      <a:r>
                        <a:rPr lang="en-IE" sz="1100" u="none" strike="noStrike" kern="1200" dirty="0">
                          <a:solidFill>
                            <a:schemeClr val="dk1"/>
                          </a:solidFill>
                          <a:effectLst/>
                          <a:latin typeface="+mn-lt"/>
                          <a:ea typeface="+mn-ea"/>
                          <a:cs typeface="+mn-cs"/>
                        </a:rPr>
                        <a:t>On Television</a:t>
                      </a:r>
                    </a:p>
                  </a:txBody>
                  <a:tcPr marL="9525" marR="9525" marT="9525" marB="0" anchor="ctr">
                    <a:solidFill>
                      <a:schemeClr val="bg1">
                        <a:lumMod val="95000"/>
                      </a:schemeClr>
                    </a:solidFill>
                  </a:tcPr>
                </a:tc>
                <a:tc>
                  <a:txBody>
                    <a:bodyPr/>
                    <a:lstStyle/>
                    <a:p>
                      <a:pPr algn="ctr" fontAlgn="t"/>
                      <a:r>
                        <a:rPr lang="en-IE" sz="1100" u="none" strike="noStrike" kern="1200" dirty="0">
                          <a:solidFill>
                            <a:schemeClr val="dk1"/>
                          </a:solidFill>
                          <a:effectLst/>
                          <a:latin typeface="+mn-lt"/>
                          <a:ea typeface="+mn-ea"/>
                          <a:cs typeface="+mn-cs"/>
                        </a:rPr>
                        <a:t>36</a:t>
                      </a:r>
                    </a:p>
                  </a:txBody>
                  <a:tcPr marL="9525" marR="9525" marT="9525" marB="0" anchor="ctr">
                    <a:solidFill>
                      <a:schemeClr val="bg1">
                        <a:lumMod val="95000"/>
                      </a:schemeClr>
                    </a:solidFill>
                  </a:tcPr>
                </a:tc>
                <a:tc>
                  <a:txBody>
                    <a:bodyPr/>
                    <a:lstStyle/>
                    <a:p>
                      <a:pPr algn="ctr" fontAlgn="t"/>
                      <a:r>
                        <a:rPr lang="en-IE" sz="1100" u="none" strike="noStrike" kern="1200" dirty="0">
                          <a:solidFill>
                            <a:schemeClr val="dk1"/>
                          </a:solidFill>
                          <a:effectLst/>
                          <a:latin typeface="+mn-lt"/>
                          <a:ea typeface="+mn-ea"/>
                          <a:cs typeface="+mn-cs"/>
                        </a:rPr>
                        <a:t>41</a:t>
                      </a:r>
                    </a:p>
                  </a:txBody>
                  <a:tcPr marL="9525" marR="9525" marT="9525" marB="0" anchor="ctr">
                    <a:solidFill>
                      <a:schemeClr val="bg1">
                        <a:lumMod val="95000"/>
                      </a:schemeClr>
                    </a:solidFill>
                  </a:tcPr>
                </a:tc>
                <a:tc>
                  <a:txBody>
                    <a:bodyPr/>
                    <a:lstStyle/>
                    <a:p>
                      <a:pPr algn="ctr" fontAlgn="t"/>
                      <a:r>
                        <a:rPr lang="en-IE" sz="1100" u="none" strike="noStrike" kern="1200" dirty="0">
                          <a:solidFill>
                            <a:schemeClr val="dk1"/>
                          </a:solidFill>
                          <a:effectLst/>
                          <a:latin typeface="+mn-lt"/>
                          <a:ea typeface="+mn-ea"/>
                          <a:cs typeface="+mn-cs"/>
                        </a:rPr>
                        <a:t>34</a:t>
                      </a:r>
                    </a:p>
                  </a:txBody>
                  <a:tcPr marL="9525" marR="9525" marT="9525" marB="0" anchor="ctr">
                    <a:solidFill>
                      <a:schemeClr val="bg1">
                        <a:lumMod val="95000"/>
                      </a:schemeClr>
                    </a:solidFill>
                  </a:tcPr>
                </a:tc>
                <a:tc>
                  <a:txBody>
                    <a:bodyPr/>
                    <a:lstStyle/>
                    <a:p>
                      <a:pPr algn="ctr" fontAlgn="t"/>
                      <a:r>
                        <a:rPr lang="en-IE" sz="1100" u="none" strike="noStrike" kern="1200" dirty="0">
                          <a:solidFill>
                            <a:schemeClr val="dk1"/>
                          </a:solidFill>
                          <a:effectLst/>
                          <a:latin typeface="+mn-lt"/>
                          <a:ea typeface="+mn-ea"/>
                          <a:cs typeface="+mn-cs"/>
                        </a:rPr>
                        <a:t>43</a:t>
                      </a:r>
                    </a:p>
                  </a:txBody>
                  <a:tcPr marL="9525" marR="9525" marT="9525" marB="0" anchor="ctr">
                    <a:solidFill>
                      <a:schemeClr val="accent1">
                        <a:lumMod val="60000"/>
                        <a:lumOff val="40000"/>
                      </a:schemeClr>
                    </a:solidFill>
                  </a:tcPr>
                </a:tc>
                <a:tc>
                  <a:txBody>
                    <a:bodyPr/>
                    <a:lstStyle/>
                    <a:p>
                      <a:pPr algn="ctr" fontAlgn="t"/>
                      <a:r>
                        <a:rPr lang="en-IE" sz="1100" u="none" strike="noStrike" kern="1200" dirty="0">
                          <a:solidFill>
                            <a:schemeClr val="dk1"/>
                          </a:solidFill>
                          <a:effectLst/>
                          <a:latin typeface="+mn-lt"/>
                          <a:ea typeface="+mn-ea"/>
                          <a:cs typeface="+mn-cs"/>
                        </a:rPr>
                        <a:t>50</a:t>
                      </a:r>
                    </a:p>
                  </a:txBody>
                  <a:tcPr marL="9525" marR="9525" marT="9525" marB="0" anchor="ctr">
                    <a:solidFill>
                      <a:schemeClr val="accent1">
                        <a:lumMod val="60000"/>
                        <a:lumOff val="40000"/>
                      </a:schemeClr>
                    </a:solidFill>
                  </a:tcPr>
                </a:tc>
                <a:tc>
                  <a:txBody>
                    <a:bodyPr/>
                    <a:lstStyle/>
                    <a:p>
                      <a:pPr algn="ctr" fontAlgn="t"/>
                      <a:r>
                        <a:rPr lang="en-IE" sz="1100" u="none" strike="noStrike" kern="1200" dirty="0">
                          <a:solidFill>
                            <a:schemeClr val="dk1"/>
                          </a:solidFill>
                          <a:effectLst/>
                          <a:latin typeface="+mn-lt"/>
                          <a:ea typeface="+mn-ea"/>
                          <a:cs typeface="+mn-cs"/>
                        </a:rPr>
                        <a:t>22</a:t>
                      </a:r>
                    </a:p>
                  </a:txBody>
                  <a:tcPr marL="9525" marR="9525" marT="9525" marB="0" anchor="ctr">
                    <a:solidFill>
                      <a:schemeClr val="bg1">
                        <a:lumMod val="95000"/>
                      </a:schemeClr>
                    </a:solidFill>
                  </a:tcPr>
                </a:tc>
                <a:tc>
                  <a:txBody>
                    <a:bodyPr/>
                    <a:lstStyle/>
                    <a:p>
                      <a:pPr algn="ctr" fontAlgn="t"/>
                      <a:r>
                        <a:rPr lang="en-IE" sz="1100" u="none" strike="noStrike" kern="1200" dirty="0">
                          <a:solidFill>
                            <a:schemeClr val="dk1"/>
                          </a:solidFill>
                          <a:effectLst/>
                          <a:latin typeface="+mn-lt"/>
                          <a:ea typeface="+mn-ea"/>
                          <a:cs typeface="+mn-cs"/>
                        </a:rPr>
                        <a:t>28</a:t>
                      </a:r>
                    </a:p>
                  </a:txBody>
                  <a:tcPr marL="9525" marR="9525" marT="9525" marB="0" anchor="ctr">
                    <a:solidFill>
                      <a:schemeClr val="bg1">
                        <a:lumMod val="95000"/>
                      </a:schemeClr>
                    </a:solidFill>
                  </a:tcPr>
                </a:tc>
                <a:extLst>
                  <a:ext uri="{0D108BD9-81ED-4DB2-BD59-A6C34878D82A}">
                    <a16:rowId xmlns="" xmlns:a16="http://schemas.microsoft.com/office/drawing/2014/main" val="113736809"/>
                  </a:ext>
                </a:extLst>
              </a:tr>
              <a:tr h="493356">
                <a:tc>
                  <a:txBody>
                    <a:bodyPr/>
                    <a:lstStyle/>
                    <a:p>
                      <a:pPr algn="l" fontAlgn="t"/>
                      <a:r>
                        <a:rPr lang="en-IE" sz="1100" u="none" strike="noStrike" kern="1200">
                          <a:solidFill>
                            <a:schemeClr val="dk1"/>
                          </a:solidFill>
                          <a:effectLst/>
                          <a:latin typeface="+mn-lt"/>
                          <a:ea typeface="+mn-ea"/>
                          <a:cs typeface="+mn-cs"/>
                        </a:rPr>
                        <a:t>On Radio</a:t>
                      </a:r>
                    </a:p>
                  </a:txBody>
                  <a:tcPr marL="9525" marR="9525" marT="9525" marB="0" anchor="ctr">
                    <a:solidFill>
                      <a:schemeClr val="bg1">
                        <a:lumMod val="95000"/>
                      </a:schemeClr>
                    </a:solidFill>
                  </a:tcPr>
                </a:tc>
                <a:tc>
                  <a:txBody>
                    <a:bodyPr/>
                    <a:lstStyle/>
                    <a:p>
                      <a:pPr algn="ctr" fontAlgn="t"/>
                      <a:r>
                        <a:rPr lang="en-IE" sz="1100" u="none" strike="noStrike" kern="1200" dirty="0">
                          <a:solidFill>
                            <a:schemeClr val="dk1"/>
                          </a:solidFill>
                          <a:effectLst/>
                          <a:latin typeface="+mn-lt"/>
                          <a:ea typeface="+mn-ea"/>
                          <a:cs typeface="+mn-cs"/>
                        </a:rPr>
                        <a:t>30</a:t>
                      </a:r>
                    </a:p>
                  </a:txBody>
                  <a:tcPr marL="9525" marR="9525" marT="9525" marB="0" anchor="ctr">
                    <a:solidFill>
                      <a:schemeClr val="bg1">
                        <a:lumMod val="95000"/>
                      </a:schemeClr>
                    </a:solidFill>
                  </a:tcPr>
                </a:tc>
                <a:tc>
                  <a:txBody>
                    <a:bodyPr/>
                    <a:lstStyle/>
                    <a:p>
                      <a:pPr algn="ctr" fontAlgn="t"/>
                      <a:r>
                        <a:rPr lang="en-IE" sz="1100" u="none" strike="noStrike" kern="1200" dirty="0">
                          <a:solidFill>
                            <a:schemeClr val="dk1"/>
                          </a:solidFill>
                          <a:effectLst/>
                          <a:latin typeface="+mn-lt"/>
                          <a:ea typeface="+mn-ea"/>
                          <a:cs typeface="+mn-cs"/>
                        </a:rPr>
                        <a:t>32</a:t>
                      </a:r>
                    </a:p>
                  </a:txBody>
                  <a:tcPr marL="9525" marR="9525" marT="9525" marB="0" anchor="ctr">
                    <a:solidFill>
                      <a:schemeClr val="bg1">
                        <a:lumMod val="95000"/>
                      </a:schemeClr>
                    </a:solidFill>
                  </a:tcPr>
                </a:tc>
                <a:tc>
                  <a:txBody>
                    <a:bodyPr/>
                    <a:lstStyle/>
                    <a:p>
                      <a:pPr algn="ctr" fontAlgn="t"/>
                      <a:r>
                        <a:rPr lang="en-IE" sz="1100" u="none" strike="noStrike" kern="1200" dirty="0">
                          <a:solidFill>
                            <a:schemeClr val="dk1"/>
                          </a:solidFill>
                          <a:effectLst/>
                          <a:latin typeface="+mn-lt"/>
                          <a:ea typeface="+mn-ea"/>
                          <a:cs typeface="+mn-cs"/>
                        </a:rPr>
                        <a:t>28</a:t>
                      </a:r>
                    </a:p>
                  </a:txBody>
                  <a:tcPr marL="9525" marR="9525" marT="9525" marB="0" anchor="ctr">
                    <a:solidFill>
                      <a:schemeClr val="bg1">
                        <a:lumMod val="95000"/>
                      </a:schemeClr>
                    </a:solidFill>
                  </a:tcPr>
                </a:tc>
                <a:tc>
                  <a:txBody>
                    <a:bodyPr/>
                    <a:lstStyle/>
                    <a:p>
                      <a:pPr algn="ctr" fontAlgn="t"/>
                      <a:r>
                        <a:rPr lang="en-IE" sz="1100" u="none" strike="noStrike" kern="1200" dirty="0">
                          <a:solidFill>
                            <a:schemeClr val="dk1"/>
                          </a:solidFill>
                          <a:effectLst/>
                          <a:latin typeface="+mn-lt"/>
                          <a:ea typeface="+mn-ea"/>
                          <a:cs typeface="+mn-cs"/>
                        </a:rPr>
                        <a:t>33</a:t>
                      </a:r>
                    </a:p>
                  </a:txBody>
                  <a:tcPr marL="9525" marR="9525" marT="9525" marB="0" anchor="ctr">
                    <a:solidFill>
                      <a:schemeClr val="bg1">
                        <a:lumMod val="95000"/>
                      </a:schemeClr>
                    </a:solidFill>
                  </a:tcPr>
                </a:tc>
                <a:tc>
                  <a:txBody>
                    <a:bodyPr/>
                    <a:lstStyle/>
                    <a:p>
                      <a:pPr algn="ctr" fontAlgn="t"/>
                      <a:r>
                        <a:rPr lang="en-IE" sz="1100" u="none" strike="noStrike" kern="1200" dirty="0">
                          <a:solidFill>
                            <a:schemeClr val="dk1"/>
                          </a:solidFill>
                          <a:effectLst/>
                          <a:latin typeface="+mn-lt"/>
                          <a:ea typeface="+mn-ea"/>
                          <a:cs typeface="+mn-cs"/>
                        </a:rPr>
                        <a:t>37</a:t>
                      </a:r>
                    </a:p>
                  </a:txBody>
                  <a:tcPr marL="9525" marR="9525" marT="9525" marB="0" anchor="ctr">
                    <a:solidFill>
                      <a:schemeClr val="accent1">
                        <a:lumMod val="60000"/>
                        <a:lumOff val="40000"/>
                      </a:schemeClr>
                    </a:solidFill>
                  </a:tcPr>
                </a:tc>
                <a:tc>
                  <a:txBody>
                    <a:bodyPr/>
                    <a:lstStyle/>
                    <a:p>
                      <a:pPr algn="ctr" fontAlgn="t"/>
                      <a:r>
                        <a:rPr lang="en-IE" sz="1100" u="none" strike="noStrike" kern="1200" dirty="0">
                          <a:solidFill>
                            <a:schemeClr val="dk1"/>
                          </a:solidFill>
                          <a:effectLst/>
                          <a:latin typeface="+mn-lt"/>
                          <a:ea typeface="+mn-ea"/>
                          <a:cs typeface="+mn-cs"/>
                        </a:rPr>
                        <a:t>18</a:t>
                      </a:r>
                    </a:p>
                  </a:txBody>
                  <a:tcPr marL="9525" marR="9525" marT="9525" marB="0" anchor="ctr">
                    <a:solidFill>
                      <a:schemeClr val="bg1">
                        <a:lumMod val="95000"/>
                      </a:schemeClr>
                    </a:solidFill>
                  </a:tcPr>
                </a:tc>
                <a:tc>
                  <a:txBody>
                    <a:bodyPr/>
                    <a:lstStyle/>
                    <a:p>
                      <a:pPr algn="ctr" fontAlgn="t"/>
                      <a:r>
                        <a:rPr lang="en-IE" sz="1100" u="none" strike="noStrike" kern="1200">
                          <a:solidFill>
                            <a:schemeClr val="dk1"/>
                          </a:solidFill>
                          <a:effectLst/>
                          <a:latin typeface="+mn-lt"/>
                          <a:ea typeface="+mn-ea"/>
                          <a:cs typeface="+mn-cs"/>
                        </a:rPr>
                        <a:t>27</a:t>
                      </a:r>
                    </a:p>
                  </a:txBody>
                  <a:tcPr marL="9525" marR="9525" marT="9525" marB="0" anchor="ctr">
                    <a:solidFill>
                      <a:schemeClr val="bg1">
                        <a:lumMod val="95000"/>
                      </a:schemeClr>
                    </a:solidFill>
                  </a:tcPr>
                </a:tc>
                <a:extLst>
                  <a:ext uri="{0D108BD9-81ED-4DB2-BD59-A6C34878D82A}">
                    <a16:rowId xmlns="" xmlns:a16="http://schemas.microsoft.com/office/drawing/2014/main" val="1825986463"/>
                  </a:ext>
                </a:extLst>
              </a:tr>
              <a:tr h="493356">
                <a:tc>
                  <a:txBody>
                    <a:bodyPr/>
                    <a:lstStyle/>
                    <a:p>
                      <a:pPr algn="l" fontAlgn="t"/>
                      <a:r>
                        <a:rPr lang="en-IE" sz="1100" u="none" strike="noStrike" kern="1200">
                          <a:solidFill>
                            <a:schemeClr val="dk1"/>
                          </a:solidFill>
                          <a:effectLst/>
                          <a:latin typeface="+mn-lt"/>
                          <a:ea typeface="+mn-ea"/>
                          <a:cs typeface="+mn-cs"/>
                        </a:rPr>
                        <a:t>Online</a:t>
                      </a:r>
                    </a:p>
                  </a:txBody>
                  <a:tcPr marL="9525" marR="9525" marT="9525" marB="0" anchor="ctr">
                    <a:solidFill>
                      <a:schemeClr val="bg1">
                        <a:lumMod val="95000"/>
                      </a:schemeClr>
                    </a:solidFill>
                  </a:tcPr>
                </a:tc>
                <a:tc>
                  <a:txBody>
                    <a:bodyPr/>
                    <a:lstStyle/>
                    <a:p>
                      <a:pPr algn="ctr" fontAlgn="t"/>
                      <a:r>
                        <a:rPr lang="en-IE" sz="1100" u="none" strike="noStrike" kern="1200">
                          <a:solidFill>
                            <a:schemeClr val="dk1"/>
                          </a:solidFill>
                          <a:effectLst/>
                          <a:latin typeface="+mn-lt"/>
                          <a:ea typeface="+mn-ea"/>
                          <a:cs typeface="+mn-cs"/>
                        </a:rPr>
                        <a:t>27</a:t>
                      </a:r>
                    </a:p>
                  </a:txBody>
                  <a:tcPr marL="9525" marR="9525" marT="9525" marB="0" anchor="ctr">
                    <a:solidFill>
                      <a:schemeClr val="bg1">
                        <a:lumMod val="95000"/>
                      </a:schemeClr>
                    </a:solidFill>
                  </a:tcPr>
                </a:tc>
                <a:tc>
                  <a:txBody>
                    <a:bodyPr/>
                    <a:lstStyle/>
                    <a:p>
                      <a:pPr algn="ctr" fontAlgn="t"/>
                      <a:r>
                        <a:rPr lang="en-IE" sz="1100" u="none" strike="noStrike" kern="1200">
                          <a:solidFill>
                            <a:schemeClr val="dk1"/>
                          </a:solidFill>
                          <a:effectLst/>
                          <a:latin typeface="+mn-lt"/>
                          <a:ea typeface="+mn-ea"/>
                          <a:cs typeface="+mn-cs"/>
                        </a:rPr>
                        <a:t>30</a:t>
                      </a:r>
                    </a:p>
                  </a:txBody>
                  <a:tcPr marL="9525" marR="9525" marT="9525" marB="0" anchor="ctr">
                    <a:solidFill>
                      <a:schemeClr val="bg1">
                        <a:lumMod val="95000"/>
                      </a:schemeClr>
                    </a:solidFill>
                  </a:tcPr>
                </a:tc>
                <a:tc>
                  <a:txBody>
                    <a:bodyPr/>
                    <a:lstStyle/>
                    <a:p>
                      <a:pPr algn="ctr" fontAlgn="t"/>
                      <a:r>
                        <a:rPr lang="en-IE" sz="1100" u="none" strike="noStrike" kern="1200">
                          <a:solidFill>
                            <a:schemeClr val="dk1"/>
                          </a:solidFill>
                          <a:effectLst/>
                          <a:latin typeface="+mn-lt"/>
                          <a:ea typeface="+mn-ea"/>
                          <a:cs typeface="+mn-cs"/>
                        </a:rPr>
                        <a:t>26</a:t>
                      </a:r>
                    </a:p>
                  </a:txBody>
                  <a:tcPr marL="9525" marR="9525" marT="9525" marB="0" anchor="ctr">
                    <a:solidFill>
                      <a:schemeClr val="bg1">
                        <a:lumMod val="95000"/>
                      </a:schemeClr>
                    </a:solidFill>
                  </a:tcPr>
                </a:tc>
                <a:tc>
                  <a:txBody>
                    <a:bodyPr/>
                    <a:lstStyle/>
                    <a:p>
                      <a:pPr algn="ctr" fontAlgn="t"/>
                      <a:r>
                        <a:rPr lang="en-IE" sz="1100" u="none" strike="noStrike" kern="1200">
                          <a:solidFill>
                            <a:schemeClr val="dk1"/>
                          </a:solidFill>
                          <a:effectLst/>
                          <a:latin typeface="+mn-lt"/>
                          <a:ea typeface="+mn-ea"/>
                          <a:cs typeface="+mn-cs"/>
                        </a:rPr>
                        <a:t>25</a:t>
                      </a:r>
                    </a:p>
                  </a:txBody>
                  <a:tcPr marL="9525" marR="9525" marT="9525" marB="0" anchor="ctr">
                    <a:solidFill>
                      <a:schemeClr val="bg1">
                        <a:lumMod val="95000"/>
                      </a:schemeClr>
                    </a:solidFill>
                  </a:tcPr>
                </a:tc>
                <a:tc>
                  <a:txBody>
                    <a:bodyPr/>
                    <a:lstStyle/>
                    <a:p>
                      <a:pPr algn="ctr" fontAlgn="t"/>
                      <a:r>
                        <a:rPr lang="en-IE" sz="1100" u="none" strike="noStrike" kern="1200" dirty="0">
                          <a:solidFill>
                            <a:schemeClr val="dk1"/>
                          </a:solidFill>
                          <a:effectLst/>
                          <a:latin typeface="+mn-lt"/>
                          <a:ea typeface="+mn-ea"/>
                          <a:cs typeface="+mn-cs"/>
                        </a:rPr>
                        <a:t>41</a:t>
                      </a:r>
                    </a:p>
                  </a:txBody>
                  <a:tcPr marL="9525" marR="9525" marT="9525" marB="0" anchor="ctr">
                    <a:solidFill>
                      <a:schemeClr val="accent1">
                        <a:lumMod val="60000"/>
                        <a:lumOff val="40000"/>
                      </a:schemeClr>
                    </a:solidFill>
                  </a:tcPr>
                </a:tc>
                <a:tc>
                  <a:txBody>
                    <a:bodyPr/>
                    <a:lstStyle/>
                    <a:p>
                      <a:pPr algn="ctr" fontAlgn="t"/>
                      <a:r>
                        <a:rPr lang="en-IE" sz="1100" u="none" strike="noStrike" kern="1200" dirty="0">
                          <a:solidFill>
                            <a:schemeClr val="dk1"/>
                          </a:solidFill>
                          <a:effectLst/>
                          <a:latin typeface="+mn-lt"/>
                          <a:ea typeface="+mn-ea"/>
                          <a:cs typeface="+mn-cs"/>
                        </a:rPr>
                        <a:t>15</a:t>
                      </a:r>
                    </a:p>
                  </a:txBody>
                  <a:tcPr marL="9525" marR="9525" marT="9525" marB="0" anchor="ctr">
                    <a:solidFill>
                      <a:schemeClr val="bg1">
                        <a:lumMod val="95000"/>
                      </a:schemeClr>
                    </a:solidFill>
                  </a:tcPr>
                </a:tc>
                <a:tc>
                  <a:txBody>
                    <a:bodyPr/>
                    <a:lstStyle/>
                    <a:p>
                      <a:pPr algn="ctr" fontAlgn="t"/>
                      <a:r>
                        <a:rPr lang="en-IE" sz="1100" u="none" strike="noStrike" kern="1200" dirty="0">
                          <a:solidFill>
                            <a:schemeClr val="dk1"/>
                          </a:solidFill>
                          <a:effectLst/>
                          <a:latin typeface="+mn-lt"/>
                          <a:ea typeface="+mn-ea"/>
                          <a:cs typeface="+mn-cs"/>
                        </a:rPr>
                        <a:t>23</a:t>
                      </a:r>
                    </a:p>
                  </a:txBody>
                  <a:tcPr marL="9525" marR="9525" marT="9525" marB="0" anchor="ctr">
                    <a:solidFill>
                      <a:schemeClr val="bg1">
                        <a:lumMod val="95000"/>
                      </a:schemeClr>
                    </a:solidFill>
                  </a:tcPr>
                </a:tc>
                <a:extLst>
                  <a:ext uri="{0D108BD9-81ED-4DB2-BD59-A6C34878D82A}">
                    <a16:rowId xmlns="" xmlns:a16="http://schemas.microsoft.com/office/drawing/2014/main" val="317205370"/>
                  </a:ext>
                </a:extLst>
              </a:tr>
            </a:tbl>
          </a:graphicData>
        </a:graphic>
      </p:graphicFrame>
    </p:spTree>
    <p:extLst>
      <p:ext uri="{BB962C8B-B14F-4D97-AF65-F5344CB8AC3E}">
        <p14:creationId xmlns:p14="http://schemas.microsoft.com/office/powerpoint/2010/main" val="2087973510"/>
      </p:ext>
    </p:extLst>
  </p:cSld>
  <p:clrMapOvr>
    <a:masterClrMapping/>
  </p:clrMapOvr>
  <p:transition spd="slow">
    <p:wipe dir="r"/>
  </p:transition>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55C826C2-6862-4877-B32A-2A8A21399232}"/>
              </a:ext>
            </a:extLst>
          </p:cNvPr>
          <p:cNvSpPr>
            <a:spLocks noGrp="1"/>
          </p:cNvSpPr>
          <p:nvPr>
            <p:ph type="body" sz="quarter" idx="49"/>
          </p:nvPr>
        </p:nvSpPr>
        <p:spPr>
          <a:xfrm>
            <a:off x="232011" y="501972"/>
            <a:ext cx="5548676" cy="323941"/>
          </a:xfrm>
        </p:spPr>
        <p:txBody>
          <a:bodyPr/>
          <a:lstStyle/>
          <a:p>
            <a:r>
              <a:rPr lang="en-IE" dirty="0">
                <a:solidFill>
                  <a:prstClr val="white">
                    <a:lumMod val="50000"/>
                  </a:prstClr>
                </a:solidFill>
              </a:rPr>
              <a:t>Base : All Adults N – 1,303</a:t>
            </a:r>
            <a:endParaRPr lang="en-IE" dirty="0"/>
          </a:p>
        </p:txBody>
      </p:sp>
      <p:sp>
        <p:nvSpPr>
          <p:cNvPr id="2" name="Title 1">
            <a:extLst>
              <a:ext uri="{FF2B5EF4-FFF2-40B4-BE49-F238E27FC236}">
                <a16:creationId xmlns="" xmlns:a16="http://schemas.microsoft.com/office/drawing/2014/main" id="{73A4E6A3-C6F9-422C-ABBA-3A21C7FF6CF8}"/>
              </a:ext>
            </a:extLst>
          </p:cNvPr>
          <p:cNvSpPr>
            <a:spLocks noGrp="1"/>
          </p:cNvSpPr>
          <p:nvPr>
            <p:ph type="title"/>
          </p:nvPr>
        </p:nvSpPr>
        <p:spPr>
          <a:xfrm>
            <a:off x="232011" y="89801"/>
            <a:ext cx="7952663" cy="370620"/>
          </a:xfrm>
        </p:spPr>
        <p:txBody>
          <a:bodyPr>
            <a:normAutofit fontScale="90000"/>
          </a:bodyPr>
          <a:lstStyle/>
          <a:p>
            <a:r>
              <a:rPr lang="en-IE" sz="2700" dirty="0"/>
              <a:t>Arts Engagement at Home: Past 12 Months</a:t>
            </a:r>
            <a:endParaRPr lang="en-IE" dirty="0"/>
          </a:p>
        </p:txBody>
      </p:sp>
      <p:sp>
        <p:nvSpPr>
          <p:cNvPr id="5" name="Text Placeholder 4">
            <a:extLst>
              <a:ext uri="{FF2B5EF4-FFF2-40B4-BE49-F238E27FC236}">
                <a16:creationId xmlns="" xmlns:a16="http://schemas.microsoft.com/office/drawing/2014/main" id="{C2C2E808-6598-4491-BFC0-CAD58335DFAF}"/>
              </a:ext>
            </a:extLst>
          </p:cNvPr>
          <p:cNvSpPr>
            <a:spLocks noGrp="1"/>
          </p:cNvSpPr>
          <p:nvPr>
            <p:ph type="body" sz="quarter" idx="60"/>
          </p:nvPr>
        </p:nvSpPr>
        <p:spPr>
          <a:xfrm>
            <a:off x="574934" y="6547885"/>
            <a:ext cx="7042362" cy="285204"/>
          </a:xfrm>
        </p:spPr>
        <p:txBody>
          <a:bodyPr/>
          <a:lstStyle/>
          <a:p>
            <a:pPr fontAlgn="t"/>
            <a:r>
              <a:rPr lang="en-IE" i="0" dirty="0"/>
              <a:t>Q.24a Which of these have you done in the past 12 months?</a:t>
            </a:r>
          </a:p>
          <a:p>
            <a:endParaRPr lang="en-IE" dirty="0"/>
          </a:p>
        </p:txBody>
      </p:sp>
      <p:graphicFrame>
        <p:nvGraphicFramePr>
          <p:cNvPr id="9" name="Chart 8">
            <a:extLst>
              <a:ext uri="{FF2B5EF4-FFF2-40B4-BE49-F238E27FC236}">
                <a16:creationId xmlns="" xmlns:a16="http://schemas.microsoft.com/office/drawing/2014/main" id="{7E2B1FDB-73A1-479E-BEF6-7AD8CDE7D779}"/>
              </a:ext>
            </a:extLst>
          </p:cNvPr>
          <p:cNvGraphicFramePr/>
          <p:nvPr>
            <p:extLst>
              <p:ext uri="{D42A27DB-BD31-4B8C-83A1-F6EECF244321}">
                <p14:modId xmlns:p14="http://schemas.microsoft.com/office/powerpoint/2010/main" val="4104966763"/>
              </p:ext>
            </p:extLst>
          </p:nvPr>
        </p:nvGraphicFramePr>
        <p:xfrm>
          <a:off x="1139585" y="763874"/>
          <a:ext cx="6333802" cy="1646863"/>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 xmlns:a16="http://schemas.microsoft.com/office/drawing/2014/main" id="{DA231EE3-68CE-4E35-A966-002CA430036F}"/>
              </a:ext>
            </a:extLst>
          </p:cNvPr>
          <p:cNvSpPr txBox="1"/>
          <p:nvPr/>
        </p:nvSpPr>
        <p:spPr>
          <a:xfrm>
            <a:off x="5509475" y="603894"/>
            <a:ext cx="2611877" cy="287771"/>
          </a:xfrm>
          <a:prstGeom prst="rect">
            <a:avLst/>
          </a:prstGeom>
          <a:noFill/>
        </p:spPr>
        <p:txBody>
          <a:bodyPr wrap="square" rtlCol="0">
            <a:spAutoFit/>
          </a:bodyPr>
          <a:lstStyle/>
          <a:p>
            <a:pPr algn="ctr" defTabSz="450578" eaLnBrk="1" hangingPunct="1">
              <a:defRPr/>
            </a:pPr>
            <a:r>
              <a:rPr lang="en-IE" sz="1200" b="1" dirty="0">
                <a:solidFill>
                  <a:prstClr val="black"/>
                </a:solidFill>
                <a:latin typeface="+mn-lt"/>
                <a:cs typeface="Arial" charset="0"/>
              </a:rPr>
              <a:t>%</a:t>
            </a:r>
          </a:p>
        </p:txBody>
      </p:sp>
      <p:graphicFrame>
        <p:nvGraphicFramePr>
          <p:cNvPr id="8" name="Chart 7">
            <a:extLst>
              <a:ext uri="{FF2B5EF4-FFF2-40B4-BE49-F238E27FC236}">
                <a16:creationId xmlns="" xmlns:a16="http://schemas.microsoft.com/office/drawing/2014/main" id="{0AE52D06-A4F8-4F9C-B35A-6028B6841F1A}"/>
              </a:ext>
            </a:extLst>
          </p:cNvPr>
          <p:cNvGraphicFramePr/>
          <p:nvPr>
            <p:extLst>
              <p:ext uri="{D42A27DB-BD31-4B8C-83A1-F6EECF244321}">
                <p14:modId xmlns:p14="http://schemas.microsoft.com/office/powerpoint/2010/main" val="2237159881"/>
              </p:ext>
            </p:extLst>
          </p:nvPr>
        </p:nvGraphicFramePr>
        <p:xfrm>
          <a:off x="1215706" y="2442346"/>
          <a:ext cx="6333802" cy="23516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 xmlns:a16="http://schemas.microsoft.com/office/drawing/2014/main" id="{41FF1BE0-045A-4BA3-8686-7CCBF9621C44}"/>
              </a:ext>
            </a:extLst>
          </p:cNvPr>
          <p:cNvGraphicFramePr/>
          <p:nvPr>
            <p:extLst>
              <p:ext uri="{D42A27DB-BD31-4B8C-83A1-F6EECF244321}">
                <p14:modId xmlns:p14="http://schemas.microsoft.com/office/powerpoint/2010/main" val="3813455304"/>
              </p:ext>
            </p:extLst>
          </p:nvPr>
        </p:nvGraphicFramePr>
        <p:xfrm>
          <a:off x="1123525" y="4614086"/>
          <a:ext cx="6333802" cy="19252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Table 10">
            <a:extLst>
              <a:ext uri="{FF2B5EF4-FFF2-40B4-BE49-F238E27FC236}">
                <a16:creationId xmlns="" xmlns:a16="http://schemas.microsoft.com/office/drawing/2014/main" id="{6B744945-0636-442F-AEAB-213D1BA9690A}"/>
              </a:ext>
            </a:extLst>
          </p:cNvPr>
          <p:cNvGraphicFramePr>
            <a:graphicFrameLocks noGrp="1"/>
          </p:cNvGraphicFramePr>
          <p:nvPr>
            <p:extLst>
              <p:ext uri="{D42A27DB-BD31-4B8C-83A1-F6EECF244321}">
                <p14:modId xmlns:p14="http://schemas.microsoft.com/office/powerpoint/2010/main" val="3094361014"/>
              </p:ext>
            </p:extLst>
          </p:nvPr>
        </p:nvGraphicFramePr>
        <p:xfrm>
          <a:off x="7299649" y="95786"/>
          <a:ext cx="628985" cy="6194353"/>
        </p:xfrm>
        <a:graphic>
          <a:graphicData uri="http://schemas.openxmlformats.org/drawingml/2006/table">
            <a:tbl>
              <a:tblPr firstRow="1" bandRow="1">
                <a:tableStyleId>{5C22544A-7EE6-4342-B048-85BDC9FD1C3A}</a:tableStyleId>
              </a:tblPr>
              <a:tblGrid>
                <a:gridCol w="628985">
                  <a:extLst>
                    <a:ext uri="{9D8B030D-6E8A-4147-A177-3AD203B41FA5}">
                      <a16:colId xmlns="" xmlns:a16="http://schemas.microsoft.com/office/drawing/2014/main" val="583077781"/>
                    </a:ext>
                  </a:extLst>
                </a:gridCol>
              </a:tblGrid>
              <a:tr h="384962">
                <a:tc>
                  <a:txBody>
                    <a:bodyPr/>
                    <a:lstStyle/>
                    <a:p>
                      <a:pPr algn="ctr"/>
                      <a:r>
                        <a:rPr lang="en-IE" sz="1200" b="1" i="1" u="none" strike="noStrike" kern="1200" dirty="0">
                          <a:solidFill>
                            <a:srgbClr val="54C0E8"/>
                          </a:solidFill>
                          <a:effectLst/>
                          <a:latin typeface="+mn-lt"/>
                          <a:ea typeface="+mn-ea"/>
                          <a:cs typeface="+mn-cs"/>
                        </a:rPr>
                        <a:t>2018</a:t>
                      </a:r>
                    </a:p>
                  </a:txBody>
                  <a:tcPr anchor="ctr">
                    <a:noFill/>
                  </a:tcPr>
                </a:tc>
                <a:extLst>
                  <a:ext uri="{0D108BD9-81ED-4DB2-BD59-A6C34878D82A}">
                    <a16:rowId xmlns="" xmlns:a16="http://schemas.microsoft.com/office/drawing/2014/main" val="2529421475"/>
                  </a:ext>
                </a:extLst>
              </a:tr>
              <a:tr h="235452">
                <a:tc>
                  <a:txBody>
                    <a:bodyPr/>
                    <a:lstStyle/>
                    <a:p>
                      <a:pPr algn="ctr"/>
                      <a:r>
                        <a:rPr lang="en-IE" sz="1200" b="1" i="1" u="none" strike="noStrike" kern="1200" dirty="0">
                          <a:solidFill>
                            <a:srgbClr val="54C0E8"/>
                          </a:solidFill>
                          <a:effectLst/>
                          <a:latin typeface="+mn-lt"/>
                          <a:ea typeface="+mn-ea"/>
                          <a:cs typeface="+mn-cs"/>
                        </a:rPr>
                        <a:t>%</a:t>
                      </a:r>
                    </a:p>
                  </a:txBody>
                  <a:tcPr anchor="ctr">
                    <a:noFill/>
                  </a:tcPr>
                </a:tc>
                <a:extLst>
                  <a:ext uri="{0D108BD9-81ED-4DB2-BD59-A6C34878D82A}">
                    <a16:rowId xmlns="" xmlns:a16="http://schemas.microsoft.com/office/drawing/2014/main" val="2344239456"/>
                  </a:ext>
                </a:extLst>
              </a:tr>
              <a:tr h="373752">
                <a:tc>
                  <a:txBody>
                    <a:bodyPr/>
                    <a:lstStyle/>
                    <a:p>
                      <a:pPr algn="ctr" fontAlgn="b"/>
                      <a:r>
                        <a:rPr lang="en-IE" sz="1200" b="1" i="1" u="none" strike="noStrike" dirty="0">
                          <a:solidFill>
                            <a:srgbClr val="54C0E8"/>
                          </a:solidFill>
                          <a:effectLst/>
                          <a:latin typeface="+mn-lt"/>
                        </a:rPr>
                        <a:t>71</a:t>
                      </a:r>
                    </a:p>
                  </a:txBody>
                  <a:tcPr marL="9525" marR="9525" marT="9525" marB="0" anchor="ctr">
                    <a:noFill/>
                  </a:tcPr>
                </a:tc>
                <a:extLst>
                  <a:ext uri="{0D108BD9-81ED-4DB2-BD59-A6C34878D82A}">
                    <a16:rowId xmlns="" xmlns:a16="http://schemas.microsoft.com/office/drawing/2014/main" val="4034001022"/>
                  </a:ext>
                </a:extLst>
              </a:tr>
              <a:tr h="360040">
                <a:tc>
                  <a:txBody>
                    <a:bodyPr/>
                    <a:lstStyle/>
                    <a:p>
                      <a:pPr algn="ctr" fontAlgn="b"/>
                      <a:r>
                        <a:rPr lang="en-IE" sz="1200" b="1" i="1" u="none" strike="noStrike" dirty="0">
                          <a:solidFill>
                            <a:srgbClr val="54C0E8"/>
                          </a:solidFill>
                          <a:effectLst/>
                          <a:latin typeface="+mn-lt"/>
                        </a:rPr>
                        <a:t>33</a:t>
                      </a:r>
                    </a:p>
                  </a:txBody>
                  <a:tcPr marL="9525" marR="9525" marT="9525" marB="0" anchor="ctr">
                    <a:noFill/>
                  </a:tcPr>
                </a:tc>
                <a:extLst>
                  <a:ext uri="{0D108BD9-81ED-4DB2-BD59-A6C34878D82A}">
                    <a16:rowId xmlns="" xmlns:a16="http://schemas.microsoft.com/office/drawing/2014/main" val="354016728"/>
                  </a:ext>
                </a:extLst>
              </a:tr>
              <a:tr h="432048">
                <a:tc>
                  <a:txBody>
                    <a:bodyPr/>
                    <a:lstStyle/>
                    <a:p>
                      <a:pPr algn="ctr" fontAlgn="b"/>
                      <a:r>
                        <a:rPr lang="en-IE" sz="1200" b="1" i="1" u="none" strike="noStrike" dirty="0">
                          <a:solidFill>
                            <a:srgbClr val="54C0E8"/>
                          </a:solidFill>
                          <a:effectLst/>
                          <a:latin typeface="+mn-lt"/>
                        </a:rPr>
                        <a:t>32</a:t>
                      </a:r>
                    </a:p>
                  </a:txBody>
                  <a:tcPr marL="9525" marR="9525" marT="9525" marB="0" anchor="ctr">
                    <a:noFill/>
                  </a:tcPr>
                </a:tc>
                <a:extLst>
                  <a:ext uri="{0D108BD9-81ED-4DB2-BD59-A6C34878D82A}">
                    <a16:rowId xmlns="" xmlns:a16="http://schemas.microsoft.com/office/drawing/2014/main" val="581654319"/>
                  </a:ext>
                </a:extLst>
              </a:tr>
              <a:tr h="432048">
                <a:tc>
                  <a:txBody>
                    <a:bodyPr/>
                    <a:lstStyle/>
                    <a:p>
                      <a:pPr algn="ctr" fontAlgn="b"/>
                      <a:r>
                        <a:rPr lang="en-IE" sz="1200" b="1" i="1" u="none" strike="noStrike" dirty="0">
                          <a:solidFill>
                            <a:srgbClr val="54C0E8"/>
                          </a:solidFill>
                          <a:effectLst/>
                          <a:latin typeface="+mn-lt"/>
                        </a:rPr>
                        <a:t>36</a:t>
                      </a:r>
                    </a:p>
                  </a:txBody>
                  <a:tcPr marL="9525" marR="9525" marT="9525" marB="0" anchor="ctr">
                    <a:noFill/>
                  </a:tcPr>
                </a:tc>
                <a:extLst>
                  <a:ext uri="{0D108BD9-81ED-4DB2-BD59-A6C34878D82A}">
                    <a16:rowId xmlns="" xmlns:a16="http://schemas.microsoft.com/office/drawing/2014/main" val="3547531996"/>
                  </a:ext>
                </a:extLst>
              </a:tr>
              <a:tr h="0">
                <a:tc>
                  <a:txBody>
                    <a:bodyPr/>
                    <a:lstStyle/>
                    <a:p>
                      <a:pPr algn="ctr" fontAlgn="b"/>
                      <a:endParaRPr lang="en-IE" sz="1200" b="1" i="1" u="none" strike="noStrike" dirty="0">
                        <a:solidFill>
                          <a:srgbClr val="54C0E8"/>
                        </a:solidFill>
                        <a:effectLst/>
                        <a:latin typeface="+mn-lt"/>
                      </a:endParaRPr>
                    </a:p>
                  </a:txBody>
                  <a:tcPr marL="9525" marR="9525" marT="9525" marB="0" anchor="ctr">
                    <a:noFill/>
                  </a:tcPr>
                </a:tc>
                <a:extLst>
                  <a:ext uri="{0D108BD9-81ED-4DB2-BD59-A6C34878D82A}">
                    <a16:rowId xmlns="" xmlns:a16="http://schemas.microsoft.com/office/drawing/2014/main" val="3218543099"/>
                  </a:ext>
                </a:extLst>
              </a:tr>
              <a:tr h="311651">
                <a:tc>
                  <a:txBody>
                    <a:bodyPr/>
                    <a:lstStyle/>
                    <a:p>
                      <a:pPr algn="ctr" fontAlgn="b"/>
                      <a:r>
                        <a:rPr lang="en-IE" sz="1200" b="1" i="1" u="none" strike="noStrike" dirty="0">
                          <a:solidFill>
                            <a:srgbClr val="54C0E8"/>
                          </a:solidFill>
                          <a:effectLst/>
                          <a:latin typeface="+mn-lt"/>
                        </a:rPr>
                        <a:t>39</a:t>
                      </a:r>
                    </a:p>
                  </a:txBody>
                  <a:tcPr marL="9525" marR="9525" marT="9525" marB="0" anchor="ctr">
                    <a:noFill/>
                  </a:tcPr>
                </a:tc>
                <a:extLst>
                  <a:ext uri="{0D108BD9-81ED-4DB2-BD59-A6C34878D82A}">
                    <a16:rowId xmlns="" xmlns:a16="http://schemas.microsoft.com/office/drawing/2014/main" val="3127094836"/>
                  </a:ext>
                </a:extLst>
              </a:tr>
              <a:tr h="288032">
                <a:tc>
                  <a:txBody>
                    <a:bodyPr/>
                    <a:lstStyle/>
                    <a:p>
                      <a:pPr algn="ctr" fontAlgn="b"/>
                      <a:r>
                        <a:rPr lang="en-IE" sz="1200" b="1" i="1" u="none" strike="noStrike" dirty="0">
                          <a:solidFill>
                            <a:srgbClr val="54C0E8"/>
                          </a:solidFill>
                          <a:effectLst/>
                          <a:latin typeface="+mn-lt"/>
                        </a:rPr>
                        <a:t>50</a:t>
                      </a:r>
                    </a:p>
                  </a:txBody>
                  <a:tcPr marL="9525" marR="9525" marT="9525" marB="0" anchor="ctr">
                    <a:noFill/>
                  </a:tcPr>
                </a:tc>
                <a:extLst>
                  <a:ext uri="{0D108BD9-81ED-4DB2-BD59-A6C34878D82A}">
                    <a16:rowId xmlns="" xmlns:a16="http://schemas.microsoft.com/office/drawing/2014/main" val="3321293723"/>
                  </a:ext>
                </a:extLst>
              </a:tr>
              <a:tr h="432048">
                <a:tc>
                  <a:txBody>
                    <a:bodyPr/>
                    <a:lstStyle/>
                    <a:p>
                      <a:pPr algn="ctr" fontAlgn="b"/>
                      <a:r>
                        <a:rPr lang="en-IE" sz="1200" b="1" i="1" u="none" strike="noStrike" dirty="0">
                          <a:solidFill>
                            <a:srgbClr val="54C0E8"/>
                          </a:solidFill>
                          <a:effectLst/>
                          <a:latin typeface="+mn-lt"/>
                        </a:rPr>
                        <a:t>47</a:t>
                      </a:r>
                    </a:p>
                  </a:txBody>
                  <a:tcPr marL="9525" marR="9525" marT="9525" marB="0" anchor="ctr">
                    <a:noFill/>
                  </a:tcPr>
                </a:tc>
                <a:extLst>
                  <a:ext uri="{0D108BD9-81ED-4DB2-BD59-A6C34878D82A}">
                    <a16:rowId xmlns="" xmlns:a16="http://schemas.microsoft.com/office/drawing/2014/main" val="2274544734"/>
                  </a:ext>
                </a:extLst>
              </a:tr>
              <a:tr h="235452">
                <a:tc>
                  <a:txBody>
                    <a:bodyPr/>
                    <a:lstStyle/>
                    <a:p>
                      <a:pPr algn="ctr" fontAlgn="b"/>
                      <a:r>
                        <a:rPr lang="en-IE" sz="1200" b="1" i="1" u="none" strike="noStrike" dirty="0">
                          <a:solidFill>
                            <a:srgbClr val="54C0E8"/>
                          </a:solidFill>
                          <a:effectLst/>
                          <a:latin typeface="+mn-lt"/>
                        </a:rPr>
                        <a:t>18</a:t>
                      </a:r>
                    </a:p>
                  </a:txBody>
                  <a:tcPr marL="9525" marR="9525" marT="9525" marB="0" anchor="ctr">
                    <a:noFill/>
                  </a:tcPr>
                </a:tc>
                <a:extLst>
                  <a:ext uri="{0D108BD9-81ED-4DB2-BD59-A6C34878D82A}">
                    <a16:rowId xmlns="" xmlns:a16="http://schemas.microsoft.com/office/drawing/2014/main" val="4203402538"/>
                  </a:ext>
                </a:extLst>
              </a:tr>
              <a:tr h="340612">
                <a:tc>
                  <a:txBody>
                    <a:bodyPr/>
                    <a:lstStyle/>
                    <a:p>
                      <a:pPr algn="ctr" fontAlgn="b"/>
                      <a:r>
                        <a:rPr lang="en-IE" sz="1200" b="1" i="1" u="none" strike="noStrike" dirty="0">
                          <a:solidFill>
                            <a:srgbClr val="54C0E8"/>
                          </a:solidFill>
                          <a:effectLst/>
                          <a:latin typeface="+mn-lt"/>
                        </a:rPr>
                        <a:t> 11</a:t>
                      </a:r>
                    </a:p>
                  </a:txBody>
                  <a:tcPr marL="9525" marR="9525" marT="9525" marB="0" anchor="ctr">
                    <a:noFill/>
                  </a:tcPr>
                </a:tc>
                <a:extLst>
                  <a:ext uri="{0D108BD9-81ED-4DB2-BD59-A6C34878D82A}">
                    <a16:rowId xmlns="" xmlns:a16="http://schemas.microsoft.com/office/drawing/2014/main" val="3993544629"/>
                  </a:ext>
                </a:extLst>
              </a:tr>
              <a:tr h="428219">
                <a:tc>
                  <a:txBody>
                    <a:bodyPr/>
                    <a:lstStyle/>
                    <a:p>
                      <a:pPr algn="ctr" fontAlgn="b"/>
                      <a:r>
                        <a:rPr lang="en-IE" sz="1200" b="1" i="1" u="none" strike="noStrike" dirty="0">
                          <a:solidFill>
                            <a:srgbClr val="54C0E8"/>
                          </a:solidFill>
                          <a:effectLst/>
                          <a:latin typeface="+mn-lt"/>
                        </a:rPr>
                        <a:t>4 </a:t>
                      </a:r>
                    </a:p>
                  </a:txBody>
                  <a:tcPr marL="9525" marR="9525" marT="9525" marB="0" anchor="ctr">
                    <a:noFill/>
                  </a:tcPr>
                </a:tc>
                <a:extLst>
                  <a:ext uri="{0D108BD9-81ED-4DB2-BD59-A6C34878D82A}">
                    <a16:rowId xmlns="" xmlns:a16="http://schemas.microsoft.com/office/drawing/2014/main" val="3275607935"/>
                  </a:ext>
                </a:extLst>
              </a:tr>
              <a:tr h="0">
                <a:tc>
                  <a:txBody>
                    <a:bodyPr/>
                    <a:lstStyle/>
                    <a:p>
                      <a:pPr algn="ctr" fontAlgn="b"/>
                      <a:endParaRPr lang="en-IE" sz="1200" b="1" i="1" u="none" strike="noStrike" dirty="0">
                        <a:solidFill>
                          <a:srgbClr val="54C0E8"/>
                        </a:solidFill>
                        <a:effectLst/>
                        <a:latin typeface="+mn-lt"/>
                      </a:endParaRPr>
                    </a:p>
                  </a:txBody>
                  <a:tcPr marL="9525" marR="9525" marT="9525" marB="0" anchor="ctr">
                    <a:noFill/>
                  </a:tcPr>
                </a:tc>
                <a:extLst>
                  <a:ext uri="{0D108BD9-81ED-4DB2-BD59-A6C34878D82A}">
                    <a16:rowId xmlns="" xmlns:a16="http://schemas.microsoft.com/office/drawing/2014/main" val="2954974612"/>
                  </a:ext>
                </a:extLst>
              </a:tr>
              <a:tr h="383659">
                <a:tc>
                  <a:txBody>
                    <a:bodyPr/>
                    <a:lstStyle/>
                    <a:p>
                      <a:pPr algn="ctr" fontAlgn="b"/>
                      <a:r>
                        <a:rPr lang="en-IE" sz="1200" b="1" i="1" u="none" strike="noStrike" dirty="0">
                          <a:solidFill>
                            <a:srgbClr val="54C0E8"/>
                          </a:solidFill>
                          <a:effectLst/>
                          <a:latin typeface="+mn-lt"/>
                        </a:rPr>
                        <a:t> 19 </a:t>
                      </a:r>
                    </a:p>
                  </a:txBody>
                  <a:tcPr marL="9525" marR="9525" marT="9525" marB="0" anchor="ctr">
                    <a:noFill/>
                  </a:tcPr>
                </a:tc>
                <a:extLst>
                  <a:ext uri="{0D108BD9-81ED-4DB2-BD59-A6C34878D82A}">
                    <a16:rowId xmlns="" xmlns:a16="http://schemas.microsoft.com/office/drawing/2014/main" val="2781348160"/>
                  </a:ext>
                </a:extLst>
              </a:tr>
              <a:tr h="360040">
                <a:tc>
                  <a:txBody>
                    <a:bodyPr/>
                    <a:lstStyle/>
                    <a:p>
                      <a:pPr algn="ctr" fontAlgn="b"/>
                      <a:r>
                        <a:rPr lang="en-IE" sz="1200" b="1" i="1" u="none" strike="noStrike" dirty="0">
                          <a:solidFill>
                            <a:srgbClr val="54C0E8"/>
                          </a:solidFill>
                          <a:effectLst/>
                          <a:latin typeface="+mn-lt"/>
                        </a:rPr>
                        <a:t>12</a:t>
                      </a:r>
                    </a:p>
                  </a:txBody>
                  <a:tcPr marL="9525" marR="9525" marT="9525" marB="0" anchor="ctr">
                    <a:noFill/>
                  </a:tcPr>
                </a:tc>
                <a:extLst>
                  <a:ext uri="{0D108BD9-81ED-4DB2-BD59-A6C34878D82A}">
                    <a16:rowId xmlns="" xmlns:a16="http://schemas.microsoft.com/office/drawing/2014/main" val="2557496472"/>
                  </a:ext>
                </a:extLst>
              </a:tr>
              <a:tr h="432048">
                <a:tc>
                  <a:txBody>
                    <a:bodyPr/>
                    <a:lstStyle/>
                    <a:p>
                      <a:pPr algn="ctr" fontAlgn="b"/>
                      <a:r>
                        <a:rPr lang="en-IE" sz="1200" b="1" i="1" u="none" strike="noStrike" dirty="0">
                          <a:solidFill>
                            <a:srgbClr val="54C0E8"/>
                          </a:solidFill>
                          <a:effectLst/>
                          <a:latin typeface="+mn-lt"/>
                        </a:rPr>
                        <a:t>11</a:t>
                      </a:r>
                    </a:p>
                  </a:txBody>
                  <a:tcPr marL="9525" marR="9525" marT="9525" marB="0" anchor="ctr">
                    <a:noFill/>
                  </a:tcPr>
                </a:tc>
                <a:extLst>
                  <a:ext uri="{0D108BD9-81ED-4DB2-BD59-A6C34878D82A}">
                    <a16:rowId xmlns="" xmlns:a16="http://schemas.microsoft.com/office/drawing/2014/main" val="4098580661"/>
                  </a:ext>
                </a:extLst>
              </a:tr>
              <a:tr h="340612">
                <a:tc>
                  <a:txBody>
                    <a:bodyPr/>
                    <a:lstStyle/>
                    <a:p>
                      <a:pPr algn="ctr" fontAlgn="b"/>
                      <a:r>
                        <a:rPr lang="en-IE" sz="1200" b="1" i="1" u="none" strike="noStrike" dirty="0">
                          <a:solidFill>
                            <a:srgbClr val="54C0E8"/>
                          </a:solidFill>
                          <a:effectLst/>
                          <a:latin typeface="+mn-lt"/>
                        </a:rPr>
                        <a:t> 9</a:t>
                      </a:r>
                    </a:p>
                  </a:txBody>
                  <a:tcPr marL="9525" marR="9525" marT="9525" marB="0" anchor="ctr">
                    <a:noFill/>
                  </a:tcPr>
                </a:tc>
                <a:extLst>
                  <a:ext uri="{0D108BD9-81ED-4DB2-BD59-A6C34878D82A}">
                    <a16:rowId xmlns="" xmlns:a16="http://schemas.microsoft.com/office/drawing/2014/main" val="242454668"/>
                  </a:ext>
                </a:extLst>
              </a:tr>
            </a:tbl>
          </a:graphicData>
        </a:graphic>
      </p:graphicFrame>
    </p:spTree>
    <p:extLst>
      <p:ext uri="{BB962C8B-B14F-4D97-AF65-F5344CB8AC3E}">
        <p14:creationId xmlns:p14="http://schemas.microsoft.com/office/powerpoint/2010/main" val="221046361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A90317A5-48D8-4EC2-85DF-0CB657DD29F1}"/>
              </a:ext>
            </a:extLst>
          </p:cNvPr>
          <p:cNvSpPr>
            <a:spLocks noGrp="1"/>
          </p:cNvSpPr>
          <p:nvPr>
            <p:ph type="body" sz="quarter" idx="49"/>
          </p:nvPr>
        </p:nvSpPr>
        <p:spPr>
          <a:xfrm>
            <a:off x="232011" y="341802"/>
            <a:ext cx="5548676" cy="323941"/>
          </a:xfrm>
        </p:spPr>
        <p:txBody>
          <a:bodyPr/>
          <a:lstStyle/>
          <a:p>
            <a:r>
              <a:rPr lang="en-IE" dirty="0">
                <a:solidFill>
                  <a:schemeClr val="bg1">
                    <a:lumMod val="50000"/>
                  </a:schemeClr>
                </a:solidFill>
              </a:rPr>
              <a:t>Base : All Adults aged 16+ n- 1,303</a:t>
            </a:r>
            <a:endParaRPr lang="en-IE" dirty="0"/>
          </a:p>
        </p:txBody>
      </p:sp>
      <p:sp>
        <p:nvSpPr>
          <p:cNvPr id="6" name="Title 1">
            <a:extLst>
              <a:ext uri="{FF2B5EF4-FFF2-40B4-BE49-F238E27FC236}">
                <a16:creationId xmlns="" xmlns:a16="http://schemas.microsoft.com/office/drawing/2014/main" id="{A7902E1F-5A92-4F00-B4E3-C5ED67DB148C}"/>
              </a:ext>
            </a:extLst>
          </p:cNvPr>
          <p:cNvSpPr>
            <a:spLocks noGrp="1"/>
          </p:cNvSpPr>
          <p:nvPr>
            <p:ph type="title"/>
          </p:nvPr>
        </p:nvSpPr>
        <p:spPr>
          <a:xfrm>
            <a:off x="232011" y="-3006"/>
            <a:ext cx="7952663" cy="370620"/>
          </a:xfrm>
        </p:spPr>
        <p:txBody>
          <a:bodyPr>
            <a:noAutofit/>
          </a:bodyPr>
          <a:lstStyle/>
          <a:p>
            <a:r>
              <a:rPr lang="en-IE" dirty="0"/>
              <a:t>Arts attendance past 12 months : Any Attendance</a:t>
            </a:r>
            <a:endParaRPr lang="en-IE" dirty="0">
              <a:solidFill>
                <a:schemeClr val="bg1">
                  <a:lumMod val="50000"/>
                </a:schemeClr>
              </a:solidFill>
            </a:endParaRPr>
          </a:p>
        </p:txBody>
      </p:sp>
      <p:sp>
        <p:nvSpPr>
          <p:cNvPr id="3" name="Text Placeholder 2">
            <a:extLst>
              <a:ext uri="{FF2B5EF4-FFF2-40B4-BE49-F238E27FC236}">
                <a16:creationId xmlns="" xmlns:a16="http://schemas.microsoft.com/office/drawing/2014/main" id="{04886E1D-B353-47DA-B06D-0391AAD09A3D}"/>
              </a:ext>
            </a:extLst>
          </p:cNvPr>
          <p:cNvSpPr>
            <a:spLocks noGrp="1"/>
          </p:cNvSpPr>
          <p:nvPr>
            <p:ph type="body" sz="quarter" idx="60"/>
          </p:nvPr>
        </p:nvSpPr>
        <p:spPr/>
        <p:txBody>
          <a:bodyPr/>
          <a:lstStyle/>
          <a:p>
            <a:pPr fontAlgn="t"/>
            <a:r>
              <a:rPr lang="en-IE" i="0" dirty="0"/>
              <a:t>Q.2 In the past 12 months, have you been to any of these events?</a:t>
            </a:r>
          </a:p>
          <a:p>
            <a:endParaRPr lang="en-IE" dirty="0"/>
          </a:p>
        </p:txBody>
      </p:sp>
      <p:sp>
        <p:nvSpPr>
          <p:cNvPr id="11" name="Parallelogram 10">
            <a:extLst>
              <a:ext uri="{FF2B5EF4-FFF2-40B4-BE49-F238E27FC236}">
                <a16:creationId xmlns="" xmlns:a16="http://schemas.microsoft.com/office/drawing/2014/main" id="{02829B49-D56F-4E8D-A21A-4CC780ABE024}"/>
              </a:ext>
            </a:extLst>
          </p:cNvPr>
          <p:cNvSpPr/>
          <p:nvPr/>
        </p:nvSpPr>
        <p:spPr>
          <a:xfrm>
            <a:off x="828005" y="6245696"/>
            <a:ext cx="8554789" cy="327554"/>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400" b="1" dirty="0">
                <a:solidFill>
                  <a:prstClr val="white"/>
                </a:solidFill>
              </a:rPr>
              <a:t>In general, arts attendance peaks among under 50s and ABC1s</a:t>
            </a:r>
          </a:p>
        </p:txBody>
      </p:sp>
      <p:graphicFrame>
        <p:nvGraphicFramePr>
          <p:cNvPr id="4" name="Table 3">
            <a:extLst>
              <a:ext uri="{FF2B5EF4-FFF2-40B4-BE49-F238E27FC236}">
                <a16:creationId xmlns="" xmlns:a16="http://schemas.microsoft.com/office/drawing/2014/main" id="{9C8CC81E-716B-47CC-8CDC-936DD9B23773}"/>
              </a:ext>
            </a:extLst>
          </p:cNvPr>
          <p:cNvGraphicFramePr>
            <a:graphicFrameLocks noGrp="1"/>
          </p:cNvGraphicFramePr>
          <p:nvPr>
            <p:extLst>
              <p:ext uri="{D42A27DB-BD31-4B8C-83A1-F6EECF244321}">
                <p14:modId xmlns:p14="http://schemas.microsoft.com/office/powerpoint/2010/main" val="1832076067"/>
              </p:ext>
            </p:extLst>
          </p:nvPr>
        </p:nvGraphicFramePr>
        <p:xfrm>
          <a:off x="232011" y="743741"/>
          <a:ext cx="9441981" cy="5372920"/>
        </p:xfrm>
        <a:graphic>
          <a:graphicData uri="http://schemas.openxmlformats.org/drawingml/2006/table">
            <a:tbl>
              <a:tblPr>
                <a:tableStyleId>{5C22544A-7EE6-4342-B048-85BDC9FD1C3A}</a:tableStyleId>
              </a:tblPr>
              <a:tblGrid>
                <a:gridCol w="2072281">
                  <a:extLst>
                    <a:ext uri="{9D8B030D-6E8A-4147-A177-3AD203B41FA5}">
                      <a16:colId xmlns="" xmlns:a16="http://schemas.microsoft.com/office/drawing/2014/main" val="165141839"/>
                    </a:ext>
                  </a:extLst>
                </a:gridCol>
                <a:gridCol w="736970">
                  <a:extLst>
                    <a:ext uri="{9D8B030D-6E8A-4147-A177-3AD203B41FA5}">
                      <a16:colId xmlns="" xmlns:a16="http://schemas.microsoft.com/office/drawing/2014/main" val="2773812802"/>
                    </a:ext>
                  </a:extLst>
                </a:gridCol>
                <a:gridCol w="736970">
                  <a:extLst>
                    <a:ext uri="{9D8B030D-6E8A-4147-A177-3AD203B41FA5}">
                      <a16:colId xmlns="" xmlns:a16="http://schemas.microsoft.com/office/drawing/2014/main" val="46177536"/>
                    </a:ext>
                  </a:extLst>
                </a:gridCol>
                <a:gridCol w="736970">
                  <a:extLst>
                    <a:ext uri="{9D8B030D-6E8A-4147-A177-3AD203B41FA5}">
                      <a16:colId xmlns="" xmlns:a16="http://schemas.microsoft.com/office/drawing/2014/main" val="2391290067"/>
                    </a:ext>
                  </a:extLst>
                </a:gridCol>
                <a:gridCol w="736970">
                  <a:extLst>
                    <a:ext uri="{9D8B030D-6E8A-4147-A177-3AD203B41FA5}">
                      <a16:colId xmlns="" xmlns:a16="http://schemas.microsoft.com/office/drawing/2014/main" val="2218690685"/>
                    </a:ext>
                  </a:extLst>
                </a:gridCol>
                <a:gridCol w="736970">
                  <a:extLst>
                    <a:ext uri="{9D8B030D-6E8A-4147-A177-3AD203B41FA5}">
                      <a16:colId xmlns="" xmlns:a16="http://schemas.microsoft.com/office/drawing/2014/main" val="3847723247"/>
                    </a:ext>
                  </a:extLst>
                </a:gridCol>
                <a:gridCol w="736970">
                  <a:extLst>
                    <a:ext uri="{9D8B030D-6E8A-4147-A177-3AD203B41FA5}">
                      <a16:colId xmlns="" xmlns:a16="http://schemas.microsoft.com/office/drawing/2014/main" val="1786207109"/>
                    </a:ext>
                  </a:extLst>
                </a:gridCol>
                <a:gridCol w="736970">
                  <a:extLst>
                    <a:ext uri="{9D8B030D-6E8A-4147-A177-3AD203B41FA5}">
                      <a16:colId xmlns="" xmlns:a16="http://schemas.microsoft.com/office/drawing/2014/main" val="2739557211"/>
                    </a:ext>
                  </a:extLst>
                </a:gridCol>
                <a:gridCol w="736970">
                  <a:extLst>
                    <a:ext uri="{9D8B030D-6E8A-4147-A177-3AD203B41FA5}">
                      <a16:colId xmlns="" xmlns:a16="http://schemas.microsoft.com/office/drawing/2014/main" val="267383674"/>
                    </a:ext>
                  </a:extLst>
                </a:gridCol>
                <a:gridCol w="736970">
                  <a:extLst>
                    <a:ext uri="{9D8B030D-6E8A-4147-A177-3AD203B41FA5}">
                      <a16:colId xmlns="" xmlns:a16="http://schemas.microsoft.com/office/drawing/2014/main" val="3219086342"/>
                    </a:ext>
                  </a:extLst>
                </a:gridCol>
                <a:gridCol w="736970">
                  <a:extLst>
                    <a:ext uri="{9D8B030D-6E8A-4147-A177-3AD203B41FA5}">
                      <a16:colId xmlns="" xmlns:a16="http://schemas.microsoft.com/office/drawing/2014/main" val="4096723998"/>
                    </a:ext>
                  </a:extLst>
                </a:gridCol>
              </a:tblGrid>
              <a:tr h="283837">
                <a:tc rowSpan="2">
                  <a:txBody>
                    <a:bodyPr/>
                    <a:lstStyle/>
                    <a:p>
                      <a:pPr algn="ctr" fontAlgn="t"/>
                      <a:endParaRPr lang="en-IE" sz="1000" b="0" i="0" u="none" strike="noStrike" dirty="0">
                        <a:solidFill>
                          <a:srgbClr val="000000"/>
                        </a:solidFill>
                        <a:effectLst/>
                        <a:latin typeface="Tahoma" panose="020B0604030504040204" pitchFamily="34" charset="0"/>
                      </a:endParaRPr>
                    </a:p>
                  </a:txBody>
                  <a:tcPr marL="3952" marR="3952" marT="3952" marB="0" anchor="ctr">
                    <a:solidFill>
                      <a:srgbClr val="FED402"/>
                    </a:solidFill>
                  </a:tcPr>
                </a:tc>
                <a:tc rowSpan="2">
                  <a:txBody>
                    <a:bodyPr/>
                    <a:lstStyle/>
                    <a:p>
                      <a:pPr algn="ctr" fontAlgn="t"/>
                      <a:r>
                        <a:rPr lang="en-IE" sz="1200" b="1" u="none" strike="noStrike" dirty="0">
                          <a:solidFill>
                            <a:schemeClr val="tx1">
                              <a:lumMod val="50000"/>
                              <a:lumOff val="50000"/>
                            </a:schemeClr>
                          </a:solidFill>
                          <a:effectLst/>
                        </a:rPr>
                        <a:t>Total</a:t>
                      </a:r>
                      <a:endParaRPr lang="en-IE" sz="1200" b="1" i="0" u="none" strike="noStrike" dirty="0">
                        <a:solidFill>
                          <a:schemeClr val="tx1">
                            <a:lumMod val="50000"/>
                            <a:lumOff val="50000"/>
                          </a:schemeClr>
                        </a:solidFill>
                        <a:effectLst/>
                        <a:latin typeface="Tahoma" panose="020B0604030504040204" pitchFamily="34" charset="0"/>
                      </a:endParaRPr>
                    </a:p>
                  </a:txBody>
                  <a:tcPr marL="3952" marR="3952" marT="3952" marB="0" anchor="ctr">
                    <a:solidFill>
                      <a:srgbClr val="FED402"/>
                    </a:solidFill>
                  </a:tcPr>
                </a:tc>
                <a:tc gridSpan="2">
                  <a:txBody>
                    <a:bodyPr/>
                    <a:lstStyle/>
                    <a:p>
                      <a:pPr algn="ctr" fontAlgn="t"/>
                      <a:r>
                        <a:rPr lang="en-IE" sz="1200" b="1" u="none" strike="noStrike" dirty="0">
                          <a:solidFill>
                            <a:schemeClr val="tx1">
                              <a:lumMod val="50000"/>
                              <a:lumOff val="50000"/>
                            </a:schemeClr>
                          </a:solidFill>
                          <a:effectLst/>
                        </a:rPr>
                        <a:t>Gender</a:t>
                      </a:r>
                      <a:endParaRPr lang="en-IE" sz="1200" b="1" i="0" u="none" strike="noStrike" dirty="0">
                        <a:solidFill>
                          <a:schemeClr val="tx1">
                            <a:lumMod val="50000"/>
                            <a:lumOff val="50000"/>
                          </a:schemeClr>
                        </a:solidFill>
                        <a:effectLst/>
                        <a:latin typeface="Tahoma" panose="020B0604030504040204" pitchFamily="34" charset="0"/>
                      </a:endParaRPr>
                    </a:p>
                  </a:txBody>
                  <a:tcPr marL="3952" marR="3952" marT="3952" marB="0" anchor="ctr">
                    <a:solidFill>
                      <a:srgbClr val="FED402"/>
                    </a:solidFill>
                  </a:tcPr>
                </a:tc>
                <a:tc hMerge="1">
                  <a:txBody>
                    <a:bodyPr/>
                    <a:lstStyle/>
                    <a:p>
                      <a:endParaRPr lang="en-IE"/>
                    </a:p>
                  </a:txBody>
                  <a:tcPr/>
                </a:tc>
                <a:tc gridSpan="3">
                  <a:txBody>
                    <a:bodyPr/>
                    <a:lstStyle/>
                    <a:p>
                      <a:pPr algn="ctr" fontAlgn="t"/>
                      <a:r>
                        <a:rPr lang="en-IE" sz="1200" b="1" u="none" strike="noStrike" dirty="0">
                          <a:solidFill>
                            <a:schemeClr val="tx1">
                              <a:lumMod val="50000"/>
                              <a:lumOff val="50000"/>
                            </a:schemeClr>
                          </a:solidFill>
                          <a:effectLst/>
                        </a:rPr>
                        <a:t>Age</a:t>
                      </a:r>
                      <a:endParaRPr lang="en-IE" sz="1200" b="1" i="0" u="none" strike="noStrike" dirty="0">
                        <a:solidFill>
                          <a:schemeClr val="tx1">
                            <a:lumMod val="50000"/>
                            <a:lumOff val="50000"/>
                          </a:schemeClr>
                        </a:solidFill>
                        <a:effectLst/>
                        <a:latin typeface="Tahoma" panose="020B0604030504040204" pitchFamily="34" charset="0"/>
                      </a:endParaRPr>
                    </a:p>
                  </a:txBody>
                  <a:tcPr marL="3952" marR="3952" marT="3952" marB="0" anchor="ctr">
                    <a:solidFill>
                      <a:srgbClr val="FED402"/>
                    </a:solidFill>
                  </a:tcPr>
                </a:tc>
                <a:tc hMerge="1">
                  <a:txBody>
                    <a:bodyPr/>
                    <a:lstStyle/>
                    <a:p>
                      <a:endParaRPr lang="en-IE"/>
                    </a:p>
                  </a:txBody>
                  <a:tcPr/>
                </a:tc>
                <a:tc hMerge="1">
                  <a:txBody>
                    <a:bodyPr/>
                    <a:lstStyle/>
                    <a:p>
                      <a:endParaRPr lang="en-IE"/>
                    </a:p>
                  </a:txBody>
                  <a:tcPr/>
                </a:tc>
                <a:tc gridSpan="2">
                  <a:txBody>
                    <a:bodyPr/>
                    <a:lstStyle/>
                    <a:p>
                      <a:pPr algn="ctr" fontAlgn="t"/>
                      <a:r>
                        <a:rPr lang="en-IE" sz="1200" b="1" u="none" strike="noStrike" dirty="0">
                          <a:solidFill>
                            <a:schemeClr val="tx1">
                              <a:lumMod val="50000"/>
                              <a:lumOff val="50000"/>
                            </a:schemeClr>
                          </a:solidFill>
                          <a:effectLst/>
                        </a:rPr>
                        <a:t>Social Class</a:t>
                      </a:r>
                      <a:endParaRPr lang="en-IE" sz="1200" b="1" i="0" u="none" strike="noStrike" dirty="0">
                        <a:solidFill>
                          <a:schemeClr val="tx1">
                            <a:lumMod val="50000"/>
                            <a:lumOff val="50000"/>
                          </a:schemeClr>
                        </a:solidFill>
                        <a:effectLst/>
                        <a:latin typeface="Tahoma" panose="020B0604030504040204" pitchFamily="34" charset="0"/>
                      </a:endParaRPr>
                    </a:p>
                  </a:txBody>
                  <a:tcPr marL="3952" marR="3952" marT="3952" marB="0" anchor="ctr">
                    <a:solidFill>
                      <a:srgbClr val="FED402"/>
                    </a:solidFill>
                  </a:tcPr>
                </a:tc>
                <a:tc hMerge="1">
                  <a:txBody>
                    <a:bodyPr/>
                    <a:lstStyle/>
                    <a:p>
                      <a:endParaRPr lang="en-IE"/>
                    </a:p>
                  </a:txBody>
                  <a:tcPr/>
                </a:tc>
                <a:tc gridSpan="2">
                  <a:txBody>
                    <a:bodyPr/>
                    <a:lstStyle/>
                    <a:p>
                      <a:pPr algn="ctr" fontAlgn="t"/>
                      <a:r>
                        <a:rPr lang="en-IE" sz="1200" b="1" u="none" strike="noStrike" dirty="0">
                          <a:solidFill>
                            <a:schemeClr val="tx1">
                              <a:lumMod val="50000"/>
                              <a:lumOff val="50000"/>
                            </a:schemeClr>
                          </a:solidFill>
                          <a:effectLst/>
                        </a:rPr>
                        <a:t>Region</a:t>
                      </a:r>
                      <a:endParaRPr lang="en-IE" sz="1200" b="1" i="0" u="none" strike="noStrike" dirty="0">
                        <a:solidFill>
                          <a:schemeClr val="tx1">
                            <a:lumMod val="50000"/>
                            <a:lumOff val="50000"/>
                          </a:schemeClr>
                        </a:solidFill>
                        <a:effectLst/>
                        <a:latin typeface="Tahoma" panose="020B0604030504040204" pitchFamily="34" charset="0"/>
                      </a:endParaRPr>
                    </a:p>
                  </a:txBody>
                  <a:tcPr marL="3952" marR="3952" marT="3952" marB="0" anchor="ctr">
                    <a:solidFill>
                      <a:srgbClr val="FED402"/>
                    </a:solidFill>
                  </a:tcPr>
                </a:tc>
                <a:tc hMerge="1">
                  <a:txBody>
                    <a:bodyPr/>
                    <a:lstStyle/>
                    <a:p>
                      <a:endParaRPr lang="en-IE"/>
                    </a:p>
                  </a:txBody>
                  <a:tcPr/>
                </a:tc>
                <a:extLst>
                  <a:ext uri="{0D108BD9-81ED-4DB2-BD59-A6C34878D82A}">
                    <a16:rowId xmlns="" xmlns:a16="http://schemas.microsoft.com/office/drawing/2014/main" val="605741761"/>
                  </a:ext>
                </a:extLst>
              </a:tr>
              <a:tr h="157593">
                <a:tc vMerge="1">
                  <a:txBody>
                    <a:bodyPr/>
                    <a:lstStyle/>
                    <a:p>
                      <a:endParaRPr lang="en-IE"/>
                    </a:p>
                  </a:txBody>
                  <a:tcPr/>
                </a:tc>
                <a:tc vMerge="1">
                  <a:txBody>
                    <a:bodyPr/>
                    <a:lstStyle/>
                    <a:p>
                      <a:endParaRPr lang="en-IE"/>
                    </a:p>
                  </a:txBody>
                  <a:tcPr/>
                </a:tc>
                <a:tc>
                  <a:txBody>
                    <a:bodyPr/>
                    <a:lstStyle/>
                    <a:p>
                      <a:pPr algn="ctr" fontAlgn="t"/>
                      <a:r>
                        <a:rPr lang="en-IE" sz="1000" u="none" strike="noStrike" dirty="0">
                          <a:solidFill>
                            <a:schemeClr val="tx1">
                              <a:lumMod val="50000"/>
                              <a:lumOff val="50000"/>
                            </a:schemeClr>
                          </a:solidFill>
                          <a:effectLst/>
                        </a:rPr>
                        <a:t>Male</a:t>
                      </a:r>
                      <a:endParaRPr lang="en-IE" sz="1000" b="0" i="0" u="none" strike="noStrike" dirty="0">
                        <a:solidFill>
                          <a:schemeClr val="tx1">
                            <a:lumMod val="50000"/>
                            <a:lumOff val="50000"/>
                          </a:schemeClr>
                        </a:solidFill>
                        <a:effectLst/>
                        <a:latin typeface="Tahoma" panose="020B0604030504040204" pitchFamily="34" charset="0"/>
                      </a:endParaRPr>
                    </a:p>
                  </a:txBody>
                  <a:tcPr marL="3952" marR="3952" marT="3952" marB="0" anchor="ctr">
                    <a:solidFill>
                      <a:srgbClr val="FED402"/>
                    </a:solidFill>
                  </a:tcPr>
                </a:tc>
                <a:tc>
                  <a:txBody>
                    <a:bodyPr/>
                    <a:lstStyle/>
                    <a:p>
                      <a:pPr algn="ctr" fontAlgn="t"/>
                      <a:r>
                        <a:rPr lang="en-IE" sz="1000" u="none" strike="noStrike" dirty="0">
                          <a:solidFill>
                            <a:schemeClr val="tx1">
                              <a:lumMod val="50000"/>
                              <a:lumOff val="50000"/>
                            </a:schemeClr>
                          </a:solidFill>
                          <a:effectLst/>
                        </a:rPr>
                        <a:t>Female</a:t>
                      </a:r>
                      <a:endParaRPr lang="en-IE" sz="1000" b="0" i="0" u="none" strike="noStrike" dirty="0">
                        <a:solidFill>
                          <a:schemeClr val="tx1">
                            <a:lumMod val="50000"/>
                            <a:lumOff val="50000"/>
                          </a:schemeClr>
                        </a:solidFill>
                        <a:effectLst/>
                        <a:latin typeface="Tahoma" panose="020B0604030504040204" pitchFamily="34" charset="0"/>
                      </a:endParaRPr>
                    </a:p>
                  </a:txBody>
                  <a:tcPr marL="3952" marR="3952" marT="3952" marB="0" anchor="ctr">
                    <a:solidFill>
                      <a:srgbClr val="FED402"/>
                    </a:solidFill>
                  </a:tcPr>
                </a:tc>
                <a:tc>
                  <a:txBody>
                    <a:bodyPr/>
                    <a:lstStyle/>
                    <a:p>
                      <a:pPr algn="ctr" fontAlgn="t"/>
                      <a:r>
                        <a:rPr lang="en-IE" sz="1000" u="none" strike="noStrike">
                          <a:solidFill>
                            <a:schemeClr val="tx1">
                              <a:lumMod val="50000"/>
                              <a:lumOff val="50000"/>
                            </a:schemeClr>
                          </a:solidFill>
                          <a:effectLst/>
                        </a:rPr>
                        <a:t>&lt;34</a:t>
                      </a:r>
                      <a:endParaRPr lang="en-IE" sz="1000" b="0" i="0" u="none" strike="noStrike">
                        <a:solidFill>
                          <a:schemeClr val="tx1">
                            <a:lumMod val="50000"/>
                            <a:lumOff val="50000"/>
                          </a:schemeClr>
                        </a:solidFill>
                        <a:effectLst/>
                        <a:latin typeface="Tahoma" panose="020B0604030504040204" pitchFamily="34" charset="0"/>
                      </a:endParaRPr>
                    </a:p>
                  </a:txBody>
                  <a:tcPr marL="3952" marR="3952" marT="3952" marB="0" anchor="ctr">
                    <a:solidFill>
                      <a:srgbClr val="FED402"/>
                    </a:solidFill>
                  </a:tcPr>
                </a:tc>
                <a:tc>
                  <a:txBody>
                    <a:bodyPr/>
                    <a:lstStyle/>
                    <a:p>
                      <a:pPr algn="ctr" fontAlgn="t"/>
                      <a:r>
                        <a:rPr lang="en-IE" sz="1000" u="none" strike="noStrike" dirty="0">
                          <a:solidFill>
                            <a:schemeClr val="tx1">
                              <a:lumMod val="50000"/>
                              <a:lumOff val="50000"/>
                            </a:schemeClr>
                          </a:solidFill>
                          <a:effectLst/>
                        </a:rPr>
                        <a:t>35-49</a:t>
                      </a:r>
                      <a:endParaRPr lang="en-IE" sz="1000" b="0" i="0" u="none" strike="noStrike" dirty="0">
                        <a:solidFill>
                          <a:schemeClr val="tx1">
                            <a:lumMod val="50000"/>
                            <a:lumOff val="50000"/>
                          </a:schemeClr>
                        </a:solidFill>
                        <a:effectLst/>
                        <a:latin typeface="Tahoma" panose="020B0604030504040204" pitchFamily="34" charset="0"/>
                      </a:endParaRPr>
                    </a:p>
                  </a:txBody>
                  <a:tcPr marL="3952" marR="3952" marT="3952" marB="0" anchor="ctr">
                    <a:solidFill>
                      <a:srgbClr val="FED402"/>
                    </a:solidFill>
                  </a:tcPr>
                </a:tc>
                <a:tc>
                  <a:txBody>
                    <a:bodyPr/>
                    <a:lstStyle/>
                    <a:p>
                      <a:pPr algn="ctr" fontAlgn="t"/>
                      <a:r>
                        <a:rPr lang="en-IE" sz="1000" u="none" strike="noStrike" dirty="0">
                          <a:solidFill>
                            <a:schemeClr val="tx1">
                              <a:lumMod val="50000"/>
                              <a:lumOff val="50000"/>
                            </a:schemeClr>
                          </a:solidFill>
                          <a:effectLst/>
                        </a:rPr>
                        <a:t>50+</a:t>
                      </a:r>
                      <a:endParaRPr lang="en-IE" sz="1000" b="0" i="0" u="none" strike="noStrike" dirty="0">
                        <a:solidFill>
                          <a:schemeClr val="tx1">
                            <a:lumMod val="50000"/>
                            <a:lumOff val="50000"/>
                          </a:schemeClr>
                        </a:solidFill>
                        <a:effectLst/>
                        <a:latin typeface="Tahoma" panose="020B0604030504040204" pitchFamily="34" charset="0"/>
                      </a:endParaRPr>
                    </a:p>
                  </a:txBody>
                  <a:tcPr marL="3952" marR="3952" marT="3952" marB="0" anchor="ctr">
                    <a:solidFill>
                      <a:srgbClr val="FED402"/>
                    </a:solidFill>
                  </a:tcPr>
                </a:tc>
                <a:tc>
                  <a:txBody>
                    <a:bodyPr/>
                    <a:lstStyle/>
                    <a:p>
                      <a:pPr algn="ctr" fontAlgn="t"/>
                      <a:r>
                        <a:rPr lang="en-IE" sz="1000" u="none" strike="noStrike">
                          <a:solidFill>
                            <a:schemeClr val="tx1">
                              <a:lumMod val="50000"/>
                              <a:lumOff val="50000"/>
                            </a:schemeClr>
                          </a:solidFill>
                          <a:effectLst/>
                        </a:rPr>
                        <a:t>ABC1F50+</a:t>
                      </a:r>
                      <a:endParaRPr lang="en-IE" sz="1000" b="0" i="0" u="none" strike="noStrike">
                        <a:solidFill>
                          <a:schemeClr val="tx1">
                            <a:lumMod val="50000"/>
                            <a:lumOff val="50000"/>
                          </a:schemeClr>
                        </a:solidFill>
                        <a:effectLst/>
                        <a:latin typeface="Tahoma" panose="020B0604030504040204" pitchFamily="34" charset="0"/>
                      </a:endParaRPr>
                    </a:p>
                  </a:txBody>
                  <a:tcPr marL="3952" marR="3952" marT="3952" marB="0" anchor="ctr">
                    <a:solidFill>
                      <a:srgbClr val="FED402"/>
                    </a:solidFill>
                  </a:tcPr>
                </a:tc>
                <a:tc>
                  <a:txBody>
                    <a:bodyPr/>
                    <a:lstStyle/>
                    <a:p>
                      <a:pPr algn="ctr" fontAlgn="t"/>
                      <a:r>
                        <a:rPr lang="en-IE" sz="1000" u="none" strike="noStrike">
                          <a:solidFill>
                            <a:schemeClr val="tx1">
                              <a:lumMod val="50000"/>
                              <a:lumOff val="50000"/>
                            </a:schemeClr>
                          </a:solidFill>
                          <a:effectLst/>
                        </a:rPr>
                        <a:t>C2DEF50-</a:t>
                      </a:r>
                      <a:endParaRPr lang="en-IE" sz="1000" b="0" i="0" u="none" strike="noStrike">
                        <a:solidFill>
                          <a:schemeClr val="tx1">
                            <a:lumMod val="50000"/>
                            <a:lumOff val="50000"/>
                          </a:schemeClr>
                        </a:solidFill>
                        <a:effectLst/>
                        <a:latin typeface="Tahoma" panose="020B0604030504040204" pitchFamily="34" charset="0"/>
                      </a:endParaRPr>
                    </a:p>
                  </a:txBody>
                  <a:tcPr marL="3952" marR="3952" marT="3952" marB="0" anchor="ctr">
                    <a:solidFill>
                      <a:srgbClr val="FED402"/>
                    </a:solidFill>
                  </a:tcPr>
                </a:tc>
                <a:tc>
                  <a:txBody>
                    <a:bodyPr/>
                    <a:lstStyle/>
                    <a:p>
                      <a:pPr algn="ctr" fontAlgn="t"/>
                      <a:r>
                        <a:rPr lang="en-IE" sz="1000" u="none" strike="noStrike" dirty="0">
                          <a:solidFill>
                            <a:schemeClr val="tx1">
                              <a:lumMod val="50000"/>
                              <a:lumOff val="50000"/>
                            </a:schemeClr>
                          </a:solidFill>
                          <a:effectLst/>
                        </a:rPr>
                        <a:t>Dublin</a:t>
                      </a:r>
                      <a:endParaRPr lang="en-IE" sz="1000" b="0" i="0" u="none" strike="noStrike" dirty="0">
                        <a:solidFill>
                          <a:schemeClr val="tx1">
                            <a:lumMod val="50000"/>
                            <a:lumOff val="50000"/>
                          </a:schemeClr>
                        </a:solidFill>
                        <a:effectLst/>
                        <a:latin typeface="Tahoma" panose="020B0604030504040204" pitchFamily="34" charset="0"/>
                      </a:endParaRPr>
                    </a:p>
                  </a:txBody>
                  <a:tcPr marL="3952" marR="3952" marT="3952" marB="0" anchor="ctr">
                    <a:solidFill>
                      <a:srgbClr val="FED402"/>
                    </a:solidFill>
                  </a:tcPr>
                </a:tc>
                <a:tc>
                  <a:txBody>
                    <a:bodyPr/>
                    <a:lstStyle/>
                    <a:p>
                      <a:pPr algn="ctr" fontAlgn="t"/>
                      <a:r>
                        <a:rPr lang="en-IE" sz="1000" u="none" strike="noStrike" dirty="0">
                          <a:solidFill>
                            <a:schemeClr val="tx1">
                              <a:lumMod val="50000"/>
                              <a:lumOff val="50000"/>
                            </a:schemeClr>
                          </a:solidFill>
                          <a:effectLst/>
                        </a:rPr>
                        <a:t>EX. Dublin</a:t>
                      </a:r>
                      <a:endParaRPr lang="en-IE" sz="1000" b="0" i="0" u="none" strike="noStrike" dirty="0">
                        <a:solidFill>
                          <a:schemeClr val="tx1">
                            <a:lumMod val="50000"/>
                            <a:lumOff val="50000"/>
                          </a:schemeClr>
                        </a:solidFill>
                        <a:effectLst/>
                        <a:latin typeface="Tahoma" panose="020B0604030504040204" pitchFamily="34" charset="0"/>
                      </a:endParaRPr>
                    </a:p>
                  </a:txBody>
                  <a:tcPr marL="3952" marR="3952" marT="3952" marB="0" anchor="ctr">
                    <a:solidFill>
                      <a:srgbClr val="FED402"/>
                    </a:solidFill>
                  </a:tcPr>
                </a:tc>
                <a:extLst>
                  <a:ext uri="{0D108BD9-81ED-4DB2-BD59-A6C34878D82A}">
                    <a16:rowId xmlns="" xmlns:a16="http://schemas.microsoft.com/office/drawing/2014/main" val="3975192199"/>
                  </a:ext>
                </a:extLst>
              </a:tr>
              <a:tr h="157593">
                <a:tc>
                  <a:txBody>
                    <a:bodyPr/>
                    <a:lstStyle/>
                    <a:p>
                      <a:pPr algn="ctr" fontAlgn="t"/>
                      <a:endParaRPr lang="en-IE" sz="1000" b="0" i="0" u="none" strike="noStrike" dirty="0">
                        <a:solidFill>
                          <a:srgbClr val="000000"/>
                        </a:solidFill>
                        <a:effectLst/>
                        <a:latin typeface="Tahoma" panose="020B0604030504040204" pitchFamily="34" charset="0"/>
                      </a:endParaRPr>
                    </a:p>
                  </a:txBody>
                  <a:tcPr marL="3952" marR="3952" marT="3952" marB="0" anchor="ctr">
                    <a:solidFill>
                      <a:schemeClr val="bg1">
                        <a:lumMod val="65000"/>
                      </a:schemeClr>
                    </a:solidFill>
                  </a:tcPr>
                </a:tc>
                <a:tc>
                  <a:txBody>
                    <a:bodyPr/>
                    <a:lstStyle/>
                    <a:p>
                      <a:pPr algn="ctr" fontAlgn="t"/>
                      <a:r>
                        <a:rPr lang="en-IE" sz="900" i="1" u="none" strike="noStrike">
                          <a:solidFill>
                            <a:schemeClr val="bg1"/>
                          </a:solidFill>
                          <a:effectLst/>
                        </a:rPr>
                        <a:t>1303</a:t>
                      </a:r>
                      <a:endParaRPr lang="en-IE" sz="900" b="0" i="1" u="none" strike="noStrike">
                        <a:solidFill>
                          <a:schemeClr val="bg1"/>
                        </a:solidFill>
                        <a:effectLst/>
                        <a:latin typeface="Tahoma" panose="020B0604030504040204" pitchFamily="34" charset="0"/>
                      </a:endParaRPr>
                    </a:p>
                  </a:txBody>
                  <a:tcPr marL="3952" marR="3952" marT="3952" marB="0" anchor="ctr">
                    <a:solidFill>
                      <a:schemeClr val="bg1">
                        <a:lumMod val="65000"/>
                      </a:schemeClr>
                    </a:solidFill>
                  </a:tcPr>
                </a:tc>
                <a:tc>
                  <a:txBody>
                    <a:bodyPr/>
                    <a:lstStyle/>
                    <a:p>
                      <a:pPr algn="ctr" fontAlgn="t"/>
                      <a:r>
                        <a:rPr lang="en-IE" sz="900" i="1" u="none" strike="noStrike">
                          <a:solidFill>
                            <a:schemeClr val="bg1"/>
                          </a:solidFill>
                          <a:effectLst/>
                        </a:rPr>
                        <a:t>640</a:t>
                      </a:r>
                      <a:endParaRPr lang="en-IE" sz="900" b="0" i="1" u="none" strike="noStrike">
                        <a:solidFill>
                          <a:schemeClr val="bg1"/>
                        </a:solidFill>
                        <a:effectLst/>
                        <a:latin typeface="Tahoma" panose="020B0604030504040204" pitchFamily="34" charset="0"/>
                      </a:endParaRPr>
                    </a:p>
                  </a:txBody>
                  <a:tcPr marL="3952" marR="3952" marT="3952" marB="0" anchor="ctr">
                    <a:solidFill>
                      <a:schemeClr val="bg1">
                        <a:lumMod val="65000"/>
                      </a:schemeClr>
                    </a:solidFill>
                  </a:tcPr>
                </a:tc>
                <a:tc>
                  <a:txBody>
                    <a:bodyPr/>
                    <a:lstStyle/>
                    <a:p>
                      <a:pPr algn="ctr" fontAlgn="t"/>
                      <a:r>
                        <a:rPr lang="en-IE" sz="900" i="1" u="none" strike="noStrike">
                          <a:solidFill>
                            <a:schemeClr val="bg1"/>
                          </a:solidFill>
                          <a:effectLst/>
                        </a:rPr>
                        <a:t>663</a:t>
                      </a:r>
                      <a:endParaRPr lang="en-IE" sz="900" b="0" i="1" u="none" strike="noStrike">
                        <a:solidFill>
                          <a:schemeClr val="bg1"/>
                        </a:solidFill>
                        <a:effectLst/>
                        <a:latin typeface="Tahoma" panose="020B0604030504040204" pitchFamily="34" charset="0"/>
                      </a:endParaRPr>
                    </a:p>
                  </a:txBody>
                  <a:tcPr marL="3952" marR="3952" marT="3952" marB="0" anchor="ctr">
                    <a:solidFill>
                      <a:schemeClr val="bg1">
                        <a:lumMod val="65000"/>
                      </a:schemeClr>
                    </a:solidFill>
                  </a:tcPr>
                </a:tc>
                <a:tc>
                  <a:txBody>
                    <a:bodyPr/>
                    <a:lstStyle/>
                    <a:p>
                      <a:pPr algn="ctr" fontAlgn="t"/>
                      <a:r>
                        <a:rPr lang="en-IE" sz="900" i="1" u="none" strike="noStrike">
                          <a:solidFill>
                            <a:schemeClr val="bg1"/>
                          </a:solidFill>
                          <a:effectLst/>
                        </a:rPr>
                        <a:t>343</a:t>
                      </a:r>
                      <a:endParaRPr lang="en-IE" sz="900" b="0" i="1" u="none" strike="noStrike">
                        <a:solidFill>
                          <a:schemeClr val="bg1"/>
                        </a:solidFill>
                        <a:effectLst/>
                        <a:latin typeface="Tahoma" panose="020B0604030504040204" pitchFamily="34" charset="0"/>
                      </a:endParaRPr>
                    </a:p>
                  </a:txBody>
                  <a:tcPr marL="3952" marR="3952" marT="3952" marB="0" anchor="ctr">
                    <a:solidFill>
                      <a:schemeClr val="bg1">
                        <a:lumMod val="65000"/>
                      </a:schemeClr>
                    </a:solidFill>
                  </a:tcPr>
                </a:tc>
                <a:tc>
                  <a:txBody>
                    <a:bodyPr/>
                    <a:lstStyle/>
                    <a:p>
                      <a:pPr algn="ctr" fontAlgn="t"/>
                      <a:r>
                        <a:rPr lang="en-IE" sz="900" i="1" u="none" strike="noStrike">
                          <a:solidFill>
                            <a:schemeClr val="bg1"/>
                          </a:solidFill>
                          <a:effectLst/>
                        </a:rPr>
                        <a:t>374</a:t>
                      </a:r>
                      <a:endParaRPr lang="en-IE" sz="900" b="0" i="1" u="none" strike="noStrike">
                        <a:solidFill>
                          <a:schemeClr val="bg1"/>
                        </a:solidFill>
                        <a:effectLst/>
                        <a:latin typeface="Tahoma" panose="020B0604030504040204" pitchFamily="34" charset="0"/>
                      </a:endParaRPr>
                    </a:p>
                  </a:txBody>
                  <a:tcPr marL="3952" marR="3952" marT="3952" marB="0" anchor="ctr">
                    <a:solidFill>
                      <a:schemeClr val="bg1">
                        <a:lumMod val="65000"/>
                      </a:schemeClr>
                    </a:solidFill>
                  </a:tcPr>
                </a:tc>
                <a:tc>
                  <a:txBody>
                    <a:bodyPr/>
                    <a:lstStyle/>
                    <a:p>
                      <a:pPr algn="ctr" fontAlgn="t"/>
                      <a:r>
                        <a:rPr lang="en-IE" sz="900" i="1" u="none" strike="noStrike" dirty="0">
                          <a:solidFill>
                            <a:schemeClr val="bg1"/>
                          </a:solidFill>
                          <a:effectLst/>
                        </a:rPr>
                        <a:t>586</a:t>
                      </a:r>
                      <a:endParaRPr lang="en-IE" sz="900" b="0" i="1" u="none" strike="noStrike" dirty="0">
                        <a:solidFill>
                          <a:schemeClr val="bg1"/>
                        </a:solidFill>
                        <a:effectLst/>
                        <a:latin typeface="Tahoma" panose="020B0604030504040204" pitchFamily="34" charset="0"/>
                      </a:endParaRPr>
                    </a:p>
                  </a:txBody>
                  <a:tcPr marL="3952" marR="3952" marT="3952" marB="0" anchor="ctr">
                    <a:solidFill>
                      <a:schemeClr val="bg1">
                        <a:lumMod val="65000"/>
                      </a:schemeClr>
                    </a:solidFill>
                  </a:tcPr>
                </a:tc>
                <a:tc>
                  <a:txBody>
                    <a:bodyPr/>
                    <a:lstStyle/>
                    <a:p>
                      <a:pPr algn="ctr" fontAlgn="t"/>
                      <a:r>
                        <a:rPr lang="en-IE" sz="900" i="1" u="none" strike="noStrike" dirty="0">
                          <a:solidFill>
                            <a:schemeClr val="bg1"/>
                          </a:solidFill>
                          <a:effectLst/>
                        </a:rPr>
                        <a:t>677</a:t>
                      </a:r>
                      <a:endParaRPr lang="en-IE" sz="900" b="0" i="1" u="none" strike="noStrike" dirty="0">
                        <a:solidFill>
                          <a:schemeClr val="bg1"/>
                        </a:solidFill>
                        <a:effectLst/>
                        <a:latin typeface="Tahoma" panose="020B0604030504040204" pitchFamily="34" charset="0"/>
                      </a:endParaRPr>
                    </a:p>
                  </a:txBody>
                  <a:tcPr marL="3952" marR="3952" marT="3952" marB="0" anchor="ctr">
                    <a:solidFill>
                      <a:schemeClr val="bg1">
                        <a:lumMod val="65000"/>
                      </a:schemeClr>
                    </a:solidFill>
                  </a:tcPr>
                </a:tc>
                <a:tc>
                  <a:txBody>
                    <a:bodyPr/>
                    <a:lstStyle/>
                    <a:p>
                      <a:pPr algn="ctr" fontAlgn="t"/>
                      <a:r>
                        <a:rPr lang="en-IE" sz="900" i="1" u="none" strike="noStrike" dirty="0">
                          <a:solidFill>
                            <a:schemeClr val="bg1"/>
                          </a:solidFill>
                          <a:effectLst/>
                        </a:rPr>
                        <a:t>626</a:t>
                      </a:r>
                      <a:endParaRPr lang="en-IE" sz="900" b="0" i="1" u="none" strike="noStrike" dirty="0">
                        <a:solidFill>
                          <a:schemeClr val="bg1"/>
                        </a:solidFill>
                        <a:effectLst/>
                        <a:latin typeface="Tahoma" panose="020B0604030504040204" pitchFamily="34" charset="0"/>
                      </a:endParaRPr>
                    </a:p>
                  </a:txBody>
                  <a:tcPr marL="3952" marR="3952" marT="3952" marB="0" anchor="ctr">
                    <a:solidFill>
                      <a:schemeClr val="bg1">
                        <a:lumMod val="65000"/>
                      </a:schemeClr>
                    </a:solidFill>
                  </a:tcPr>
                </a:tc>
                <a:tc>
                  <a:txBody>
                    <a:bodyPr/>
                    <a:lstStyle/>
                    <a:p>
                      <a:pPr algn="ctr" fontAlgn="t"/>
                      <a:r>
                        <a:rPr lang="en-IE" sz="900" i="1" u="none" strike="noStrike" dirty="0">
                          <a:solidFill>
                            <a:schemeClr val="bg1"/>
                          </a:solidFill>
                          <a:effectLst/>
                        </a:rPr>
                        <a:t>293</a:t>
                      </a:r>
                      <a:endParaRPr lang="en-IE" sz="900" b="0" i="1" u="none" strike="noStrike" dirty="0">
                        <a:solidFill>
                          <a:schemeClr val="bg1"/>
                        </a:solidFill>
                        <a:effectLst/>
                        <a:latin typeface="Tahoma" panose="020B0604030504040204" pitchFamily="34" charset="0"/>
                      </a:endParaRPr>
                    </a:p>
                  </a:txBody>
                  <a:tcPr marL="3952" marR="3952" marT="3952" marB="0" anchor="ctr">
                    <a:solidFill>
                      <a:schemeClr val="bg1">
                        <a:lumMod val="65000"/>
                      </a:schemeClr>
                    </a:solidFill>
                  </a:tcPr>
                </a:tc>
                <a:tc>
                  <a:txBody>
                    <a:bodyPr/>
                    <a:lstStyle/>
                    <a:p>
                      <a:pPr algn="ctr" fontAlgn="t"/>
                      <a:r>
                        <a:rPr lang="en-IE" sz="900" i="1" u="none" strike="noStrike" dirty="0">
                          <a:solidFill>
                            <a:schemeClr val="bg1"/>
                          </a:solidFill>
                          <a:effectLst/>
                        </a:rPr>
                        <a:t>1010</a:t>
                      </a:r>
                      <a:endParaRPr lang="en-IE" sz="900" b="0" i="1" u="none" strike="noStrike" dirty="0">
                        <a:solidFill>
                          <a:schemeClr val="bg1"/>
                        </a:solidFill>
                        <a:effectLst/>
                        <a:latin typeface="Tahoma" panose="020B0604030504040204" pitchFamily="34" charset="0"/>
                      </a:endParaRPr>
                    </a:p>
                  </a:txBody>
                  <a:tcPr marL="3952" marR="3952" marT="3952" marB="0" anchor="ctr">
                    <a:solidFill>
                      <a:schemeClr val="bg1">
                        <a:lumMod val="65000"/>
                      </a:schemeClr>
                    </a:solidFill>
                  </a:tcPr>
                </a:tc>
                <a:extLst>
                  <a:ext uri="{0D108BD9-81ED-4DB2-BD59-A6C34878D82A}">
                    <a16:rowId xmlns="" xmlns:a16="http://schemas.microsoft.com/office/drawing/2014/main" val="3616660450"/>
                  </a:ext>
                </a:extLst>
              </a:tr>
              <a:tr h="157593">
                <a:tc>
                  <a:txBody>
                    <a:bodyPr/>
                    <a:lstStyle/>
                    <a:p>
                      <a:pPr algn="ctr" fontAlgn="t"/>
                      <a:endParaRPr lang="en-IE" sz="1000" b="0" i="0" u="none" strike="noStrike" dirty="0">
                        <a:solidFill>
                          <a:srgbClr val="000000"/>
                        </a:solidFill>
                        <a:effectLst/>
                        <a:latin typeface="Tahoma" panose="020B0604030504040204" pitchFamily="34" charset="0"/>
                      </a:endParaRPr>
                    </a:p>
                  </a:txBody>
                  <a:tcPr marL="3952" marR="3952" marT="3952" marB="0" anchor="ctr">
                    <a:solidFill>
                      <a:schemeClr val="bg1">
                        <a:lumMod val="65000"/>
                      </a:schemeClr>
                    </a:solidFill>
                  </a:tcPr>
                </a:tc>
                <a:tc>
                  <a:txBody>
                    <a:bodyPr/>
                    <a:lstStyle/>
                    <a:p>
                      <a:pPr algn="ctr" fontAlgn="t"/>
                      <a:r>
                        <a:rPr lang="en-IE" sz="900" i="1" u="none" strike="noStrike" dirty="0">
                          <a:solidFill>
                            <a:schemeClr val="bg1"/>
                          </a:solidFill>
                          <a:effectLst/>
                        </a:rPr>
                        <a:t>%</a:t>
                      </a:r>
                      <a:endParaRPr lang="en-IE" sz="900" b="0" i="1" u="none" strike="noStrike" dirty="0">
                        <a:solidFill>
                          <a:schemeClr val="bg1"/>
                        </a:solidFill>
                        <a:effectLst/>
                        <a:latin typeface="Tahoma" panose="020B0604030504040204" pitchFamily="34" charset="0"/>
                      </a:endParaRPr>
                    </a:p>
                  </a:txBody>
                  <a:tcPr marL="3952" marR="3952" marT="3952" marB="0" anchor="ctr">
                    <a:solidFill>
                      <a:schemeClr val="bg1">
                        <a:lumMod val="65000"/>
                      </a:schemeClr>
                    </a:solidFill>
                  </a:tcPr>
                </a:tc>
                <a:tc>
                  <a:txBody>
                    <a:bodyPr/>
                    <a:lstStyle/>
                    <a:p>
                      <a:pPr algn="ctr" fontAlgn="t"/>
                      <a:r>
                        <a:rPr lang="en-IE" sz="900" i="1" u="none" strike="noStrike" dirty="0">
                          <a:solidFill>
                            <a:schemeClr val="bg1"/>
                          </a:solidFill>
                          <a:effectLst/>
                        </a:rPr>
                        <a:t>%</a:t>
                      </a:r>
                      <a:endParaRPr lang="en-IE" sz="900" b="0" i="1" u="none" strike="noStrike" dirty="0">
                        <a:solidFill>
                          <a:schemeClr val="bg1"/>
                        </a:solidFill>
                        <a:effectLst/>
                        <a:latin typeface="Tahoma" panose="020B0604030504040204" pitchFamily="34" charset="0"/>
                      </a:endParaRPr>
                    </a:p>
                  </a:txBody>
                  <a:tcPr marL="3952" marR="3952" marT="3952" marB="0" anchor="ctr">
                    <a:solidFill>
                      <a:schemeClr val="bg1">
                        <a:lumMod val="65000"/>
                      </a:schemeClr>
                    </a:solidFill>
                  </a:tcPr>
                </a:tc>
                <a:tc>
                  <a:txBody>
                    <a:bodyPr/>
                    <a:lstStyle/>
                    <a:p>
                      <a:pPr algn="ctr" fontAlgn="t"/>
                      <a:r>
                        <a:rPr lang="en-IE" sz="900" i="1" u="none" strike="noStrike" dirty="0">
                          <a:solidFill>
                            <a:schemeClr val="bg1"/>
                          </a:solidFill>
                          <a:effectLst/>
                        </a:rPr>
                        <a:t>%</a:t>
                      </a:r>
                      <a:endParaRPr lang="en-IE" sz="900" b="0" i="1" u="none" strike="noStrike" dirty="0">
                        <a:solidFill>
                          <a:schemeClr val="bg1"/>
                        </a:solidFill>
                        <a:effectLst/>
                        <a:latin typeface="Tahoma" panose="020B0604030504040204" pitchFamily="34" charset="0"/>
                      </a:endParaRPr>
                    </a:p>
                  </a:txBody>
                  <a:tcPr marL="3952" marR="3952" marT="3952" marB="0" anchor="ctr">
                    <a:solidFill>
                      <a:schemeClr val="bg1">
                        <a:lumMod val="65000"/>
                      </a:schemeClr>
                    </a:solidFill>
                  </a:tcPr>
                </a:tc>
                <a:tc>
                  <a:txBody>
                    <a:bodyPr/>
                    <a:lstStyle/>
                    <a:p>
                      <a:pPr algn="ctr" fontAlgn="t"/>
                      <a:r>
                        <a:rPr lang="en-IE" sz="900" i="1" u="none" strike="noStrike" dirty="0">
                          <a:solidFill>
                            <a:schemeClr val="bg1"/>
                          </a:solidFill>
                          <a:effectLst/>
                        </a:rPr>
                        <a:t>%</a:t>
                      </a:r>
                      <a:endParaRPr lang="en-IE" sz="900" b="0" i="1" u="none" strike="noStrike" dirty="0">
                        <a:solidFill>
                          <a:schemeClr val="bg1"/>
                        </a:solidFill>
                        <a:effectLst/>
                        <a:latin typeface="Tahoma" panose="020B0604030504040204" pitchFamily="34" charset="0"/>
                      </a:endParaRPr>
                    </a:p>
                  </a:txBody>
                  <a:tcPr marL="3952" marR="3952" marT="3952" marB="0" anchor="ctr">
                    <a:solidFill>
                      <a:schemeClr val="bg1">
                        <a:lumMod val="65000"/>
                      </a:schemeClr>
                    </a:solidFill>
                  </a:tcPr>
                </a:tc>
                <a:tc>
                  <a:txBody>
                    <a:bodyPr/>
                    <a:lstStyle/>
                    <a:p>
                      <a:pPr algn="ctr" fontAlgn="t"/>
                      <a:r>
                        <a:rPr lang="en-IE" sz="900" i="1" u="none" strike="noStrike" dirty="0">
                          <a:solidFill>
                            <a:schemeClr val="bg1"/>
                          </a:solidFill>
                          <a:effectLst/>
                        </a:rPr>
                        <a:t>%</a:t>
                      </a:r>
                      <a:endParaRPr lang="en-IE" sz="900" b="0" i="1" u="none" strike="noStrike" dirty="0">
                        <a:solidFill>
                          <a:schemeClr val="bg1"/>
                        </a:solidFill>
                        <a:effectLst/>
                        <a:latin typeface="Tahoma" panose="020B0604030504040204" pitchFamily="34" charset="0"/>
                      </a:endParaRPr>
                    </a:p>
                  </a:txBody>
                  <a:tcPr marL="3952" marR="3952" marT="3952" marB="0" anchor="ctr">
                    <a:solidFill>
                      <a:schemeClr val="bg1">
                        <a:lumMod val="65000"/>
                      </a:schemeClr>
                    </a:solidFill>
                  </a:tcPr>
                </a:tc>
                <a:tc>
                  <a:txBody>
                    <a:bodyPr/>
                    <a:lstStyle/>
                    <a:p>
                      <a:pPr algn="ctr" fontAlgn="t"/>
                      <a:r>
                        <a:rPr lang="en-IE" sz="900" i="1" u="none" strike="noStrike" dirty="0">
                          <a:solidFill>
                            <a:schemeClr val="bg1"/>
                          </a:solidFill>
                          <a:effectLst/>
                        </a:rPr>
                        <a:t>%</a:t>
                      </a:r>
                      <a:endParaRPr lang="en-IE" sz="900" b="0" i="1" u="none" strike="noStrike" dirty="0">
                        <a:solidFill>
                          <a:schemeClr val="bg1"/>
                        </a:solidFill>
                        <a:effectLst/>
                        <a:latin typeface="Tahoma" panose="020B0604030504040204" pitchFamily="34" charset="0"/>
                      </a:endParaRPr>
                    </a:p>
                  </a:txBody>
                  <a:tcPr marL="3952" marR="3952" marT="3952" marB="0" anchor="ctr">
                    <a:solidFill>
                      <a:schemeClr val="bg1">
                        <a:lumMod val="65000"/>
                      </a:schemeClr>
                    </a:solidFill>
                  </a:tcPr>
                </a:tc>
                <a:tc>
                  <a:txBody>
                    <a:bodyPr/>
                    <a:lstStyle/>
                    <a:p>
                      <a:pPr algn="ctr" fontAlgn="t"/>
                      <a:r>
                        <a:rPr lang="en-IE" sz="900" i="1" u="none" strike="noStrike" dirty="0">
                          <a:solidFill>
                            <a:schemeClr val="bg1"/>
                          </a:solidFill>
                          <a:effectLst/>
                        </a:rPr>
                        <a:t>%</a:t>
                      </a:r>
                      <a:endParaRPr lang="en-IE" sz="900" b="0" i="1" u="none" strike="noStrike" dirty="0">
                        <a:solidFill>
                          <a:schemeClr val="bg1"/>
                        </a:solidFill>
                        <a:effectLst/>
                        <a:latin typeface="Tahoma" panose="020B0604030504040204" pitchFamily="34" charset="0"/>
                      </a:endParaRPr>
                    </a:p>
                  </a:txBody>
                  <a:tcPr marL="3952" marR="3952" marT="3952" marB="0" anchor="ctr">
                    <a:solidFill>
                      <a:schemeClr val="bg1">
                        <a:lumMod val="65000"/>
                      </a:schemeClr>
                    </a:solidFill>
                  </a:tcPr>
                </a:tc>
                <a:tc>
                  <a:txBody>
                    <a:bodyPr/>
                    <a:lstStyle/>
                    <a:p>
                      <a:pPr algn="ctr" fontAlgn="t"/>
                      <a:r>
                        <a:rPr lang="en-IE" sz="900" i="1" u="none" strike="noStrike" dirty="0">
                          <a:solidFill>
                            <a:schemeClr val="bg1"/>
                          </a:solidFill>
                          <a:effectLst/>
                        </a:rPr>
                        <a:t>%</a:t>
                      </a:r>
                      <a:endParaRPr lang="en-IE" sz="900" b="0" i="1" u="none" strike="noStrike" dirty="0">
                        <a:solidFill>
                          <a:schemeClr val="bg1"/>
                        </a:solidFill>
                        <a:effectLst/>
                        <a:latin typeface="Tahoma" panose="020B0604030504040204" pitchFamily="34" charset="0"/>
                      </a:endParaRPr>
                    </a:p>
                  </a:txBody>
                  <a:tcPr marL="3952" marR="3952" marT="3952" marB="0" anchor="ctr">
                    <a:solidFill>
                      <a:schemeClr val="bg1">
                        <a:lumMod val="65000"/>
                      </a:schemeClr>
                    </a:solidFill>
                  </a:tcPr>
                </a:tc>
                <a:tc>
                  <a:txBody>
                    <a:bodyPr/>
                    <a:lstStyle/>
                    <a:p>
                      <a:pPr algn="ctr" fontAlgn="t"/>
                      <a:r>
                        <a:rPr lang="en-IE" sz="900" i="1" u="none" strike="noStrike" dirty="0">
                          <a:solidFill>
                            <a:schemeClr val="bg1"/>
                          </a:solidFill>
                          <a:effectLst/>
                        </a:rPr>
                        <a:t>%</a:t>
                      </a:r>
                      <a:endParaRPr lang="en-IE" sz="900" b="0" i="1" u="none" strike="noStrike" dirty="0">
                        <a:solidFill>
                          <a:schemeClr val="bg1"/>
                        </a:solidFill>
                        <a:effectLst/>
                        <a:latin typeface="Tahoma" panose="020B0604030504040204" pitchFamily="34" charset="0"/>
                      </a:endParaRPr>
                    </a:p>
                  </a:txBody>
                  <a:tcPr marL="3952" marR="3952" marT="3952" marB="0" anchor="ctr">
                    <a:solidFill>
                      <a:schemeClr val="bg1">
                        <a:lumMod val="65000"/>
                      </a:schemeClr>
                    </a:solidFill>
                  </a:tcPr>
                </a:tc>
                <a:tc>
                  <a:txBody>
                    <a:bodyPr/>
                    <a:lstStyle/>
                    <a:p>
                      <a:pPr algn="ctr" fontAlgn="t"/>
                      <a:r>
                        <a:rPr lang="en-IE" sz="900" i="1" u="none" strike="noStrike" dirty="0">
                          <a:solidFill>
                            <a:schemeClr val="bg1"/>
                          </a:solidFill>
                          <a:effectLst/>
                        </a:rPr>
                        <a:t>%</a:t>
                      </a:r>
                      <a:endParaRPr lang="en-IE" sz="900" b="0" i="1" u="none" strike="noStrike" dirty="0">
                        <a:solidFill>
                          <a:schemeClr val="bg1"/>
                        </a:solidFill>
                        <a:effectLst/>
                        <a:latin typeface="Tahoma" panose="020B0604030504040204" pitchFamily="34" charset="0"/>
                      </a:endParaRPr>
                    </a:p>
                  </a:txBody>
                  <a:tcPr marL="3952" marR="3952" marT="3952" marB="0" anchor="ctr">
                    <a:solidFill>
                      <a:schemeClr val="bg1">
                        <a:lumMod val="65000"/>
                      </a:schemeClr>
                    </a:solidFill>
                  </a:tcPr>
                </a:tc>
                <a:extLst>
                  <a:ext uri="{0D108BD9-81ED-4DB2-BD59-A6C34878D82A}">
                    <a16:rowId xmlns="" xmlns:a16="http://schemas.microsoft.com/office/drawing/2014/main" val="161074788"/>
                  </a:ext>
                </a:extLst>
              </a:tr>
              <a:tr h="161570">
                <a:tc>
                  <a:txBody>
                    <a:bodyPr/>
                    <a:lstStyle/>
                    <a:p>
                      <a:pPr algn="l" fontAlgn="t"/>
                      <a:r>
                        <a:rPr lang="en-US" sz="1000" u="none" strike="noStrike" dirty="0">
                          <a:effectLst/>
                        </a:rPr>
                        <a:t>Films at a cinema or other venue </a:t>
                      </a:r>
                      <a:endParaRPr lang="en-US" sz="1000" b="0" i="0" u="none" strike="noStrike" dirty="0">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51</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46</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55</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74</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57</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dirty="0">
                          <a:effectLst/>
                        </a:rPr>
                        <a:t>27</a:t>
                      </a:r>
                      <a:endParaRPr lang="en-IE" sz="1000" b="0" i="0" u="none" strike="noStrike" dirty="0">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dirty="0">
                          <a:effectLst/>
                        </a:rPr>
                        <a:t>57</a:t>
                      </a:r>
                      <a:endParaRPr lang="en-IE" sz="1000" b="0" i="0" u="none" strike="noStrike" dirty="0">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dirty="0">
                          <a:effectLst/>
                        </a:rPr>
                        <a:t>45</a:t>
                      </a:r>
                      <a:endParaRPr lang="en-IE" sz="1000" b="0" i="0" u="none" strike="noStrike" dirty="0">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dirty="0">
                          <a:effectLst/>
                        </a:rPr>
                        <a:t>63</a:t>
                      </a:r>
                      <a:endParaRPr lang="en-IE" sz="1000" b="0" i="0" u="none" strike="noStrike" dirty="0">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dirty="0">
                          <a:effectLst/>
                        </a:rPr>
                        <a:t>46</a:t>
                      </a:r>
                      <a:endParaRPr lang="en-IE" sz="1000" b="0" i="0" u="none" strike="noStrike" dirty="0">
                        <a:solidFill>
                          <a:srgbClr val="000000"/>
                        </a:solidFill>
                        <a:effectLst/>
                        <a:latin typeface="Tahoma" panose="020B0604030504040204" pitchFamily="34" charset="0"/>
                      </a:endParaRPr>
                    </a:p>
                  </a:txBody>
                  <a:tcPr marL="3952" marR="3952" marT="3952" marB="0" anchor="ctr">
                    <a:solidFill>
                      <a:schemeClr val="bg1">
                        <a:lumMod val="95000"/>
                      </a:schemeClr>
                    </a:solidFill>
                  </a:tcPr>
                </a:tc>
                <a:extLst>
                  <a:ext uri="{0D108BD9-81ED-4DB2-BD59-A6C34878D82A}">
                    <a16:rowId xmlns="" xmlns:a16="http://schemas.microsoft.com/office/drawing/2014/main" val="792268045"/>
                  </a:ext>
                </a:extLst>
              </a:tr>
              <a:tr h="311202">
                <a:tc>
                  <a:txBody>
                    <a:bodyPr/>
                    <a:lstStyle/>
                    <a:p>
                      <a:pPr algn="l" fontAlgn="t"/>
                      <a:r>
                        <a:rPr lang="en-US" sz="1000" u="none" strike="noStrike" dirty="0">
                          <a:effectLst/>
                        </a:rPr>
                        <a:t>Street arts (e.g. outdoor based performance/ parade/ carnival/ circus) </a:t>
                      </a:r>
                      <a:endParaRPr lang="en-US" sz="1000" b="0" i="0" u="none" strike="noStrike" dirty="0">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18</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dirty="0">
                          <a:effectLst/>
                        </a:rPr>
                        <a:t>17</a:t>
                      </a:r>
                      <a:endParaRPr lang="en-IE" sz="1000" b="0" i="0" u="none" strike="noStrike" dirty="0">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20</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22</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21</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13</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dirty="0">
                          <a:effectLst/>
                        </a:rPr>
                        <a:t>22</a:t>
                      </a:r>
                      <a:endParaRPr lang="en-IE" sz="1000" b="0" i="0" u="none" strike="noStrike" dirty="0">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15</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15</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20</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extLst>
                  <a:ext uri="{0D108BD9-81ED-4DB2-BD59-A6C34878D82A}">
                    <a16:rowId xmlns="" xmlns:a16="http://schemas.microsoft.com/office/drawing/2014/main" val="3505092768"/>
                  </a:ext>
                </a:extLst>
              </a:tr>
              <a:tr h="161570">
                <a:tc>
                  <a:txBody>
                    <a:bodyPr/>
                    <a:lstStyle/>
                    <a:p>
                      <a:pPr algn="l" fontAlgn="t"/>
                      <a:r>
                        <a:rPr lang="en-IE" sz="1000" u="none" strike="noStrike" dirty="0">
                          <a:effectLst/>
                        </a:rPr>
                        <a:t>Rock or Popular music</a:t>
                      </a:r>
                      <a:endParaRPr lang="en-IE" sz="1000" b="0" i="0" u="none" strike="noStrike" dirty="0">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17</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16</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18</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26</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20</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8</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22</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13</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20</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dirty="0">
                          <a:effectLst/>
                        </a:rPr>
                        <a:t>16</a:t>
                      </a:r>
                      <a:endParaRPr lang="en-IE" sz="1000" b="0" i="0" u="none" strike="noStrike" dirty="0">
                        <a:solidFill>
                          <a:srgbClr val="000000"/>
                        </a:solidFill>
                        <a:effectLst/>
                        <a:latin typeface="Tahoma" panose="020B0604030504040204" pitchFamily="34" charset="0"/>
                      </a:endParaRPr>
                    </a:p>
                  </a:txBody>
                  <a:tcPr marL="3952" marR="3952" marT="3952" marB="0" anchor="ctr">
                    <a:solidFill>
                      <a:schemeClr val="bg1">
                        <a:lumMod val="95000"/>
                      </a:schemeClr>
                    </a:solidFill>
                  </a:tcPr>
                </a:tc>
                <a:extLst>
                  <a:ext uri="{0D108BD9-81ED-4DB2-BD59-A6C34878D82A}">
                    <a16:rowId xmlns="" xmlns:a16="http://schemas.microsoft.com/office/drawing/2014/main" val="846999229"/>
                  </a:ext>
                </a:extLst>
              </a:tr>
              <a:tr h="161570">
                <a:tc>
                  <a:txBody>
                    <a:bodyPr/>
                    <a:lstStyle/>
                    <a:p>
                      <a:pPr algn="l" fontAlgn="t"/>
                      <a:r>
                        <a:rPr lang="en-IE" sz="1000" u="none" strike="noStrike">
                          <a:effectLst/>
                        </a:rPr>
                        <a:t>Musical </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16</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12</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dirty="0">
                          <a:effectLst/>
                        </a:rPr>
                        <a:t>19</a:t>
                      </a:r>
                      <a:endParaRPr lang="en-IE" sz="1000" b="0" i="0" u="none" strike="noStrike" dirty="0">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16</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17</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13</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19</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12</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20</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14</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extLst>
                  <a:ext uri="{0D108BD9-81ED-4DB2-BD59-A6C34878D82A}">
                    <a16:rowId xmlns="" xmlns:a16="http://schemas.microsoft.com/office/drawing/2014/main" val="1088479318"/>
                  </a:ext>
                </a:extLst>
              </a:tr>
              <a:tr h="161570">
                <a:tc>
                  <a:txBody>
                    <a:bodyPr/>
                    <a:lstStyle/>
                    <a:p>
                      <a:pPr algn="l" fontAlgn="t"/>
                      <a:r>
                        <a:rPr lang="en-IE" sz="1000" u="none" strike="noStrike" dirty="0">
                          <a:effectLst/>
                        </a:rPr>
                        <a:t>Plays </a:t>
                      </a:r>
                      <a:endParaRPr lang="en-IE" sz="1000" b="0" i="0" u="none" strike="noStrike" dirty="0">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15</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12</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18</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11</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14</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20</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18</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12</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19</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13</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extLst>
                  <a:ext uri="{0D108BD9-81ED-4DB2-BD59-A6C34878D82A}">
                    <a16:rowId xmlns="" xmlns:a16="http://schemas.microsoft.com/office/drawing/2014/main" val="4241136469"/>
                  </a:ext>
                </a:extLst>
              </a:tr>
              <a:tr h="161570">
                <a:tc>
                  <a:txBody>
                    <a:bodyPr/>
                    <a:lstStyle/>
                    <a:p>
                      <a:pPr algn="l" fontAlgn="t"/>
                      <a:r>
                        <a:rPr lang="en-IE" sz="1000" u="none" strike="noStrike" dirty="0">
                          <a:effectLst/>
                        </a:rPr>
                        <a:t>Traditional Irish/Folk music</a:t>
                      </a:r>
                      <a:endParaRPr lang="en-IE" sz="1000" b="0" i="0" u="none" strike="noStrike" dirty="0">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15</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dirty="0">
                          <a:effectLst/>
                        </a:rPr>
                        <a:t>16</a:t>
                      </a:r>
                      <a:endParaRPr lang="en-IE" sz="1000" b="0" i="0" u="none" strike="noStrike" dirty="0">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13</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11</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19</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14</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17</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12</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11</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dirty="0">
                          <a:effectLst/>
                        </a:rPr>
                        <a:t>16</a:t>
                      </a:r>
                      <a:endParaRPr lang="en-IE" sz="1000" b="0" i="0" u="none" strike="noStrike" dirty="0">
                        <a:solidFill>
                          <a:srgbClr val="000000"/>
                        </a:solidFill>
                        <a:effectLst/>
                        <a:latin typeface="Tahoma" panose="020B0604030504040204" pitchFamily="34" charset="0"/>
                      </a:endParaRPr>
                    </a:p>
                  </a:txBody>
                  <a:tcPr marL="3952" marR="3952" marT="3952" marB="0" anchor="ctr">
                    <a:solidFill>
                      <a:schemeClr val="bg1">
                        <a:lumMod val="95000"/>
                      </a:schemeClr>
                    </a:solidFill>
                  </a:tcPr>
                </a:tc>
                <a:extLst>
                  <a:ext uri="{0D108BD9-81ED-4DB2-BD59-A6C34878D82A}">
                    <a16:rowId xmlns="" xmlns:a16="http://schemas.microsoft.com/office/drawing/2014/main" val="1096955741"/>
                  </a:ext>
                </a:extLst>
              </a:tr>
              <a:tr h="161570">
                <a:tc>
                  <a:txBody>
                    <a:bodyPr/>
                    <a:lstStyle/>
                    <a:p>
                      <a:pPr algn="l" fontAlgn="t"/>
                      <a:r>
                        <a:rPr lang="en-IE" sz="1000" u="none" strike="noStrike">
                          <a:effectLst/>
                        </a:rPr>
                        <a:t>Country Music</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14</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12</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16</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11</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14</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17</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14</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14</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5</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dirty="0">
                          <a:effectLst/>
                        </a:rPr>
                        <a:t>18</a:t>
                      </a:r>
                      <a:endParaRPr lang="en-IE" sz="1000" b="0" i="0" u="none" strike="noStrike" dirty="0">
                        <a:solidFill>
                          <a:srgbClr val="000000"/>
                        </a:solidFill>
                        <a:effectLst/>
                        <a:latin typeface="Tahoma" panose="020B0604030504040204" pitchFamily="34" charset="0"/>
                      </a:endParaRPr>
                    </a:p>
                  </a:txBody>
                  <a:tcPr marL="3952" marR="3952" marT="3952" marB="0" anchor="ctr">
                    <a:solidFill>
                      <a:schemeClr val="bg1">
                        <a:lumMod val="95000"/>
                      </a:schemeClr>
                    </a:solidFill>
                  </a:tcPr>
                </a:tc>
                <a:extLst>
                  <a:ext uri="{0D108BD9-81ED-4DB2-BD59-A6C34878D82A}">
                    <a16:rowId xmlns="" xmlns:a16="http://schemas.microsoft.com/office/drawing/2014/main" val="1454582026"/>
                  </a:ext>
                </a:extLst>
              </a:tr>
              <a:tr h="311202">
                <a:tc>
                  <a:txBody>
                    <a:bodyPr/>
                    <a:lstStyle/>
                    <a:p>
                      <a:pPr algn="l" fontAlgn="t"/>
                      <a:r>
                        <a:rPr lang="en-US" sz="1000" u="none" strike="noStrike">
                          <a:effectLst/>
                        </a:rPr>
                        <a:t>Art Exhibition (paintings, sculpture, photography, etc.</a:t>
                      </a:r>
                      <a:endParaRPr lang="en-US"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14</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13</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14</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dirty="0">
                          <a:effectLst/>
                        </a:rPr>
                        <a:t>14</a:t>
                      </a:r>
                      <a:endParaRPr lang="en-IE" sz="1000" b="0" i="0" u="none" strike="noStrike" dirty="0">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14</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13</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19</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9</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22</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dirty="0">
                          <a:effectLst/>
                        </a:rPr>
                        <a:t>10</a:t>
                      </a:r>
                      <a:endParaRPr lang="en-IE" sz="1000" b="0" i="0" u="none" strike="noStrike" dirty="0">
                        <a:solidFill>
                          <a:srgbClr val="000000"/>
                        </a:solidFill>
                        <a:effectLst/>
                        <a:latin typeface="Tahoma" panose="020B0604030504040204" pitchFamily="34" charset="0"/>
                      </a:endParaRPr>
                    </a:p>
                  </a:txBody>
                  <a:tcPr marL="3952" marR="3952" marT="3952" marB="0" anchor="ctr">
                    <a:solidFill>
                      <a:schemeClr val="bg1">
                        <a:lumMod val="95000"/>
                      </a:schemeClr>
                    </a:solidFill>
                  </a:tcPr>
                </a:tc>
                <a:extLst>
                  <a:ext uri="{0D108BD9-81ED-4DB2-BD59-A6C34878D82A}">
                    <a16:rowId xmlns="" xmlns:a16="http://schemas.microsoft.com/office/drawing/2014/main" val="3875870929"/>
                  </a:ext>
                </a:extLst>
              </a:tr>
              <a:tr h="161570">
                <a:tc>
                  <a:txBody>
                    <a:bodyPr/>
                    <a:lstStyle/>
                    <a:p>
                      <a:pPr algn="l" fontAlgn="t"/>
                      <a:r>
                        <a:rPr lang="en-IE" sz="1000" u="none" strike="noStrike">
                          <a:effectLst/>
                        </a:rPr>
                        <a:t>Stand-up comedy </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12</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14</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11</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19</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15</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4</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16</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9</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17</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dirty="0">
                          <a:effectLst/>
                        </a:rPr>
                        <a:t>11</a:t>
                      </a:r>
                      <a:endParaRPr lang="en-IE" sz="1000" b="0" i="0" u="none" strike="noStrike" dirty="0">
                        <a:solidFill>
                          <a:srgbClr val="000000"/>
                        </a:solidFill>
                        <a:effectLst/>
                        <a:latin typeface="Tahoma" panose="020B0604030504040204" pitchFamily="34" charset="0"/>
                      </a:endParaRPr>
                    </a:p>
                  </a:txBody>
                  <a:tcPr marL="3952" marR="3952" marT="3952" marB="0" anchor="ctr">
                    <a:solidFill>
                      <a:schemeClr val="bg1">
                        <a:lumMod val="95000"/>
                      </a:schemeClr>
                    </a:solidFill>
                  </a:tcPr>
                </a:tc>
                <a:extLst>
                  <a:ext uri="{0D108BD9-81ED-4DB2-BD59-A6C34878D82A}">
                    <a16:rowId xmlns="" xmlns:a16="http://schemas.microsoft.com/office/drawing/2014/main" val="2354112164"/>
                  </a:ext>
                </a:extLst>
              </a:tr>
              <a:tr h="311202">
                <a:tc>
                  <a:txBody>
                    <a:bodyPr/>
                    <a:lstStyle/>
                    <a:p>
                      <a:pPr algn="l" fontAlgn="t"/>
                      <a:r>
                        <a:rPr lang="en-US" sz="1000" u="none" strike="noStrike" dirty="0">
                          <a:effectLst/>
                        </a:rPr>
                        <a:t>Traditional Irish/Folk dance performance (not competitive event) </a:t>
                      </a:r>
                      <a:endParaRPr lang="en-US" sz="1000" b="0" i="0" u="none" strike="noStrike" dirty="0">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10</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11</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9</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9</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14</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8</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12</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9</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11</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extLst>
                  <a:ext uri="{0D108BD9-81ED-4DB2-BD59-A6C34878D82A}">
                    <a16:rowId xmlns="" xmlns:a16="http://schemas.microsoft.com/office/drawing/2014/main" val="1556016916"/>
                  </a:ext>
                </a:extLst>
              </a:tr>
              <a:tr h="311202">
                <a:tc>
                  <a:txBody>
                    <a:bodyPr/>
                    <a:lstStyle/>
                    <a:p>
                      <a:pPr algn="l" fontAlgn="t"/>
                      <a:r>
                        <a:rPr lang="en-US" sz="1000" u="none" strike="noStrike" dirty="0">
                          <a:effectLst/>
                        </a:rPr>
                        <a:t>Live streaming of an event at a cinema (e.g. play, opera, concert etc.) </a:t>
                      </a:r>
                      <a:endParaRPr lang="en-US" sz="1000" b="0" i="0" u="none" strike="noStrike" dirty="0">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8</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10</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11</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11</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3</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10</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6</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11</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dirty="0">
                          <a:effectLst/>
                        </a:rPr>
                        <a:t>7</a:t>
                      </a:r>
                      <a:endParaRPr lang="en-IE" sz="1000" b="0" i="0" u="none" strike="noStrike" dirty="0">
                        <a:solidFill>
                          <a:srgbClr val="000000"/>
                        </a:solidFill>
                        <a:effectLst/>
                        <a:latin typeface="Tahoma" panose="020B0604030504040204" pitchFamily="34" charset="0"/>
                      </a:endParaRPr>
                    </a:p>
                  </a:txBody>
                  <a:tcPr marL="3952" marR="3952" marT="3952" marB="0" anchor="ctr">
                    <a:solidFill>
                      <a:schemeClr val="bg1">
                        <a:lumMod val="95000"/>
                      </a:schemeClr>
                    </a:solidFill>
                  </a:tcPr>
                </a:tc>
                <a:extLst>
                  <a:ext uri="{0D108BD9-81ED-4DB2-BD59-A6C34878D82A}">
                    <a16:rowId xmlns="" xmlns:a16="http://schemas.microsoft.com/office/drawing/2014/main" val="838243562"/>
                  </a:ext>
                </a:extLst>
              </a:tr>
              <a:tr h="161570">
                <a:tc>
                  <a:txBody>
                    <a:bodyPr/>
                    <a:lstStyle/>
                    <a:p>
                      <a:pPr algn="l" fontAlgn="t"/>
                      <a:r>
                        <a:rPr lang="en-IE" sz="1000" u="none" strike="noStrike">
                          <a:effectLst/>
                        </a:rPr>
                        <a:t>World music</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9</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6</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9</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9</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4</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12</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3</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10</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6</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extLst>
                  <a:ext uri="{0D108BD9-81ED-4DB2-BD59-A6C34878D82A}">
                    <a16:rowId xmlns="" xmlns:a16="http://schemas.microsoft.com/office/drawing/2014/main" val="3231248036"/>
                  </a:ext>
                </a:extLst>
              </a:tr>
              <a:tr h="161570">
                <a:tc>
                  <a:txBody>
                    <a:bodyPr/>
                    <a:lstStyle/>
                    <a:p>
                      <a:pPr algn="l" fontAlgn="t"/>
                      <a:r>
                        <a:rPr lang="en-IE" sz="1000" u="none" strike="noStrike">
                          <a:effectLst/>
                        </a:rPr>
                        <a:t>Other music</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8</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6</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11</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6</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5</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10</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4</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6</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extLst>
                  <a:ext uri="{0D108BD9-81ED-4DB2-BD59-A6C34878D82A}">
                    <a16:rowId xmlns="" xmlns:a16="http://schemas.microsoft.com/office/drawing/2014/main" val="3619121129"/>
                  </a:ext>
                </a:extLst>
              </a:tr>
              <a:tr h="161570">
                <a:tc>
                  <a:txBody>
                    <a:bodyPr/>
                    <a:lstStyle/>
                    <a:p>
                      <a:pPr algn="l" fontAlgn="t"/>
                      <a:r>
                        <a:rPr lang="en-IE" sz="1000" u="none" strike="noStrike" dirty="0">
                          <a:effectLst/>
                        </a:rPr>
                        <a:t>Classical music</a:t>
                      </a:r>
                      <a:endParaRPr lang="en-IE" sz="1000" b="0" i="0" u="none" strike="noStrike" dirty="0">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6</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6</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6</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4</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6</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5</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4</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dirty="0">
                          <a:effectLst/>
                        </a:rPr>
                        <a:t>6</a:t>
                      </a:r>
                      <a:endParaRPr lang="en-IE" sz="1000" b="0" i="0" u="none" strike="noStrike" dirty="0">
                        <a:solidFill>
                          <a:srgbClr val="000000"/>
                        </a:solidFill>
                        <a:effectLst/>
                        <a:latin typeface="Tahoma" panose="020B0604030504040204" pitchFamily="34" charset="0"/>
                      </a:endParaRPr>
                    </a:p>
                  </a:txBody>
                  <a:tcPr marL="3952" marR="3952" marT="3952" marB="0" anchor="ctr">
                    <a:solidFill>
                      <a:schemeClr val="bg1">
                        <a:lumMod val="95000"/>
                      </a:schemeClr>
                    </a:solidFill>
                  </a:tcPr>
                </a:tc>
                <a:extLst>
                  <a:ext uri="{0D108BD9-81ED-4DB2-BD59-A6C34878D82A}">
                    <a16:rowId xmlns="" xmlns:a16="http://schemas.microsoft.com/office/drawing/2014/main" val="2424790386"/>
                  </a:ext>
                </a:extLst>
              </a:tr>
              <a:tr h="161570">
                <a:tc>
                  <a:txBody>
                    <a:bodyPr/>
                    <a:lstStyle/>
                    <a:p>
                      <a:pPr algn="l" fontAlgn="t"/>
                      <a:r>
                        <a:rPr lang="en-IE" sz="1000" u="none" strike="noStrike" dirty="0">
                          <a:effectLst/>
                        </a:rPr>
                        <a:t>Jazz/Blues music</a:t>
                      </a:r>
                      <a:endParaRPr lang="en-IE" sz="1000" b="0" i="0" u="none" strike="noStrike" dirty="0">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6</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8</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5</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6</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6</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6</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8</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6</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extLst>
                  <a:ext uri="{0D108BD9-81ED-4DB2-BD59-A6C34878D82A}">
                    <a16:rowId xmlns="" xmlns:a16="http://schemas.microsoft.com/office/drawing/2014/main" val="2622379977"/>
                  </a:ext>
                </a:extLst>
              </a:tr>
              <a:tr h="161570">
                <a:tc>
                  <a:txBody>
                    <a:bodyPr/>
                    <a:lstStyle/>
                    <a:p>
                      <a:pPr algn="l" fontAlgn="t"/>
                      <a:r>
                        <a:rPr lang="en-US" sz="1000" u="none" strike="noStrike">
                          <a:effectLst/>
                        </a:rPr>
                        <a:t>Circus – in a tent or other venue</a:t>
                      </a:r>
                      <a:endParaRPr lang="en-US"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6</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5</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10</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8</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2</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6</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4</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dirty="0">
                          <a:effectLst/>
                        </a:rPr>
                        <a:t>7</a:t>
                      </a:r>
                      <a:endParaRPr lang="en-IE" sz="1000" b="0" i="0" u="none" strike="noStrike" dirty="0">
                        <a:solidFill>
                          <a:srgbClr val="000000"/>
                        </a:solidFill>
                        <a:effectLst/>
                        <a:latin typeface="Tahoma" panose="020B0604030504040204" pitchFamily="34" charset="0"/>
                      </a:endParaRPr>
                    </a:p>
                  </a:txBody>
                  <a:tcPr marL="3952" marR="3952" marT="3952" marB="0" anchor="ctr">
                    <a:solidFill>
                      <a:schemeClr val="bg1">
                        <a:lumMod val="95000"/>
                      </a:schemeClr>
                    </a:solidFill>
                  </a:tcPr>
                </a:tc>
                <a:extLst>
                  <a:ext uri="{0D108BD9-81ED-4DB2-BD59-A6C34878D82A}">
                    <a16:rowId xmlns="" xmlns:a16="http://schemas.microsoft.com/office/drawing/2014/main" val="727442776"/>
                  </a:ext>
                </a:extLst>
              </a:tr>
              <a:tr h="311202">
                <a:tc>
                  <a:txBody>
                    <a:bodyPr/>
                    <a:lstStyle/>
                    <a:p>
                      <a:pPr algn="l" fontAlgn="t"/>
                      <a:r>
                        <a:rPr lang="en-US" sz="1000" u="none" strike="noStrike" dirty="0">
                          <a:effectLst/>
                        </a:rPr>
                        <a:t>Event connected with books or writing (</a:t>
                      </a:r>
                      <a:r>
                        <a:rPr lang="en-US" sz="1000" u="none" strike="noStrike" dirty="0" err="1">
                          <a:effectLst/>
                        </a:rPr>
                        <a:t>e.g</a:t>
                      </a:r>
                      <a:r>
                        <a:rPr lang="en-US" sz="1000" u="none" strike="noStrike" dirty="0">
                          <a:effectLst/>
                        </a:rPr>
                        <a:t> reading or interview with author)</a:t>
                      </a:r>
                      <a:endParaRPr lang="en-US" sz="1000" b="0" i="0" u="none" strike="noStrike" dirty="0">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5</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4</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6</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4</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6</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6</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3</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9</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dirty="0">
                          <a:effectLst/>
                        </a:rPr>
                        <a:t>4</a:t>
                      </a:r>
                      <a:endParaRPr lang="en-IE" sz="1000" b="0" i="0" u="none" strike="noStrike" dirty="0">
                        <a:solidFill>
                          <a:srgbClr val="000000"/>
                        </a:solidFill>
                        <a:effectLst/>
                        <a:latin typeface="Tahoma" panose="020B0604030504040204" pitchFamily="34" charset="0"/>
                      </a:endParaRPr>
                    </a:p>
                  </a:txBody>
                  <a:tcPr marL="3952" marR="3952" marT="3952" marB="0" anchor="ctr">
                    <a:solidFill>
                      <a:schemeClr val="bg1">
                        <a:lumMod val="95000"/>
                      </a:schemeClr>
                    </a:solidFill>
                  </a:tcPr>
                </a:tc>
                <a:extLst>
                  <a:ext uri="{0D108BD9-81ED-4DB2-BD59-A6C34878D82A}">
                    <a16:rowId xmlns="" xmlns:a16="http://schemas.microsoft.com/office/drawing/2014/main" val="1959237292"/>
                  </a:ext>
                </a:extLst>
              </a:tr>
              <a:tr h="311202">
                <a:tc>
                  <a:txBody>
                    <a:bodyPr/>
                    <a:lstStyle/>
                    <a:p>
                      <a:pPr algn="l" fontAlgn="t"/>
                      <a:r>
                        <a:rPr lang="en-US" sz="1000" u="none" strike="noStrike" dirty="0">
                          <a:effectLst/>
                        </a:rPr>
                        <a:t>Event connected with Architecture (</a:t>
                      </a:r>
                      <a:r>
                        <a:rPr lang="en-US" sz="1000" u="none" strike="noStrike" dirty="0" err="1">
                          <a:effectLst/>
                        </a:rPr>
                        <a:t>eg</a:t>
                      </a:r>
                      <a:r>
                        <a:rPr lang="en-US" sz="1000" u="none" strike="noStrike" dirty="0">
                          <a:effectLst/>
                        </a:rPr>
                        <a:t> talk, exhibition, guided tour)</a:t>
                      </a:r>
                      <a:endParaRPr lang="en-US" sz="1000" b="0" i="0" u="none" strike="noStrike" dirty="0">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5</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4</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dirty="0">
                          <a:effectLst/>
                        </a:rPr>
                        <a:t>6</a:t>
                      </a:r>
                      <a:endParaRPr lang="en-IE" sz="1000" b="0" i="0" u="none" strike="noStrike" dirty="0">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dirty="0">
                          <a:effectLst/>
                        </a:rPr>
                        <a:t>3</a:t>
                      </a:r>
                      <a:endParaRPr lang="en-IE" sz="1000" b="0" i="0" u="none" strike="noStrike" dirty="0">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6</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6</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4</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9</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4</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extLst>
                  <a:ext uri="{0D108BD9-81ED-4DB2-BD59-A6C34878D82A}">
                    <a16:rowId xmlns="" xmlns:a16="http://schemas.microsoft.com/office/drawing/2014/main" val="1180338442"/>
                  </a:ext>
                </a:extLst>
              </a:tr>
              <a:tr h="161570">
                <a:tc>
                  <a:txBody>
                    <a:bodyPr/>
                    <a:lstStyle/>
                    <a:p>
                      <a:pPr algn="l" fontAlgn="t"/>
                      <a:r>
                        <a:rPr lang="en-IE" sz="1000" u="none" strike="noStrike" dirty="0">
                          <a:effectLst/>
                        </a:rPr>
                        <a:t>Opera </a:t>
                      </a:r>
                      <a:endParaRPr lang="en-IE" sz="1000" b="0" i="0" u="none" strike="noStrike" dirty="0">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3</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4</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3</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3</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4</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4</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5</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2</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7</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2</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extLst>
                  <a:ext uri="{0D108BD9-81ED-4DB2-BD59-A6C34878D82A}">
                    <a16:rowId xmlns="" xmlns:a16="http://schemas.microsoft.com/office/drawing/2014/main" val="4176430993"/>
                  </a:ext>
                </a:extLst>
              </a:tr>
              <a:tr h="161570">
                <a:tc>
                  <a:txBody>
                    <a:bodyPr/>
                    <a:lstStyle/>
                    <a:p>
                      <a:pPr algn="l" fontAlgn="t"/>
                      <a:r>
                        <a:rPr lang="en-IE" sz="1000" u="none" strike="noStrike" dirty="0">
                          <a:effectLst/>
                        </a:rPr>
                        <a:t>Contemporary dance performance </a:t>
                      </a:r>
                      <a:endParaRPr lang="en-IE" sz="1000" b="0" i="0" u="none" strike="noStrike" dirty="0">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dirty="0">
                          <a:effectLst/>
                        </a:rPr>
                        <a:t>3</a:t>
                      </a:r>
                      <a:endParaRPr lang="en-IE" sz="1000" b="0" i="0" u="none" strike="noStrike" dirty="0">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2</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dirty="0">
                          <a:effectLst/>
                        </a:rPr>
                        <a:t>5</a:t>
                      </a:r>
                      <a:endParaRPr lang="en-IE" sz="1000" b="0" i="0" u="none" strike="noStrike" dirty="0">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4</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3</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dirty="0">
                          <a:effectLst/>
                        </a:rPr>
                        <a:t>3</a:t>
                      </a:r>
                      <a:endParaRPr lang="en-IE" sz="1000" b="0" i="0" u="none" strike="noStrike" dirty="0">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5</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4</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3</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extLst>
                  <a:ext uri="{0D108BD9-81ED-4DB2-BD59-A6C34878D82A}">
                    <a16:rowId xmlns="" xmlns:a16="http://schemas.microsoft.com/office/drawing/2014/main" val="730273983"/>
                  </a:ext>
                </a:extLst>
              </a:tr>
              <a:tr h="161570">
                <a:tc>
                  <a:txBody>
                    <a:bodyPr/>
                    <a:lstStyle/>
                    <a:p>
                      <a:pPr algn="l" fontAlgn="t"/>
                      <a:r>
                        <a:rPr lang="en-IE" sz="1000" u="none" strike="noStrike" dirty="0">
                          <a:effectLst/>
                        </a:rPr>
                        <a:t>Ballet </a:t>
                      </a:r>
                      <a:endParaRPr lang="en-IE" sz="1000" b="0" i="0" u="none" strike="noStrike" dirty="0">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2</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2</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2</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0</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dirty="0">
                          <a:effectLst/>
                        </a:rPr>
                        <a:t>3</a:t>
                      </a:r>
                      <a:endParaRPr lang="en-IE" sz="1000" b="0" i="0" u="none" strike="noStrike" dirty="0">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dirty="0">
                          <a:effectLst/>
                        </a:rPr>
                        <a:t>2</a:t>
                      </a:r>
                      <a:endParaRPr lang="en-IE" sz="1000" b="0" i="0" u="none" strike="noStrike" dirty="0">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2</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dirty="0">
                          <a:effectLst/>
                        </a:rPr>
                        <a:t>2</a:t>
                      </a:r>
                      <a:endParaRPr lang="en-IE" sz="1000" b="0" i="0" u="none" strike="noStrike" dirty="0">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3</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a:effectLst/>
                        </a:rPr>
                        <a:t>1</a:t>
                      </a:r>
                      <a:endParaRPr lang="en-IE" sz="1000" b="0" i="0" u="none" strike="noStrike">
                        <a:solidFill>
                          <a:srgbClr val="000000"/>
                        </a:solidFill>
                        <a:effectLst/>
                        <a:latin typeface="Tahoma" panose="020B0604030504040204" pitchFamily="34" charset="0"/>
                      </a:endParaRPr>
                    </a:p>
                  </a:txBody>
                  <a:tcPr marL="3952" marR="3952" marT="3952" marB="0" anchor="ctr">
                    <a:solidFill>
                      <a:schemeClr val="bg1">
                        <a:lumMod val="95000"/>
                      </a:schemeClr>
                    </a:solidFill>
                  </a:tcPr>
                </a:tc>
                <a:extLst>
                  <a:ext uri="{0D108BD9-81ED-4DB2-BD59-A6C34878D82A}">
                    <a16:rowId xmlns="" xmlns:a16="http://schemas.microsoft.com/office/drawing/2014/main" val="2414040893"/>
                  </a:ext>
                </a:extLst>
              </a:tr>
              <a:tr h="161570">
                <a:tc>
                  <a:txBody>
                    <a:bodyPr/>
                    <a:lstStyle/>
                    <a:p>
                      <a:pPr algn="l" fontAlgn="t"/>
                      <a:r>
                        <a:rPr lang="en-US" sz="1000" u="none" strike="noStrike" dirty="0">
                          <a:effectLst/>
                        </a:rPr>
                        <a:t>Other performance, concert, event</a:t>
                      </a:r>
                      <a:endParaRPr lang="en-US" sz="1000" b="0" i="0" u="none" strike="noStrike" dirty="0">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00" u="none" strike="noStrike" kern="1200">
                          <a:solidFill>
                            <a:schemeClr val="dk1"/>
                          </a:solidFill>
                          <a:effectLst/>
                          <a:latin typeface="+mn-lt"/>
                          <a:ea typeface="+mn-ea"/>
                          <a:cs typeface="+mn-cs"/>
                        </a:rPr>
                        <a:t>6</a:t>
                      </a:r>
                    </a:p>
                  </a:txBody>
                  <a:tcPr marL="3952" marR="3952" marT="3952" marB="0" anchor="ctr">
                    <a:solidFill>
                      <a:schemeClr val="bg1">
                        <a:lumMod val="95000"/>
                      </a:schemeClr>
                    </a:solidFill>
                  </a:tcPr>
                </a:tc>
                <a:tc>
                  <a:txBody>
                    <a:bodyPr/>
                    <a:lstStyle/>
                    <a:p>
                      <a:pPr algn="ctr" fontAlgn="t"/>
                      <a:r>
                        <a:rPr lang="en-IE" sz="1000" u="none" strike="noStrike" kern="1200">
                          <a:solidFill>
                            <a:schemeClr val="dk1"/>
                          </a:solidFill>
                          <a:effectLst/>
                          <a:latin typeface="+mn-lt"/>
                          <a:ea typeface="+mn-ea"/>
                          <a:cs typeface="+mn-cs"/>
                        </a:rPr>
                        <a:t>5</a:t>
                      </a:r>
                    </a:p>
                  </a:txBody>
                  <a:tcPr marL="3952" marR="3952" marT="3952" marB="0" anchor="ctr">
                    <a:solidFill>
                      <a:schemeClr val="bg1">
                        <a:lumMod val="95000"/>
                      </a:schemeClr>
                    </a:solidFill>
                  </a:tcPr>
                </a:tc>
                <a:tc>
                  <a:txBody>
                    <a:bodyPr/>
                    <a:lstStyle/>
                    <a:p>
                      <a:pPr algn="ctr" fontAlgn="t"/>
                      <a:r>
                        <a:rPr lang="en-IE" sz="1000" u="none" strike="noStrike" kern="1200">
                          <a:solidFill>
                            <a:schemeClr val="dk1"/>
                          </a:solidFill>
                          <a:effectLst/>
                          <a:latin typeface="+mn-lt"/>
                          <a:ea typeface="+mn-ea"/>
                          <a:cs typeface="+mn-cs"/>
                        </a:rPr>
                        <a:t>6</a:t>
                      </a:r>
                    </a:p>
                  </a:txBody>
                  <a:tcPr marL="3952" marR="3952" marT="3952" marB="0" anchor="ctr">
                    <a:solidFill>
                      <a:schemeClr val="bg1">
                        <a:lumMod val="95000"/>
                      </a:schemeClr>
                    </a:solidFill>
                  </a:tcPr>
                </a:tc>
                <a:tc>
                  <a:txBody>
                    <a:bodyPr/>
                    <a:lstStyle/>
                    <a:p>
                      <a:pPr algn="ctr" fontAlgn="t"/>
                      <a:r>
                        <a:rPr lang="en-IE" sz="1000" u="none" strike="noStrike" kern="1200">
                          <a:solidFill>
                            <a:schemeClr val="dk1"/>
                          </a:solidFill>
                          <a:effectLst/>
                          <a:latin typeface="+mn-lt"/>
                          <a:ea typeface="+mn-ea"/>
                          <a:cs typeface="+mn-cs"/>
                        </a:rPr>
                        <a:t>7</a:t>
                      </a:r>
                    </a:p>
                  </a:txBody>
                  <a:tcPr marL="3952" marR="3952" marT="3952" marB="0" anchor="ctr">
                    <a:solidFill>
                      <a:schemeClr val="bg1">
                        <a:lumMod val="95000"/>
                      </a:schemeClr>
                    </a:solidFill>
                  </a:tcPr>
                </a:tc>
                <a:tc>
                  <a:txBody>
                    <a:bodyPr/>
                    <a:lstStyle/>
                    <a:p>
                      <a:pPr algn="ctr" fontAlgn="t"/>
                      <a:r>
                        <a:rPr lang="en-IE" sz="1000" u="none" strike="noStrike" kern="1200">
                          <a:solidFill>
                            <a:schemeClr val="dk1"/>
                          </a:solidFill>
                          <a:effectLst/>
                          <a:latin typeface="+mn-lt"/>
                          <a:ea typeface="+mn-ea"/>
                          <a:cs typeface="+mn-cs"/>
                        </a:rPr>
                        <a:t>5</a:t>
                      </a:r>
                    </a:p>
                  </a:txBody>
                  <a:tcPr marL="3952" marR="3952" marT="3952" marB="0" anchor="ctr">
                    <a:solidFill>
                      <a:schemeClr val="bg1">
                        <a:lumMod val="95000"/>
                      </a:schemeClr>
                    </a:solidFill>
                  </a:tcPr>
                </a:tc>
                <a:tc>
                  <a:txBody>
                    <a:bodyPr/>
                    <a:lstStyle/>
                    <a:p>
                      <a:pPr algn="ctr" fontAlgn="t"/>
                      <a:r>
                        <a:rPr lang="en-IE" sz="1000" u="none" strike="noStrike" kern="1200" dirty="0">
                          <a:solidFill>
                            <a:schemeClr val="dk1"/>
                          </a:solidFill>
                          <a:effectLst/>
                          <a:latin typeface="+mn-lt"/>
                          <a:ea typeface="+mn-ea"/>
                          <a:cs typeface="+mn-cs"/>
                        </a:rPr>
                        <a:t>5</a:t>
                      </a:r>
                    </a:p>
                  </a:txBody>
                  <a:tcPr marL="3952" marR="3952" marT="3952" marB="0" anchor="ctr">
                    <a:solidFill>
                      <a:schemeClr val="bg1">
                        <a:lumMod val="95000"/>
                      </a:schemeClr>
                    </a:solidFill>
                  </a:tcPr>
                </a:tc>
                <a:tc>
                  <a:txBody>
                    <a:bodyPr/>
                    <a:lstStyle/>
                    <a:p>
                      <a:pPr algn="ctr" fontAlgn="t"/>
                      <a:r>
                        <a:rPr lang="en-IE" sz="1000" u="none" strike="noStrike" kern="1200">
                          <a:solidFill>
                            <a:schemeClr val="dk1"/>
                          </a:solidFill>
                          <a:effectLst/>
                          <a:latin typeface="+mn-lt"/>
                          <a:ea typeface="+mn-ea"/>
                          <a:cs typeface="+mn-cs"/>
                        </a:rPr>
                        <a:t>7</a:t>
                      </a:r>
                    </a:p>
                  </a:txBody>
                  <a:tcPr marL="3952" marR="3952" marT="3952" marB="0" anchor="ctr">
                    <a:solidFill>
                      <a:schemeClr val="bg1">
                        <a:lumMod val="95000"/>
                      </a:schemeClr>
                    </a:solidFill>
                  </a:tcPr>
                </a:tc>
                <a:tc>
                  <a:txBody>
                    <a:bodyPr/>
                    <a:lstStyle/>
                    <a:p>
                      <a:pPr algn="ctr" fontAlgn="t"/>
                      <a:r>
                        <a:rPr lang="en-IE" sz="1000" u="none" strike="noStrike" kern="1200" dirty="0">
                          <a:solidFill>
                            <a:schemeClr val="dk1"/>
                          </a:solidFill>
                          <a:effectLst/>
                          <a:latin typeface="+mn-lt"/>
                          <a:ea typeface="+mn-ea"/>
                          <a:cs typeface="+mn-cs"/>
                        </a:rPr>
                        <a:t>4</a:t>
                      </a:r>
                    </a:p>
                  </a:txBody>
                  <a:tcPr marL="3952" marR="3952" marT="3952" marB="0" anchor="ctr">
                    <a:solidFill>
                      <a:schemeClr val="bg1">
                        <a:lumMod val="95000"/>
                      </a:schemeClr>
                    </a:solidFill>
                  </a:tcPr>
                </a:tc>
                <a:tc>
                  <a:txBody>
                    <a:bodyPr/>
                    <a:lstStyle/>
                    <a:p>
                      <a:pPr algn="ctr" fontAlgn="t"/>
                      <a:r>
                        <a:rPr lang="en-IE" sz="1000" u="none" strike="noStrike" kern="1200">
                          <a:solidFill>
                            <a:schemeClr val="dk1"/>
                          </a:solidFill>
                          <a:effectLst/>
                          <a:latin typeface="+mn-lt"/>
                          <a:ea typeface="+mn-ea"/>
                          <a:cs typeface="+mn-cs"/>
                        </a:rPr>
                        <a:t>5</a:t>
                      </a:r>
                    </a:p>
                  </a:txBody>
                  <a:tcPr marL="3952" marR="3952" marT="3952" marB="0" anchor="ctr">
                    <a:solidFill>
                      <a:schemeClr val="bg1">
                        <a:lumMod val="95000"/>
                      </a:schemeClr>
                    </a:solidFill>
                  </a:tcPr>
                </a:tc>
                <a:tc>
                  <a:txBody>
                    <a:bodyPr/>
                    <a:lstStyle/>
                    <a:p>
                      <a:pPr algn="ctr" fontAlgn="t"/>
                      <a:r>
                        <a:rPr lang="en-IE" sz="1000" u="none" strike="noStrike" kern="1200" dirty="0">
                          <a:solidFill>
                            <a:schemeClr val="dk1"/>
                          </a:solidFill>
                          <a:effectLst/>
                          <a:latin typeface="+mn-lt"/>
                          <a:ea typeface="+mn-ea"/>
                          <a:cs typeface="+mn-cs"/>
                        </a:rPr>
                        <a:t>6</a:t>
                      </a:r>
                    </a:p>
                  </a:txBody>
                  <a:tcPr marL="3952" marR="3952" marT="3952" marB="0" anchor="ctr">
                    <a:solidFill>
                      <a:schemeClr val="bg1">
                        <a:lumMod val="95000"/>
                      </a:schemeClr>
                    </a:solidFill>
                  </a:tcPr>
                </a:tc>
                <a:extLst>
                  <a:ext uri="{0D108BD9-81ED-4DB2-BD59-A6C34878D82A}">
                    <a16:rowId xmlns="" xmlns:a16="http://schemas.microsoft.com/office/drawing/2014/main" val="92589377"/>
                  </a:ext>
                </a:extLst>
              </a:tr>
              <a:tr h="161570">
                <a:tc>
                  <a:txBody>
                    <a:bodyPr/>
                    <a:lstStyle/>
                    <a:p>
                      <a:pPr algn="l" fontAlgn="t"/>
                      <a:r>
                        <a:rPr lang="en-IE" sz="1050" b="1" u="none" strike="noStrike" dirty="0">
                          <a:effectLst/>
                        </a:rPr>
                        <a:t>Any</a:t>
                      </a:r>
                      <a:endParaRPr lang="en-IE" sz="1050" b="1" i="0" u="none" strike="noStrike" dirty="0">
                        <a:solidFill>
                          <a:srgbClr val="000000"/>
                        </a:solidFill>
                        <a:effectLst/>
                        <a:latin typeface="Tahoma" panose="020B0604030504040204" pitchFamily="34" charset="0"/>
                      </a:endParaRPr>
                    </a:p>
                  </a:txBody>
                  <a:tcPr marL="3952" marR="3952" marT="3952" marB="0" anchor="ctr">
                    <a:solidFill>
                      <a:schemeClr val="bg1">
                        <a:lumMod val="95000"/>
                      </a:schemeClr>
                    </a:solidFill>
                  </a:tcPr>
                </a:tc>
                <a:tc>
                  <a:txBody>
                    <a:bodyPr/>
                    <a:lstStyle/>
                    <a:p>
                      <a:pPr algn="ctr" fontAlgn="t"/>
                      <a:r>
                        <a:rPr lang="en-IE" sz="1050" b="1" u="none" strike="noStrike" kern="1200" dirty="0">
                          <a:solidFill>
                            <a:schemeClr val="dk1"/>
                          </a:solidFill>
                          <a:effectLst/>
                          <a:latin typeface="+mn-lt"/>
                          <a:ea typeface="+mn-ea"/>
                          <a:cs typeface="+mn-cs"/>
                        </a:rPr>
                        <a:t>76</a:t>
                      </a:r>
                    </a:p>
                  </a:txBody>
                  <a:tcPr marL="3952" marR="3952" marT="3952" marB="0" anchor="ctr">
                    <a:solidFill>
                      <a:schemeClr val="bg1">
                        <a:lumMod val="95000"/>
                      </a:schemeClr>
                    </a:solidFill>
                  </a:tcPr>
                </a:tc>
                <a:tc>
                  <a:txBody>
                    <a:bodyPr/>
                    <a:lstStyle/>
                    <a:p>
                      <a:pPr algn="ctr" fontAlgn="t"/>
                      <a:r>
                        <a:rPr lang="en-IE" sz="1050" b="1" u="none" strike="noStrike" kern="1200" dirty="0">
                          <a:solidFill>
                            <a:schemeClr val="dk1"/>
                          </a:solidFill>
                          <a:effectLst/>
                          <a:latin typeface="+mn-lt"/>
                          <a:ea typeface="+mn-ea"/>
                          <a:cs typeface="+mn-cs"/>
                        </a:rPr>
                        <a:t>73</a:t>
                      </a:r>
                    </a:p>
                  </a:txBody>
                  <a:tcPr marL="3952" marR="3952" marT="3952" marB="0" anchor="ctr">
                    <a:solidFill>
                      <a:schemeClr val="bg1">
                        <a:lumMod val="95000"/>
                      </a:schemeClr>
                    </a:solidFill>
                  </a:tcPr>
                </a:tc>
                <a:tc>
                  <a:txBody>
                    <a:bodyPr/>
                    <a:lstStyle/>
                    <a:p>
                      <a:pPr algn="ctr" fontAlgn="t"/>
                      <a:r>
                        <a:rPr lang="en-IE" sz="1050" b="1" u="none" strike="noStrike" kern="1200" dirty="0">
                          <a:solidFill>
                            <a:schemeClr val="dk1"/>
                          </a:solidFill>
                          <a:effectLst/>
                          <a:latin typeface="+mn-lt"/>
                          <a:ea typeface="+mn-ea"/>
                          <a:cs typeface="+mn-cs"/>
                        </a:rPr>
                        <a:t>78</a:t>
                      </a:r>
                    </a:p>
                  </a:txBody>
                  <a:tcPr marL="3952" marR="3952" marT="3952" marB="0" anchor="ctr">
                    <a:solidFill>
                      <a:schemeClr val="bg1">
                        <a:lumMod val="95000"/>
                      </a:schemeClr>
                    </a:solidFill>
                  </a:tcPr>
                </a:tc>
                <a:tc>
                  <a:txBody>
                    <a:bodyPr/>
                    <a:lstStyle/>
                    <a:p>
                      <a:pPr algn="ctr" fontAlgn="t"/>
                      <a:r>
                        <a:rPr lang="en-IE" sz="1050" b="1" u="none" strike="noStrike" kern="1200" dirty="0">
                          <a:solidFill>
                            <a:schemeClr val="dk1"/>
                          </a:solidFill>
                          <a:effectLst/>
                          <a:latin typeface="+mn-lt"/>
                          <a:ea typeface="+mn-ea"/>
                          <a:cs typeface="+mn-cs"/>
                        </a:rPr>
                        <a:t>84</a:t>
                      </a:r>
                    </a:p>
                  </a:txBody>
                  <a:tcPr marL="3952" marR="3952" marT="3952" marB="0" anchor="ctr">
                    <a:solidFill>
                      <a:schemeClr val="accent1">
                        <a:lumMod val="60000"/>
                        <a:lumOff val="40000"/>
                      </a:schemeClr>
                    </a:solidFill>
                  </a:tcPr>
                </a:tc>
                <a:tc>
                  <a:txBody>
                    <a:bodyPr/>
                    <a:lstStyle/>
                    <a:p>
                      <a:pPr algn="ctr" fontAlgn="t"/>
                      <a:r>
                        <a:rPr lang="en-IE" sz="1050" b="1" u="none" strike="noStrike" kern="1200" dirty="0">
                          <a:solidFill>
                            <a:schemeClr val="dk1"/>
                          </a:solidFill>
                          <a:effectLst/>
                          <a:latin typeface="+mn-lt"/>
                          <a:ea typeface="+mn-ea"/>
                          <a:cs typeface="+mn-cs"/>
                        </a:rPr>
                        <a:t>82</a:t>
                      </a:r>
                    </a:p>
                  </a:txBody>
                  <a:tcPr marL="3952" marR="3952" marT="3952" marB="0" anchor="ctr">
                    <a:solidFill>
                      <a:schemeClr val="accent1">
                        <a:lumMod val="60000"/>
                        <a:lumOff val="40000"/>
                      </a:schemeClr>
                    </a:solidFill>
                  </a:tcPr>
                </a:tc>
                <a:tc>
                  <a:txBody>
                    <a:bodyPr/>
                    <a:lstStyle/>
                    <a:p>
                      <a:pPr algn="ctr" fontAlgn="t"/>
                      <a:r>
                        <a:rPr lang="en-IE" sz="1050" b="1" u="none" strike="noStrike" kern="1200" dirty="0">
                          <a:solidFill>
                            <a:schemeClr val="dk1"/>
                          </a:solidFill>
                          <a:effectLst/>
                          <a:latin typeface="+mn-lt"/>
                          <a:ea typeface="+mn-ea"/>
                          <a:cs typeface="+mn-cs"/>
                        </a:rPr>
                        <a:t>63</a:t>
                      </a:r>
                    </a:p>
                  </a:txBody>
                  <a:tcPr marL="3952" marR="3952" marT="3952" marB="0" anchor="ctr">
                    <a:solidFill>
                      <a:schemeClr val="bg1">
                        <a:lumMod val="95000"/>
                      </a:schemeClr>
                    </a:solidFill>
                  </a:tcPr>
                </a:tc>
                <a:tc>
                  <a:txBody>
                    <a:bodyPr/>
                    <a:lstStyle/>
                    <a:p>
                      <a:pPr algn="ctr" fontAlgn="t"/>
                      <a:r>
                        <a:rPr lang="en-IE" sz="1050" b="1" u="none" strike="noStrike" kern="1200" dirty="0">
                          <a:solidFill>
                            <a:schemeClr val="dk1"/>
                          </a:solidFill>
                          <a:effectLst/>
                          <a:latin typeface="+mn-lt"/>
                          <a:ea typeface="+mn-ea"/>
                          <a:cs typeface="+mn-cs"/>
                        </a:rPr>
                        <a:t>84</a:t>
                      </a:r>
                    </a:p>
                  </a:txBody>
                  <a:tcPr marL="3952" marR="3952" marT="3952" marB="0" anchor="ctr">
                    <a:solidFill>
                      <a:schemeClr val="accent1">
                        <a:lumMod val="60000"/>
                        <a:lumOff val="40000"/>
                      </a:schemeClr>
                    </a:solidFill>
                  </a:tcPr>
                </a:tc>
                <a:tc>
                  <a:txBody>
                    <a:bodyPr/>
                    <a:lstStyle/>
                    <a:p>
                      <a:pPr algn="ctr" fontAlgn="t"/>
                      <a:r>
                        <a:rPr lang="en-IE" sz="1050" b="1" u="none" strike="noStrike" kern="1200" dirty="0">
                          <a:solidFill>
                            <a:schemeClr val="dk1"/>
                          </a:solidFill>
                          <a:effectLst/>
                          <a:latin typeface="+mn-lt"/>
                          <a:ea typeface="+mn-ea"/>
                          <a:cs typeface="+mn-cs"/>
                        </a:rPr>
                        <a:t>68</a:t>
                      </a:r>
                    </a:p>
                  </a:txBody>
                  <a:tcPr marL="3952" marR="3952" marT="3952" marB="0" anchor="ctr">
                    <a:solidFill>
                      <a:schemeClr val="bg1">
                        <a:lumMod val="95000"/>
                      </a:schemeClr>
                    </a:solidFill>
                  </a:tcPr>
                </a:tc>
                <a:tc>
                  <a:txBody>
                    <a:bodyPr/>
                    <a:lstStyle/>
                    <a:p>
                      <a:pPr algn="ctr" fontAlgn="t"/>
                      <a:r>
                        <a:rPr lang="en-IE" sz="1050" b="1" u="none" strike="noStrike" kern="1200" dirty="0">
                          <a:solidFill>
                            <a:schemeClr val="dk1"/>
                          </a:solidFill>
                          <a:effectLst/>
                          <a:latin typeface="+mn-lt"/>
                          <a:ea typeface="+mn-ea"/>
                          <a:cs typeface="+mn-cs"/>
                        </a:rPr>
                        <a:t>79</a:t>
                      </a:r>
                    </a:p>
                  </a:txBody>
                  <a:tcPr marL="3952" marR="3952" marT="3952" marB="0" anchor="ctr">
                    <a:solidFill>
                      <a:schemeClr val="bg1">
                        <a:lumMod val="95000"/>
                      </a:schemeClr>
                    </a:solidFill>
                  </a:tcPr>
                </a:tc>
                <a:tc>
                  <a:txBody>
                    <a:bodyPr/>
                    <a:lstStyle/>
                    <a:p>
                      <a:pPr algn="ctr" fontAlgn="t"/>
                      <a:r>
                        <a:rPr lang="en-IE" sz="1050" b="1" u="none" strike="noStrike" kern="1200" dirty="0">
                          <a:solidFill>
                            <a:schemeClr val="dk1"/>
                          </a:solidFill>
                          <a:effectLst/>
                          <a:latin typeface="+mn-lt"/>
                          <a:ea typeface="+mn-ea"/>
                          <a:cs typeface="+mn-cs"/>
                        </a:rPr>
                        <a:t>74</a:t>
                      </a:r>
                    </a:p>
                  </a:txBody>
                  <a:tcPr marL="3952" marR="3952" marT="3952" marB="0" anchor="ctr">
                    <a:solidFill>
                      <a:schemeClr val="bg1">
                        <a:lumMod val="95000"/>
                      </a:schemeClr>
                    </a:solidFill>
                  </a:tcPr>
                </a:tc>
                <a:extLst>
                  <a:ext uri="{0D108BD9-81ED-4DB2-BD59-A6C34878D82A}">
                    <a16:rowId xmlns="" xmlns:a16="http://schemas.microsoft.com/office/drawing/2014/main" val="2360971541"/>
                  </a:ext>
                </a:extLst>
              </a:tr>
            </a:tbl>
          </a:graphicData>
        </a:graphic>
      </p:graphicFrame>
    </p:spTree>
    <p:extLst>
      <p:ext uri="{BB962C8B-B14F-4D97-AF65-F5344CB8AC3E}">
        <p14:creationId xmlns:p14="http://schemas.microsoft.com/office/powerpoint/2010/main" val="3263256012"/>
      </p:ext>
    </p:extLst>
  </p:cSld>
  <p:clrMapOvr>
    <a:masterClrMapping/>
  </p:clrMapOvr>
  <p:transition spd="slow">
    <p:wipe dir="r"/>
  </p:transition>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55C826C2-6862-4877-B32A-2A8A21399232}"/>
              </a:ext>
            </a:extLst>
          </p:cNvPr>
          <p:cNvSpPr>
            <a:spLocks noGrp="1"/>
          </p:cNvSpPr>
          <p:nvPr>
            <p:ph type="body" sz="quarter" idx="49"/>
          </p:nvPr>
        </p:nvSpPr>
        <p:spPr>
          <a:xfrm>
            <a:off x="232011" y="501972"/>
            <a:ext cx="5548676" cy="323941"/>
          </a:xfrm>
        </p:spPr>
        <p:txBody>
          <a:bodyPr/>
          <a:lstStyle/>
          <a:p>
            <a:r>
              <a:rPr lang="en-IE" dirty="0">
                <a:solidFill>
                  <a:prstClr val="white">
                    <a:lumMod val="50000"/>
                  </a:prstClr>
                </a:solidFill>
              </a:rPr>
              <a:t>Base : All Adults N – 1,303</a:t>
            </a:r>
            <a:endParaRPr lang="en-IE" dirty="0"/>
          </a:p>
        </p:txBody>
      </p:sp>
      <p:sp>
        <p:nvSpPr>
          <p:cNvPr id="2" name="Title 1">
            <a:extLst>
              <a:ext uri="{FF2B5EF4-FFF2-40B4-BE49-F238E27FC236}">
                <a16:creationId xmlns="" xmlns:a16="http://schemas.microsoft.com/office/drawing/2014/main" id="{73A4E6A3-C6F9-422C-ABBA-3A21C7FF6CF8}"/>
              </a:ext>
            </a:extLst>
          </p:cNvPr>
          <p:cNvSpPr>
            <a:spLocks noGrp="1"/>
          </p:cNvSpPr>
          <p:nvPr>
            <p:ph type="title"/>
          </p:nvPr>
        </p:nvSpPr>
        <p:spPr>
          <a:xfrm>
            <a:off x="232011" y="89801"/>
            <a:ext cx="7952663" cy="370620"/>
          </a:xfrm>
        </p:spPr>
        <p:txBody>
          <a:bodyPr>
            <a:normAutofit fontScale="90000"/>
          </a:bodyPr>
          <a:lstStyle/>
          <a:p>
            <a:r>
              <a:rPr lang="en-IE" sz="2700" dirty="0"/>
              <a:t>Arts Engagement at Home: Summary</a:t>
            </a:r>
            <a:endParaRPr lang="en-IE" dirty="0"/>
          </a:p>
        </p:txBody>
      </p:sp>
      <p:sp>
        <p:nvSpPr>
          <p:cNvPr id="5" name="Text Placeholder 4">
            <a:extLst>
              <a:ext uri="{FF2B5EF4-FFF2-40B4-BE49-F238E27FC236}">
                <a16:creationId xmlns="" xmlns:a16="http://schemas.microsoft.com/office/drawing/2014/main" id="{C2C2E808-6598-4491-BFC0-CAD58335DFAF}"/>
              </a:ext>
            </a:extLst>
          </p:cNvPr>
          <p:cNvSpPr>
            <a:spLocks noGrp="1"/>
          </p:cNvSpPr>
          <p:nvPr>
            <p:ph type="body" sz="quarter" idx="60"/>
          </p:nvPr>
        </p:nvSpPr>
        <p:spPr>
          <a:xfrm>
            <a:off x="574934" y="6528835"/>
            <a:ext cx="7042362" cy="285204"/>
          </a:xfrm>
        </p:spPr>
        <p:txBody>
          <a:bodyPr/>
          <a:lstStyle/>
          <a:p>
            <a:pPr fontAlgn="t">
              <a:lnSpc>
                <a:spcPct val="30000"/>
              </a:lnSpc>
            </a:pPr>
            <a:r>
              <a:rPr lang="en-IE" i="0" dirty="0"/>
              <a:t>Q.24a Which of these have you done in the past 12 months?</a:t>
            </a:r>
          </a:p>
          <a:p>
            <a:pPr fontAlgn="t">
              <a:lnSpc>
                <a:spcPct val="30000"/>
              </a:lnSpc>
            </a:pPr>
            <a:r>
              <a:rPr lang="en-US" i="0" dirty="0"/>
              <a:t>Q.24b And which of these do you do regularly – say at least once a week?</a:t>
            </a:r>
            <a:endParaRPr lang="en-IE" i="0" dirty="0"/>
          </a:p>
          <a:p>
            <a:pPr>
              <a:lnSpc>
                <a:spcPct val="30000"/>
              </a:lnSpc>
            </a:pPr>
            <a:endParaRPr lang="en-IE" dirty="0"/>
          </a:p>
        </p:txBody>
      </p:sp>
      <p:graphicFrame>
        <p:nvGraphicFramePr>
          <p:cNvPr id="11" name="Chart 10">
            <a:extLst>
              <a:ext uri="{FF2B5EF4-FFF2-40B4-BE49-F238E27FC236}">
                <a16:creationId xmlns="" xmlns:a16="http://schemas.microsoft.com/office/drawing/2014/main" id="{ED478D63-6531-4348-B1E0-E82E03DAA310}"/>
              </a:ext>
            </a:extLst>
          </p:cNvPr>
          <p:cNvGraphicFramePr/>
          <p:nvPr>
            <p:custDataLst>
              <p:tags r:id="rId1"/>
            </p:custDataLst>
            <p:extLst>
              <p:ext uri="{D42A27DB-BD31-4B8C-83A1-F6EECF244321}">
                <p14:modId xmlns:p14="http://schemas.microsoft.com/office/powerpoint/2010/main" val="3961052500"/>
              </p:ext>
            </p:extLst>
          </p:nvPr>
        </p:nvGraphicFramePr>
        <p:xfrm>
          <a:off x="2576736" y="1129518"/>
          <a:ext cx="5328592" cy="4730220"/>
        </p:xfrm>
        <a:graphic>
          <a:graphicData uri="http://schemas.openxmlformats.org/drawingml/2006/chart">
            <c:chart xmlns:c="http://schemas.openxmlformats.org/drawingml/2006/chart" xmlns:r="http://schemas.openxmlformats.org/officeDocument/2006/relationships" r:id="rId3"/>
          </a:graphicData>
        </a:graphic>
      </p:graphicFrame>
      <p:sp>
        <p:nvSpPr>
          <p:cNvPr id="16" name="Oval 15">
            <a:extLst>
              <a:ext uri="{FF2B5EF4-FFF2-40B4-BE49-F238E27FC236}">
                <a16:creationId xmlns="" xmlns:a16="http://schemas.microsoft.com/office/drawing/2014/main" id="{2D852C45-6332-4ADE-AEBD-5C9BACD15878}"/>
              </a:ext>
            </a:extLst>
          </p:cNvPr>
          <p:cNvSpPr/>
          <p:nvPr/>
        </p:nvSpPr>
        <p:spPr>
          <a:xfrm>
            <a:off x="2431257" y="4862073"/>
            <a:ext cx="1512168" cy="79208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200" dirty="0"/>
              <a:t>Movies/TV</a:t>
            </a:r>
          </a:p>
        </p:txBody>
      </p:sp>
      <p:sp>
        <p:nvSpPr>
          <p:cNvPr id="17" name="Oval 16">
            <a:extLst>
              <a:ext uri="{FF2B5EF4-FFF2-40B4-BE49-F238E27FC236}">
                <a16:creationId xmlns="" xmlns:a16="http://schemas.microsoft.com/office/drawing/2014/main" id="{91958039-97F7-4EC6-8992-7ECB38F5D6DF}"/>
              </a:ext>
            </a:extLst>
          </p:cNvPr>
          <p:cNvSpPr/>
          <p:nvPr/>
        </p:nvSpPr>
        <p:spPr>
          <a:xfrm>
            <a:off x="2399234" y="3796932"/>
            <a:ext cx="1512168" cy="792088"/>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200" dirty="0"/>
              <a:t>Music</a:t>
            </a:r>
          </a:p>
        </p:txBody>
      </p:sp>
      <p:sp>
        <p:nvSpPr>
          <p:cNvPr id="18" name="Oval 17">
            <a:extLst>
              <a:ext uri="{FF2B5EF4-FFF2-40B4-BE49-F238E27FC236}">
                <a16:creationId xmlns="" xmlns:a16="http://schemas.microsoft.com/office/drawing/2014/main" id="{E6215F68-6CCB-4DD6-B234-C4E4241627B3}"/>
              </a:ext>
            </a:extLst>
          </p:cNvPr>
          <p:cNvSpPr/>
          <p:nvPr/>
        </p:nvSpPr>
        <p:spPr>
          <a:xfrm>
            <a:off x="2389709" y="2678057"/>
            <a:ext cx="1512168" cy="7920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200" dirty="0"/>
              <a:t>Arts/Drama</a:t>
            </a:r>
          </a:p>
        </p:txBody>
      </p:sp>
      <p:sp>
        <p:nvSpPr>
          <p:cNvPr id="19" name="Oval 18">
            <a:extLst>
              <a:ext uri="{FF2B5EF4-FFF2-40B4-BE49-F238E27FC236}">
                <a16:creationId xmlns="" xmlns:a16="http://schemas.microsoft.com/office/drawing/2014/main" id="{9CF022B0-72B7-4F42-B4C7-731776EB95F7}"/>
              </a:ext>
            </a:extLst>
          </p:cNvPr>
          <p:cNvSpPr/>
          <p:nvPr/>
        </p:nvSpPr>
        <p:spPr>
          <a:xfrm>
            <a:off x="2360712" y="1530139"/>
            <a:ext cx="1512168" cy="792088"/>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200" dirty="0"/>
              <a:t>Online creative</a:t>
            </a:r>
          </a:p>
        </p:txBody>
      </p:sp>
      <p:sp>
        <p:nvSpPr>
          <p:cNvPr id="20" name="TextBox 19">
            <a:extLst>
              <a:ext uri="{FF2B5EF4-FFF2-40B4-BE49-F238E27FC236}">
                <a16:creationId xmlns="" xmlns:a16="http://schemas.microsoft.com/office/drawing/2014/main" id="{665FF35F-5B74-477A-86B5-54E5234D0022}"/>
              </a:ext>
            </a:extLst>
          </p:cNvPr>
          <p:cNvSpPr txBox="1"/>
          <p:nvPr/>
        </p:nvSpPr>
        <p:spPr>
          <a:xfrm>
            <a:off x="3983186" y="913351"/>
            <a:ext cx="1224136" cy="553998"/>
          </a:xfrm>
          <a:prstGeom prst="rect">
            <a:avLst/>
          </a:prstGeom>
          <a:noFill/>
        </p:spPr>
        <p:txBody>
          <a:bodyPr wrap="square" rtlCol="0">
            <a:spAutoFit/>
          </a:bodyPr>
          <a:lstStyle/>
          <a:p>
            <a:pPr algn="ctr"/>
            <a:r>
              <a:rPr lang="en-IE" sz="1000" dirty="0"/>
              <a:t>Regularly</a:t>
            </a:r>
          </a:p>
          <a:p>
            <a:pPr algn="ctr"/>
            <a:r>
              <a:rPr lang="en-IE" sz="1000" dirty="0"/>
              <a:t>(weekly+)</a:t>
            </a:r>
          </a:p>
          <a:p>
            <a:pPr algn="ctr"/>
            <a:r>
              <a:rPr lang="en-IE" sz="1000" dirty="0"/>
              <a:t>%</a:t>
            </a:r>
          </a:p>
        </p:txBody>
      </p:sp>
      <p:sp>
        <p:nvSpPr>
          <p:cNvPr id="21" name="TextBox 20">
            <a:extLst>
              <a:ext uri="{FF2B5EF4-FFF2-40B4-BE49-F238E27FC236}">
                <a16:creationId xmlns="" xmlns:a16="http://schemas.microsoft.com/office/drawing/2014/main" id="{68D9F591-73D9-49A8-829D-F48534A165A6}"/>
              </a:ext>
            </a:extLst>
          </p:cNvPr>
          <p:cNvSpPr txBox="1"/>
          <p:nvPr/>
        </p:nvSpPr>
        <p:spPr>
          <a:xfrm>
            <a:off x="4736976" y="913351"/>
            <a:ext cx="1224136" cy="553998"/>
          </a:xfrm>
          <a:prstGeom prst="rect">
            <a:avLst/>
          </a:prstGeom>
          <a:noFill/>
        </p:spPr>
        <p:txBody>
          <a:bodyPr wrap="square" rtlCol="0">
            <a:spAutoFit/>
          </a:bodyPr>
          <a:lstStyle/>
          <a:p>
            <a:pPr algn="ctr"/>
            <a:r>
              <a:rPr lang="en-IE" sz="1000" dirty="0"/>
              <a:t>Past 12 </a:t>
            </a:r>
          </a:p>
          <a:p>
            <a:pPr algn="ctr"/>
            <a:r>
              <a:rPr lang="en-IE" sz="1000" dirty="0"/>
              <a:t>months</a:t>
            </a:r>
          </a:p>
          <a:p>
            <a:pPr algn="ctr"/>
            <a:r>
              <a:rPr lang="en-IE" sz="1000" dirty="0"/>
              <a:t>%</a:t>
            </a:r>
          </a:p>
        </p:txBody>
      </p:sp>
    </p:spTree>
    <p:extLst>
      <p:ext uri="{BB962C8B-B14F-4D97-AF65-F5344CB8AC3E}">
        <p14:creationId xmlns:p14="http://schemas.microsoft.com/office/powerpoint/2010/main" val="760195739"/>
      </p:ext>
    </p:extLst>
  </p:cSld>
  <p:clrMapOvr>
    <a:masterClrMapping/>
  </p:clrMapOvr>
  <p:transition spd="slow">
    <p:wipe dir="r"/>
  </p:transition>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AF034B8C-FD60-4114-AD75-A7E07BF6C059}"/>
              </a:ext>
            </a:extLst>
          </p:cNvPr>
          <p:cNvSpPr>
            <a:spLocks noGrp="1"/>
          </p:cNvSpPr>
          <p:nvPr>
            <p:ph type="body" sz="quarter" idx="49"/>
          </p:nvPr>
        </p:nvSpPr>
        <p:spPr/>
        <p:txBody>
          <a:bodyPr/>
          <a:lstStyle/>
          <a:p>
            <a:r>
              <a:rPr lang="en-IE" dirty="0">
                <a:solidFill>
                  <a:prstClr val="white">
                    <a:lumMod val="50000"/>
                  </a:prstClr>
                </a:solidFill>
              </a:rPr>
              <a:t>Base : All Adults N – 1,303</a:t>
            </a:r>
            <a:endParaRPr lang="en-IE" dirty="0"/>
          </a:p>
        </p:txBody>
      </p:sp>
      <p:sp>
        <p:nvSpPr>
          <p:cNvPr id="2" name="Title 1">
            <a:extLst>
              <a:ext uri="{FF2B5EF4-FFF2-40B4-BE49-F238E27FC236}">
                <a16:creationId xmlns="" xmlns:a16="http://schemas.microsoft.com/office/drawing/2014/main" id="{73A4E6A3-C6F9-422C-ABBA-3A21C7FF6CF8}"/>
              </a:ext>
            </a:extLst>
          </p:cNvPr>
          <p:cNvSpPr>
            <a:spLocks noGrp="1"/>
          </p:cNvSpPr>
          <p:nvPr>
            <p:ph type="title"/>
          </p:nvPr>
        </p:nvSpPr>
        <p:spPr/>
        <p:txBody>
          <a:bodyPr>
            <a:normAutofit fontScale="90000"/>
          </a:bodyPr>
          <a:lstStyle/>
          <a:p>
            <a:r>
              <a:rPr lang="en-IE" dirty="0"/>
              <a:t>Arts Engagement at Home: Summary</a:t>
            </a:r>
          </a:p>
        </p:txBody>
      </p:sp>
      <p:sp>
        <p:nvSpPr>
          <p:cNvPr id="8" name="Text Placeholder 7">
            <a:extLst>
              <a:ext uri="{FF2B5EF4-FFF2-40B4-BE49-F238E27FC236}">
                <a16:creationId xmlns="" xmlns:a16="http://schemas.microsoft.com/office/drawing/2014/main" id="{6F427AEB-A6F9-46D0-A6D8-018B906559E3}"/>
              </a:ext>
            </a:extLst>
          </p:cNvPr>
          <p:cNvSpPr>
            <a:spLocks noGrp="1"/>
          </p:cNvSpPr>
          <p:nvPr>
            <p:ph type="body" sz="quarter" idx="60"/>
          </p:nvPr>
        </p:nvSpPr>
        <p:spPr/>
        <p:txBody>
          <a:bodyPr/>
          <a:lstStyle/>
          <a:p>
            <a:pPr fontAlgn="t"/>
            <a:r>
              <a:rPr lang="en-IE" i="0" dirty="0"/>
              <a:t>Q.24 Which of these have you done in the past 12 months?</a:t>
            </a:r>
          </a:p>
          <a:p>
            <a:endParaRPr lang="en-IE" dirty="0"/>
          </a:p>
        </p:txBody>
      </p:sp>
      <p:graphicFrame>
        <p:nvGraphicFramePr>
          <p:cNvPr id="3" name="Table 2">
            <a:extLst>
              <a:ext uri="{FF2B5EF4-FFF2-40B4-BE49-F238E27FC236}">
                <a16:creationId xmlns="" xmlns:a16="http://schemas.microsoft.com/office/drawing/2014/main" id="{0B24E29E-849C-4CF6-88C4-EF2C7F9EE2C5}"/>
              </a:ext>
            </a:extLst>
          </p:cNvPr>
          <p:cNvGraphicFramePr>
            <a:graphicFrameLocks noGrp="1"/>
          </p:cNvGraphicFramePr>
          <p:nvPr>
            <p:extLst>
              <p:ext uri="{D42A27DB-BD31-4B8C-83A1-F6EECF244321}">
                <p14:modId xmlns:p14="http://schemas.microsoft.com/office/powerpoint/2010/main" val="63162089"/>
              </p:ext>
            </p:extLst>
          </p:nvPr>
        </p:nvGraphicFramePr>
        <p:xfrm>
          <a:off x="920552" y="1861874"/>
          <a:ext cx="8352925" cy="2764609"/>
        </p:xfrm>
        <a:graphic>
          <a:graphicData uri="http://schemas.openxmlformats.org/drawingml/2006/table">
            <a:tbl>
              <a:tblPr>
                <a:tableStyleId>{5C22544A-7EE6-4342-B048-85BDC9FD1C3A}</a:tableStyleId>
              </a:tblPr>
              <a:tblGrid>
                <a:gridCol w="1269644">
                  <a:extLst>
                    <a:ext uri="{9D8B030D-6E8A-4147-A177-3AD203B41FA5}">
                      <a16:colId xmlns="" xmlns:a16="http://schemas.microsoft.com/office/drawing/2014/main" val="403706384"/>
                    </a:ext>
                  </a:extLst>
                </a:gridCol>
                <a:gridCol w="708328">
                  <a:extLst>
                    <a:ext uri="{9D8B030D-6E8A-4147-A177-3AD203B41FA5}">
                      <a16:colId xmlns="" xmlns:a16="http://schemas.microsoft.com/office/drawing/2014/main" val="2707855930"/>
                    </a:ext>
                  </a:extLst>
                </a:gridCol>
                <a:gridCol w="708328">
                  <a:extLst>
                    <a:ext uri="{9D8B030D-6E8A-4147-A177-3AD203B41FA5}">
                      <a16:colId xmlns="" xmlns:a16="http://schemas.microsoft.com/office/drawing/2014/main" val="1917339576"/>
                    </a:ext>
                  </a:extLst>
                </a:gridCol>
                <a:gridCol w="708328">
                  <a:extLst>
                    <a:ext uri="{9D8B030D-6E8A-4147-A177-3AD203B41FA5}">
                      <a16:colId xmlns="" xmlns:a16="http://schemas.microsoft.com/office/drawing/2014/main" val="329056709"/>
                    </a:ext>
                  </a:extLst>
                </a:gridCol>
                <a:gridCol w="708328">
                  <a:extLst>
                    <a:ext uri="{9D8B030D-6E8A-4147-A177-3AD203B41FA5}">
                      <a16:colId xmlns="" xmlns:a16="http://schemas.microsoft.com/office/drawing/2014/main" val="1576253736"/>
                    </a:ext>
                  </a:extLst>
                </a:gridCol>
                <a:gridCol w="708328">
                  <a:extLst>
                    <a:ext uri="{9D8B030D-6E8A-4147-A177-3AD203B41FA5}">
                      <a16:colId xmlns="" xmlns:a16="http://schemas.microsoft.com/office/drawing/2014/main" val="994080978"/>
                    </a:ext>
                  </a:extLst>
                </a:gridCol>
                <a:gridCol w="708328">
                  <a:extLst>
                    <a:ext uri="{9D8B030D-6E8A-4147-A177-3AD203B41FA5}">
                      <a16:colId xmlns="" xmlns:a16="http://schemas.microsoft.com/office/drawing/2014/main" val="1580226678"/>
                    </a:ext>
                  </a:extLst>
                </a:gridCol>
                <a:gridCol w="708328">
                  <a:extLst>
                    <a:ext uri="{9D8B030D-6E8A-4147-A177-3AD203B41FA5}">
                      <a16:colId xmlns="" xmlns:a16="http://schemas.microsoft.com/office/drawing/2014/main" val="219035252"/>
                    </a:ext>
                  </a:extLst>
                </a:gridCol>
                <a:gridCol w="827546">
                  <a:extLst>
                    <a:ext uri="{9D8B030D-6E8A-4147-A177-3AD203B41FA5}">
                      <a16:colId xmlns="" xmlns:a16="http://schemas.microsoft.com/office/drawing/2014/main" val="1743534524"/>
                    </a:ext>
                  </a:extLst>
                </a:gridCol>
                <a:gridCol w="589111">
                  <a:extLst>
                    <a:ext uri="{9D8B030D-6E8A-4147-A177-3AD203B41FA5}">
                      <a16:colId xmlns="" xmlns:a16="http://schemas.microsoft.com/office/drawing/2014/main" val="1427370987"/>
                    </a:ext>
                  </a:extLst>
                </a:gridCol>
                <a:gridCol w="708328">
                  <a:extLst>
                    <a:ext uri="{9D8B030D-6E8A-4147-A177-3AD203B41FA5}">
                      <a16:colId xmlns="" xmlns:a16="http://schemas.microsoft.com/office/drawing/2014/main" val="3516168162"/>
                    </a:ext>
                  </a:extLst>
                </a:gridCol>
              </a:tblGrid>
              <a:tr h="479200">
                <a:tc rowSpan="2">
                  <a:txBody>
                    <a:bodyPr/>
                    <a:lstStyle/>
                    <a:p>
                      <a:pPr algn="l" fontAlgn="t"/>
                      <a:r>
                        <a:rPr lang="en-IE" sz="1200" b="1" u="none" strike="noStrike" dirty="0">
                          <a:solidFill>
                            <a:schemeClr val="tx1"/>
                          </a:solidFill>
                          <a:effectLst/>
                          <a:latin typeface="+mn-lt"/>
                        </a:rPr>
                        <a:t> Past 12 Months</a:t>
                      </a:r>
                      <a:endParaRPr lang="en-IE" sz="1200" b="1" i="0" u="none" strike="noStrike" dirty="0">
                        <a:solidFill>
                          <a:schemeClr val="tx1"/>
                        </a:solidFill>
                        <a:effectLst/>
                        <a:latin typeface="+mn-lt"/>
                      </a:endParaRPr>
                    </a:p>
                  </a:txBody>
                  <a:tcPr marL="8637" marR="8637" marT="8637" marB="0" anchor="ctr">
                    <a:solidFill>
                      <a:srgbClr val="FED402"/>
                    </a:solidFill>
                  </a:tcPr>
                </a:tc>
                <a:tc rowSpan="2">
                  <a:txBody>
                    <a:bodyPr/>
                    <a:lstStyle/>
                    <a:p>
                      <a:pPr algn="ctr" fontAlgn="t"/>
                      <a:r>
                        <a:rPr lang="en-IE" sz="1200" b="1" u="none" strike="noStrike" dirty="0">
                          <a:solidFill>
                            <a:schemeClr val="tx1"/>
                          </a:solidFill>
                          <a:effectLst/>
                          <a:latin typeface="+mn-lt"/>
                        </a:rPr>
                        <a:t>Total</a:t>
                      </a:r>
                      <a:endParaRPr lang="en-IE" sz="1200" b="1" i="0" u="none" strike="noStrike" dirty="0">
                        <a:solidFill>
                          <a:schemeClr val="tx1"/>
                        </a:solidFill>
                        <a:effectLst/>
                        <a:latin typeface="+mn-lt"/>
                      </a:endParaRPr>
                    </a:p>
                  </a:txBody>
                  <a:tcPr marL="8637" marR="8637" marT="8637" marB="0" anchor="ctr">
                    <a:solidFill>
                      <a:srgbClr val="FED402"/>
                    </a:solidFill>
                  </a:tcPr>
                </a:tc>
                <a:tc gridSpan="3">
                  <a:txBody>
                    <a:bodyPr/>
                    <a:lstStyle/>
                    <a:p>
                      <a:pPr algn="ctr" fontAlgn="t"/>
                      <a:r>
                        <a:rPr lang="en-IE" sz="1200" b="1" i="0" u="none" strike="noStrike" dirty="0">
                          <a:solidFill>
                            <a:schemeClr val="tx1"/>
                          </a:solidFill>
                          <a:effectLst/>
                          <a:latin typeface="+mn-lt"/>
                        </a:rPr>
                        <a:t>Age</a:t>
                      </a:r>
                    </a:p>
                  </a:txBody>
                  <a:tcPr marL="8637" marR="8637" marT="8637" marB="0" anchor="ctr">
                    <a:solidFill>
                      <a:srgbClr val="FED402"/>
                    </a:solidFill>
                  </a:tcPr>
                </a:tc>
                <a:tc hMerge="1">
                  <a:txBody>
                    <a:bodyPr/>
                    <a:lstStyle/>
                    <a:p>
                      <a:pPr algn="ctr" fontAlgn="t"/>
                      <a:endParaRPr lang="en-IE" sz="1100" b="0" i="0" u="none" strike="noStrike" dirty="0">
                        <a:solidFill>
                          <a:schemeClr val="bg1"/>
                        </a:solidFill>
                        <a:effectLst/>
                        <a:latin typeface="+mn-lt"/>
                      </a:endParaRPr>
                    </a:p>
                  </a:txBody>
                  <a:tcPr marL="8637" marR="8637" marT="8637" marB="0">
                    <a:solidFill>
                      <a:schemeClr val="accent1"/>
                    </a:solidFill>
                  </a:tcPr>
                </a:tc>
                <a:tc hMerge="1">
                  <a:txBody>
                    <a:bodyPr/>
                    <a:lstStyle/>
                    <a:p>
                      <a:pPr algn="ctr" fontAlgn="t"/>
                      <a:endParaRPr lang="en-IE" sz="1100" b="0" i="0" u="none" strike="noStrike" dirty="0">
                        <a:solidFill>
                          <a:schemeClr val="bg1"/>
                        </a:solidFill>
                        <a:effectLst/>
                        <a:latin typeface="+mn-lt"/>
                      </a:endParaRPr>
                    </a:p>
                  </a:txBody>
                  <a:tcPr marL="8637" marR="8637" marT="8637" marB="0">
                    <a:solidFill>
                      <a:schemeClr val="accent1"/>
                    </a:solidFill>
                  </a:tcPr>
                </a:tc>
                <a:tc gridSpan="6">
                  <a:txBody>
                    <a:bodyPr/>
                    <a:lstStyle/>
                    <a:p>
                      <a:pPr algn="ctr" fontAlgn="t"/>
                      <a:r>
                        <a:rPr lang="en-IE" sz="1200" b="1" u="none" strike="noStrike" dirty="0">
                          <a:solidFill>
                            <a:schemeClr val="tx1"/>
                          </a:solidFill>
                          <a:effectLst/>
                          <a:latin typeface="+mn-lt"/>
                        </a:rPr>
                        <a:t>Arts Goers</a:t>
                      </a:r>
                      <a:endParaRPr lang="en-IE" sz="1200" b="1" i="0" u="none" strike="noStrike" dirty="0">
                        <a:solidFill>
                          <a:schemeClr val="tx1"/>
                        </a:solidFill>
                        <a:effectLst/>
                        <a:latin typeface="+mn-lt"/>
                      </a:endParaRPr>
                    </a:p>
                  </a:txBody>
                  <a:tcPr marL="8637" marR="8637" marT="8637" marB="0" anchor="ctr">
                    <a:solidFill>
                      <a:srgbClr val="FED402"/>
                    </a:solid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pPr algn="ctr" fontAlgn="t"/>
                      <a:endParaRPr lang="en-IE" sz="1200" b="0" i="0" u="none" strike="noStrike" dirty="0">
                        <a:solidFill>
                          <a:schemeClr val="bg1"/>
                        </a:solidFill>
                        <a:effectLst/>
                        <a:latin typeface="+mn-lt"/>
                      </a:endParaRPr>
                    </a:p>
                  </a:txBody>
                  <a:tcPr marL="9525" marR="9525" marT="9525" marB="0">
                    <a:solidFill>
                      <a:schemeClr val="accent1"/>
                    </a:solidFill>
                  </a:tcPr>
                </a:tc>
                <a:tc hMerge="1">
                  <a:txBody>
                    <a:bodyPr/>
                    <a:lstStyle/>
                    <a:p>
                      <a:pPr algn="ctr" fontAlgn="t"/>
                      <a:endParaRPr lang="en-IE" sz="1200" b="0" i="0" u="none" strike="noStrike" dirty="0">
                        <a:solidFill>
                          <a:schemeClr val="bg1"/>
                        </a:solidFill>
                        <a:effectLst/>
                        <a:latin typeface="+mn-lt"/>
                      </a:endParaRPr>
                    </a:p>
                  </a:txBody>
                  <a:tcPr marL="9525" marR="9525" marT="9525" marB="0">
                    <a:solidFill>
                      <a:schemeClr val="accent1"/>
                    </a:solidFill>
                  </a:tcPr>
                </a:tc>
                <a:extLst>
                  <a:ext uri="{0D108BD9-81ED-4DB2-BD59-A6C34878D82A}">
                    <a16:rowId xmlns="" xmlns:a16="http://schemas.microsoft.com/office/drawing/2014/main" val="169268215"/>
                  </a:ext>
                </a:extLst>
              </a:tr>
              <a:tr h="565551">
                <a:tc vMerge="1">
                  <a:txBody>
                    <a:bodyPr/>
                    <a:lstStyle/>
                    <a:p>
                      <a:endParaRPr lang="en-IE"/>
                    </a:p>
                  </a:txBody>
                  <a:tcPr/>
                </a:tc>
                <a:tc vMerge="1">
                  <a:txBody>
                    <a:bodyPr/>
                    <a:lstStyle/>
                    <a:p>
                      <a:endParaRPr lang="en-IE"/>
                    </a:p>
                  </a:txBody>
                  <a:tcPr/>
                </a:tc>
                <a:tc>
                  <a:txBody>
                    <a:bodyPr/>
                    <a:lstStyle/>
                    <a:p>
                      <a:pPr algn="ctr" fontAlgn="t"/>
                      <a:r>
                        <a:rPr lang="en-IE" sz="1200" b="0" i="0" u="none" strike="noStrike" dirty="0">
                          <a:solidFill>
                            <a:schemeClr val="tx1"/>
                          </a:solidFill>
                          <a:effectLst/>
                          <a:latin typeface="+mn-lt"/>
                        </a:rPr>
                        <a:t>&lt;35</a:t>
                      </a:r>
                    </a:p>
                  </a:txBody>
                  <a:tcPr marL="8637" marR="8637" marT="8637" marB="0" anchor="ctr">
                    <a:solidFill>
                      <a:srgbClr val="FED402"/>
                    </a:solidFill>
                  </a:tcPr>
                </a:tc>
                <a:tc>
                  <a:txBody>
                    <a:bodyPr/>
                    <a:lstStyle/>
                    <a:p>
                      <a:pPr algn="ctr" fontAlgn="t"/>
                      <a:r>
                        <a:rPr lang="en-IE" sz="1200" b="0" i="0" u="none" strike="noStrike" dirty="0">
                          <a:solidFill>
                            <a:schemeClr val="tx1"/>
                          </a:solidFill>
                          <a:effectLst/>
                          <a:latin typeface="+mn-lt"/>
                        </a:rPr>
                        <a:t>35-49</a:t>
                      </a:r>
                    </a:p>
                  </a:txBody>
                  <a:tcPr marL="8637" marR="8637" marT="8637" marB="0" anchor="ctr">
                    <a:solidFill>
                      <a:srgbClr val="FED402"/>
                    </a:solidFill>
                  </a:tcPr>
                </a:tc>
                <a:tc>
                  <a:txBody>
                    <a:bodyPr/>
                    <a:lstStyle/>
                    <a:p>
                      <a:pPr algn="ctr" fontAlgn="t"/>
                      <a:r>
                        <a:rPr lang="en-IE" sz="1200" b="0" i="0" u="none" strike="noStrike" dirty="0">
                          <a:solidFill>
                            <a:schemeClr val="tx1"/>
                          </a:solidFill>
                          <a:effectLst/>
                          <a:latin typeface="+mn-lt"/>
                        </a:rPr>
                        <a:t>50+</a:t>
                      </a:r>
                    </a:p>
                  </a:txBody>
                  <a:tcPr marL="8637" marR="8637" marT="8637" marB="0" anchor="ctr">
                    <a:solidFill>
                      <a:srgbClr val="FED402"/>
                    </a:solidFill>
                  </a:tcPr>
                </a:tc>
                <a:tc>
                  <a:txBody>
                    <a:bodyPr/>
                    <a:lstStyle/>
                    <a:p>
                      <a:pPr algn="ctr" fontAlgn="t"/>
                      <a:r>
                        <a:rPr lang="en-IE" sz="1200" u="none" strike="noStrike" dirty="0">
                          <a:solidFill>
                            <a:schemeClr val="tx1"/>
                          </a:solidFill>
                          <a:effectLst/>
                          <a:latin typeface="+mn-lt"/>
                        </a:rPr>
                        <a:t>Any arts goers</a:t>
                      </a:r>
                      <a:endParaRPr lang="en-IE" sz="1200" b="0" i="0" u="none" strike="noStrike" dirty="0">
                        <a:solidFill>
                          <a:schemeClr val="tx1"/>
                        </a:solidFill>
                        <a:effectLst/>
                        <a:latin typeface="+mn-lt"/>
                      </a:endParaRPr>
                    </a:p>
                  </a:txBody>
                  <a:tcPr marL="8637" marR="8637" marT="8637" marB="0" anchor="ctr">
                    <a:solidFill>
                      <a:srgbClr val="FED402"/>
                    </a:solidFill>
                  </a:tcPr>
                </a:tc>
                <a:tc>
                  <a:txBody>
                    <a:bodyPr/>
                    <a:lstStyle/>
                    <a:p>
                      <a:pPr algn="ctr" fontAlgn="t"/>
                      <a:r>
                        <a:rPr lang="en-IE" sz="1200" u="none" strike="noStrike" dirty="0">
                          <a:solidFill>
                            <a:schemeClr val="tx1"/>
                          </a:solidFill>
                          <a:effectLst/>
                          <a:latin typeface="+mn-lt"/>
                        </a:rPr>
                        <a:t>Occasional</a:t>
                      </a:r>
                      <a:endParaRPr lang="en-IE" sz="1200" b="0" i="0" u="none" strike="noStrike" dirty="0">
                        <a:solidFill>
                          <a:schemeClr val="tx1"/>
                        </a:solidFill>
                        <a:effectLst/>
                        <a:latin typeface="+mn-lt"/>
                      </a:endParaRPr>
                    </a:p>
                  </a:txBody>
                  <a:tcPr marL="8637" marR="8637" marT="8637" marB="0" anchor="ctr">
                    <a:solidFill>
                      <a:srgbClr val="FED402"/>
                    </a:solidFill>
                  </a:tcPr>
                </a:tc>
                <a:tc>
                  <a:txBody>
                    <a:bodyPr/>
                    <a:lstStyle/>
                    <a:p>
                      <a:pPr algn="ctr" fontAlgn="t"/>
                      <a:r>
                        <a:rPr lang="en-IE" sz="1200" u="none" strike="noStrike" dirty="0">
                          <a:solidFill>
                            <a:schemeClr val="tx1"/>
                          </a:solidFill>
                          <a:effectLst/>
                          <a:latin typeface="+mn-lt"/>
                        </a:rPr>
                        <a:t>Regular</a:t>
                      </a:r>
                      <a:endParaRPr lang="en-IE" sz="1200" b="0" i="0" u="none" strike="noStrike" dirty="0">
                        <a:solidFill>
                          <a:schemeClr val="tx1"/>
                        </a:solidFill>
                        <a:effectLst/>
                        <a:latin typeface="+mn-lt"/>
                      </a:endParaRPr>
                    </a:p>
                  </a:txBody>
                  <a:tcPr marL="8637" marR="8637" marT="8637" marB="0" anchor="ctr">
                    <a:solidFill>
                      <a:srgbClr val="FED402"/>
                    </a:solidFill>
                  </a:tcPr>
                </a:tc>
                <a:tc>
                  <a:txBody>
                    <a:bodyPr/>
                    <a:lstStyle/>
                    <a:p>
                      <a:pPr algn="ctr" fontAlgn="t"/>
                      <a:r>
                        <a:rPr lang="en-IE" sz="1200" u="none" strike="noStrike" dirty="0">
                          <a:solidFill>
                            <a:schemeClr val="tx1"/>
                          </a:solidFill>
                          <a:effectLst/>
                          <a:latin typeface="+mn-lt"/>
                        </a:rPr>
                        <a:t>Aficionados</a:t>
                      </a:r>
                      <a:endParaRPr lang="en-IE" sz="1200" b="0" i="0" u="none" strike="noStrike" dirty="0">
                        <a:solidFill>
                          <a:schemeClr val="tx1"/>
                        </a:solidFill>
                        <a:effectLst/>
                        <a:latin typeface="+mn-lt"/>
                      </a:endParaRPr>
                    </a:p>
                  </a:txBody>
                  <a:tcPr marL="8637" marR="8637" marT="8637" marB="0" anchor="ctr">
                    <a:solidFill>
                      <a:srgbClr val="FED402"/>
                    </a:solidFill>
                  </a:tcPr>
                </a:tc>
                <a:tc>
                  <a:txBody>
                    <a:bodyPr/>
                    <a:lstStyle/>
                    <a:p>
                      <a:pPr algn="ctr" fontAlgn="t"/>
                      <a:r>
                        <a:rPr lang="en-IE" sz="1200" b="0" i="0" u="none" strike="noStrike" dirty="0">
                          <a:solidFill>
                            <a:schemeClr val="tx1"/>
                          </a:solidFill>
                          <a:effectLst/>
                          <a:latin typeface="+mn-lt"/>
                        </a:rPr>
                        <a:t>Cinema only</a:t>
                      </a:r>
                    </a:p>
                  </a:txBody>
                  <a:tcPr marL="8637" marR="8637" marT="8637" marB="0" anchor="ctr">
                    <a:solidFill>
                      <a:srgbClr val="FED402"/>
                    </a:solidFill>
                  </a:tcPr>
                </a:tc>
                <a:tc>
                  <a:txBody>
                    <a:bodyPr/>
                    <a:lstStyle/>
                    <a:p>
                      <a:pPr algn="ctr" fontAlgn="t"/>
                      <a:r>
                        <a:rPr lang="en-IE" sz="1200" b="0" i="0" u="none" strike="noStrike" dirty="0">
                          <a:solidFill>
                            <a:schemeClr val="tx1"/>
                          </a:solidFill>
                          <a:effectLst/>
                          <a:latin typeface="+mn-lt"/>
                        </a:rPr>
                        <a:t>None</a:t>
                      </a:r>
                    </a:p>
                  </a:txBody>
                  <a:tcPr marL="8637" marR="8637" marT="8637" marB="0" anchor="ctr">
                    <a:solidFill>
                      <a:srgbClr val="FED402"/>
                    </a:solidFill>
                  </a:tcPr>
                </a:tc>
                <a:extLst>
                  <a:ext uri="{0D108BD9-81ED-4DB2-BD59-A6C34878D82A}">
                    <a16:rowId xmlns="" xmlns:a16="http://schemas.microsoft.com/office/drawing/2014/main" val="2737260937"/>
                  </a:ext>
                </a:extLst>
              </a:tr>
              <a:tr h="286643">
                <a:tc>
                  <a:txBody>
                    <a:bodyPr/>
                    <a:lstStyle/>
                    <a:p>
                      <a:pPr algn="l" fontAlgn="t"/>
                      <a:endParaRPr lang="en-IE" sz="1100" b="0" i="0" u="none" strike="noStrike" dirty="0">
                        <a:solidFill>
                          <a:schemeClr val="bg1"/>
                        </a:solidFill>
                        <a:effectLst/>
                        <a:latin typeface="+mn-lt"/>
                      </a:endParaRPr>
                    </a:p>
                  </a:txBody>
                  <a:tcPr marL="8637" marR="8637" marT="8637" marB="0" anchor="ctr">
                    <a:solidFill>
                      <a:schemeClr val="bg1">
                        <a:lumMod val="65000"/>
                      </a:schemeClr>
                    </a:solidFill>
                  </a:tcPr>
                </a:tc>
                <a:tc>
                  <a:txBody>
                    <a:bodyPr/>
                    <a:lstStyle/>
                    <a:p>
                      <a:pPr algn="ctr" fontAlgn="t"/>
                      <a:r>
                        <a:rPr lang="en-IE" sz="1100" u="none" strike="noStrike" dirty="0">
                          <a:solidFill>
                            <a:schemeClr val="bg1"/>
                          </a:solidFill>
                          <a:effectLst/>
                          <a:latin typeface="+mn-lt"/>
                        </a:rPr>
                        <a:t>1303</a:t>
                      </a:r>
                      <a:endParaRPr lang="en-IE" sz="1100" b="0" i="0" u="none" strike="noStrike" dirty="0">
                        <a:solidFill>
                          <a:schemeClr val="bg1"/>
                        </a:solidFill>
                        <a:effectLst/>
                        <a:latin typeface="+mn-lt"/>
                      </a:endParaRPr>
                    </a:p>
                  </a:txBody>
                  <a:tcPr marL="8637" marR="8637" marT="8637" marB="0" anchor="ctr">
                    <a:solidFill>
                      <a:schemeClr val="bg1">
                        <a:lumMod val="65000"/>
                      </a:schemeClr>
                    </a:solidFill>
                  </a:tcPr>
                </a:tc>
                <a:tc>
                  <a:txBody>
                    <a:bodyPr/>
                    <a:lstStyle/>
                    <a:p>
                      <a:pPr algn="ctr" fontAlgn="t"/>
                      <a:r>
                        <a:rPr lang="en-IE" sz="1100" b="0" i="0" u="none" strike="noStrike" dirty="0">
                          <a:solidFill>
                            <a:schemeClr val="bg1"/>
                          </a:solidFill>
                          <a:effectLst/>
                          <a:latin typeface="+mn-lt"/>
                        </a:rPr>
                        <a:t>343</a:t>
                      </a:r>
                    </a:p>
                  </a:txBody>
                  <a:tcPr marL="8637" marR="8637" marT="8637" marB="0" anchor="ctr">
                    <a:solidFill>
                      <a:schemeClr val="bg1">
                        <a:lumMod val="65000"/>
                      </a:schemeClr>
                    </a:solidFill>
                  </a:tcPr>
                </a:tc>
                <a:tc>
                  <a:txBody>
                    <a:bodyPr/>
                    <a:lstStyle/>
                    <a:p>
                      <a:pPr algn="ctr" fontAlgn="t"/>
                      <a:r>
                        <a:rPr lang="en-IE" sz="1100" b="0" i="0" u="none" strike="noStrike" dirty="0">
                          <a:solidFill>
                            <a:schemeClr val="bg1"/>
                          </a:solidFill>
                          <a:effectLst/>
                          <a:latin typeface="+mn-lt"/>
                        </a:rPr>
                        <a:t>374</a:t>
                      </a:r>
                    </a:p>
                  </a:txBody>
                  <a:tcPr marL="8637" marR="8637" marT="8637" marB="0" anchor="ctr">
                    <a:solidFill>
                      <a:schemeClr val="bg1">
                        <a:lumMod val="65000"/>
                      </a:schemeClr>
                    </a:solidFill>
                  </a:tcPr>
                </a:tc>
                <a:tc>
                  <a:txBody>
                    <a:bodyPr/>
                    <a:lstStyle/>
                    <a:p>
                      <a:pPr algn="ctr" fontAlgn="t"/>
                      <a:r>
                        <a:rPr lang="en-IE" sz="1100" b="0" i="0" u="none" strike="noStrike" dirty="0">
                          <a:solidFill>
                            <a:schemeClr val="bg1"/>
                          </a:solidFill>
                          <a:effectLst/>
                          <a:latin typeface="+mn-lt"/>
                        </a:rPr>
                        <a:t>586</a:t>
                      </a:r>
                    </a:p>
                  </a:txBody>
                  <a:tcPr marL="8637" marR="8637" marT="8637" marB="0" anchor="ctr">
                    <a:solidFill>
                      <a:schemeClr val="bg1">
                        <a:lumMod val="65000"/>
                      </a:schemeClr>
                    </a:solidFill>
                  </a:tcPr>
                </a:tc>
                <a:tc>
                  <a:txBody>
                    <a:bodyPr/>
                    <a:lstStyle/>
                    <a:p>
                      <a:pPr algn="ctr" fontAlgn="t"/>
                      <a:r>
                        <a:rPr lang="en-IE" sz="1100" u="none" strike="noStrike" dirty="0">
                          <a:solidFill>
                            <a:schemeClr val="bg1"/>
                          </a:solidFill>
                          <a:effectLst/>
                          <a:latin typeface="+mn-lt"/>
                        </a:rPr>
                        <a:t>889</a:t>
                      </a:r>
                      <a:endParaRPr lang="en-IE" sz="1100" b="0" i="0" u="none" strike="noStrike" dirty="0">
                        <a:solidFill>
                          <a:schemeClr val="bg1"/>
                        </a:solidFill>
                        <a:effectLst/>
                        <a:latin typeface="+mn-lt"/>
                      </a:endParaRPr>
                    </a:p>
                  </a:txBody>
                  <a:tcPr marL="8637" marR="8637" marT="8637" marB="0" anchor="ctr">
                    <a:solidFill>
                      <a:schemeClr val="bg1">
                        <a:lumMod val="65000"/>
                      </a:schemeClr>
                    </a:solidFill>
                  </a:tcPr>
                </a:tc>
                <a:tc>
                  <a:txBody>
                    <a:bodyPr/>
                    <a:lstStyle/>
                    <a:p>
                      <a:pPr algn="ctr" fontAlgn="t"/>
                      <a:r>
                        <a:rPr lang="en-IE" sz="1100" u="none" strike="noStrike" dirty="0">
                          <a:solidFill>
                            <a:schemeClr val="bg1"/>
                          </a:solidFill>
                          <a:effectLst/>
                          <a:latin typeface="+mn-lt"/>
                        </a:rPr>
                        <a:t>341</a:t>
                      </a:r>
                      <a:endParaRPr lang="en-IE" sz="1100" b="0" i="0" u="none" strike="noStrike" dirty="0">
                        <a:solidFill>
                          <a:schemeClr val="bg1"/>
                        </a:solidFill>
                        <a:effectLst/>
                        <a:latin typeface="+mn-lt"/>
                      </a:endParaRPr>
                    </a:p>
                  </a:txBody>
                  <a:tcPr marL="8637" marR="8637" marT="8637" marB="0" anchor="ctr">
                    <a:solidFill>
                      <a:schemeClr val="bg1">
                        <a:lumMod val="65000"/>
                      </a:schemeClr>
                    </a:solidFill>
                  </a:tcPr>
                </a:tc>
                <a:tc>
                  <a:txBody>
                    <a:bodyPr/>
                    <a:lstStyle/>
                    <a:p>
                      <a:pPr algn="ctr" fontAlgn="t"/>
                      <a:r>
                        <a:rPr lang="en-IE" sz="1100" u="none" strike="noStrike" dirty="0">
                          <a:solidFill>
                            <a:schemeClr val="bg1"/>
                          </a:solidFill>
                          <a:effectLst/>
                          <a:latin typeface="+mn-lt"/>
                        </a:rPr>
                        <a:t>305</a:t>
                      </a:r>
                      <a:endParaRPr lang="en-IE" sz="1100" b="0" i="0" u="none" strike="noStrike" dirty="0">
                        <a:solidFill>
                          <a:schemeClr val="bg1"/>
                        </a:solidFill>
                        <a:effectLst/>
                        <a:latin typeface="+mn-lt"/>
                      </a:endParaRPr>
                    </a:p>
                  </a:txBody>
                  <a:tcPr marL="8637" marR="8637" marT="8637" marB="0" anchor="ctr">
                    <a:solidFill>
                      <a:schemeClr val="bg1">
                        <a:lumMod val="65000"/>
                      </a:schemeClr>
                    </a:solidFill>
                  </a:tcPr>
                </a:tc>
                <a:tc>
                  <a:txBody>
                    <a:bodyPr/>
                    <a:lstStyle/>
                    <a:p>
                      <a:pPr algn="ctr" fontAlgn="t"/>
                      <a:r>
                        <a:rPr lang="en-IE" sz="1100" u="none" strike="noStrike" dirty="0">
                          <a:solidFill>
                            <a:schemeClr val="bg1"/>
                          </a:solidFill>
                          <a:effectLst/>
                          <a:latin typeface="+mn-lt"/>
                        </a:rPr>
                        <a:t>243</a:t>
                      </a:r>
                      <a:endParaRPr lang="en-IE" sz="1100" b="0" i="0" u="none" strike="noStrike" dirty="0">
                        <a:solidFill>
                          <a:schemeClr val="bg1"/>
                        </a:solidFill>
                        <a:effectLst/>
                        <a:latin typeface="+mn-lt"/>
                      </a:endParaRPr>
                    </a:p>
                  </a:txBody>
                  <a:tcPr marL="8637" marR="8637" marT="8637" marB="0" anchor="ctr">
                    <a:solidFill>
                      <a:schemeClr val="bg1">
                        <a:lumMod val="65000"/>
                      </a:schemeClr>
                    </a:solidFill>
                  </a:tcPr>
                </a:tc>
                <a:tc>
                  <a:txBody>
                    <a:bodyPr/>
                    <a:lstStyle/>
                    <a:p>
                      <a:pPr algn="ctr" fontAlgn="t"/>
                      <a:r>
                        <a:rPr lang="en-IE" sz="1100" b="0" i="0" u="none" strike="noStrike" dirty="0">
                          <a:solidFill>
                            <a:schemeClr val="bg1"/>
                          </a:solidFill>
                          <a:effectLst/>
                          <a:latin typeface="+mn-lt"/>
                        </a:rPr>
                        <a:t>111</a:t>
                      </a:r>
                    </a:p>
                  </a:txBody>
                  <a:tcPr marL="8637" marR="8637" marT="8637" marB="0" anchor="ctr">
                    <a:solidFill>
                      <a:schemeClr val="bg1">
                        <a:lumMod val="65000"/>
                      </a:schemeClr>
                    </a:solidFill>
                  </a:tcPr>
                </a:tc>
                <a:tc>
                  <a:txBody>
                    <a:bodyPr/>
                    <a:lstStyle/>
                    <a:p>
                      <a:pPr algn="ctr" fontAlgn="t"/>
                      <a:r>
                        <a:rPr lang="en-IE" sz="1100" b="0" i="0" u="none" strike="noStrike" dirty="0">
                          <a:solidFill>
                            <a:schemeClr val="bg1"/>
                          </a:solidFill>
                          <a:effectLst/>
                          <a:latin typeface="+mn-lt"/>
                        </a:rPr>
                        <a:t>302</a:t>
                      </a:r>
                    </a:p>
                  </a:txBody>
                  <a:tcPr marL="8637" marR="8637" marT="8637" marB="0" anchor="ctr">
                    <a:solidFill>
                      <a:schemeClr val="bg1">
                        <a:lumMod val="65000"/>
                      </a:schemeClr>
                    </a:solidFill>
                  </a:tcPr>
                </a:tc>
                <a:extLst>
                  <a:ext uri="{0D108BD9-81ED-4DB2-BD59-A6C34878D82A}">
                    <a16:rowId xmlns="" xmlns:a16="http://schemas.microsoft.com/office/drawing/2014/main" val="914157859"/>
                  </a:ext>
                </a:extLst>
              </a:tr>
              <a:tr h="286643">
                <a:tc>
                  <a:txBody>
                    <a:bodyPr/>
                    <a:lstStyle/>
                    <a:p>
                      <a:pPr algn="l" fontAlgn="t"/>
                      <a:endParaRPr lang="en-IE" sz="1100" b="0" i="0" u="none" strike="noStrike" dirty="0">
                        <a:solidFill>
                          <a:schemeClr val="bg1"/>
                        </a:solidFill>
                        <a:effectLst/>
                        <a:latin typeface="+mn-lt"/>
                      </a:endParaRPr>
                    </a:p>
                  </a:txBody>
                  <a:tcPr marL="8637" marR="8637" marT="8637" marB="0" anchor="ctr">
                    <a:solidFill>
                      <a:schemeClr val="bg1">
                        <a:lumMod val="65000"/>
                      </a:schemeClr>
                    </a:solidFill>
                  </a:tcPr>
                </a:tc>
                <a:tc>
                  <a:txBody>
                    <a:bodyPr/>
                    <a:lstStyle/>
                    <a:p>
                      <a:pPr algn="ctr" fontAlgn="t"/>
                      <a:r>
                        <a:rPr lang="en-IE" sz="1100" b="0" i="0" u="none" strike="noStrike" dirty="0">
                          <a:solidFill>
                            <a:schemeClr val="bg1"/>
                          </a:solidFill>
                          <a:effectLst/>
                          <a:latin typeface="+mn-lt"/>
                        </a:rPr>
                        <a:t>%</a:t>
                      </a:r>
                    </a:p>
                  </a:txBody>
                  <a:tcPr marL="8637" marR="8637" marT="8637" marB="0" anchor="ctr">
                    <a:solidFill>
                      <a:schemeClr val="bg1">
                        <a:lumMod val="6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1100" b="0" i="0" u="none" strike="noStrike" dirty="0">
                          <a:solidFill>
                            <a:schemeClr val="bg1"/>
                          </a:solidFill>
                          <a:effectLst/>
                          <a:latin typeface="+mn-lt"/>
                        </a:rPr>
                        <a:t>%</a:t>
                      </a:r>
                    </a:p>
                  </a:txBody>
                  <a:tcPr marL="8637" marR="8637" marT="8637" marB="0" anchor="ctr">
                    <a:solidFill>
                      <a:schemeClr val="bg1">
                        <a:lumMod val="6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1100" b="0" i="0" u="none" strike="noStrike" dirty="0">
                          <a:solidFill>
                            <a:schemeClr val="bg1"/>
                          </a:solidFill>
                          <a:effectLst/>
                          <a:latin typeface="+mn-lt"/>
                        </a:rPr>
                        <a:t>%</a:t>
                      </a:r>
                    </a:p>
                  </a:txBody>
                  <a:tcPr marL="8637" marR="8637" marT="8637" marB="0" anchor="ctr">
                    <a:solidFill>
                      <a:schemeClr val="bg1">
                        <a:lumMod val="6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1100" b="0" i="0" u="none" strike="noStrike" dirty="0">
                          <a:solidFill>
                            <a:schemeClr val="bg1"/>
                          </a:solidFill>
                          <a:effectLst/>
                          <a:latin typeface="+mn-lt"/>
                        </a:rPr>
                        <a:t>%</a:t>
                      </a:r>
                    </a:p>
                  </a:txBody>
                  <a:tcPr marL="8637" marR="8637" marT="8637" marB="0" anchor="ctr">
                    <a:solidFill>
                      <a:schemeClr val="bg1">
                        <a:lumMod val="65000"/>
                      </a:schemeClr>
                    </a:solidFill>
                  </a:tcPr>
                </a:tc>
                <a:tc>
                  <a:txBody>
                    <a:bodyPr/>
                    <a:lstStyle/>
                    <a:p>
                      <a:pPr algn="ctr" fontAlgn="t"/>
                      <a:r>
                        <a:rPr lang="en-IE" sz="1100" b="0" i="0" u="none" strike="noStrike" dirty="0">
                          <a:solidFill>
                            <a:schemeClr val="bg1"/>
                          </a:solidFill>
                          <a:effectLst/>
                          <a:latin typeface="+mn-lt"/>
                        </a:rPr>
                        <a:t>%</a:t>
                      </a:r>
                    </a:p>
                  </a:txBody>
                  <a:tcPr marL="8637" marR="8637" marT="8637" marB="0" anchor="ctr">
                    <a:solidFill>
                      <a:schemeClr val="bg1">
                        <a:lumMod val="65000"/>
                      </a:schemeClr>
                    </a:solidFill>
                  </a:tcPr>
                </a:tc>
                <a:tc>
                  <a:txBody>
                    <a:bodyPr/>
                    <a:lstStyle/>
                    <a:p>
                      <a:pPr algn="ctr" fontAlgn="t"/>
                      <a:r>
                        <a:rPr lang="en-IE" sz="1100" b="0" i="0" u="none" strike="noStrike" dirty="0">
                          <a:solidFill>
                            <a:schemeClr val="bg1"/>
                          </a:solidFill>
                          <a:effectLst/>
                          <a:latin typeface="+mn-lt"/>
                        </a:rPr>
                        <a:t>%</a:t>
                      </a:r>
                    </a:p>
                  </a:txBody>
                  <a:tcPr marL="8637" marR="8637" marT="8637" marB="0" anchor="ctr">
                    <a:solidFill>
                      <a:schemeClr val="bg1">
                        <a:lumMod val="65000"/>
                      </a:schemeClr>
                    </a:solidFill>
                  </a:tcPr>
                </a:tc>
                <a:tc>
                  <a:txBody>
                    <a:bodyPr/>
                    <a:lstStyle/>
                    <a:p>
                      <a:pPr algn="ctr" fontAlgn="t"/>
                      <a:r>
                        <a:rPr lang="en-IE" sz="1100" b="0" i="0" u="none" strike="noStrike" dirty="0">
                          <a:solidFill>
                            <a:schemeClr val="bg1"/>
                          </a:solidFill>
                          <a:effectLst/>
                          <a:latin typeface="+mn-lt"/>
                        </a:rPr>
                        <a:t>%</a:t>
                      </a:r>
                    </a:p>
                  </a:txBody>
                  <a:tcPr marL="8637" marR="8637" marT="8637" marB="0" anchor="ctr">
                    <a:solidFill>
                      <a:schemeClr val="bg1">
                        <a:lumMod val="65000"/>
                      </a:schemeClr>
                    </a:solidFill>
                  </a:tcPr>
                </a:tc>
                <a:tc>
                  <a:txBody>
                    <a:bodyPr/>
                    <a:lstStyle/>
                    <a:p>
                      <a:pPr algn="ctr" fontAlgn="t"/>
                      <a:r>
                        <a:rPr lang="en-IE" sz="1100" b="0" i="0" u="none" strike="noStrike" dirty="0">
                          <a:solidFill>
                            <a:schemeClr val="bg1"/>
                          </a:solidFill>
                          <a:effectLst/>
                          <a:latin typeface="+mn-lt"/>
                        </a:rPr>
                        <a:t>%</a:t>
                      </a:r>
                    </a:p>
                  </a:txBody>
                  <a:tcPr marL="8637" marR="8637" marT="8637" marB="0" anchor="ctr">
                    <a:solidFill>
                      <a:schemeClr val="bg1">
                        <a:lumMod val="65000"/>
                      </a:schemeClr>
                    </a:solidFill>
                  </a:tcPr>
                </a:tc>
                <a:tc>
                  <a:txBody>
                    <a:bodyPr/>
                    <a:lstStyle/>
                    <a:p>
                      <a:pPr algn="ctr" fontAlgn="t"/>
                      <a:r>
                        <a:rPr lang="en-IE" sz="1100" b="0" i="0" u="none" strike="noStrike" dirty="0">
                          <a:solidFill>
                            <a:schemeClr val="bg1"/>
                          </a:solidFill>
                          <a:effectLst/>
                          <a:latin typeface="+mn-lt"/>
                        </a:rPr>
                        <a:t>%</a:t>
                      </a:r>
                    </a:p>
                  </a:txBody>
                  <a:tcPr marL="8637" marR="8637" marT="8637" marB="0" anchor="ctr">
                    <a:solidFill>
                      <a:schemeClr val="bg1">
                        <a:lumMod val="65000"/>
                      </a:schemeClr>
                    </a:solidFill>
                  </a:tcPr>
                </a:tc>
                <a:tc>
                  <a:txBody>
                    <a:bodyPr/>
                    <a:lstStyle/>
                    <a:p>
                      <a:pPr algn="ctr" fontAlgn="t"/>
                      <a:r>
                        <a:rPr lang="en-IE" sz="1100" b="0" i="0" u="none" strike="noStrike" dirty="0">
                          <a:solidFill>
                            <a:schemeClr val="bg1"/>
                          </a:solidFill>
                          <a:effectLst/>
                          <a:latin typeface="+mn-lt"/>
                        </a:rPr>
                        <a:t>%</a:t>
                      </a:r>
                    </a:p>
                  </a:txBody>
                  <a:tcPr marL="8637" marR="8637" marT="8637" marB="0" anchor="ctr">
                    <a:solidFill>
                      <a:schemeClr val="bg1">
                        <a:lumMod val="65000"/>
                      </a:schemeClr>
                    </a:solidFill>
                  </a:tcPr>
                </a:tc>
                <a:extLst>
                  <a:ext uri="{0D108BD9-81ED-4DB2-BD59-A6C34878D82A}">
                    <a16:rowId xmlns="" xmlns:a16="http://schemas.microsoft.com/office/drawing/2014/main" val="1945622261"/>
                  </a:ext>
                </a:extLst>
              </a:tr>
              <a:tr h="286643">
                <a:tc>
                  <a:txBody>
                    <a:bodyPr/>
                    <a:lstStyle/>
                    <a:p>
                      <a:pPr algn="l" fontAlgn="t"/>
                      <a:r>
                        <a:rPr lang="en-IE" sz="1100" b="0" u="none" strike="noStrike" dirty="0">
                          <a:effectLst/>
                          <a:latin typeface="+mn-lt"/>
                        </a:rPr>
                        <a:t>Any Movies/TV</a:t>
                      </a:r>
                      <a:endParaRPr lang="en-IE" sz="1100" b="0" i="0" u="none" strike="noStrike" dirty="0">
                        <a:solidFill>
                          <a:srgbClr val="000000"/>
                        </a:solidFill>
                        <a:effectLst/>
                        <a:latin typeface="+mn-lt"/>
                      </a:endParaRPr>
                    </a:p>
                  </a:txBody>
                  <a:tcPr marL="8637" marR="8637" marT="8637" marB="0" anchor="ctr">
                    <a:solidFill>
                      <a:schemeClr val="bg1">
                        <a:lumMod val="95000"/>
                      </a:schemeClr>
                    </a:solidFill>
                  </a:tcPr>
                </a:tc>
                <a:tc>
                  <a:txBody>
                    <a:bodyPr/>
                    <a:lstStyle/>
                    <a:p>
                      <a:pPr algn="ctr" fontAlgn="t"/>
                      <a:r>
                        <a:rPr lang="en-IE" sz="1100" b="0" i="0" u="none" strike="noStrike" dirty="0">
                          <a:solidFill>
                            <a:srgbClr val="000000"/>
                          </a:solidFill>
                          <a:effectLst/>
                          <a:latin typeface="+mn-lt"/>
                        </a:rPr>
                        <a:t>85</a:t>
                      </a:r>
                    </a:p>
                  </a:txBody>
                  <a:tcPr marL="8637" marR="8637" marT="8637" marB="0" anchor="ctr">
                    <a:solidFill>
                      <a:schemeClr val="bg1">
                        <a:lumMod val="95000"/>
                      </a:schemeClr>
                    </a:solidFill>
                  </a:tcPr>
                </a:tc>
                <a:tc>
                  <a:txBody>
                    <a:bodyPr/>
                    <a:lstStyle/>
                    <a:p>
                      <a:pPr algn="ctr" fontAlgn="t"/>
                      <a:r>
                        <a:rPr lang="en-IE" sz="1100" b="0" i="0" u="none" strike="noStrike" dirty="0">
                          <a:solidFill>
                            <a:srgbClr val="000000"/>
                          </a:solidFill>
                          <a:effectLst/>
                          <a:latin typeface="+mn-lt"/>
                        </a:rPr>
                        <a:t>92</a:t>
                      </a:r>
                    </a:p>
                  </a:txBody>
                  <a:tcPr marL="8637" marR="8637" marT="8637" marB="0" anchor="ctr">
                    <a:solidFill>
                      <a:schemeClr val="accent1">
                        <a:lumMod val="60000"/>
                        <a:lumOff val="40000"/>
                      </a:schemeClr>
                    </a:solidFill>
                  </a:tcPr>
                </a:tc>
                <a:tc>
                  <a:txBody>
                    <a:bodyPr/>
                    <a:lstStyle/>
                    <a:p>
                      <a:pPr algn="ctr" fontAlgn="t"/>
                      <a:r>
                        <a:rPr lang="en-IE" sz="1100" b="0" i="0" u="none" strike="noStrike" dirty="0">
                          <a:solidFill>
                            <a:srgbClr val="000000"/>
                          </a:solidFill>
                          <a:effectLst/>
                          <a:latin typeface="+mn-lt"/>
                        </a:rPr>
                        <a:t>87</a:t>
                      </a:r>
                    </a:p>
                  </a:txBody>
                  <a:tcPr marL="8637" marR="8637" marT="8637" marB="0" anchor="ctr">
                    <a:solidFill>
                      <a:schemeClr val="bg1">
                        <a:lumMod val="95000"/>
                      </a:schemeClr>
                    </a:solidFill>
                  </a:tcPr>
                </a:tc>
                <a:tc>
                  <a:txBody>
                    <a:bodyPr/>
                    <a:lstStyle/>
                    <a:p>
                      <a:pPr algn="ctr" fontAlgn="t"/>
                      <a:r>
                        <a:rPr lang="en-IE" sz="1100" b="0" i="0" u="none" strike="noStrike" dirty="0">
                          <a:solidFill>
                            <a:srgbClr val="000000"/>
                          </a:solidFill>
                          <a:effectLst/>
                          <a:latin typeface="+mn-lt"/>
                        </a:rPr>
                        <a:t>79</a:t>
                      </a:r>
                    </a:p>
                  </a:txBody>
                  <a:tcPr marL="8637" marR="8637" marT="8637" marB="0" anchor="ctr">
                    <a:solidFill>
                      <a:schemeClr val="bg1">
                        <a:lumMod val="95000"/>
                      </a:schemeClr>
                    </a:solidFill>
                  </a:tcPr>
                </a:tc>
                <a:tc>
                  <a:txBody>
                    <a:bodyPr/>
                    <a:lstStyle/>
                    <a:p>
                      <a:pPr algn="ctr" fontAlgn="t"/>
                      <a:r>
                        <a:rPr lang="en-IE" sz="1100" b="0" i="0" u="none" strike="noStrike" dirty="0">
                          <a:solidFill>
                            <a:srgbClr val="000000"/>
                          </a:solidFill>
                          <a:effectLst/>
                          <a:latin typeface="+mn-lt"/>
                        </a:rPr>
                        <a:t>87</a:t>
                      </a:r>
                    </a:p>
                  </a:txBody>
                  <a:tcPr marL="8637" marR="8637" marT="8637" marB="0" anchor="ctr">
                    <a:solidFill>
                      <a:schemeClr val="bg1">
                        <a:lumMod val="95000"/>
                      </a:schemeClr>
                    </a:solidFill>
                  </a:tcPr>
                </a:tc>
                <a:tc>
                  <a:txBody>
                    <a:bodyPr/>
                    <a:lstStyle/>
                    <a:p>
                      <a:pPr algn="ctr" fontAlgn="t"/>
                      <a:r>
                        <a:rPr lang="en-IE" sz="1100" b="0" i="0" u="none" strike="noStrike" dirty="0">
                          <a:solidFill>
                            <a:srgbClr val="000000"/>
                          </a:solidFill>
                          <a:effectLst/>
                          <a:latin typeface="+mn-lt"/>
                        </a:rPr>
                        <a:t>84</a:t>
                      </a:r>
                    </a:p>
                  </a:txBody>
                  <a:tcPr marL="8637" marR="8637" marT="8637" marB="0" anchor="ctr">
                    <a:solidFill>
                      <a:schemeClr val="bg1">
                        <a:lumMod val="95000"/>
                      </a:schemeClr>
                    </a:solidFill>
                  </a:tcPr>
                </a:tc>
                <a:tc>
                  <a:txBody>
                    <a:bodyPr/>
                    <a:lstStyle/>
                    <a:p>
                      <a:pPr algn="ctr" fontAlgn="t"/>
                      <a:r>
                        <a:rPr lang="en-IE" sz="1100" b="0" i="0" u="none" strike="noStrike" dirty="0">
                          <a:solidFill>
                            <a:srgbClr val="000000"/>
                          </a:solidFill>
                          <a:effectLst/>
                          <a:latin typeface="+mn-lt"/>
                        </a:rPr>
                        <a:t>86</a:t>
                      </a:r>
                    </a:p>
                  </a:txBody>
                  <a:tcPr marL="8637" marR="8637" marT="8637" marB="0" anchor="ctr">
                    <a:solidFill>
                      <a:schemeClr val="bg1">
                        <a:lumMod val="95000"/>
                      </a:schemeClr>
                    </a:solidFill>
                  </a:tcPr>
                </a:tc>
                <a:tc>
                  <a:txBody>
                    <a:bodyPr/>
                    <a:lstStyle/>
                    <a:p>
                      <a:pPr algn="ctr" fontAlgn="t"/>
                      <a:r>
                        <a:rPr lang="en-IE" sz="1100" b="0" i="0" u="none" strike="noStrike" dirty="0">
                          <a:solidFill>
                            <a:srgbClr val="000000"/>
                          </a:solidFill>
                          <a:effectLst/>
                          <a:latin typeface="+mn-lt"/>
                        </a:rPr>
                        <a:t>95</a:t>
                      </a:r>
                    </a:p>
                  </a:txBody>
                  <a:tcPr marL="8637" marR="8637" marT="8637" marB="0" anchor="ctr">
                    <a:solidFill>
                      <a:schemeClr val="accent1">
                        <a:lumMod val="60000"/>
                        <a:lumOff val="40000"/>
                      </a:schemeClr>
                    </a:solidFill>
                  </a:tcPr>
                </a:tc>
                <a:tc>
                  <a:txBody>
                    <a:bodyPr/>
                    <a:lstStyle/>
                    <a:p>
                      <a:pPr algn="ctr" fontAlgn="t"/>
                      <a:r>
                        <a:rPr lang="en-IE" sz="1100" b="0" i="0" u="none" strike="noStrike" dirty="0">
                          <a:solidFill>
                            <a:srgbClr val="000000"/>
                          </a:solidFill>
                          <a:effectLst/>
                          <a:latin typeface="+mn-lt"/>
                        </a:rPr>
                        <a:t>82</a:t>
                      </a:r>
                    </a:p>
                  </a:txBody>
                  <a:tcPr marL="8637" marR="8637" marT="8637" marB="0" anchor="ctr">
                    <a:solidFill>
                      <a:schemeClr val="bg1">
                        <a:lumMod val="95000"/>
                      </a:schemeClr>
                    </a:solidFill>
                  </a:tcPr>
                </a:tc>
                <a:tc>
                  <a:txBody>
                    <a:bodyPr/>
                    <a:lstStyle/>
                    <a:p>
                      <a:pPr algn="ctr" fontAlgn="t"/>
                      <a:r>
                        <a:rPr lang="en-IE" sz="1100" b="0" i="0" u="none" strike="noStrike" dirty="0">
                          <a:solidFill>
                            <a:srgbClr val="000000"/>
                          </a:solidFill>
                          <a:effectLst/>
                          <a:latin typeface="+mn-lt"/>
                        </a:rPr>
                        <a:t>81</a:t>
                      </a:r>
                    </a:p>
                  </a:txBody>
                  <a:tcPr marL="8637" marR="8637" marT="8637" marB="0" anchor="ctr">
                    <a:solidFill>
                      <a:schemeClr val="bg1">
                        <a:lumMod val="95000"/>
                      </a:schemeClr>
                    </a:solidFill>
                  </a:tcPr>
                </a:tc>
                <a:extLst>
                  <a:ext uri="{0D108BD9-81ED-4DB2-BD59-A6C34878D82A}">
                    <a16:rowId xmlns="" xmlns:a16="http://schemas.microsoft.com/office/drawing/2014/main" val="1950105682"/>
                  </a:ext>
                </a:extLst>
              </a:tr>
              <a:tr h="286643">
                <a:tc>
                  <a:txBody>
                    <a:bodyPr/>
                    <a:lstStyle/>
                    <a:p>
                      <a:pPr algn="l" fontAlgn="t"/>
                      <a:r>
                        <a:rPr lang="en-IE" sz="1100" b="0" u="none" strike="noStrike" dirty="0">
                          <a:effectLst/>
                          <a:latin typeface="+mn-lt"/>
                        </a:rPr>
                        <a:t>Any Music</a:t>
                      </a:r>
                      <a:endParaRPr lang="en-IE" sz="1100" b="0" i="0" u="none" strike="noStrike" dirty="0">
                        <a:solidFill>
                          <a:srgbClr val="000000"/>
                        </a:solidFill>
                        <a:effectLst/>
                        <a:latin typeface="+mn-lt"/>
                      </a:endParaRPr>
                    </a:p>
                  </a:txBody>
                  <a:tcPr marL="8637" marR="8637" marT="8637" marB="0" anchor="ctr">
                    <a:solidFill>
                      <a:schemeClr val="bg1">
                        <a:lumMod val="95000"/>
                      </a:schemeClr>
                    </a:solidFill>
                  </a:tcPr>
                </a:tc>
                <a:tc>
                  <a:txBody>
                    <a:bodyPr/>
                    <a:lstStyle/>
                    <a:p>
                      <a:pPr algn="ctr" fontAlgn="t"/>
                      <a:r>
                        <a:rPr lang="en-IE" sz="1100" b="0" i="0" u="none" strike="noStrike" dirty="0">
                          <a:solidFill>
                            <a:srgbClr val="000000"/>
                          </a:solidFill>
                          <a:effectLst/>
                          <a:latin typeface="+mn-lt"/>
                        </a:rPr>
                        <a:t>77</a:t>
                      </a:r>
                    </a:p>
                  </a:txBody>
                  <a:tcPr marL="8637" marR="8637" marT="8637" marB="0" anchor="ctr">
                    <a:solidFill>
                      <a:schemeClr val="bg1">
                        <a:lumMod val="95000"/>
                      </a:schemeClr>
                    </a:solidFill>
                  </a:tcPr>
                </a:tc>
                <a:tc>
                  <a:txBody>
                    <a:bodyPr/>
                    <a:lstStyle/>
                    <a:p>
                      <a:pPr algn="ctr" fontAlgn="t"/>
                      <a:r>
                        <a:rPr lang="en-IE" sz="1100" b="0" i="0" u="none" strike="noStrike" dirty="0">
                          <a:solidFill>
                            <a:srgbClr val="000000"/>
                          </a:solidFill>
                          <a:effectLst/>
                          <a:latin typeface="+mn-lt"/>
                        </a:rPr>
                        <a:t>85</a:t>
                      </a:r>
                    </a:p>
                  </a:txBody>
                  <a:tcPr marL="8637" marR="8637" marT="8637" marB="0" anchor="ctr">
                    <a:solidFill>
                      <a:schemeClr val="accent1">
                        <a:lumMod val="60000"/>
                        <a:lumOff val="40000"/>
                      </a:schemeClr>
                    </a:solidFill>
                  </a:tcPr>
                </a:tc>
                <a:tc>
                  <a:txBody>
                    <a:bodyPr/>
                    <a:lstStyle/>
                    <a:p>
                      <a:pPr algn="ctr" fontAlgn="t"/>
                      <a:r>
                        <a:rPr lang="en-IE" sz="1100" b="0" i="0" u="none" strike="noStrike" dirty="0">
                          <a:solidFill>
                            <a:srgbClr val="000000"/>
                          </a:solidFill>
                          <a:effectLst/>
                          <a:latin typeface="+mn-lt"/>
                        </a:rPr>
                        <a:t>74</a:t>
                      </a:r>
                    </a:p>
                  </a:txBody>
                  <a:tcPr marL="8637" marR="8637" marT="8637" marB="0" anchor="ctr">
                    <a:solidFill>
                      <a:schemeClr val="bg1">
                        <a:lumMod val="95000"/>
                      </a:schemeClr>
                    </a:solidFill>
                  </a:tcPr>
                </a:tc>
                <a:tc>
                  <a:txBody>
                    <a:bodyPr/>
                    <a:lstStyle/>
                    <a:p>
                      <a:pPr algn="ctr" fontAlgn="t"/>
                      <a:r>
                        <a:rPr lang="en-IE" sz="1100" b="0" i="0" u="none" strike="noStrike" dirty="0">
                          <a:solidFill>
                            <a:srgbClr val="000000"/>
                          </a:solidFill>
                          <a:effectLst/>
                          <a:latin typeface="+mn-lt"/>
                        </a:rPr>
                        <a:t>72</a:t>
                      </a:r>
                    </a:p>
                  </a:txBody>
                  <a:tcPr marL="8637" marR="8637" marT="8637" marB="0" anchor="ctr">
                    <a:solidFill>
                      <a:schemeClr val="bg1">
                        <a:lumMod val="95000"/>
                      </a:schemeClr>
                    </a:solidFill>
                  </a:tcPr>
                </a:tc>
                <a:tc>
                  <a:txBody>
                    <a:bodyPr/>
                    <a:lstStyle/>
                    <a:p>
                      <a:pPr algn="ctr" fontAlgn="t"/>
                      <a:r>
                        <a:rPr lang="en-IE" sz="1100" b="0" i="0" u="none" strike="noStrike" dirty="0">
                          <a:solidFill>
                            <a:srgbClr val="000000"/>
                          </a:solidFill>
                          <a:effectLst/>
                          <a:latin typeface="+mn-lt"/>
                        </a:rPr>
                        <a:t>83</a:t>
                      </a:r>
                    </a:p>
                  </a:txBody>
                  <a:tcPr marL="8637" marR="8637" marT="8637" marB="0" anchor="ctr">
                    <a:solidFill>
                      <a:schemeClr val="bg1">
                        <a:lumMod val="95000"/>
                      </a:schemeClr>
                    </a:solidFill>
                  </a:tcPr>
                </a:tc>
                <a:tc>
                  <a:txBody>
                    <a:bodyPr/>
                    <a:lstStyle/>
                    <a:p>
                      <a:pPr algn="ctr" fontAlgn="t"/>
                      <a:r>
                        <a:rPr lang="en-IE" sz="1100" b="0" i="0" u="none" strike="noStrike" dirty="0">
                          <a:solidFill>
                            <a:srgbClr val="000000"/>
                          </a:solidFill>
                          <a:effectLst/>
                          <a:latin typeface="+mn-lt"/>
                        </a:rPr>
                        <a:t>75</a:t>
                      </a:r>
                    </a:p>
                  </a:txBody>
                  <a:tcPr marL="8637" marR="8637" marT="8637" marB="0" anchor="ctr">
                    <a:solidFill>
                      <a:schemeClr val="bg1">
                        <a:lumMod val="95000"/>
                      </a:schemeClr>
                    </a:solidFill>
                  </a:tcPr>
                </a:tc>
                <a:tc>
                  <a:txBody>
                    <a:bodyPr/>
                    <a:lstStyle/>
                    <a:p>
                      <a:pPr algn="ctr" fontAlgn="t"/>
                      <a:r>
                        <a:rPr lang="en-IE" sz="1100" b="0" i="0" u="none" strike="noStrike" dirty="0">
                          <a:solidFill>
                            <a:srgbClr val="000000"/>
                          </a:solidFill>
                          <a:effectLst/>
                          <a:latin typeface="+mn-lt"/>
                        </a:rPr>
                        <a:t>83</a:t>
                      </a:r>
                    </a:p>
                  </a:txBody>
                  <a:tcPr marL="8637" marR="8637" marT="8637" marB="0" anchor="ctr">
                    <a:solidFill>
                      <a:schemeClr val="accent1">
                        <a:lumMod val="60000"/>
                        <a:lumOff val="40000"/>
                      </a:schemeClr>
                    </a:solidFill>
                  </a:tcPr>
                </a:tc>
                <a:tc>
                  <a:txBody>
                    <a:bodyPr/>
                    <a:lstStyle/>
                    <a:p>
                      <a:pPr algn="ctr" fontAlgn="t"/>
                      <a:r>
                        <a:rPr lang="en-IE" sz="1100" b="0" i="0" u="none" strike="noStrike" dirty="0">
                          <a:solidFill>
                            <a:srgbClr val="000000"/>
                          </a:solidFill>
                          <a:effectLst/>
                          <a:latin typeface="+mn-lt"/>
                        </a:rPr>
                        <a:t>93</a:t>
                      </a:r>
                    </a:p>
                  </a:txBody>
                  <a:tcPr marL="8637" marR="8637" marT="8637" marB="0" anchor="ctr">
                    <a:solidFill>
                      <a:schemeClr val="accent1">
                        <a:lumMod val="60000"/>
                        <a:lumOff val="40000"/>
                      </a:schemeClr>
                    </a:solidFill>
                  </a:tcPr>
                </a:tc>
                <a:tc>
                  <a:txBody>
                    <a:bodyPr/>
                    <a:lstStyle/>
                    <a:p>
                      <a:pPr algn="ctr" fontAlgn="t"/>
                      <a:r>
                        <a:rPr lang="en-IE" sz="1100" b="0" i="0" u="none" strike="noStrike" dirty="0">
                          <a:solidFill>
                            <a:srgbClr val="000000"/>
                          </a:solidFill>
                          <a:effectLst/>
                          <a:latin typeface="+mn-lt"/>
                        </a:rPr>
                        <a:t>71</a:t>
                      </a:r>
                    </a:p>
                  </a:txBody>
                  <a:tcPr marL="8637" marR="8637" marT="8637" marB="0" anchor="ctr">
                    <a:solidFill>
                      <a:schemeClr val="bg1">
                        <a:lumMod val="95000"/>
                      </a:schemeClr>
                    </a:solidFill>
                  </a:tcPr>
                </a:tc>
                <a:tc>
                  <a:txBody>
                    <a:bodyPr/>
                    <a:lstStyle/>
                    <a:p>
                      <a:pPr algn="ctr" fontAlgn="t"/>
                      <a:r>
                        <a:rPr lang="en-IE" sz="1100" b="0" i="0" u="none" strike="noStrike" dirty="0">
                          <a:solidFill>
                            <a:srgbClr val="000000"/>
                          </a:solidFill>
                          <a:effectLst/>
                          <a:latin typeface="+mn-lt"/>
                        </a:rPr>
                        <a:t>64</a:t>
                      </a:r>
                    </a:p>
                  </a:txBody>
                  <a:tcPr marL="8637" marR="8637" marT="8637" marB="0" anchor="ctr">
                    <a:solidFill>
                      <a:schemeClr val="bg1">
                        <a:lumMod val="95000"/>
                      </a:schemeClr>
                    </a:solidFill>
                  </a:tcPr>
                </a:tc>
                <a:extLst>
                  <a:ext uri="{0D108BD9-81ED-4DB2-BD59-A6C34878D82A}">
                    <a16:rowId xmlns="" xmlns:a16="http://schemas.microsoft.com/office/drawing/2014/main" val="556326963"/>
                  </a:ext>
                </a:extLst>
              </a:tr>
              <a:tr h="286643">
                <a:tc>
                  <a:txBody>
                    <a:bodyPr/>
                    <a:lstStyle/>
                    <a:p>
                      <a:pPr algn="l" fontAlgn="t"/>
                      <a:r>
                        <a:rPr lang="en-IE" sz="1100" b="0" u="none" strike="noStrike" dirty="0">
                          <a:effectLst/>
                          <a:latin typeface="+mn-lt"/>
                        </a:rPr>
                        <a:t>Any Arts/Drama</a:t>
                      </a:r>
                      <a:endParaRPr lang="en-IE" sz="1100" b="0" i="0" u="none" strike="noStrike" dirty="0">
                        <a:solidFill>
                          <a:srgbClr val="000000"/>
                        </a:solidFill>
                        <a:effectLst/>
                        <a:latin typeface="+mn-lt"/>
                      </a:endParaRPr>
                    </a:p>
                  </a:txBody>
                  <a:tcPr marL="8637" marR="8637" marT="8637" marB="0" anchor="ctr">
                    <a:solidFill>
                      <a:schemeClr val="bg1">
                        <a:lumMod val="95000"/>
                      </a:schemeClr>
                    </a:solidFill>
                  </a:tcPr>
                </a:tc>
                <a:tc>
                  <a:txBody>
                    <a:bodyPr/>
                    <a:lstStyle/>
                    <a:p>
                      <a:pPr algn="ctr" fontAlgn="t"/>
                      <a:r>
                        <a:rPr lang="en-IE" sz="1100" b="0" i="0" u="none" strike="noStrike" dirty="0">
                          <a:solidFill>
                            <a:srgbClr val="000000"/>
                          </a:solidFill>
                          <a:effectLst/>
                          <a:latin typeface="+mn-lt"/>
                        </a:rPr>
                        <a:t>25</a:t>
                      </a:r>
                    </a:p>
                  </a:txBody>
                  <a:tcPr marL="8637" marR="8637" marT="8637" marB="0" anchor="ctr">
                    <a:solidFill>
                      <a:schemeClr val="bg1">
                        <a:lumMod val="95000"/>
                      </a:schemeClr>
                    </a:solidFill>
                  </a:tcPr>
                </a:tc>
                <a:tc>
                  <a:txBody>
                    <a:bodyPr/>
                    <a:lstStyle/>
                    <a:p>
                      <a:pPr algn="ctr" fontAlgn="t"/>
                      <a:r>
                        <a:rPr lang="en-IE" sz="1100" b="0" i="0" u="none" strike="noStrike" dirty="0">
                          <a:solidFill>
                            <a:srgbClr val="000000"/>
                          </a:solidFill>
                          <a:effectLst/>
                          <a:latin typeface="+mn-lt"/>
                        </a:rPr>
                        <a:t>30</a:t>
                      </a:r>
                    </a:p>
                  </a:txBody>
                  <a:tcPr marL="8637" marR="8637" marT="8637" marB="0" anchor="ctr">
                    <a:solidFill>
                      <a:schemeClr val="accent1">
                        <a:lumMod val="60000"/>
                        <a:lumOff val="40000"/>
                      </a:schemeClr>
                    </a:solidFill>
                  </a:tcPr>
                </a:tc>
                <a:tc>
                  <a:txBody>
                    <a:bodyPr/>
                    <a:lstStyle/>
                    <a:p>
                      <a:pPr algn="ctr" fontAlgn="t"/>
                      <a:r>
                        <a:rPr lang="en-IE" sz="1100" b="0" i="0" u="none" strike="noStrike" dirty="0">
                          <a:solidFill>
                            <a:srgbClr val="000000"/>
                          </a:solidFill>
                          <a:effectLst/>
                          <a:latin typeface="+mn-lt"/>
                        </a:rPr>
                        <a:t>21</a:t>
                      </a:r>
                    </a:p>
                  </a:txBody>
                  <a:tcPr marL="8637" marR="8637" marT="8637" marB="0" anchor="ctr">
                    <a:solidFill>
                      <a:schemeClr val="bg1">
                        <a:lumMod val="95000"/>
                      </a:schemeClr>
                    </a:solidFill>
                  </a:tcPr>
                </a:tc>
                <a:tc>
                  <a:txBody>
                    <a:bodyPr/>
                    <a:lstStyle/>
                    <a:p>
                      <a:pPr algn="ctr" fontAlgn="t"/>
                      <a:r>
                        <a:rPr lang="en-IE" sz="1100" b="0" i="0" u="none" strike="noStrike" dirty="0">
                          <a:solidFill>
                            <a:srgbClr val="000000"/>
                          </a:solidFill>
                          <a:effectLst/>
                          <a:latin typeface="+mn-lt"/>
                        </a:rPr>
                        <a:t>23</a:t>
                      </a:r>
                    </a:p>
                  </a:txBody>
                  <a:tcPr marL="8637" marR="8637" marT="8637" marB="0" anchor="ctr">
                    <a:solidFill>
                      <a:schemeClr val="bg1">
                        <a:lumMod val="95000"/>
                      </a:schemeClr>
                    </a:solidFill>
                  </a:tcPr>
                </a:tc>
                <a:tc>
                  <a:txBody>
                    <a:bodyPr/>
                    <a:lstStyle/>
                    <a:p>
                      <a:pPr algn="ctr" fontAlgn="t"/>
                      <a:r>
                        <a:rPr lang="en-IE" sz="1100" b="0" i="0" u="none" strike="noStrike" dirty="0">
                          <a:solidFill>
                            <a:srgbClr val="000000"/>
                          </a:solidFill>
                          <a:effectLst/>
                          <a:latin typeface="+mn-lt"/>
                        </a:rPr>
                        <a:t>31</a:t>
                      </a:r>
                    </a:p>
                  </a:txBody>
                  <a:tcPr marL="8637" marR="8637" marT="8637" marB="0" anchor="ctr">
                    <a:solidFill>
                      <a:schemeClr val="bg1">
                        <a:lumMod val="95000"/>
                      </a:schemeClr>
                    </a:solidFill>
                  </a:tcPr>
                </a:tc>
                <a:tc>
                  <a:txBody>
                    <a:bodyPr/>
                    <a:lstStyle/>
                    <a:p>
                      <a:pPr algn="ctr" fontAlgn="t"/>
                      <a:r>
                        <a:rPr lang="en-IE" sz="1100" b="0" i="0" u="none" strike="noStrike" dirty="0">
                          <a:solidFill>
                            <a:srgbClr val="000000"/>
                          </a:solidFill>
                          <a:effectLst/>
                          <a:latin typeface="+mn-lt"/>
                        </a:rPr>
                        <a:t>16</a:t>
                      </a:r>
                    </a:p>
                  </a:txBody>
                  <a:tcPr marL="8637" marR="8637" marT="8637" marB="0" anchor="ctr">
                    <a:solidFill>
                      <a:schemeClr val="bg1">
                        <a:lumMod val="95000"/>
                      </a:schemeClr>
                    </a:solidFill>
                  </a:tcPr>
                </a:tc>
                <a:tc>
                  <a:txBody>
                    <a:bodyPr/>
                    <a:lstStyle/>
                    <a:p>
                      <a:pPr algn="ctr" fontAlgn="t"/>
                      <a:r>
                        <a:rPr lang="en-IE" sz="1100" b="0" i="0" u="none" strike="noStrike" dirty="0">
                          <a:solidFill>
                            <a:srgbClr val="000000"/>
                          </a:solidFill>
                          <a:effectLst/>
                          <a:latin typeface="+mn-lt"/>
                        </a:rPr>
                        <a:t>29</a:t>
                      </a:r>
                    </a:p>
                  </a:txBody>
                  <a:tcPr marL="8637" marR="8637" marT="8637" marB="0" anchor="ctr">
                    <a:solidFill>
                      <a:schemeClr val="accent1">
                        <a:lumMod val="60000"/>
                        <a:lumOff val="40000"/>
                      </a:schemeClr>
                    </a:solidFill>
                  </a:tcPr>
                </a:tc>
                <a:tc>
                  <a:txBody>
                    <a:bodyPr/>
                    <a:lstStyle/>
                    <a:p>
                      <a:pPr algn="ctr" fontAlgn="t"/>
                      <a:r>
                        <a:rPr lang="en-IE" sz="1100" b="0" i="0" u="none" strike="noStrike" dirty="0">
                          <a:solidFill>
                            <a:srgbClr val="000000"/>
                          </a:solidFill>
                          <a:effectLst/>
                          <a:latin typeface="+mn-lt"/>
                        </a:rPr>
                        <a:t>56</a:t>
                      </a:r>
                    </a:p>
                  </a:txBody>
                  <a:tcPr marL="8637" marR="8637" marT="8637" marB="0" anchor="ctr">
                    <a:solidFill>
                      <a:schemeClr val="accent1">
                        <a:lumMod val="60000"/>
                        <a:lumOff val="40000"/>
                      </a:schemeClr>
                    </a:solidFill>
                  </a:tcPr>
                </a:tc>
                <a:tc>
                  <a:txBody>
                    <a:bodyPr/>
                    <a:lstStyle/>
                    <a:p>
                      <a:pPr algn="ctr" fontAlgn="t"/>
                      <a:r>
                        <a:rPr lang="en-IE" sz="1100" b="0" i="0" u="none" strike="noStrike" dirty="0">
                          <a:solidFill>
                            <a:srgbClr val="000000"/>
                          </a:solidFill>
                          <a:effectLst/>
                          <a:latin typeface="+mn-lt"/>
                        </a:rPr>
                        <a:t>17</a:t>
                      </a:r>
                    </a:p>
                  </a:txBody>
                  <a:tcPr marL="8637" marR="8637" marT="8637" marB="0" anchor="ctr">
                    <a:solidFill>
                      <a:schemeClr val="bg1">
                        <a:lumMod val="95000"/>
                      </a:schemeClr>
                    </a:solidFill>
                  </a:tcPr>
                </a:tc>
                <a:tc>
                  <a:txBody>
                    <a:bodyPr/>
                    <a:lstStyle/>
                    <a:p>
                      <a:pPr algn="ctr" fontAlgn="t"/>
                      <a:r>
                        <a:rPr lang="en-IE" sz="1100" b="0" i="0" u="none" strike="noStrike" dirty="0">
                          <a:solidFill>
                            <a:srgbClr val="000000"/>
                          </a:solidFill>
                          <a:effectLst/>
                          <a:latin typeface="+mn-lt"/>
                        </a:rPr>
                        <a:t>9</a:t>
                      </a:r>
                    </a:p>
                  </a:txBody>
                  <a:tcPr marL="8637" marR="8637" marT="8637" marB="0" anchor="ctr">
                    <a:solidFill>
                      <a:schemeClr val="bg1">
                        <a:lumMod val="95000"/>
                      </a:schemeClr>
                    </a:solidFill>
                  </a:tcPr>
                </a:tc>
                <a:extLst>
                  <a:ext uri="{0D108BD9-81ED-4DB2-BD59-A6C34878D82A}">
                    <a16:rowId xmlns="" xmlns:a16="http://schemas.microsoft.com/office/drawing/2014/main" val="2938691177"/>
                  </a:ext>
                </a:extLst>
              </a:tr>
              <a:tr h="286643">
                <a:tc>
                  <a:txBody>
                    <a:bodyPr/>
                    <a:lstStyle/>
                    <a:p>
                      <a:pPr algn="l" fontAlgn="t"/>
                      <a:r>
                        <a:rPr lang="en-IE" sz="1100" b="0" i="0" u="none" strike="noStrike" dirty="0">
                          <a:solidFill>
                            <a:srgbClr val="000000"/>
                          </a:solidFill>
                          <a:effectLst/>
                          <a:latin typeface="+mn-lt"/>
                        </a:rPr>
                        <a:t>Any Online Creative</a:t>
                      </a:r>
                    </a:p>
                  </a:txBody>
                  <a:tcPr marL="8637" marR="8637" marT="8637" marB="0" anchor="ctr">
                    <a:solidFill>
                      <a:schemeClr val="bg1">
                        <a:lumMod val="95000"/>
                      </a:schemeClr>
                    </a:solidFill>
                  </a:tcPr>
                </a:tc>
                <a:tc>
                  <a:txBody>
                    <a:bodyPr/>
                    <a:lstStyle/>
                    <a:p>
                      <a:pPr algn="ctr" fontAlgn="t"/>
                      <a:r>
                        <a:rPr lang="en-IE" sz="1100" b="0" i="0" u="none" strike="noStrike" dirty="0">
                          <a:solidFill>
                            <a:srgbClr val="000000"/>
                          </a:solidFill>
                          <a:effectLst/>
                          <a:latin typeface="+mn-lt"/>
                        </a:rPr>
                        <a:t>13</a:t>
                      </a:r>
                    </a:p>
                  </a:txBody>
                  <a:tcPr marL="8637" marR="8637" marT="8637" marB="0" anchor="ctr">
                    <a:solidFill>
                      <a:schemeClr val="bg1">
                        <a:lumMod val="95000"/>
                      </a:schemeClr>
                    </a:solidFill>
                  </a:tcPr>
                </a:tc>
                <a:tc>
                  <a:txBody>
                    <a:bodyPr/>
                    <a:lstStyle/>
                    <a:p>
                      <a:pPr algn="ctr" fontAlgn="t"/>
                      <a:r>
                        <a:rPr lang="en-IE" sz="1100" b="0" i="0" u="none" strike="noStrike" dirty="0">
                          <a:solidFill>
                            <a:srgbClr val="000000"/>
                          </a:solidFill>
                          <a:effectLst/>
                          <a:latin typeface="+mn-lt"/>
                        </a:rPr>
                        <a:t>18</a:t>
                      </a:r>
                    </a:p>
                  </a:txBody>
                  <a:tcPr marL="8637" marR="8637" marT="8637" marB="0" anchor="ctr">
                    <a:solidFill>
                      <a:schemeClr val="accent1">
                        <a:lumMod val="60000"/>
                        <a:lumOff val="40000"/>
                      </a:schemeClr>
                    </a:solidFill>
                  </a:tcPr>
                </a:tc>
                <a:tc>
                  <a:txBody>
                    <a:bodyPr/>
                    <a:lstStyle/>
                    <a:p>
                      <a:pPr algn="ctr" fontAlgn="t"/>
                      <a:r>
                        <a:rPr lang="en-IE" sz="1100" b="0" i="0" u="none" strike="noStrike" dirty="0">
                          <a:solidFill>
                            <a:srgbClr val="000000"/>
                          </a:solidFill>
                          <a:effectLst/>
                          <a:latin typeface="+mn-lt"/>
                        </a:rPr>
                        <a:t>11</a:t>
                      </a:r>
                    </a:p>
                  </a:txBody>
                  <a:tcPr marL="8637" marR="8637" marT="8637" marB="0" anchor="ctr">
                    <a:solidFill>
                      <a:schemeClr val="bg1">
                        <a:lumMod val="95000"/>
                      </a:schemeClr>
                    </a:solidFill>
                  </a:tcPr>
                </a:tc>
                <a:tc>
                  <a:txBody>
                    <a:bodyPr/>
                    <a:lstStyle/>
                    <a:p>
                      <a:pPr algn="ctr" fontAlgn="t"/>
                      <a:r>
                        <a:rPr lang="en-IE" sz="1100" b="0" i="0" u="none" strike="noStrike" dirty="0">
                          <a:solidFill>
                            <a:srgbClr val="000000"/>
                          </a:solidFill>
                          <a:effectLst/>
                          <a:latin typeface="+mn-lt"/>
                        </a:rPr>
                        <a:t>10</a:t>
                      </a:r>
                    </a:p>
                  </a:txBody>
                  <a:tcPr marL="8637" marR="8637" marT="8637" marB="0" anchor="ctr">
                    <a:solidFill>
                      <a:schemeClr val="bg1">
                        <a:lumMod val="95000"/>
                      </a:schemeClr>
                    </a:solidFill>
                  </a:tcPr>
                </a:tc>
                <a:tc>
                  <a:txBody>
                    <a:bodyPr/>
                    <a:lstStyle/>
                    <a:p>
                      <a:pPr algn="ctr" fontAlgn="t"/>
                      <a:r>
                        <a:rPr lang="en-IE" sz="1100" b="0" i="0" u="none" strike="noStrike" dirty="0">
                          <a:solidFill>
                            <a:srgbClr val="000000"/>
                          </a:solidFill>
                          <a:effectLst/>
                          <a:latin typeface="+mn-lt"/>
                        </a:rPr>
                        <a:t>17</a:t>
                      </a:r>
                    </a:p>
                  </a:txBody>
                  <a:tcPr marL="8637" marR="8637" marT="8637" marB="0" anchor="ctr">
                    <a:solidFill>
                      <a:schemeClr val="bg1">
                        <a:lumMod val="95000"/>
                      </a:schemeClr>
                    </a:solidFill>
                  </a:tcPr>
                </a:tc>
                <a:tc>
                  <a:txBody>
                    <a:bodyPr/>
                    <a:lstStyle/>
                    <a:p>
                      <a:pPr algn="ctr" fontAlgn="t"/>
                      <a:r>
                        <a:rPr lang="en-IE" sz="1100" b="0" i="0" u="none" strike="noStrike" dirty="0">
                          <a:solidFill>
                            <a:srgbClr val="000000"/>
                          </a:solidFill>
                          <a:effectLst/>
                          <a:latin typeface="+mn-lt"/>
                        </a:rPr>
                        <a:t>9</a:t>
                      </a:r>
                    </a:p>
                  </a:txBody>
                  <a:tcPr marL="8637" marR="8637" marT="8637" marB="0" anchor="ctr">
                    <a:solidFill>
                      <a:schemeClr val="bg1">
                        <a:lumMod val="95000"/>
                      </a:schemeClr>
                    </a:solidFill>
                  </a:tcPr>
                </a:tc>
                <a:tc>
                  <a:txBody>
                    <a:bodyPr/>
                    <a:lstStyle/>
                    <a:p>
                      <a:pPr algn="ctr" fontAlgn="t"/>
                      <a:r>
                        <a:rPr lang="en-IE" sz="1100" b="0" i="0" u="none" strike="noStrike" dirty="0">
                          <a:solidFill>
                            <a:srgbClr val="000000"/>
                          </a:solidFill>
                          <a:effectLst/>
                          <a:latin typeface="+mn-lt"/>
                        </a:rPr>
                        <a:t>14</a:t>
                      </a:r>
                    </a:p>
                  </a:txBody>
                  <a:tcPr marL="8637" marR="8637" marT="8637" marB="0" anchor="ctr">
                    <a:solidFill>
                      <a:schemeClr val="bg1">
                        <a:lumMod val="95000"/>
                      </a:schemeClr>
                    </a:solidFill>
                  </a:tcPr>
                </a:tc>
                <a:tc>
                  <a:txBody>
                    <a:bodyPr/>
                    <a:lstStyle/>
                    <a:p>
                      <a:pPr algn="ctr" fontAlgn="t"/>
                      <a:r>
                        <a:rPr lang="en-IE" sz="1100" b="0" i="0" u="none" strike="noStrike" dirty="0">
                          <a:solidFill>
                            <a:srgbClr val="000000"/>
                          </a:solidFill>
                          <a:effectLst/>
                          <a:latin typeface="+mn-lt"/>
                        </a:rPr>
                        <a:t>33</a:t>
                      </a:r>
                    </a:p>
                  </a:txBody>
                  <a:tcPr marL="8637" marR="8637" marT="8637" marB="0" anchor="ctr">
                    <a:solidFill>
                      <a:schemeClr val="accent1">
                        <a:lumMod val="60000"/>
                        <a:lumOff val="40000"/>
                      </a:schemeClr>
                    </a:solidFill>
                  </a:tcPr>
                </a:tc>
                <a:tc>
                  <a:txBody>
                    <a:bodyPr/>
                    <a:lstStyle/>
                    <a:p>
                      <a:pPr algn="ctr" fontAlgn="t"/>
                      <a:r>
                        <a:rPr lang="en-IE" sz="1100" b="0" i="0" u="none" strike="noStrike" dirty="0">
                          <a:solidFill>
                            <a:srgbClr val="000000"/>
                          </a:solidFill>
                          <a:effectLst/>
                          <a:latin typeface="+mn-lt"/>
                        </a:rPr>
                        <a:t>4</a:t>
                      </a:r>
                    </a:p>
                  </a:txBody>
                  <a:tcPr marL="8637" marR="8637" marT="8637" marB="0" anchor="ctr">
                    <a:solidFill>
                      <a:schemeClr val="bg1">
                        <a:lumMod val="95000"/>
                      </a:schemeClr>
                    </a:solidFill>
                  </a:tcPr>
                </a:tc>
                <a:tc>
                  <a:txBody>
                    <a:bodyPr/>
                    <a:lstStyle/>
                    <a:p>
                      <a:pPr algn="ctr" fontAlgn="t"/>
                      <a:r>
                        <a:rPr lang="en-IE" sz="1100" b="0" i="0" u="none" strike="noStrike" dirty="0">
                          <a:solidFill>
                            <a:srgbClr val="000000"/>
                          </a:solidFill>
                          <a:effectLst/>
                          <a:latin typeface="+mn-lt"/>
                        </a:rPr>
                        <a:t>5</a:t>
                      </a:r>
                    </a:p>
                  </a:txBody>
                  <a:tcPr marL="8637" marR="8637" marT="8637" marB="0" anchor="ctr">
                    <a:solidFill>
                      <a:schemeClr val="bg1">
                        <a:lumMod val="95000"/>
                      </a:schemeClr>
                    </a:solidFill>
                  </a:tcPr>
                </a:tc>
                <a:extLst>
                  <a:ext uri="{0D108BD9-81ED-4DB2-BD59-A6C34878D82A}">
                    <a16:rowId xmlns="" xmlns:a16="http://schemas.microsoft.com/office/drawing/2014/main" val="3458768191"/>
                  </a:ext>
                </a:extLst>
              </a:tr>
            </a:tbl>
          </a:graphicData>
        </a:graphic>
      </p:graphicFrame>
    </p:spTree>
    <p:extLst>
      <p:ext uri="{BB962C8B-B14F-4D97-AF65-F5344CB8AC3E}">
        <p14:creationId xmlns:p14="http://schemas.microsoft.com/office/powerpoint/2010/main" val="701325848"/>
      </p:ext>
    </p:extLst>
  </p:cSld>
  <p:clrMapOvr>
    <a:masterClrMapping/>
  </p:clrMapOvr>
  <p:transition spd="slow">
    <p:wipe dir="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 xmlns:a16="http://schemas.microsoft.com/office/drawing/2014/main" id="{4DD7BDE8-9C4F-4AE0-A621-7A17E5EFC248}"/>
              </a:ext>
            </a:extLst>
          </p:cNvPr>
          <p:cNvPicPr>
            <a:picLocks noGrp="1" noChangeAspect="1"/>
          </p:cNvPicPr>
          <p:nvPr>
            <p:ph type="pic" sz="quarter" idx="10"/>
          </p:nvPr>
        </p:nvPicPr>
        <p:blipFill rotWithShape="1">
          <a:blip r:embed="rId2"/>
          <a:srcRect l="4546" t="2797" r="4546" b="2797"/>
          <a:stretch/>
        </p:blipFill>
        <p:spPr>
          <a:xfrm>
            <a:off x="0" y="0"/>
            <a:ext cx="9906000" cy="6858001"/>
          </a:xfrm>
        </p:spPr>
      </p:pic>
      <p:sp>
        <p:nvSpPr>
          <p:cNvPr id="9" name="Picture Placeholder 13">
            <a:extLst>
              <a:ext uri="{FF2B5EF4-FFF2-40B4-BE49-F238E27FC236}">
                <a16:creationId xmlns="" xmlns:a16="http://schemas.microsoft.com/office/drawing/2014/main" id="{8BA0B7CD-C33D-4324-9484-CA7FDC7F9536}"/>
              </a:ext>
            </a:extLst>
          </p:cNvPr>
          <p:cNvSpPr>
            <a:spLocks noGrp="1"/>
          </p:cNvSpPr>
          <p:nvPr>
            <p:ph type="pic" sz="quarter" idx="12"/>
          </p:nvPr>
        </p:nvSpPr>
        <p:spPr>
          <a:xfrm>
            <a:off x="0" y="5539297"/>
            <a:ext cx="9906000" cy="1318704"/>
          </a:xfrm>
          <a:prstGeom prst="rect">
            <a:avLst/>
          </a:prstGeom>
          <a:solidFill>
            <a:schemeClr val="tx1">
              <a:lumMod val="85000"/>
              <a:lumOff val="15000"/>
              <a:alpha val="88000"/>
            </a:schemeClr>
          </a:solidFill>
        </p:spPr>
      </p:sp>
      <p:sp>
        <p:nvSpPr>
          <p:cNvPr id="4" name="Text Placeholder 3"/>
          <p:cNvSpPr>
            <a:spLocks noGrp="1"/>
          </p:cNvSpPr>
          <p:nvPr>
            <p:ph type="body" sz="quarter" idx="13"/>
          </p:nvPr>
        </p:nvSpPr>
        <p:spPr>
          <a:xfrm>
            <a:off x="423640" y="5958127"/>
            <a:ext cx="5511939" cy="481043"/>
          </a:xfrm>
        </p:spPr>
        <p:txBody>
          <a:bodyPr anchor="ctr"/>
          <a:lstStyle/>
          <a:p>
            <a:r>
              <a:rPr lang="en-US" sz="3200" dirty="0">
                <a:solidFill>
                  <a:srgbClr val="FED402"/>
                </a:solidFill>
              </a:rPr>
              <a:t>Attitudes towards the Arts</a:t>
            </a:r>
          </a:p>
          <a:p>
            <a:r>
              <a:rPr lang="en-IE" sz="1400" dirty="0">
                <a:solidFill>
                  <a:srgbClr val="FED402"/>
                </a:solidFill>
              </a:rPr>
              <a:t>Arts Insight 2019</a:t>
            </a:r>
            <a:endParaRPr lang="en-US" sz="3200" dirty="0">
              <a:solidFill>
                <a:srgbClr val="FED402"/>
              </a:solidFill>
            </a:endParaRPr>
          </a:p>
        </p:txBody>
      </p:sp>
      <p:sp>
        <p:nvSpPr>
          <p:cNvPr id="5" name="Picture Placeholder 4"/>
          <p:cNvSpPr>
            <a:spLocks noGrp="1"/>
          </p:cNvSpPr>
          <p:nvPr>
            <p:ph type="pic" sz="quarter" idx="11"/>
          </p:nvPr>
        </p:nvSpPr>
        <p:spPr/>
      </p:sp>
    </p:spTree>
    <p:extLst>
      <p:ext uri="{BB962C8B-B14F-4D97-AF65-F5344CB8AC3E}">
        <p14:creationId xmlns:p14="http://schemas.microsoft.com/office/powerpoint/2010/main" val="705247313"/>
      </p:ext>
    </p:extLst>
  </p:cSld>
  <p:clrMapOvr>
    <a:masterClrMapping/>
  </p:clrMapOvr>
  <p:transition spd="slow">
    <p:wipe dir="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67E307-3389-49D6-A438-9CEA8926AE69}"/>
              </a:ext>
            </a:extLst>
          </p:cNvPr>
          <p:cNvSpPr>
            <a:spLocks noGrp="1"/>
          </p:cNvSpPr>
          <p:nvPr>
            <p:ph type="title"/>
          </p:nvPr>
        </p:nvSpPr>
        <p:spPr>
          <a:xfrm>
            <a:off x="236431" y="185310"/>
            <a:ext cx="7952663" cy="370620"/>
          </a:xfrm>
        </p:spPr>
        <p:txBody>
          <a:bodyPr>
            <a:noAutofit/>
          </a:bodyPr>
          <a:lstStyle/>
          <a:p>
            <a:r>
              <a:rPr lang="en-IE" dirty="0"/>
              <a:t>Attitudes towards the Arts</a:t>
            </a:r>
            <a:br>
              <a:rPr lang="en-IE" dirty="0"/>
            </a:br>
            <a:endParaRPr lang="en-IE" dirty="0">
              <a:solidFill>
                <a:schemeClr val="bg1">
                  <a:lumMod val="50000"/>
                </a:schemeClr>
              </a:solidFill>
            </a:endParaRPr>
          </a:p>
        </p:txBody>
      </p:sp>
      <p:sp>
        <p:nvSpPr>
          <p:cNvPr id="4" name="Text Placeholder 3">
            <a:extLst>
              <a:ext uri="{FF2B5EF4-FFF2-40B4-BE49-F238E27FC236}">
                <a16:creationId xmlns="" xmlns:a16="http://schemas.microsoft.com/office/drawing/2014/main" id="{8AB3683B-1657-41FF-9699-6AA06FA480D3}"/>
              </a:ext>
            </a:extLst>
          </p:cNvPr>
          <p:cNvSpPr>
            <a:spLocks noGrp="1"/>
          </p:cNvSpPr>
          <p:nvPr>
            <p:ph type="body" sz="quarter" idx="60"/>
          </p:nvPr>
        </p:nvSpPr>
        <p:spPr/>
        <p:txBody>
          <a:bodyPr/>
          <a:lstStyle/>
          <a:p>
            <a:pPr fontAlgn="t"/>
            <a:r>
              <a:rPr lang="en-IE" i="0" dirty="0"/>
              <a:t>Q.30 How much do you agree or disagree with each of the following statements </a:t>
            </a:r>
          </a:p>
          <a:p>
            <a:endParaRPr lang="en-IE" dirty="0"/>
          </a:p>
        </p:txBody>
      </p:sp>
      <p:graphicFrame>
        <p:nvGraphicFramePr>
          <p:cNvPr id="20" name="Table 19">
            <a:extLst>
              <a:ext uri="{FF2B5EF4-FFF2-40B4-BE49-F238E27FC236}">
                <a16:creationId xmlns="" xmlns:a16="http://schemas.microsoft.com/office/drawing/2014/main" id="{6B577EB7-AAF9-48C0-A5AB-D6AFE56C5297}"/>
              </a:ext>
            </a:extLst>
          </p:cNvPr>
          <p:cNvGraphicFramePr>
            <a:graphicFrameLocks noGrp="1"/>
          </p:cNvGraphicFramePr>
          <p:nvPr>
            <p:extLst>
              <p:ext uri="{D42A27DB-BD31-4B8C-83A1-F6EECF244321}">
                <p14:modId xmlns:p14="http://schemas.microsoft.com/office/powerpoint/2010/main" val="1635580154"/>
              </p:ext>
            </p:extLst>
          </p:nvPr>
        </p:nvGraphicFramePr>
        <p:xfrm>
          <a:off x="992560" y="785135"/>
          <a:ext cx="8062744" cy="5533545"/>
        </p:xfrm>
        <a:graphic>
          <a:graphicData uri="http://schemas.openxmlformats.org/drawingml/2006/table">
            <a:tbl>
              <a:tblPr>
                <a:tableStyleId>{5C22544A-7EE6-4342-B048-85BDC9FD1C3A}</a:tableStyleId>
              </a:tblPr>
              <a:tblGrid>
                <a:gridCol w="2195394">
                  <a:extLst>
                    <a:ext uri="{9D8B030D-6E8A-4147-A177-3AD203B41FA5}">
                      <a16:colId xmlns="" xmlns:a16="http://schemas.microsoft.com/office/drawing/2014/main" val="35645998"/>
                    </a:ext>
                  </a:extLst>
                </a:gridCol>
                <a:gridCol w="5867350">
                  <a:extLst>
                    <a:ext uri="{9D8B030D-6E8A-4147-A177-3AD203B41FA5}">
                      <a16:colId xmlns="" xmlns:a16="http://schemas.microsoft.com/office/drawing/2014/main" val="1342077908"/>
                    </a:ext>
                  </a:extLst>
                </a:gridCol>
              </a:tblGrid>
              <a:tr h="368903">
                <a:tc rowSpan="4">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1200" b="1" dirty="0">
                          <a:solidFill>
                            <a:prstClr val="black"/>
                          </a:solidFill>
                          <a:latin typeface="+mn-lt"/>
                          <a:ea typeface="Times New Roman" panose="02020603050405020304" pitchFamily="18" charset="0"/>
                          <a:cs typeface="Times New Roman" panose="02020603050405020304" pitchFamily="18" charset="0"/>
                        </a:rPr>
                        <a:t>Cultural value</a:t>
                      </a:r>
                      <a:endParaRPr lang="en-IE" sz="1200" dirty="0">
                        <a:solidFill>
                          <a:prstClr val="black"/>
                        </a:solidFill>
                        <a:latin typeface="+mn-lt"/>
                      </a:endParaRPr>
                    </a:p>
                  </a:txBody>
                  <a:tcPr marL="3143" marR="3143" marT="314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t"/>
                      <a:r>
                        <a:rPr lang="en-US" sz="1200" b="0" u="none" strike="noStrike" dirty="0">
                          <a:solidFill>
                            <a:schemeClr val="tx1">
                              <a:lumMod val="95000"/>
                              <a:lumOff val="5000"/>
                            </a:schemeClr>
                          </a:solidFill>
                          <a:effectLst/>
                        </a:rPr>
                        <a:t>Art education in schools (e.g. dance, drama, music, etc.) is as important as science education</a:t>
                      </a:r>
                      <a:endParaRPr lang="en-US" sz="1200" b="0" i="0" u="none" strike="noStrike" dirty="0">
                        <a:solidFill>
                          <a:schemeClr val="tx1">
                            <a:lumMod val="95000"/>
                            <a:lumOff val="5000"/>
                          </a:schemeClr>
                        </a:solidFill>
                        <a:effectLst/>
                        <a:latin typeface="Tahoma" panose="020B0604030504040204" pitchFamily="34" charset="0"/>
                      </a:endParaRPr>
                    </a:p>
                  </a:txBody>
                  <a:tcPr marL="3143" marR="3143" marT="314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2979490882"/>
                  </a:ext>
                </a:extLst>
              </a:tr>
              <a:tr h="368903">
                <a:tc vMerge="1">
                  <a:txBody>
                    <a:bodyPr/>
                    <a:lstStyle/>
                    <a:p>
                      <a:pPr algn="l" fontAlgn="t"/>
                      <a:endParaRPr lang="en-US" sz="1200" b="0" i="0" u="none" strike="noStrike" dirty="0">
                        <a:solidFill>
                          <a:schemeClr val="tx1">
                            <a:lumMod val="95000"/>
                            <a:lumOff val="5000"/>
                          </a:schemeClr>
                        </a:solidFill>
                        <a:effectLst/>
                        <a:latin typeface="Tahoma" panose="020B0604030504040204" pitchFamily="34" charset="0"/>
                      </a:endParaRPr>
                    </a:p>
                  </a:txBody>
                  <a:tcPr marL="3143" marR="3143" marT="3143"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t"/>
                      <a:r>
                        <a:rPr lang="en-US" sz="1200" b="0" u="none" strike="noStrike" dirty="0">
                          <a:solidFill>
                            <a:schemeClr val="tx1">
                              <a:lumMod val="95000"/>
                              <a:lumOff val="5000"/>
                            </a:schemeClr>
                          </a:solidFill>
                          <a:effectLst/>
                        </a:rPr>
                        <a:t>As much importance should be given to providing arts amenities as is given to providing sports amenities</a:t>
                      </a:r>
                      <a:endParaRPr lang="en-US" sz="1200" b="0" i="0" u="none" strike="noStrike" dirty="0">
                        <a:solidFill>
                          <a:schemeClr val="tx1">
                            <a:lumMod val="95000"/>
                            <a:lumOff val="5000"/>
                          </a:schemeClr>
                        </a:solidFill>
                        <a:effectLst/>
                        <a:latin typeface="Tahoma" panose="020B0604030504040204" pitchFamily="34" charset="0"/>
                      </a:endParaRPr>
                    </a:p>
                  </a:txBody>
                  <a:tcPr marL="3143" marR="3143" marT="314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2560681843"/>
                  </a:ext>
                </a:extLst>
              </a:tr>
              <a:tr h="368903">
                <a:tc vMerge="1">
                  <a:txBody>
                    <a:bodyPr/>
                    <a:lstStyle/>
                    <a:p>
                      <a:pPr algn="l" fontAlgn="t"/>
                      <a:endParaRPr lang="en-US" sz="1200" b="0" i="0" u="none" strike="noStrike" dirty="0">
                        <a:solidFill>
                          <a:schemeClr val="tx1">
                            <a:lumMod val="95000"/>
                            <a:lumOff val="5000"/>
                          </a:schemeClr>
                        </a:solidFill>
                        <a:effectLst/>
                        <a:latin typeface="Tahoma" panose="020B0604030504040204" pitchFamily="34" charset="0"/>
                      </a:endParaRPr>
                    </a:p>
                  </a:txBody>
                  <a:tcPr marL="3143" marR="3143" marT="3143"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t"/>
                      <a:r>
                        <a:rPr lang="en-US" sz="1200" b="0" u="none" strike="noStrike" dirty="0">
                          <a:solidFill>
                            <a:schemeClr val="tx1">
                              <a:lumMod val="95000"/>
                              <a:lumOff val="5000"/>
                            </a:schemeClr>
                          </a:solidFill>
                          <a:effectLst/>
                        </a:rPr>
                        <a:t>The arts help us express and define what it means to be Irish</a:t>
                      </a:r>
                      <a:endParaRPr lang="en-US" sz="1200" b="0" i="0" u="none" strike="noStrike" dirty="0">
                        <a:solidFill>
                          <a:schemeClr val="tx1">
                            <a:lumMod val="95000"/>
                            <a:lumOff val="5000"/>
                          </a:schemeClr>
                        </a:solidFill>
                        <a:effectLst/>
                        <a:latin typeface="Tahoma" panose="020B0604030504040204" pitchFamily="34" charset="0"/>
                      </a:endParaRPr>
                    </a:p>
                  </a:txBody>
                  <a:tcPr marL="3143" marR="3143" marT="314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3646828457"/>
                  </a:ext>
                </a:extLst>
              </a:tr>
              <a:tr h="368903">
                <a:tc vMerge="1">
                  <a:txBody>
                    <a:bodyPr/>
                    <a:lstStyle/>
                    <a:p>
                      <a:pPr algn="l" fontAlgn="t"/>
                      <a:endParaRPr lang="en-US" sz="1200" b="0" i="0" u="none" strike="noStrike" dirty="0">
                        <a:solidFill>
                          <a:schemeClr val="tx1">
                            <a:lumMod val="95000"/>
                            <a:lumOff val="5000"/>
                          </a:schemeClr>
                        </a:solidFill>
                        <a:effectLst/>
                        <a:latin typeface="Tahoma" panose="020B0604030504040204" pitchFamily="34" charset="0"/>
                      </a:endParaRPr>
                    </a:p>
                  </a:txBody>
                  <a:tcPr marL="3143" marR="3143" marT="3143"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t"/>
                      <a:r>
                        <a:rPr lang="en-US" sz="1200" b="0" u="none" strike="noStrike" dirty="0">
                          <a:solidFill>
                            <a:schemeClr val="tx1">
                              <a:lumMod val="95000"/>
                              <a:lumOff val="5000"/>
                            </a:schemeClr>
                          </a:solidFill>
                          <a:effectLst/>
                        </a:rPr>
                        <a:t>Ireland is a creative nation</a:t>
                      </a:r>
                      <a:endParaRPr lang="en-US" sz="1200" b="0" i="0" u="none" strike="noStrike" dirty="0">
                        <a:solidFill>
                          <a:schemeClr val="tx1">
                            <a:lumMod val="95000"/>
                            <a:lumOff val="5000"/>
                          </a:schemeClr>
                        </a:solidFill>
                        <a:effectLst/>
                        <a:latin typeface="Tahoma" panose="020B0604030504040204" pitchFamily="34" charset="0"/>
                      </a:endParaRPr>
                    </a:p>
                  </a:txBody>
                  <a:tcPr marL="3143" marR="3143" marT="314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2877220709"/>
                  </a:ext>
                </a:extLst>
              </a:tr>
              <a:tr h="368903">
                <a:tc rowSpan="2">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1200" b="1" kern="1200" dirty="0">
                          <a:solidFill>
                            <a:prstClr val="black"/>
                          </a:solidFill>
                          <a:latin typeface="+mn-lt"/>
                          <a:ea typeface="Times New Roman" panose="02020603050405020304" pitchFamily="18" charset="0"/>
                          <a:cs typeface="Times New Roman" panose="02020603050405020304" pitchFamily="18" charset="0"/>
                        </a:rPr>
                        <a:t>Social value</a:t>
                      </a:r>
                      <a:endParaRPr lang="en-IE" sz="1200" b="1" kern="1200" dirty="0">
                        <a:solidFill>
                          <a:prstClr val="black"/>
                        </a:solidFill>
                        <a:latin typeface="+mn-lt"/>
                        <a:cs typeface="Times New Roman" panose="02020603050405020304" pitchFamily="18" charset="0"/>
                      </a:endParaRPr>
                    </a:p>
                    <a:p>
                      <a:pPr algn="l" fontAlgn="t"/>
                      <a:endParaRPr lang="en-US" sz="1200" b="0" i="0" u="none" strike="noStrike" dirty="0">
                        <a:solidFill>
                          <a:schemeClr val="tx1">
                            <a:lumMod val="95000"/>
                            <a:lumOff val="5000"/>
                          </a:schemeClr>
                        </a:solidFill>
                        <a:effectLst/>
                        <a:latin typeface="Tahoma" panose="020B0604030504040204" pitchFamily="34" charset="0"/>
                      </a:endParaRPr>
                    </a:p>
                  </a:txBody>
                  <a:tcPr marL="3143" marR="3143" marT="314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l" fontAlgn="t"/>
                      <a:r>
                        <a:rPr lang="en-US" sz="1200" b="0" u="none" strike="noStrike" dirty="0">
                          <a:solidFill>
                            <a:schemeClr val="tx1">
                              <a:lumMod val="95000"/>
                              <a:lumOff val="5000"/>
                            </a:schemeClr>
                          </a:solidFill>
                          <a:effectLst/>
                        </a:rPr>
                        <a:t>The arts locally help give my county or region a distinctive identity.</a:t>
                      </a:r>
                      <a:endParaRPr lang="en-US" sz="1200" b="0" i="0" u="none" strike="noStrike" dirty="0">
                        <a:solidFill>
                          <a:schemeClr val="tx1">
                            <a:lumMod val="95000"/>
                            <a:lumOff val="5000"/>
                          </a:schemeClr>
                        </a:solidFill>
                        <a:effectLst/>
                        <a:latin typeface="Tahoma" panose="020B0604030504040204" pitchFamily="34" charset="0"/>
                      </a:endParaRPr>
                    </a:p>
                  </a:txBody>
                  <a:tcPr marL="3143" marR="3143" marT="314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 xmlns:a16="http://schemas.microsoft.com/office/drawing/2014/main" val="4064535873"/>
                  </a:ext>
                </a:extLst>
              </a:tr>
              <a:tr h="368903">
                <a:tc vMerge="1">
                  <a:txBody>
                    <a:bodyPr/>
                    <a:lstStyle/>
                    <a:p>
                      <a:pPr algn="l" fontAlgn="t"/>
                      <a:endParaRPr lang="en-US" sz="1200" b="0" i="0" u="none" strike="noStrike" dirty="0">
                        <a:solidFill>
                          <a:schemeClr val="tx1">
                            <a:lumMod val="95000"/>
                            <a:lumOff val="5000"/>
                          </a:schemeClr>
                        </a:solidFill>
                        <a:effectLst/>
                        <a:latin typeface="Tahoma" panose="020B0604030504040204" pitchFamily="34" charset="0"/>
                      </a:endParaRPr>
                    </a:p>
                  </a:txBody>
                  <a:tcPr marL="3143" marR="3143" marT="3143"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t"/>
                      <a:r>
                        <a:rPr lang="en-US" sz="1200" b="0" u="none" strike="noStrike" dirty="0">
                          <a:solidFill>
                            <a:schemeClr val="tx1">
                              <a:lumMod val="95000"/>
                              <a:lumOff val="5000"/>
                            </a:schemeClr>
                          </a:solidFill>
                          <a:effectLst/>
                        </a:rPr>
                        <a:t>Involvement in the arts makes me feel a stronger connection to where I live</a:t>
                      </a:r>
                      <a:endParaRPr lang="en-US" sz="1200" b="0" i="0" u="none" strike="noStrike" dirty="0">
                        <a:solidFill>
                          <a:schemeClr val="tx1">
                            <a:lumMod val="95000"/>
                            <a:lumOff val="5000"/>
                          </a:schemeClr>
                        </a:solidFill>
                        <a:effectLst/>
                        <a:latin typeface="Tahoma" panose="020B0604030504040204" pitchFamily="34" charset="0"/>
                      </a:endParaRPr>
                    </a:p>
                  </a:txBody>
                  <a:tcPr marL="3143" marR="3143" marT="314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 xmlns:a16="http://schemas.microsoft.com/office/drawing/2014/main" val="2162023125"/>
                  </a:ext>
                </a:extLst>
              </a:tr>
              <a:tr h="368903">
                <a:tc>
                  <a:txBody>
                    <a:bodyPr/>
                    <a:lstStyle/>
                    <a:p>
                      <a:pPr algn="ctr" fontAlgn="t"/>
                      <a:r>
                        <a:rPr lang="en-US" sz="1200" b="1" kern="1200" dirty="0">
                          <a:solidFill>
                            <a:prstClr val="black"/>
                          </a:solidFill>
                          <a:latin typeface="+mn-lt"/>
                          <a:ea typeface="+mn-ea"/>
                          <a:cs typeface="Times New Roman" panose="02020603050405020304" pitchFamily="18" charset="0"/>
                        </a:rPr>
                        <a:t>Quality</a:t>
                      </a:r>
                    </a:p>
                  </a:txBody>
                  <a:tcPr marL="3143" marR="3143" marT="314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t"/>
                      <a:r>
                        <a:rPr lang="en-US" sz="1200" b="0" u="none" strike="noStrike" dirty="0">
                          <a:solidFill>
                            <a:schemeClr val="tx1">
                              <a:lumMod val="95000"/>
                              <a:lumOff val="5000"/>
                            </a:schemeClr>
                          </a:solidFill>
                          <a:effectLst/>
                        </a:rPr>
                        <a:t>Overall, the arts in Ireland are of high quality</a:t>
                      </a:r>
                      <a:endParaRPr lang="en-US" sz="1200" b="0" i="0" u="none" strike="noStrike" dirty="0">
                        <a:solidFill>
                          <a:schemeClr val="tx1">
                            <a:lumMod val="95000"/>
                            <a:lumOff val="5000"/>
                          </a:schemeClr>
                        </a:solidFill>
                        <a:effectLst/>
                        <a:latin typeface="Tahoma" panose="020B0604030504040204" pitchFamily="34" charset="0"/>
                      </a:endParaRPr>
                    </a:p>
                  </a:txBody>
                  <a:tcPr marL="3143" marR="3143" marT="314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 xmlns:a16="http://schemas.microsoft.com/office/drawing/2014/main" val="825009647"/>
                  </a:ext>
                </a:extLst>
              </a:tr>
              <a:tr h="368903">
                <a:tc rowSpan="2">
                  <a:txBody>
                    <a:bodyPr/>
                    <a:lstStyle/>
                    <a:p>
                      <a:pPr algn="ctr" fontAlgn="t"/>
                      <a:r>
                        <a:rPr lang="en-US" sz="1200" b="1" kern="1200" dirty="0">
                          <a:solidFill>
                            <a:prstClr val="black"/>
                          </a:solidFill>
                          <a:latin typeface="+mn-lt"/>
                          <a:ea typeface="+mn-ea"/>
                          <a:cs typeface="Times New Roman" panose="02020603050405020304" pitchFamily="18" charset="0"/>
                        </a:rPr>
                        <a:t>Economic Value</a:t>
                      </a:r>
                    </a:p>
                  </a:txBody>
                  <a:tcPr marL="3143" marR="3143" marT="314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t"/>
                      <a:r>
                        <a:rPr lang="en-US" sz="1200" b="0" u="none" strike="noStrike" dirty="0">
                          <a:solidFill>
                            <a:schemeClr val="tx1">
                              <a:lumMod val="95000"/>
                              <a:lumOff val="5000"/>
                            </a:schemeClr>
                          </a:solidFill>
                          <a:effectLst/>
                        </a:rPr>
                        <a:t>The arts in Ireland should receive public funding</a:t>
                      </a:r>
                      <a:endParaRPr lang="en-US" sz="1200" b="0" i="0" u="none" strike="noStrike" dirty="0">
                        <a:solidFill>
                          <a:schemeClr val="tx1">
                            <a:lumMod val="95000"/>
                            <a:lumOff val="5000"/>
                          </a:schemeClr>
                        </a:solidFill>
                        <a:effectLst/>
                        <a:latin typeface="Tahoma" panose="020B0604030504040204" pitchFamily="34" charset="0"/>
                      </a:endParaRPr>
                    </a:p>
                  </a:txBody>
                  <a:tcPr marL="3143" marR="3143" marT="314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 xmlns:a16="http://schemas.microsoft.com/office/drawing/2014/main" val="1053556992"/>
                  </a:ext>
                </a:extLst>
              </a:tr>
              <a:tr h="368903">
                <a:tc vMerge="1">
                  <a:txBody>
                    <a:bodyPr/>
                    <a:lstStyle/>
                    <a:p>
                      <a:pPr algn="l" fontAlgn="t"/>
                      <a:endParaRPr lang="en-US" sz="1200" b="0" i="0" u="none" strike="noStrike" dirty="0">
                        <a:solidFill>
                          <a:schemeClr val="tx1">
                            <a:lumMod val="95000"/>
                            <a:lumOff val="5000"/>
                          </a:schemeClr>
                        </a:solidFill>
                        <a:effectLst/>
                        <a:latin typeface="Tahoma" panose="020B0604030504040204" pitchFamily="34" charset="0"/>
                      </a:endParaRPr>
                    </a:p>
                  </a:txBody>
                  <a:tcPr marL="3143" marR="3143" marT="3143"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t"/>
                      <a:r>
                        <a:rPr lang="en-US" sz="1200" b="0" u="none" strike="noStrike" dirty="0">
                          <a:solidFill>
                            <a:schemeClr val="tx1">
                              <a:lumMod val="95000"/>
                              <a:lumOff val="5000"/>
                            </a:schemeClr>
                          </a:solidFill>
                          <a:effectLst/>
                        </a:rPr>
                        <a:t>The arts in Ireland are underfunded</a:t>
                      </a:r>
                      <a:endParaRPr lang="en-US" sz="1200" b="0" i="0" u="none" strike="noStrike" dirty="0">
                        <a:solidFill>
                          <a:schemeClr val="tx1">
                            <a:lumMod val="95000"/>
                            <a:lumOff val="5000"/>
                          </a:schemeClr>
                        </a:solidFill>
                        <a:effectLst/>
                        <a:latin typeface="Tahoma" panose="020B0604030504040204" pitchFamily="34" charset="0"/>
                      </a:endParaRPr>
                    </a:p>
                  </a:txBody>
                  <a:tcPr marL="3143" marR="3143" marT="314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 xmlns:a16="http://schemas.microsoft.com/office/drawing/2014/main" val="3806465569"/>
                  </a:ext>
                </a:extLst>
              </a:tr>
              <a:tr h="368903">
                <a:tc rowSpan="4">
                  <a:txBody>
                    <a:bodyPr/>
                    <a:lstStyle/>
                    <a:p>
                      <a:pPr algn="ctr" fontAlgn="t"/>
                      <a:r>
                        <a:rPr lang="en-US" sz="1200" b="1" kern="1200" dirty="0">
                          <a:solidFill>
                            <a:prstClr val="black"/>
                          </a:solidFill>
                          <a:latin typeface="+mn-lt"/>
                          <a:ea typeface="+mn-ea"/>
                          <a:cs typeface="Times New Roman" panose="02020603050405020304" pitchFamily="18" charset="0"/>
                        </a:rPr>
                        <a:t>Diversity</a:t>
                      </a:r>
                    </a:p>
                  </a:txBody>
                  <a:tcPr marL="3143" marR="3143" marT="314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algn="l" fontAlgn="t"/>
                      <a:r>
                        <a:rPr lang="en-US" sz="1200" b="0" u="none" strike="noStrike" dirty="0">
                          <a:solidFill>
                            <a:schemeClr val="tx1">
                              <a:lumMod val="95000"/>
                              <a:lumOff val="5000"/>
                            </a:schemeClr>
                          </a:solidFill>
                          <a:effectLst/>
                        </a:rPr>
                        <a:t>Ireland’s reputation for the arts helps bring visitors and tourists to Ireland </a:t>
                      </a:r>
                      <a:endParaRPr lang="en-US" sz="1200" b="0" i="0" u="none" strike="noStrike" dirty="0">
                        <a:solidFill>
                          <a:schemeClr val="tx1">
                            <a:lumMod val="95000"/>
                            <a:lumOff val="5000"/>
                          </a:schemeClr>
                        </a:solidFill>
                        <a:effectLst/>
                        <a:latin typeface="Tahoma" panose="020B0604030504040204" pitchFamily="34" charset="0"/>
                      </a:endParaRPr>
                    </a:p>
                  </a:txBody>
                  <a:tcPr marL="3143" marR="3143" marT="314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 xmlns:a16="http://schemas.microsoft.com/office/drawing/2014/main" val="33166904"/>
                  </a:ext>
                </a:extLst>
              </a:tr>
              <a:tr h="368903">
                <a:tc vMerge="1">
                  <a:txBody>
                    <a:bodyPr/>
                    <a:lstStyle/>
                    <a:p>
                      <a:pPr algn="l" fontAlgn="t"/>
                      <a:endParaRPr lang="en-US" sz="1200" b="0" i="0" u="none" strike="noStrike" dirty="0">
                        <a:solidFill>
                          <a:schemeClr val="tx1">
                            <a:lumMod val="95000"/>
                            <a:lumOff val="5000"/>
                          </a:schemeClr>
                        </a:solidFill>
                        <a:effectLst/>
                        <a:latin typeface="Tahoma" panose="020B0604030504040204" pitchFamily="34" charset="0"/>
                      </a:endParaRPr>
                    </a:p>
                  </a:txBody>
                  <a:tcPr marL="3143" marR="3143" marT="3143"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t"/>
                      <a:r>
                        <a:rPr lang="en-US" sz="1200" b="0" u="none" strike="noStrike" dirty="0">
                          <a:solidFill>
                            <a:schemeClr val="tx1">
                              <a:lumMod val="95000"/>
                              <a:lumOff val="5000"/>
                            </a:schemeClr>
                          </a:solidFill>
                          <a:effectLst/>
                        </a:rPr>
                        <a:t>The arts from different cultures give us an insight into the lives of people from different cultures</a:t>
                      </a:r>
                      <a:endParaRPr lang="en-US" sz="1200" b="0" i="0" u="none" strike="noStrike" dirty="0">
                        <a:solidFill>
                          <a:schemeClr val="tx1">
                            <a:lumMod val="95000"/>
                            <a:lumOff val="5000"/>
                          </a:schemeClr>
                        </a:solidFill>
                        <a:effectLst/>
                        <a:latin typeface="Tahoma" panose="020B0604030504040204" pitchFamily="34" charset="0"/>
                      </a:endParaRPr>
                    </a:p>
                  </a:txBody>
                  <a:tcPr marL="3143" marR="3143" marT="314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 xmlns:a16="http://schemas.microsoft.com/office/drawing/2014/main" val="970100339"/>
                  </a:ext>
                </a:extLst>
              </a:tr>
              <a:tr h="368903">
                <a:tc vMerge="1">
                  <a:txBody>
                    <a:bodyPr/>
                    <a:lstStyle/>
                    <a:p>
                      <a:pPr algn="l" fontAlgn="t"/>
                      <a:endParaRPr lang="en-US" sz="1200" b="0" i="0" u="none" strike="noStrike" dirty="0">
                        <a:solidFill>
                          <a:schemeClr val="tx1">
                            <a:lumMod val="95000"/>
                            <a:lumOff val="5000"/>
                          </a:schemeClr>
                        </a:solidFill>
                        <a:effectLst/>
                        <a:latin typeface="Tahoma" panose="020B0604030504040204" pitchFamily="34" charset="0"/>
                      </a:endParaRPr>
                    </a:p>
                  </a:txBody>
                  <a:tcPr marL="3143" marR="3143" marT="3143"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t"/>
                      <a:r>
                        <a:rPr lang="en-US" sz="1200" b="0" u="none" strike="noStrike" dirty="0">
                          <a:solidFill>
                            <a:schemeClr val="tx1">
                              <a:lumMod val="95000"/>
                              <a:lumOff val="5000"/>
                            </a:schemeClr>
                          </a:solidFill>
                          <a:effectLst/>
                        </a:rPr>
                        <a:t>I cannot afford to attend as many arts events as I might wish </a:t>
                      </a:r>
                      <a:endParaRPr lang="en-US" sz="1200" b="0" i="0" u="none" strike="noStrike" dirty="0">
                        <a:solidFill>
                          <a:schemeClr val="tx1">
                            <a:lumMod val="95000"/>
                            <a:lumOff val="5000"/>
                          </a:schemeClr>
                        </a:solidFill>
                        <a:effectLst/>
                        <a:latin typeface="Tahoma" panose="020B0604030504040204" pitchFamily="34" charset="0"/>
                      </a:endParaRPr>
                    </a:p>
                  </a:txBody>
                  <a:tcPr marL="3143" marR="3143" marT="314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 xmlns:a16="http://schemas.microsoft.com/office/drawing/2014/main" val="743064978"/>
                  </a:ext>
                </a:extLst>
              </a:tr>
              <a:tr h="368903">
                <a:tc vMerge="1">
                  <a:txBody>
                    <a:bodyPr/>
                    <a:lstStyle/>
                    <a:p>
                      <a:pPr algn="l" fontAlgn="t"/>
                      <a:endParaRPr lang="en-US" sz="1200" b="0" i="0" u="none" strike="noStrike" dirty="0">
                        <a:solidFill>
                          <a:schemeClr val="tx1">
                            <a:lumMod val="95000"/>
                            <a:lumOff val="5000"/>
                          </a:schemeClr>
                        </a:solidFill>
                        <a:effectLst/>
                        <a:latin typeface="Tahoma" panose="020B0604030504040204" pitchFamily="34" charset="0"/>
                      </a:endParaRPr>
                    </a:p>
                  </a:txBody>
                  <a:tcPr marL="3143" marR="3143" marT="3143"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t"/>
                      <a:r>
                        <a:rPr lang="en-US" sz="1200" b="0" u="none" strike="noStrike" dirty="0">
                          <a:solidFill>
                            <a:schemeClr val="tx1">
                              <a:lumMod val="95000"/>
                              <a:lumOff val="5000"/>
                            </a:schemeClr>
                          </a:solidFill>
                          <a:effectLst/>
                        </a:rPr>
                        <a:t>There are equal opportunities for everyone living in Ireland to attend and participate in the arts, (regardless of class, age, ethnicity, disability </a:t>
                      </a:r>
                      <a:r>
                        <a:rPr lang="en-US" sz="1200" b="0" u="none" strike="noStrike" dirty="0" err="1">
                          <a:solidFill>
                            <a:schemeClr val="tx1">
                              <a:lumMod val="95000"/>
                              <a:lumOff val="5000"/>
                            </a:schemeClr>
                          </a:solidFill>
                          <a:effectLst/>
                        </a:rPr>
                        <a:t>etc</a:t>
                      </a:r>
                      <a:r>
                        <a:rPr lang="en-US" sz="1200" b="0" u="none" strike="noStrike" dirty="0">
                          <a:solidFill>
                            <a:schemeClr val="tx1">
                              <a:lumMod val="95000"/>
                              <a:lumOff val="5000"/>
                            </a:schemeClr>
                          </a:solidFill>
                          <a:effectLst/>
                        </a:rPr>
                        <a:t>) </a:t>
                      </a:r>
                      <a:endParaRPr lang="en-US" sz="1200" b="0" i="0" u="none" strike="noStrike" dirty="0">
                        <a:solidFill>
                          <a:schemeClr val="tx1">
                            <a:lumMod val="95000"/>
                            <a:lumOff val="5000"/>
                          </a:schemeClr>
                        </a:solidFill>
                        <a:effectLst/>
                        <a:latin typeface="Tahoma" panose="020B0604030504040204" pitchFamily="34" charset="0"/>
                      </a:endParaRPr>
                    </a:p>
                  </a:txBody>
                  <a:tcPr marL="3143" marR="3143" marT="314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 xmlns:a16="http://schemas.microsoft.com/office/drawing/2014/main" val="3872127051"/>
                  </a:ext>
                </a:extLst>
              </a:tr>
              <a:tr h="368903">
                <a:tc rowSpan="2">
                  <a:txBody>
                    <a:bodyPr/>
                    <a:lstStyle/>
                    <a:p>
                      <a:pPr algn="ctr" fontAlgn="t"/>
                      <a:r>
                        <a:rPr lang="en-US" sz="1200" b="1" kern="1200" dirty="0">
                          <a:solidFill>
                            <a:prstClr val="black"/>
                          </a:solidFill>
                          <a:latin typeface="+mn-lt"/>
                          <a:ea typeface="+mn-ea"/>
                          <a:cs typeface="Times New Roman" panose="02020603050405020304" pitchFamily="18" charset="0"/>
                        </a:rPr>
                        <a:t>Personal well-being</a:t>
                      </a:r>
                    </a:p>
                  </a:txBody>
                  <a:tcPr marL="3143" marR="3143" marT="314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t"/>
                      <a:r>
                        <a:rPr lang="en-US" sz="1200" b="0" u="none" strike="noStrike" dirty="0">
                          <a:solidFill>
                            <a:schemeClr val="tx1">
                              <a:lumMod val="95000"/>
                              <a:lumOff val="5000"/>
                            </a:schemeClr>
                          </a:solidFill>
                          <a:effectLst/>
                        </a:rPr>
                        <a:t>The arts make for a richer and more meaningful life </a:t>
                      </a:r>
                      <a:endParaRPr lang="en-US" sz="1200" b="0" i="0" u="none" strike="noStrike" dirty="0">
                        <a:solidFill>
                          <a:schemeClr val="tx1">
                            <a:lumMod val="95000"/>
                            <a:lumOff val="5000"/>
                          </a:schemeClr>
                        </a:solidFill>
                        <a:effectLst/>
                        <a:latin typeface="Tahoma" panose="020B0604030504040204" pitchFamily="34" charset="0"/>
                      </a:endParaRPr>
                    </a:p>
                  </a:txBody>
                  <a:tcPr marL="3143" marR="3143" marT="314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 xmlns:a16="http://schemas.microsoft.com/office/drawing/2014/main" val="1490421974"/>
                  </a:ext>
                </a:extLst>
              </a:tr>
              <a:tr h="368903">
                <a:tc vMerge="1">
                  <a:txBody>
                    <a:bodyPr/>
                    <a:lstStyle/>
                    <a:p>
                      <a:pPr algn="l" fontAlgn="t"/>
                      <a:endParaRPr lang="en-US" sz="1200" b="0" i="0" u="none" strike="noStrike" dirty="0">
                        <a:solidFill>
                          <a:schemeClr val="tx1">
                            <a:lumMod val="95000"/>
                            <a:lumOff val="5000"/>
                          </a:schemeClr>
                        </a:solidFill>
                        <a:effectLst/>
                        <a:latin typeface="Tahoma" panose="020B0604030504040204" pitchFamily="34" charset="0"/>
                      </a:endParaRPr>
                    </a:p>
                  </a:txBody>
                  <a:tcPr marL="3143" marR="3143" marT="3143"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t"/>
                      <a:r>
                        <a:rPr lang="en-US" sz="1200" b="0" u="none" strike="noStrike" dirty="0">
                          <a:solidFill>
                            <a:schemeClr val="tx1">
                              <a:lumMod val="95000"/>
                              <a:lumOff val="5000"/>
                            </a:schemeClr>
                          </a:solidFill>
                          <a:effectLst/>
                        </a:rPr>
                        <a:t>The arts play a significant part in my life</a:t>
                      </a:r>
                      <a:endParaRPr lang="en-US" sz="1200" b="0" i="0" u="none" strike="noStrike" dirty="0">
                        <a:solidFill>
                          <a:schemeClr val="tx1">
                            <a:lumMod val="95000"/>
                            <a:lumOff val="5000"/>
                          </a:schemeClr>
                        </a:solidFill>
                        <a:effectLst/>
                        <a:latin typeface="Tahoma" panose="020B0604030504040204" pitchFamily="34" charset="0"/>
                      </a:endParaRPr>
                    </a:p>
                  </a:txBody>
                  <a:tcPr marL="3143" marR="3143" marT="314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 xmlns:a16="http://schemas.microsoft.com/office/drawing/2014/main" val="1397597689"/>
                  </a:ext>
                </a:extLst>
              </a:tr>
            </a:tbl>
          </a:graphicData>
        </a:graphic>
      </p:graphicFrame>
      <p:sp>
        <p:nvSpPr>
          <p:cNvPr id="6" name="Rectangle 5">
            <a:extLst>
              <a:ext uri="{FF2B5EF4-FFF2-40B4-BE49-F238E27FC236}">
                <a16:creationId xmlns="" xmlns:a16="http://schemas.microsoft.com/office/drawing/2014/main" id="{D08BD339-475F-4CEA-9442-B092AB3A09CD}"/>
              </a:ext>
            </a:extLst>
          </p:cNvPr>
          <p:cNvSpPr/>
          <p:nvPr/>
        </p:nvSpPr>
        <p:spPr>
          <a:xfrm>
            <a:off x="-2679848" y="555930"/>
            <a:ext cx="2533970" cy="287771"/>
          </a:xfrm>
          <a:prstGeom prst="rect">
            <a:avLst/>
          </a:prstGeom>
          <a:solidFill>
            <a:schemeClr val="bg1">
              <a:lumMod val="95000"/>
            </a:schemeClr>
          </a:solidFill>
        </p:spPr>
        <p:txBody>
          <a:bodyPr wrap="square">
            <a:spAutoFit/>
          </a:bodyPr>
          <a:lstStyle/>
          <a:p>
            <a:pPr algn="r" defTabSz="450578" eaLnBrk="1" hangingPunct="1">
              <a:defRPr/>
            </a:pPr>
            <a:endParaRPr lang="en-IE" sz="1200" dirty="0">
              <a:solidFill>
                <a:prstClr val="black"/>
              </a:solidFill>
              <a:latin typeface="+mn-lt"/>
            </a:endParaRPr>
          </a:p>
        </p:txBody>
      </p:sp>
    </p:spTree>
    <p:extLst>
      <p:ext uri="{BB962C8B-B14F-4D97-AF65-F5344CB8AC3E}">
        <p14:creationId xmlns:p14="http://schemas.microsoft.com/office/powerpoint/2010/main" val="296854085"/>
      </p:ext>
    </p:extLst>
  </p:cSld>
  <p:clrMapOvr>
    <a:masterClrMapping/>
  </p:clrMapOvr>
  <p:transition spd="slow">
    <p:wipe dir="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ontent Placeholder 3">
            <a:extLst>
              <a:ext uri="{FF2B5EF4-FFF2-40B4-BE49-F238E27FC236}">
                <a16:creationId xmlns="" xmlns:a16="http://schemas.microsoft.com/office/drawing/2014/main" id="{2ED93C31-46E9-44D4-BC96-4215DE0CB7DD}"/>
              </a:ext>
            </a:extLst>
          </p:cNvPr>
          <p:cNvGraphicFramePr>
            <a:graphicFrameLocks/>
          </p:cNvGraphicFramePr>
          <p:nvPr>
            <p:custDataLst>
              <p:tags r:id="rId1"/>
            </p:custDataLst>
            <p:extLst>
              <p:ext uri="{D42A27DB-BD31-4B8C-83A1-F6EECF244321}">
                <p14:modId xmlns:p14="http://schemas.microsoft.com/office/powerpoint/2010/main" val="1565656782"/>
              </p:ext>
            </p:extLst>
          </p:nvPr>
        </p:nvGraphicFramePr>
        <p:xfrm>
          <a:off x="-15551" y="479030"/>
          <a:ext cx="9793087" cy="621450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 xmlns:a16="http://schemas.microsoft.com/office/drawing/2014/main" id="{9B67E307-3389-49D6-A438-9CEA8926AE69}"/>
              </a:ext>
            </a:extLst>
          </p:cNvPr>
          <p:cNvSpPr>
            <a:spLocks noGrp="1"/>
          </p:cNvSpPr>
          <p:nvPr>
            <p:ph type="title"/>
          </p:nvPr>
        </p:nvSpPr>
        <p:spPr>
          <a:xfrm>
            <a:off x="218763" y="72334"/>
            <a:ext cx="7952663" cy="370620"/>
          </a:xfrm>
        </p:spPr>
        <p:txBody>
          <a:bodyPr>
            <a:noAutofit/>
          </a:bodyPr>
          <a:lstStyle/>
          <a:p>
            <a:r>
              <a:rPr lang="en-IE" dirty="0"/>
              <a:t>Attitudes towards the Arts</a:t>
            </a:r>
            <a:endParaRPr lang="en-IE" sz="1800" dirty="0">
              <a:solidFill>
                <a:schemeClr val="bg1">
                  <a:lumMod val="50000"/>
                </a:schemeClr>
              </a:solidFill>
            </a:endParaRPr>
          </a:p>
        </p:txBody>
      </p:sp>
      <p:sp>
        <p:nvSpPr>
          <p:cNvPr id="4" name="Text Placeholder 3">
            <a:extLst>
              <a:ext uri="{FF2B5EF4-FFF2-40B4-BE49-F238E27FC236}">
                <a16:creationId xmlns="" xmlns:a16="http://schemas.microsoft.com/office/drawing/2014/main" id="{9DA1A0FF-419D-4746-A4C6-01687D52DE8F}"/>
              </a:ext>
            </a:extLst>
          </p:cNvPr>
          <p:cNvSpPr>
            <a:spLocks noGrp="1"/>
          </p:cNvSpPr>
          <p:nvPr>
            <p:ph type="body" sz="quarter" idx="60"/>
          </p:nvPr>
        </p:nvSpPr>
        <p:spPr/>
        <p:txBody>
          <a:bodyPr/>
          <a:lstStyle/>
          <a:p>
            <a:pPr fontAlgn="t"/>
            <a:r>
              <a:rPr lang="en-IE" i="0" dirty="0"/>
              <a:t>Q.30 How much do you agree or disagree with each of the following statements </a:t>
            </a:r>
          </a:p>
          <a:p>
            <a:endParaRPr lang="en-IE" dirty="0"/>
          </a:p>
        </p:txBody>
      </p:sp>
      <p:graphicFrame>
        <p:nvGraphicFramePr>
          <p:cNvPr id="25" name="Table 24">
            <a:extLst>
              <a:ext uri="{FF2B5EF4-FFF2-40B4-BE49-F238E27FC236}">
                <a16:creationId xmlns="" xmlns:a16="http://schemas.microsoft.com/office/drawing/2014/main" id="{414EFBF9-61A0-40EF-B39E-F4DF60C9F4A2}"/>
              </a:ext>
            </a:extLst>
          </p:cNvPr>
          <p:cNvGraphicFramePr>
            <a:graphicFrameLocks noGrp="1"/>
          </p:cNvGraphicFramePr>
          <p:nvPr>
            <p:extLst>
              <p:ext uri="{D42A27DB-BD31-4B8C-83A1-F6EECF244321}">
                <p14:modId xmlns:p14="http://schemas.microsoft.com/office/powerpoint/2010/main" val="1441722145"/>
              </p:ext>
            </p:extLst>
          </p:nvPr>
        </p:nvGraphicFramePr>
        <p:xfrm>
          <a:off x="4592960" y="631607"/>
          <a:ext cx="5184575" cy="638632"/>
        </p:xfrm>
        <a:graphic>
          <a:graphicData uri="http://schemas.openxmlformats.org/drawingml/2006/table">
            <a:tbl>
              <a:tblPr firstRow="1" firstCol="1" bandRow="1">
                <a:tableStyleId>{5C22544A-7EE6-4342-B048-85BDC9FD1C3A}</a:tableStyleId>
              </a:tblPr>
              <a:tblGrid>
                <a:gridCol w="1036915">
                  <a:extLst>
                    <a:ext uri="{9D8B030D-6E8A-4147-A177-3AD203B41FA5}">
                      <a16:colId xmlns="" xmlns:a16="http://schemas.microsoft.com/office/drawing/2014/main" val="8445830"/>
                    </a:ext>
                  </a:extLst>
                </a:gridCol>
                <a:gridCol w="1036915">
                  <a:extLst>
                    <a:ext uri="{9D8B030D-6E8A-4147-A177-3AD203B41FA5}">
                      <a16:colId xmlns="" xmlns:a16="http://schemas.microsoft.com/office/drawing/2014/main" val="1361133522"/>
                    </a:ext>
                  </a:extLst>
                </a:gridCol>
                <a:gridCol w="1036915">
                  <a:extLst>
                    <a:ext uri="{9D8B030D-6E8A-4147-A177-3AD203B41FA5}">
                      <a16:colId xmlns="" xmlns:a16="http://schemas.microsoft.com/office/drawing/2014/main" val="367625628"/>
                    </a:ext>
                  </a:extLst>
                </a:gridCol>
                <a:gridCol w="1036915">
                  <a:extLst>
                    <a:ext uri="{9D8B030D-6E8A-4147-A177-3AD203B41FA5}">
                      <a16:colId xmlns="" xmlns:a16="http://schemas.microsoft.com/office/drawing/2014/main" val="4183387973"/>
                    </a:ext>
                  </a:extLst>
                </a:gridCol>
                <a:gridCol w="1036915">
                  <a:extLst>
                    <a:ext uri="{9D8B030D-6E8A-4147-A177-3AD203B41FA5}">
                      <a16:colId xmlns="" xmlns:a16="http://schemas.microsoft.com/office/drawing/2014/main" val="2042905436"/>
                    </a:ext>
                  </a:extLst>
                </a:gridCol>
              </a:tblGrid>
              <a:tr h="247218">
                <a:tc>
                  <a:txBody>
                    <a:bodyPr/>
                    <a:lstStyle/>
                    <a:p>
                      <a:pPr algn="ctr">
                        <a:lnSpc>
                          <a:spcPct val="107000"/>
                        </a:lnSpc>
                        <a:spcAft>
                          <a:spcPts val="0"/>
                        </a:spcAft>
                      </a:pPr>
                      <a:r>
                        <a:rPr lang="en-IE" sz="1200" dirty="0">
                          <a:solidFill>
                            <a:schemeClr val="bg1"/>
                          </a:solidFill>
                          <a:effectLst/>
                        </a:rPr>
                        <a:t>Strongly Agree</a:t>
                      </a:r>
                      <a:endParaRPr lang="en-I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188" marR="62188" marT="0" marB="0" anchor="ctr">
                    <a:solidFill>
                      <a:schemeClr val="accent1">
                        <a:lumMod val="75000"/>
                      </a:schemeClr>
                    </a:solidFill>
                  </a:tcPr>
                </a:tc>
                <a:tc>
                  <a:txBody>
                    <a:bodyPr/>
                    <a:lstStyle/>
                    <a:p>
                      <a:pPr algn="ctr">
                        <a:lnSpc>
                          <a:spcPct val="107000"/>
                        </a:lnSpc>
                        <a:spcAft>
                          <a:spcPts val="0"/>
                        </a:spcAft>
                      </a:pPr>
                      <a:r>
                        <a:rPr lang="en-IE" sz="1200" dirty="0">
                          <a:solidFill>
                            <a:schemeClr val="bg1"/>
                          </a:solidFill>
                          <a:effectLst/>
                        </a:rPr>
                        <a:t>Agree</a:t>
                      </a:r>
                      <a:endParaRPr lang="en-I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188" marR="62188" marT="0" marB="0" anchor="ctr">
                    <a:solidFill>
                      <a:schemeClr val="accent1"/>
                    </a:solidFill>
                  </a:tcPr>
                </a:tc>
                <a:tc>
                  <a:txBody>
                    <a:bodyPr/>
                    <a:lstStyle/>
                    <a:p>
                      <a:pPr algn="ctr">
                        <a:lnSpc>
                          <a:spcPct val="107000"/>
                        </a:lnSpc>
                        <a:spcAft>
                          <a:spcPts val="0"/>
                        </a:spcAft>
                      </a:pPr>
                      <a:r>
                        <a:rPr lang="en-IE" sz="1200" dirty="0">
                          <a:solidFill>
                            <a:schemeClr val="bg1"/>
                          </a:solidFill>
                          <a:effectLst/>
                        </a:rPr>
                        <a:t>Neither agree nor disagreed</a:t>
                      </a:r>
                      <a:endParaRPr lang="en-I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188" marR="62188" marT="0" marB="0" anchor="ctr">
                    <a:solidFill>
                      <a:schemeClr val="bg1">
                        <a:lumMod val="75000"/>
                      </a:schemeClr>
                    </a:solidFill>
                  </a:tcPr>
                </a:tc>
                <a:tc>
                  <a:txBody>
                    <a:bodyPr/>
                    <a:lstStyle/>
                    <a:p>
                      <a:pPr algn="ctr">
                        <a:lnSpc>
                          <a:spcPct val="107000"/>
                        </a:lnSpc>
                        <a:spcAft>
                          <a:spcPts val="0"/>
                        </a:spcAft>
                      </a:pPr>
                      <a:r>
                        <a:rPr lang="en-IE" sz="1200" dirty="0">
                          <a:solidFill>
                            <a:schemeClr val="bg1"/>
                          </a:solidFill>
                          <a:effectLst/>
                        </a:rPr>
                        <a:t>Disagree</a:t>
                      </a:r>
                      <a:endParaRPr lang="en-I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188" marR="62188" marT="0" marB="0" anchor="ctr">
                    <a:solidFill>
                      <a:schemeClr val="accent5">
                        <a:lumMod val="40000"/>
                        <a:lumOff val="60000"/>
                      </a:schemeClr>
                    </a:solidFill>
                  </a:tcPr>
                </a:tc>
                <a:tc>
                  <a:txBody>
                    <a:bodyPr/>
                    <a:lstStyle/>
                    <a:p>
                      <a:pPr algn="ctr">
                        <a:lnSpc>
                          <a:spcPct val="107000"/>
                        </a:lnSpc>
                        <a:spcAft>
                          <a:spcPts val="0"/>
                        </a:spcAft>
                      </a:pPr>
                      <a:r>
                        <a:rPr lang="en-IE" sz="1200" dirty="0">
                          <a:solidFill>
                            <a:schemeClr val="bg1"/>
                          </a:solidFill>
                          <a:effectLst/>
                        </a:rPr>
                        <a:t>Strongly disagree</a:t>
                      </a:r>
                      <a:endParaRPr lang="en-I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188" marR="62188" marT="0" marB="0" anchor="ctr">
                    <a:solidFill>
                      <a:schemeClr val="accent5"/>
                    </a:solidFill>
                  </a:tcPr>
                </a:tc>
                <a:extLst>
                  <a:ext uri="{0D108BD9-81ED-4DB2-BD59-A6C34878D82A}">
                    <a16:rowId xmlns="" xmlns:a16="http://schemas.microsoft.com/office/drawing/2014/main" val="3552645084"/>
                  </a:ext>
                </a:extLst>
              </a:tr>
              <a:tr h="247218">
                <a:tc>
                  <a:txBody>
                    <a:bodyPr/>
                    <a:lstStyle/>
                    <a:p>
                      <a:pPr algn="ctr">
                        <a:lnSpc>
                          <a:spcPct val="107000"/>
                        </a:lnSpc>
                        <a:spcAft>
                          <a:spcPts val="0"/>
                        </a:spcAft>
                      </a:pPr>
                      <a:r>
                        <a:rPr lang="en-IE"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txBody>
                  <a:tcPr marL="62188" marR="62188" marT="0" marB="0" anchor="ctr">
                    <a:solidFill>
                      <a:schemeClr val="accent1">
                        <a:lumMod val="75000"/>
                      </a:schemeClr>
                    </a:solidFill>
                  </a:tcPr>
                </a:tc>
                <a:tc>
                  <a:txBody>
                    <a:bodyPr/>
                    <a:lstStyle/>
                    <a:p>
                      <a:pPr algn="ctr">
                        <a:lnSpc>
                          <a:spcPct val="107000"/>
                        </a:lnSpc>
                        <a:spcAft>
                          <a:spcPts val="0"/>
                        </a:spcAft>
                      </a:pPr>
                      <a:r>
                        <a:rPr lang="en-IE"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txBody>
                  <a:tcPr marL="62188" marR="62188" marT="0" marB="0" anchor="ctr">
                    <a:solidFill>
                      <a:schemeClr val="accent1"/>
                    </a:solidFill>
                  </a:tcPr>
                </a:tc>
                <a:tc>
                  <a:txBody>
                    <a:bodyPr/>
                    <a:lstStyle/>
                    <a:p>
                      <a:pPr algn="ctr">
                        <a:lnSpc>
                          <a:spcPct val="107000"/>
                        </a:lnSpc>
                        <a:spcAft>
                          <a:spcPts val="0"/>
                        </a:spcAft>
                      </a:pPr>
                      <a:r>
                        <a:rPr lang="en-IE"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txBody>
                  <a:tcPr marL="62188" marR="62188" marT="0" marB="0" anchor="ctr">
                    <a:solidFill>
                      <a:schemeClr val="bg1">
                        <a:lumMod val="75000"/>
                      </a:schemeClr>
                    </a:solidFill>
                  </a:tcPr>
                </a:tc>
                <a:tc>
                  <a:txBody>
                    <a:bodyPr/>
                    <a:lstStyle/>
                    <a:p>
                      <a:pPr algn="ctr">
                        <a:lnSpc>
                          <a:spcPct val="107000"/>
                        </a:lnSpc>
                        <a:spcAft>
                          <a:spcPts val="0"/>
                        </a:spcAft>
                      </a:pPr>
                      <a:r>
                        <a:rPr lang="en-IE"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txBody>
                  <a:tcPr marL="62188" marR="62188" marT="0" marB="0" anchor="ctr">
                    <a:solidFill>
                      <a:schemeClr val="accent5">
                        <a:lumMod val="40000"/>
                        <a:lumOff val="60000"/>
                      </a:schemeClr>
                    </a:solidFill>
                  </a:tcPr>
                </a:tc>
                <a:tc>
                  <a:txBody>
                    <a:bodyPr/>
                    <a:lstStyle/>
                    <a:p>
                      <a:pPr algn="ctr">
                        <a:lnSpc>
                          <a:spcPct val="107000"/>
                        </a:lnSpc>
                        <a:spcAft>
                          <a:spcPts val="0"/>
                        </a:spcAft>
                      </a:pPr>
                      <a:r>
                        <a:rPr lang="en-IE"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txBody>
                  <a:tcPr marL="62188" marR="62188" marT="0" marB="0" anchor="ctr">
                    <a:solidFill>
                      <a:schemeClr val="accent5"/>
                    </a:solidFill>
                  </a:tcPr>
                </a:tc>
                <a:extLst>
                  <a:ext uri="{0D108BD9-81ED-4DB2-BD59-A6C34878D82A}">
                    <a16:rowId xmlns="" xmlns:a16="http://schemas.microsoft.com/office/drawing/2014/main" val="2008905720"/>
                  </a:ext>
                </a:extLst>
              </a:tr>
            </a:tbl>
          </a:graphicData>
        </a:graphic>
      </p:graphicFrame>
      <p:graphicFrame>
        <p:nvGraphicFramePr>
          <p:cNvPr id="7" name="Table 6">
            <a:extLst>
              <a:ext uri="{FF2B5EF4-FFF2-40B4-BE49-F238E27FC236}">
                <a16:creationId xmlns="" xmlns:a16="http://schemas.microsoft.com/office/drawing/2014/main" id="{50217617-F2E0-4770-A8D1-4940BCF28E5A}"/>
              </a:ext>
            </a:extLst>
          </p:cNvPr>
          <p:cNvGraphicFramePr>
            <a:graphicFrameLocks noGrp="1"/>
          </p:cNvGraphicFramePr>
          <p:nvPr>
            <p:extLst>
              <p:ext uri="{D42A27DB-BD31-4B8C-83A1-F6EECF244321}">
                <p14:modId xmlns:p14="http://schemas.microsoft.com/office/powerpoint/2010/main" val="2413162470"/>
              </p:ext>
            </p:extLst>
          </p:nvPr>
        </p:nvGraphicFramePr>
        <p:xfrm>
          <a:off x="985349" y="1515651"/>
          <a:ext cx="3607611" cy="5080390"/>
        </p:xfrm>
        <a:graphic>
          <a:graphicData uri="http://schemas.openxmlformats.org/drawingml/2006/table">
            <a:tbl>
              <a:tblPr>
                <a:tableStyleId>{5C22544A-7EE6-4342-B048-85BDC9FD1C3A}</a:tableStyleId>
              </a:tblPr>
              <a:tblGrid>
                <a:gridCol w="3607611">
                  <a:extLst>
                    <a:ext uri="{9D8B030D-6E8A-4147-A177-3AD203B41FA5}">
                      <a16:colId xmlns="" xmlns:a16="http://schemas.microsoft.com/office/drawing/2014/main" val="2268249372"/>
                    </a:ext>
                  </a:extLst>
                </a:gridCol>
              </a:tblGrid>
              <a:tr h="329173">
                <a:tc>
                  <a:txBody>
                    <a:bodyPr/>
                    <a:lstStyle/>
                    <a:p>
                      <a:pPr algn="r" fontAlgn="t"/>
                      <a:r>
                        <a:rPr lang="en-US" sz="900" u="none" strike="noStrike" dirty="0">
                          <a:effectLst/>
                        </a:rPr>
                        <a:t>Art </a:t>
                      </a:r>
                      <a:r>
                        <a:rPr lang="en-US" sz="900" b="1" u="none" strike="noStrike" dirty="0">
                          <a:effectLst/>
                        </a:rPr>
                        <a:t>education in schools </a:t>
                      </a:r>
                      <a:r>
                        <a:rPr lang="en-US" sz="900" u="none" strike="noStrike" dirty="0">
                          <a:effectLst/>
                        </a:rPr>
                        <a:t>(e.g. dance, drama, music, etc.) is as important as science education</a:t>
                      </a:r>
                      <a:endParaRPr lang="en-US" sz="900" b="0" i="0" u="none" strike="noStrike" dirty="0">
                        <a:solidFill>
                          <a:srgbClr val="000000"/>
                        </a:solidFill>
                        <a:effectLst/>
                        <a:latin typeface="Tahoma" panose="020B0604030504040204" pitchFamily="34" charset="0"/>
                      </a:endParaRPr>
                    </a:p>
                  </a:txBody>
                  <a:tcPr marL="3143" marR="3143" marT="3143"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3858777911"/>
                  </a:ext>
                </a:extLst>
              </a:tr>
              <a:tr h="360040">
                <a:tc>
                  <a:txBody>
                    <a:bodyPr/>
                    <a:lstStyle/>
                    <a:p>
                      <a:pPr algn="r" fontAlgn="t"/>
                      <a:r>
                        <a:rPr lang="en-US" sz="900" u="none" strike="noStrike" dirty="0">
                          <a:effectLst/>
                        </a:rPr>
                        <a:t>As much importance should be given to providing </a:t>
                      </a:r>
                      <a:r>
                        <a:rPr lang="en-US" sz="900" b="1" u="none" strike="noStrike" dirty="0">
                          <a:effectLst/>
                        </a:rPr>
                        <a:t>arts amenities </a:t>
                      </a:r>
                      <a:r>
                        <a:rPr lang="en-US" sz="900" u="none" strike="noStrike" dirty="0">
                          <a:effectLst/>
                        </a:rPr>
                        <a:t>as is given to providing sports amenities</a:t>
                      </a:r>
                      <a:endParaRPr lang="en-US" sz="900" b="0" i="0" u="none" strike="noStrike" dirty="0">
                        <a:solidFill>
                          <a:srgbClr val="000000"/>
                        </a:solidFill>
                        <a:effectLst/>
                        <a:latin typeface="Tahoma" panose="020B0604030504040204" pitchFamily="34" charset="0"/>
                      </a:endParaRPr>
                    </a:p>
                  </a:txBody>
                  <a:tcPr marL="3143" marR="3143" marT="3143"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2421701995"/>
                  </a:ext>
                </a:extLst>
              </a:tr>
              <a:tr h="335482">
                <a:tc>
                  <a:txBody>
                    <a:bodyPr/>
                    <a:lstStyle/>
                    <a:p>
                      <a:pPr algn="r" fontAlgn="t"/>
                      <a:r>
                        <a:rPr lang="en-US" sz="900" u="none" strike="noStrike" dirty="0">
                          <a:effectLst/>
                        </a:rPr>
                        <a:t>The arts help us express and define </a:t>
                      </a:r>
                      <a:r>
                        <a:rPr lang="en-US" sz="900" b="1" u="none" strike="noStrike" dirty="0">
                          <a:effectLst/>
                        </a:rPr>
                        <a:t>what it means to be Irish</a:t>
                      </a:r>
                      <a:endParaRPr lang="en-US" sz="900" b="1" i="0" u="none" strike="noStrike" dirty="0">
                        <a:solidFill>
                          <a:srgbClr val="000000"/>
                        </a:solidFill>
                        <a:effectLst/>
                        <a:latin typeface="Tahoma" panose="020B0604030504040204" pitchFamily="34" charset="0"/>
                      </a:endParaRPr>
                    </a:p>
                  </a:txBody>
                  <a:tcPr marL="3143" marR="3143" marT="3143"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3312530809"/>
                  </a:ext>
                </a:extLst>
              </a:tr>
              <a:tr h="335482">
                <a:tc>
                  <a:txBody>
                    <a:bodyPr/>
                    <a:lstStyle/>
                    <a:p>
                      <a:pPr algn="r" fontAlgn="t"/>
                      <a:r>
                        <a:rPr lang="en-US" sz="900" u="none" strike="noStrike" dirty="0">
                          <a:effectLst/>
                        </a:rPr>
                        <a:t>Ireland is a </a:t>
                      </a:r>
                      <a:r>
                        <a:rPr lang="en-US" sz="900" b="1" u="none" strike="noStrike" dirty="0">
                          <a:effectLst/>
                        </a:rPr>
                        <a:t>creative nation</a:t>
                      </a:r>
                      <a:endParaRPr lang="en-US" sz="900" b="1" i="0" u="none" strike="noStrike" dirty="0">
                        <a:solidFill>
                          <a:srgbClr val="000000"/>
                        </a:solidFill>
                        <a:effectLst/>
                        <a:latin typeface="Tahoma" panose="020B0604030504040204" pitchFamily="34" charset="0"/>
                      </a:endParaRPr>
                    </a:p>
                  </a:txBody>
                  <a:tcPr marL="3143" marR="3143" marT="3143"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2650369391"/>
                  </a:ext>
                </a:extLst>
              </a:tr>
              <a:tr h="337148">
                <a:tc>
                  <a:txBody>
                    <a:bodyPr/>
                    <a:lstStyle/>
                    <a:p>
                      <a:pPr algn="r" fontAlgn="t"/>
                      <a:r>
                        <a:rPr lang="en-US" sz="900" u="none" strike="noStrike" dirty="0">
                          <a:effectLst/>
                        </a:rPr>
                        <a:t>The </a:t>
                      </a:r>
                      <a:r>
                        <a:rPr lang="en-US" sz="900" b="1" u="none" strike="noStrike" dirty="0">
                          <a:effectLst/>
                        </a:rPr>
                        <a:t>arts locally </a:t>
                      </a:r>
                      <a:r>
                        <a:rPr lang="en-US" sz="900" u="none" strike="noStrike" dirty="0">
                          <a:effectLst/>
                        </a:rPr>
                        <a:t>help give my county or region a distinctive identity.</a:t>
                      </a:r>
                      <a:endParaRPr lang="en-US" sz="900" b="0" i="0" u="none" strike="noStrike" dirty="0">
                        <a:solidFill>
                          <a:srgbClr val="000000"/>
                        </a:solidFill>
                        <a:effectLst/>
                        <a:latin typeface="Tahoma" panose="020B0604030504040204" pitchFamily="34" charset="0"/>
                      </a:endParaRPr>
                    </a:p>
                  </a:txBody>
                  <a:tcPr marL="3143" marR="3143" marT="3143"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 xmlns:a16="http://schemas.microsoft.com/office/drawing/2014/main" val="240922794"/>
                  </a:ext>
                </a:extLst>
              </a:tr>
              <a:tr h="360040">
                <a:tc>
                  <a:txBody>
                    <a:bodyPr/>
                    <a:lstStyle/>
                    <a:p>
                      <a:pPr algn="r" fontAlgn="t"/>
                      <a:r>
                        <a:rPr lang="en-US" sz="900" u="none" strike="noStrike" dirty="0">
                          <a:effectLst/>
                        </a:rPr>
                        <a:t>Involvement in the arts makes me feel a </a:t>
                      </a:r>
                      <a:r>
                        <a:rPr lang="en-US" sz="900" b="1" u="none" strike="noStrike" dirty="0">
                          <a:effectLst/>
                        </a:rPr>
                        <a:t>stronger connection </a:t>
                      </a:r>
                      <a:r>
                        <a:rPr lang="en-US" sz="900" u="none" strike="noStrike" dirty="0">
                          <a:effectLst/>
                        </a:rPr>
                        <a:t>to where I live</a:t>
                      </a:r>
                      <a:endParaRPr lang="en-US" sz="900" b="0" i="0" u="none" strike="noStrike" dirty="0">
                        <a:solidFill>
                          <a:srgbClr val="000000"/>
                        </a:solidFill>
                        <a:effectLst/>
                        <a:latin typeface="Tahoma" panose="020B0604030504040204" pitchFamily="34" charset="0"/>
                      </a:endParaRPr>
                    </a:p>
                  </a:txBody>
                  <a:tcPr marL="3143" marR="3143" marT="3143"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 xmlns:a16="http://schemas.microsoft.com/office/drawing/2014/main" val="318907512"/>
                  </a:ext>
                </a:extLst>
              </a:tr>
              <a:tr h="335482">
                <a:tc>
                  <a:txBody>
                    <a:bodyPr/>
                    <a:lstStyle/>
                    <a:p>
                      <a:pPr algn="r" fontAlgn="t"/>
                      <a:r>
                        <a:rPr lang="en-US" sz="900" u="none" strike="noStrike" dirty="0">
                          <a:effectLst/>
                        </a:rPr>
                        <a:t>Overall, the arts in Ireland are of </a:t>
                      </a:r>
                      <a:r>
                        <a:rPr lang="en-US" sz="900" b="1" u="none" strike="noStrike" dirty="0">
                          <a:effectLst/>
                        </a:rPr>
                        <a:t>high quality</a:t>
                      </a:r>
                      <a:endParaRPr lang="en-US" sz="900" b="1" i="0" u="none" strike="noStrike" dirty="0">
                        <a:solidFill>
                          <a:srgbClr val="000000"/>
                        </a:solidFill>
                        <a:effectLst/>
                        <a:latin typeface="Tahoma" panose="020B0604030504040204" pitchFamily="34" charset="0"/>
                      </a:endParaRPr>
                    </a:p>
                  </a:txBody>
                  <a:tcPr marL="3143" marR="3143" marT="3143"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 xmlns:a16="http://schemas.microsoft.com/office/drawing/2014/main" val="4081874800"/>
                  </a:ext>
                </a:extLst>
              </a:tr>
              <a:tr h="335482">
                <a:tc>
                  <a:txBody>
                    <a:bodyPr/>
                    <a:lstStyle/>
                    <a:p>
                      <a:pPr algn="r" fontAlgn="t"/>
                      <a:r>
                        <a:rPr lang="en-US" sz="900" u="none" strike="noStrike" dirty="0">
                          <a:effectLst/>
                        </a:rPr>
                        <a:t>The arts in Ireland should receive </a:t>
                      </a:r>
                      <a:r>
                        <a:rPr lang="en-US" sz="900" b="1" u="none" strike="noStrike" dirty="0">
                          <a:effectLst/>
                        </a:rPr>
                        <a:t>public funding</a:t>
                      </a:r>
                      <a:endParaRPr lang="en-US" sz="900" b="1" i="0" u="none" strike="noStrike" dirty="0">
                        <a:solidFill>
                          <a:srgbClr val="000000"/>
                        </a:solidFill>
                        <a:effectLst/>
                        <a:latin typeface="Tahoma" panose="020B0604030504040204" pitchFamily="34" charset="0"/>
                      </a:endParaRPr>
                    </a:p>
                  </a:txBody>
                  <a:tcPr marL="3143" marR="3143" marT="3143"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 xmlns:a16="http://schemas.microsoft.com/office/drawing/2014/main" val="261400731"/>
                  </a:ext>
                </a:extLst>
              </a:tr>
              <a:tr h="265140">
                <a:tc>
                  <a:txBody>
                    <a:bodyPr/>
                    <a:lstStyle/>
                    <a:p>
                      <a:pPr algn="r" fontAlgn="t"/>
                      <a:r>
                        <a:rPr lang="en-US" sz="900" u="none" strike="noStrike" dirty="0">
                          <a:effectLst/>
                        </a:rPr>
                        <a:t>The arts in Ireland are </a:t>
                      </a:r>
                      <a:r>
                        <a:rPr lang="en-US" sz="900" b="1" u="none" strike="noStrike" dirty="0">
                          <a:effectLst/>
                        </a:rPr>
                        <a:t>underfunded</a:t>
                      </a:r>
                      <a:endParaRPr lang="en-US" sz="900" b="1" i="0" u="none" strike="noStrike" dirty="0">
                        <a:solidFill>
                          <a:srgbClr val="000000"/>
                        </a:solidFill>
                        <a:effectLst/>
                        <a:latin typeface="Tahoma" panose="020B0604030504040204" pitchFamily="34" charset="0"/>
                      </a:endParaRPr>
                    </a:p>
                  </a:txBody>
                  <a:tcPr marL="3143" marR="3143" marT="3143"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 xmlns:a16="http://schemas.microsoft.com/office/drawing/2014/main" val="3744812329"/>
                  </a:ext>
                </a:extLst>
              </a:tr>
              <a:tr h="335482">
                <a:tc>
                  <a:txBody>
                    <a:bodyPr/>
                    <a:lstStyle/>
                    <a:p>
                      <a:pPr algn="r" fontAlgn="t"/>
                      <a:r>
                        <a:rPr lang="en-US" sz="900" u="none" strike="noStrike" dirty="0">
                          <a:effectLst/>
                        </a:rPr>
                        <a:t>Ireland’s reputation for the arts helps bring </a:t>
                      </a:r>
                      <a:r>
                        <a:rPr lang="en-US" sz="900" b="1" u="none" strike="noStrike" dirty="0">
                          <a:effectLst/>
                        </a:rPr>
                        <a:t>visitors and tourists </a:t>
                      </a:r>
                      <a:r>
                        <a:rPr lang="en-US" sz="900" u="none" strike="noStrike" dirty="0">
                          <a:effectLst/>
                        </a:rPr>
                        <a:t>to Ireland </a:t>
                      </a:r>
                      <a:endParaRPr lang="en-US" sz="900" b="0" i="0" u="none" strike="noStrike" dirty="0">
                        <a:solidFill>
                          <a:srgbClr val="000000"/>
                        </a:solidFill>
                        <a:effectLst/>
                        <a:latin typeface="Tahoma" panose="020B0604030504040204" pitchFamily="34" charset="0"/>
                      </a:endParaRPr>
                    </a:p>
                  </a:txBody>
                  <a:tcPr marL="3143" marR="3143" marT="3143"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 xmlns:a16="http://schemas.microsoft.com/office/drawing/2014/main" val="79976855"/>
                  </a:ext>
                </a:extLst>
              </a:tr>
              <a:tr h="384598">
                <a:tc>
                  <a:txBody>
                    <a:bodyPr/>
                    <a:lstStyle/>
                    <a:p>
                      <a:pPr algn="r" fontAlgn="t"/>
                      <a:r>
                        <a:rPr lang="en-US" sz="900" u="none" strike="noStrike" dirty="0">
                          <a:effectLst/>
                        </a:rPr>
                        <a:t>The arts from different cultures give us an insight into the lives of people from </a:t>
                      </a:r>
                      <a:r>
                        <a:rPr lang="en-US" sz="900" b="1" u="none" strike="noStrike" dirty="0">
                          <a:effectLst/>
                        </a:rPr>
                        <a:t>different cultures</a:t>
                      </a:r>
                      <a:endParaRPr lang="en-US" sz="900" b="1" i="0" u="none" strike="noStrike" dirty="0">
                        <a:solidFill>
                          <a:srgbClr val="000000"/>
                        </a:solidFill>
                        <a:effectLst/>
                        <a:latin typeface="Tahoma" panose="020B0604030504040204" pitchFamily="34" charset="0"/>
                      </a:endParaRPr>
                    </a:p>
                  </a:txBody>
                  <a:tcPr marL="3143" marR="3143" marT="3143"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 xmlns:a16="http://schemas.microsoft.com/office/drawing/2014/main" val="3960517124"/>
                  </a:ext>
                </a:extLst>
              </a:tr>
              <a:tr h="288032">
                <a:tc>
                  <a:txBody>
                    <a:bodyPr/>
                    <a:lstStyle/>
                    <a:p>
                      <a:pPr algn="r" fontAlgn="t"/>
                      <a:r>
                        <a:rPr lang="en-US" sz="900" b="1" u="none" strike="noStrike" dirty="0">
                          <a:effectLst/>
                        </a:rPr>
                        <a:t>I cannot afford to attend </a:t>
                      </a:r>
                      <a:r>
                        <a:rPr lang="en-US" sz="900" u="none" strike="noStrike" dirty="0">
                          <a:effectLst/>
                        </a:rPr>
                        <a:t>as many arts events as I might wish </a:t>
                      </a:r>
                      <a:endParaRPr lang="en-US" sz="900" b="0" i="0" u="none" strike="noStrike" dirty="0">
                        <a:solidFill>
                          <a:srgbClr val="000000"/>
                        </a:solidFill>
                        <a:effectLst/>
                        <a:latin typeface="Tahoma" panose="020B0604030504040204" pitchFamily="34" charset="0"/>
                      </a:endParaRPr>
                    </a:p>
                  </a:txBody>
                  <a:tcPr marL="3143" marR="3143" marT="3143"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 xmlns:a16="http://schemas.microsoft.com/office/drawing/2014/main" val="3094824235"/>
                  </a:ext>
                </a:extLst>
              </a:tr>
              <a:tr h="407845">
                <a:tc>
                  <a:txBody>
                    <a:bodyPr/>
                    <a:lstStyle/>
                    <a:p>
                      <a:pPr algn="r" fontAlgn="t"/>
                      <a:r>
                        <a:rPr lang="en-US" sz="900" u="none" strike="noStrike" dirty="0">
                          <a:effectLst/>
                        </a:rPr>
                        <a:t>There are </a:t>
                      </a:r>
                      <a:r>
                        <a:rPr lang="en-US" sz="900" b="1" u="none" strike="noStrike" dirty="0">
                          <a:effectLst/>
                        </a:rPr>
                        <a:t>equal opportunities </a:t>
                      </a:r>
                      <a:r>
                        <a:rPr lang="en-US" sz="900" u="none" strike="noStrike" dirty="0">
                          <a:effectLst/>
                        </a:rPr>
                        <a:t>for everyone living in Ireland to </a:t>
                      </a:r>
                      <a:r>
                        <a:rPr lang="en-US" sz="900" b="1" u="none" strike="noStrike" dirty="0">
                          <a:effectLst/>
                        </a:rPr>
                        <a:t>attend and participate </a:t>
                      </a:r>
                      <a:r>
                        <a:rPr lang="en-US" sz="900" u="none" strike="noStrike" dirty="0">
                          <a:effectLst/>
                        </a:rPr>
                        <a:t>in the arts, (regardless of class, age, ethnicity, disability </a:t>
                      </a:r>
                      <a:r>
                        <a:rPr lang="en-US" sz="900" u="none" strike="noStrike" dirty="0" err="1">
                          <a:effectLst/>
                        </a:rPr>
                        <a:t>etc</a:t>
                      </a:r>
                      <a:r>
                        <a:rPr lang="en-US" sz="900" u="none" strike="noStrike" dirty="0">
                          <a:effectLst/>
                        </a:rPr>
                        <a:t>) </a:t>
                      </a:r>
                      <a:endParaRPr lang="en-US" sz="900" b="0" i="0" u="none" strike="noStrike" dirty="0">
                        <a:solidFill>
                          <a:srgbClr val="000000"/>
                        </a:solidFill>
                        <a:effectLst/>
                        <a:latin typeface="Tahoma" panose="020B0604030504040204" pitchFamily="34" charset="0"/>
                      </a:endParaRPr>
                    </a:p>
                  </a:txBody>
                  <a:tcPr marL="3143" marR="3143" marT="3143"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 xmlns:a16="http://schemas.microsoft.com/office/drawing/2014/main" val="1818155819"/>
                  </a:ext>
                </a:extLst>
              </a:tr>
              <a:tr h="335482">
                <a:tc>
                  <a:txBody>
                    <a:bodyPr/>
                    <a:lstStyle/>
                    <a:p>
                      <a:pPr algn="r" fontAlgn="t"/>
                      <a:r>
                        <a:rPr lang="en-US" sz="900" u="none" strike="noStrike" dirty="0">
                          <a:effectLst/>
                        </a:rPr>
                        <a:t>The arts make for a richer and </a:t>
                      </a:r>
                      <a:r>
                        <a:rPr lang="en-US" sz="900" b="1" u="none" strike="noStrike" dirty="0">
                          <a:effectLst/>
                        </a:rPr>
                        <a:t>more meaningful life</a:t>
                      </a:r>
                      <a:r>
                        <a:rPr lang="en-US" sz="900" u="none" strike="noStrike" dirty="0">
                          <a:effectLst/>
                        </a:rPr>
                        <a:t> </a:t>
                      </a:r>
                      <a:endParaRPr lang="en-US" sz="900" b="0" i="0" u="none" strike="noStrike" dirty="0">
                        <a:solidFill>
                          <a:srgbClr val="000000"/>
                        </a:solidFill>
                        <a:effectLst/>
                        <a:latin typeface="Tahoma" panose="020B0604030504040204" pitchFamily="34" charset="0"/>
                      </a:endParaRPr>
                    </a:p>
                  </a:txBody>
                  <a:tcPr marL="3143" marR="3143" marT="3143"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 xmlns:a16="http://schemas.microsoft.com/office/drawing/2014/main" val="83726506"/>
                  </a:ext>
                </a:extLst>
              </a:tr>
              <a:tr h="335482">
                <a:tc>
                  <a:txBody>
                    <a:bodyPr/>
                    <a:lstStyle/>
                    <a:p>
                      <a:pPr algn="r" fontAlgn="t"/>
                      <a:r>
                        <a:rPr lang="en-US" sz="900" u="none" strike="noStrike" dirty="0">
                          <a:effectLst/>
                        </a:rPr>
                        <a:t>The arts play a </a:t>
                      </a:r>
                      <a:r>
                        <a:rPr lang="en-US" sz="900" b="1" u="none" strike="noStrike" dirty="0">
                          <a:effectLst/>
                        </a:rPr>
                        <a:t>significant part in my life</a:t>
                      </a:r>
                      <a:endParaRPr lang="en-US" sz="900" b="1" i="0" u="none" strike="noStrike" dirty="0">
                        <a:solidFill>
                          <a:srgbClr val="000000"/>
                        </a:solidFill>
                        <a:effectLst/>
                        <a:latin typeface="Tahoma" panose="020B0604030504040204" pitchFamily="34" charset="0"/>
                      </a:endParaRPr>
                    </a:p>
                  </a:txBody>
                  <a:tcPr marL="3143" marR="3143" marT="3143"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 xmlns:a16="http://schemas.microsoft.com/office/drawing/2014/main" val="637702925"/>
                  </a:ext>
                </a:extLst>
              </a:tr>
            </a:tbl>
          </a:graphicData>
        </a:graphic>
      </p:graphicFrame>
      <p:sp>
        <p:nvSpPr>
          <p:cNvPr id="5" name="Rectangle 4">
            <a:extLst>
              <a:ext uri="{FF2B5EF4-FFF2-40B4-BE49-F238E27FC236}">
                <a16:creationId xmlns="" xmlns:a16="http://schemas.microsoft.com/office/drawing/2014/main" id="{1F0D0600-2686-406C-A52C-DFBFE0D4C02A}"/>
              </a:ext>
            </a:extLst>
          </p:cNvPr>
          <p:cNvSpPr/>
          <p:nvPr/>
        </p:nvSpPr>
        <p:spPr>
          <a:xfrm>
            <a:off x="68909" y="1915759"/>
            <a:ext cx="923651" cy="246221"/>
          </a:xfrm>
          <a:prstGeom prst="rect">
            <a:avLst/>
          </a:prstGeom>
          <a:solidFill>
            <a:schemeClr val="bg1">
              <a:lumMod val="95000"/>
            </a:schemeClr>
          </a:solidFill>
        </p:spPr>
        <p:txBody>
          <a:bodyPr wrap="none">
            <a:spAutoFit/>
          </a:bodyPr>
          <a:lstStyle/>
          <a:p>
            <a:pPr lvl="0" algn="ctr" eaLnBrk="1" fontAlgn="t" hangingPunct="1">
              <a:spcBef>
                <a:spcPts val="0"/>
              </a:spcBef>
              <a:spcAft>
                <a:spcPts val="0"/>
              </a:spcAft>
              <a:defRPr/>
            </a:pPr>
            <a:r>
              <a:rPr lang="en-IE" sz="1000" b="1" dirty="0">
                <a:solidFill>
                  <a:prstClr val="black"/>
                </a:solidFill>
                <a:ea typeface="Times New Roman" panose="02020603050405020304" pitchFamily="18" charset="0"/>
                <a:cs typeface="Times New Roman" panose="02020603050405020304" pitchFamily="18" charset="0"/>
              </a:rPr>
              <a:t>Cultural value</a:t>
            </a:r>
            <a:endParaRPr lang="en-IE" sz="1000" dirty="0">
              <a:solidFill>
                <a:prstClr val="black"/>
              </a:solidFill>
            </a:endParaRPr>
          </a:p>
        </p:txBody>
      </p:sp>
      <p:sp>
        <p:nvSpPr>
          <p:cNvPr id="6" name="Rectangle 5">
            <a:extLst>
              <a:ext uri="{FF2B5EF4-FFF2-40B4-BE49-F238E27FC236}">
                <a16:creationId xmlns="" xmlns:a16="http://schemas.microsoft.com/office/drawing/2014/main" id="{8944E84E-8A4B-494F-8AE7-5D5D7AC06070}"/>
              </a:ext>
            </a:extLst>
          </p:cNvPr>
          <p:cNvSpPr/>
          <p:nvPr/>
        </p:nvSpPr>
        <p:spPr>
          <a:xfrm>
            <a:off x="218763" y="3067349"/>
            <a:ext cx="811441" cy="246221"/>
          </a:xfrm>
          <a:prstGeom prst="rect">
            <a:avLst/>
          </a:prstGeom>
          <a:solidFill>
            <a:schemeClr val="accent2">
              <a:lumMod val="20000"/>
              <a:lumOff val="80000"/>
            </a:schemeClr>
          </a:solidFill>
        </p:spPr>
        <p:txBody>
          <a:bodyPr wrap="none">
            <a:spAutoFit/>
          </a:bodyPr>
          <a:lstStyle/>
          <a:p>
            <a:pPr lvl="0" algn="ctr" eaLnBrk="1" fontAlgn="t" hangingPunct="1">
              <a:spcBef>
                <a:spcPts val="0"/>
              </a:spcBef>
              <a:spcAft>
                <a:spcPts val="0"/>
              </a:spcAft>
              <a:defRPr/>
            </a:pPr>
            <a:r>
              <a:rPr lang="en-IE" sz="1000" b="1" dirty="0">
                <a:solidFill>
                  <a:prstClr val="black"/>
                </a:solidFill>
                <a:cs typeface="Times New Roman" panose="02020603050405020304" pitchFamily="18" charset="0"/>
              </a:rPr>
              <a:t>Social value</a:t>
            </a:r>
          </a:p>
        </p:txBody>
      </p:sp>
      <p:sp>
        <p:nvSpPr>
          <p:cNvPr id="8" name="Rectangle 7">
            <a:extLst>
              <a:ext uri="{FF2B5EF4-FFF2-40B4-BE49-F238E27FC236}">
                <a16:creationId xmlns="" xmlns:a16="http://schemas.microsoft.com/office/drawing/2014/main" id="{6183420C-96E2-4E9B-B261-F17AE8A0CA8D}"/>
              </a:ext>
            </a:extLst>
          </p:cNvPr>
          <p:cNvSpPr/>
          <p:nvPr/>
        </p:nvSpPr>
        <p:spPr>
          <a:xfrm>
            <a:off x="456008" y="3628770"/>
            <a:ext cx="574196" cy="246221"/>
          </a:xfrm>
          <a:prstGeom prst="rect">
            <a:avLst/>
          </a:prstGeom>
          <a:solidFill>
            <a:schemeClr val="accent1">
              <a:lumMod val="20000"/>
              <a:lumOff val="80000"/>
            </a:schemeClr>
          </a:solidFill>
        </p:spPr>
        <p:txBody>
          <a:bodyPr wrap="none">
            <a:spAutoFit/>
          </a:bodyPr>
          <a:lstStyle/>
          <a:p>
            <a:pPr algn="ctr" fontAlgn="t"/>
            <a:r>
              <a:rPr lang="en-US" sz="1000" b="1" dirty="0">
                <a:solidFill>
                  <a:prstClr val="black"/>
                </a:solidFill>
                <a:cs typeface="Times New Roman" panose="02020603050405020304" pitchFamily="18" charset="0"/>
              </a:rPr>
              <a:t>Quality</a:t>
            </a:r>
          </a:p>
        </p:txBody>
      </p:sp>
      <p:sp>
        <p:nvSpPr>
          <p:cNvPr id="9" name="Rectangle 8">
            <a:extLst>
              <a:ext uri="{FF2B5EF4-FFF2-40B4-BE49-F238E27FC236}">
                <a16:creationId xmlns="" xmlns:a16="http://schemas.microsoft.com/office/drawing/2014/main" id="{DBE1AED7-2454-42AA-9DFB-1AD6E1C8D6A7}"/>
              </a:ext>
            </a:extLst>
          </p:cNvPr>
          <p:cNvSpPr/>
          <p:nvPr/>
        </p:nvSpPr>
        <p:spPr>
          <a:xfrm>
            <a:off x="36776" y="4016139"/>
            <a:ext cx="1027845" cy="246221"/>
          </a:xfrm>
          <a:prstGeom prst="rect">
            <a:avLst/>
          </a:prstGeom>
          <a:solidFill>
            <a:schemeClr val="accent4">
              <a:lumMod val="20000"/>
              <a:lumOff val="80000"/>
            </a:schemeClr>
          </a:solidFill>
        </p:spPr>
        <p:txBody>
          <a:bodyPr wrap="none">
            <a:spAutoFit/>
          </a:bodyPr>
          <a:lstStyle/>
          <a:p>
            <a:pPr algn="ctr" fontAlgn="t"/>
            <a:r>
              <a:rPr lang="en-US" sz="1000" b="1" dirty="0">
                <a:solidFill>
                  <a:prstClr val="black"/>
                </a:solidFill>
                <a:cs typeface="Times New Roman" panose="02020603050405020304" pitchFamily="18" charset="0"/>
              </a:rPr>
              <a:t>Economic Value</a:t>
            </a:r>
          </a:p>
        </p:txBody>
      </p:sp>
      <p:sp>
        <p:nvSpPr>
          <p:cNvPr id="10" name="Rectangle 9">
            <a:extLst>
              <a:ext uri="{FF2B5EF4-FFF2-40B4-BE49-F238E27FC236}">
                <a16:creationId xmlns="" xmlns:a16="http://schemas.microsoft.com/office/drawing/2014/main" id="{8028EF95-5174-4D89-A6E6-25B3D0FA3BC1}"/>
              </a:ext>
            </a:extLst>
          </p:cNvPr>
          <p:cNvSpPr/>
          <p:nvPr/>
        </p:nvSpPr>
        <p:spPr>
          <a:xfrm>
            <a:off x="329400" y="4933298"/>
            <a:ext cx="655949" cy="246221"/>
          </a:xfrm>
          <a:prstGeom prst="rect">
            <a:avLst/>
          </a:prstGeom>
          <a:solidFill>
            <a:schemeClr val="accent6">
              <a:lumMod val="20000"/>
              <a:lumOff val="80000"/>
            </a:schemeClr>
          </a:solidFill>
        </p:spPr>
        <p:txBody>
          <a:bodyPr wrap="none">
            <a:spAutoFit/>
          </a:bodyPr>
          <a:lstStyle/>
          <a:p>
            <a:pPr algn="ctr" fontAlgn="t"/>
            <a:r>
              <a:rPr lang="en-US" sz="1000" b="1" dirty="0">
                <a:solidFill>
                  <a:prstClr val="black"/>
                </a:solidFill>
                <a:cs typeface="Times New Roman" panose="02020603050405020304" pitchFamily="18" charset="0"/>
              </a:rPr>
              <a:t>Diversity</a:t>
            </a:r>
          </a:p>
        </p:txBody>
      </p:sp>
      <p:sp>
        <p:nvSpPr>
          <p:cNvPr id="11" name="Rectangle 10">
            <a:extLst>
              <a:ext uri="{FF2B5EF4-FFF2-40B4-BE49-F238E27FC236}">
                <a16:creationId xmlns="" xmlns:a16="http://schemas.microsoft.com/office/drawing/2014/main" id="{169C490F-EABC-4562-AA26-87F50FC56176}"/>
              </a:ext>
            </a:extLst>
          </p:cNvPr>
          <p:cNvSpPr/>
          <p:nvPr/>
        </p:nvSpPr>
        <p:spPr>
          <a:xfrm>
            <a:off x="331473" y="5760406"/>
            <a:ext cx="746109" cy="400110"/>
          </a:xfrm>
          <a:prstGeom prst="rect">
            <a:avLst/>
          </a:prstGeom>
          <a:solidFill>
            <a:schemeClr val="accent5">
              <a:lumMod val="20000"/>
              <a:lumOff val="80000"/>
            </a:schemeClr>
          </a:solidFill>
        </p:spPr>
        <p:txBody>
          <a:bodyPr wrap="square">
            <a:spAutoFit/>
          </a:bodyPr>
          <a:lstStyle/>
          <a:p>
            <a:pPr algn="ctr" fontAlgn="t"/>
            <a:r>
              <a:rPr lang="en-US" sz="1000" b="1" dirty="0">
                <a:solidFill>
                  <a:prstClr val="black"/>
                </a:solidFill>
                <a:cs typeface="Times New Roman" panose="02020603050405020304" pitchFamily="18" charset="0"/>
              </a:rPr>
              <a:t>Personal well-being</a:t>
            </a:r>
          </a:p>
        </p:txBody>
      </p:sp>
    </p:spTree>
    <p:extLst>
      <p:ext uri="{BB962C8B-B14F-4D97-AF65-F5344CB8AC3E}">
        <p14:creationId xmlns:p14="http://schemas.microsoft.com/office/powerpoint/2010/main" val="2631196641"/>
      </p:ext>
    </p:extLst>
  </p:cSld>
  <p:clrMapOvr>
    <a:masterClrMapping/>
  </p:clrMapOvr>
  <p:transition spd="slow">
    <p:wipe dir="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C8CC5EE7-E5E8-441B-9AAA-8F275C6B5AAA}"/>
              </a:ext>
            </a:extLst>
          </p:cNvPr>
          <p:cNvSpPr>
            <a:spLocks noGrp="1"/>
          </p:cNvSpPr>
          <p:nvPr>
            <p:ph type="body" sz="quarter" idx="49"/>
          </p:nvPr>
        </p:nvSpPr>
        <p:spPr/>
        <p:txBody>
          <a:bodyPr/>
          <a:lstStyle/>
          <a:p>
            <a:r>
              <a:rPr lang="en-IE" dirty="0"/>
              <a:t>Base : All Adults n - 1303</a:t>
            </a:r>
          </a:p>
        </p:txBody>
      </p:sp>
      <p:sp>
        <p:nvSpPr>
          <p:cNvPr id="2" name="Title 1">
            <a:extLst>
              <a:ext uri="{FF2B5EF4-FFF2-40B4-BE49-F238E27FC236}">
                <a16:creationId xmlns="" xmlns:a16="http://schemas.microsoft.com/office/drawing/2014/main" id="{9B67E307-3389-49D6-A438-9CEA8926AE69}"/>
              </a:ext>
            </a:extLst>
          </p:cNvPr>
          <p:cNvSpPr>
            <a:spLocks noGrp="1"/>
          </p:cNvSpPr>
          <p:nvPr>
            <p:ph type="title"/>
          </p:nvPr>
        </p:nvSpPr>
        <p:spPr/>
        <p:txBody>
          <a:bodyPr>
            <a:normAutofit fontScale="90000"/>
          </a:bodyPr>
          <a:lstStyle/>
          <a:p>
            <a:r>
              <a:rPr lang="en-IE" dirty="0"/>
              <a:t>Attitudes towards the Arts II</a:t>
            </a:r>
            <a:r>
              <a:rPr lang="en-IE" sz="1814" dirty="0"/>
              <a:t/>
            </a:r>
            <a:br>
              <a:rPr lang="en-IE" sz="1814" dirty="0"/>
            </a:br>
            <a:endParaRPr lang="en-IE" sz="1814" dirty="0">
              <a:solidFill>
                <a:schemeClr val="bg1">
                  <a:lumMod val="50000"/>
                </a:schemeClr>
              </a:solidFill>
            </a:endParaRPr>
          </a:p>
        </p:txBody>
      </p:sp>
      <p:sp>
        <p:nvSpPr>
          <p:cNvPr id="4" name="Text Placeholder 3">
            <a:extLst>
              <a:ext uri="{FF2B5EF4-FFF2-40B4-BE49-F238E27FC236}">
                <a16:creationId xmlns="" xmlns:a16="http://schemas.microsoft.com/office/drawing/2014/main" id="{C4436167-2A43-4B0A-AD90-DA5015584484}"/>
              </a:ext>
            </a:extLst>
          </p:cNvPr>
          <p:cNvSpPr>
            <a:spLocks noGrp="1"/>
          </p:cNvSpPr>
          <p:nvPr>
            <p:ph type="body" sz="quarter" idx="60"/>
          </p:nvPr>
        </p:nvSpPr>
        <p:spPr/>
        <p:txBody>
          <a:bodyPr/>
          <a:lstStyle/>
          <a:p>
            <a:r>
              <a:rPr lang="en-IE" dirty="0"/>
              <a:t>Q.31 How much do you agree or disagree with each of the following statements: </a:t>
            </a:r>
          </a:p>
        </p:txBody>
      </p:sp>
      <p:sp>
        <p:nvSpPr>
          <p:cNvPr id="5" name="Rectangle 4">
            <a:extLst>
              <a:ext uri="{FF2B5EF4-FFF2-40B4-BE49-F238E27FC236}">
                <a16:creationId xmlns="" xmlns:a16="http://schemas.microsoft.com/office/drawing/2014/main" id="{8C88599D-8EB6-4492-8D84-5112AC1DC408}"/>
              </a:ext>
            </a:extLst>
          </p:cNvPr>
          <p:cNvSpPr/>
          <p:nvPr/>
        </p:nvSpPr>
        <p:spPr>
          <a:xfrm>
            <a:off x="307179" y="2519749"/>
            <a:ext cx="1331298" cy="307777"/>
          </a:xfrm>
          <a:prstGeom prst="rect">
            <a:avLst/>
          </a:prstGeom>
          <a:noFill/>
        </p:spPr>
        <p:txBody>
          <a:bodyPr wrap="square">
            <a:spAutoFit/>
          </a:bodyPr>
          <a:lstStyle/>
          <a:p>
            <a:pPr defTabSz="450578" eaLnBrk="1" hangingPunct="1">
              <a:defRPr/>
            </a:pPr>
            <a:r>
              <a:rPr lang="en-IE" sz="1400" b="1" dirty="0">
                <a:solidFill>
                  <a:prstClr val="black"/>
                </a:solidFill>
                <a:latin typeface="+mn-lt"/>
                <a:ea typeface="Times New Roman" panose="02020603050405020304" pitchFamily="18" charset="0"/>
                <a:cs typeface="Times New Roman" panose="02020603050405020304" pitchFamily="18" charset="0"/>
              </a:rPr>
              <a:t>Family and Arts</a:t>
            </a:r>
            <a:endParaRPr lang="en-IE" sz="1400" dirty="0">
              <a:solidFill>
                <a:prstClr val="black"/>
              </a:solidFill>
              <a:latin typeface="+mn-lt"/>
              <a:cs typeface="Arial" charset="0"/>
            </a:endParaRPr>
          </a:p>
        </p:txBody>
      </p:sp>
      <p:graphicFrame>
        <p:nvGraphicFramePr>
          <p:cNvPr id="13" name="Table 12">
            <a:extLst>
              <a:ext uri="{FF2B5EF4-FFF2-40B4-BE49-F238E27FC236}">
                <a16:creationId xmlns="" xmlns:a16="http://schemas.microsoft.com/office/drawing/2014/main" id="{29D00282-044A-4946-AF8D-D198F7908741}"/>
              </a:ext>
            </a:extLst>
          </p:cNvPr>
          <p:cNvGraphicFramePr>
            <a:graphicFrameLocks noGrp="1"/>
          </p:cNvGraphicFramePr>
          <p:nvPr/>
        </p:nvGraphicFramePr>
        <p:xfrm>
          <a:off x="508714" y="2673638"/>
          <a:ext cx="3742548" cy="2982542"/>
        </p:xfrm>
        <a:graphic>
          <a:graphicData uri="http://schemas.openxmlformats.org/drawingml/2006/table">
            <a:tbl>
              <a:tblPr>
                <a:tableStyleId>{5C22544A-7EE6-4342-B048-85BDC9FD1C3A}</a:tableStyleId>
              </a:tblPr>
              <a:tblGrid>
                <a:gridCol w="3742548">
                  <a:extLst>
                    <a:ext uri="{9D8B030D-6E8A-4147-A177-3AD203B41FA5}">
                      <a16:colId xmlns="" xmlns:a16="http://schemas.microsoft.com/office/drawing/2014/main" val="2500643973"/>
                    </a:ext>
                  </a:extLst>
                </a:gridCol>
              </a:tblGrid>
              <a:tr h="841666">
                <a:tc>
                  <a:txBody>
                    <a:bodyPr/>
                    <a:lstStyle/>
                    <a:p>
                      <a:pPr algn="r" fontAlgn="t"/>
                      <a:r>
                        <a:rPr lang="en-IE" sz="1100" b="1" u="none" strike="noStrike" kern="1200" dirty="0">
                          <a:solidFill>
                            <a:srgbClr val="54C0E8"/>
                          </a:solidFill>
                          <a:effectLst/>
                          <a:latin typeface="+mn-lt"/>
                          <a:ea typeface="+mn-ea"/>
                          <a:cs typeface="+mn-cs"/>
                        </a:rPr>
                        <a:t>My parents </a:t>
                      </a:r>
                      <a:r>
                        <a:rPr lang="en-IE" sz="1100" u="none" strike="noStrike" kern="1200" dirty="0">
                          <a:solidFill>
                            <a:schemeClr val="dk1"/>
                          </a:solidFill>
                          <a:effectLst/>
                          <a:latin typeface="+mn-lt"/>
                          <a:ea typeface="+mn-ea"/>
                          <a:cs typeface="+mn-cs"/>
                        </a:rPr>
                        <a:t>took a strong interest in the arts</a:t>
                      </a:r>
                    </a:p>
                  </a:txBody>
                  <a:tcPr marL="8637" marR="8637" marT="8637"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545676029"/>
                  </a:ext>
                </a:extLst>
              </a:tr>
              <a:tr h="702219">
                <a:tc>
                  <a:txBody>
                    <a:bodyPr/>
                    <a:lstStyle/>
                    <a:p>
                      <a:pPr algn="r" fontAlgn="t"/>
                      <a:r>
                        <a:rPr lang="en-IE" sz="1100" b="1" u="none" strike="noStrike" kern="1200" dirty="0">
                          <a:solidFill>
                            <a:srgbClr val="54C0E8"/>
                          </a:solidFill>
                          <a:effectLst/>
                          <a:latin typeface="+mn-lt"/>
                          <a:ea typeface="+mn-ea"/>
                          <a:cs typeface="+mn-cs"/>
                        </a:rPr>
                        <a:t>Others in my family </a:t>
                      </a:r>
                      <a:r>
                        <a:rPr lang="en-IE" sz="1100" u="none" strike="noStrike" kern="1200" dirty="0">
                          <a:solidFill>
                            <a:schemeClr val="dk1"/>
                          </a:solidFill>
                          <a:effectLst/>
                          <a:latin typeface="+mn-lt"/>
                          <a:ea typeface="+mn-ea"/>
                          <a:cs typeface="+mn-cs"/>
                        </a:rPr>
                        <a:t>take a strong interest in the arts</a:t>
                      </a:r>
                    </a:p>
                  </a:txBody>
                  <a:tcPr marL="8637" marR="8637" marT="8637"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800015773"/>
                  </a:ext>
                </a:extLst>
              </a:tr>
              <a:tr h="809949">
                <a:tc>
                  <a:txBody>
                    <a:bodyPr/>
                    <a:lstStyle/>
                    <a:p>
                      <a:pPr algn="r" fontAlgn="t"/>
                      <a:r>
                        <a:rPr lang="en-IE" sz="1100" b="1" u="none" strike="noStrike" kern="1200" dirty="0">
                          <a:solidFill>
                            <a:srgbClr val="54C0E8"/>
                          </a:solidFill>
                          <a:effectLst/>
                          <a:latin typeface="+mn-lt"/>
                          <a:ea typeface="+mn-ea"/>
                          <a:cs typeface="+mn-cs"/>
                        </a:rPr>
                        <a:t>Many of my friends </a:t>
                      </a:r>
                      <a:r>
                        <a:rPr lang="en-IE" sz="1100" u="none" strike="noStrike" kern="1200" dirty="0">
                          <a:solidFill>
                            <a:schemeClr val="dk1"/>
                          </a:solidFill>
                          <a:effectLst/>
                          <a:latin typeface="+mn-lt"/>
                          <a:ea typeface="+mn-ea"/>
                          <a:cs typeface="+mn-cs"/>
                        </a:rPr>
                        <a:t>take a strong interest in the arts</a:t>
                      </a:r>
                    </a:p>
                  </a:txBody>
                  <a:tcPr marL="8637" marR="8637" marT="8637"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680758069"/>
                  </a:ext>
                </a:extLst>
              </a:tr>
              <a:tr h="628708">
                <a:tc>
                  <a:txBody>
                    <a:bodyPr/>
                    <a:lstStyle/>
                    <a:p>
                      <a:pPr algn="r" fontAlgn="t"/>
                      <a:r>
                        <a:rPr lang="en-IE" sz="1100" b="1" u="none" strike="noStrike" kern="1200" dirty="0">
                          <a:solidFill>
                            <a:srgbClr val="54C0E8"/>
                          </a:solidFill>
                          <a:effectLst/>
                          <a:latin typeface="+mn-lt"/>
                          <a:ea typeface="+mn-ea"/>
                          <a:cs typeface="+mn-cs"/>
                        </a:rPr>
                        <a:t>I would like my children </a:t>
                      </a:r>
                      <a:r>
                        <a:rPr lang="en-IE" sz="1100" u="none" strike="noStrike" kern="1200" dirty="0">
                          <a:solidFill>
                            <a:schemeClr val="dk1"/>
                          </a:solidFill>
                          <a:effectLst/>
                          <a:latin typeface="+mn-lt"/>
                          <a:ea typeface="+mn-ea"/>
                          <a:cs typeface="+mn-cs"/>
                        </a:rPr>
                        <a:t>to take a strong interest in the arts</a:t>
                      </a:r>
                    </a:p>
                  </a:txBody>
                  <a:tcPr marL="8637" marR="8637" marT="8637"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989391099"/>
                  </a:ext>
                </a:extLst>
              </a:tr>
            </a:tbl>
          </a:graphicData>
        </a:graphic>
      </p:graphicFrame>
      <p:graphicFrame>
        <p:nvGraphicFramePr>
          <p:cNvPr id="10" name="Table 9">
            <a:extLst>
              <a:ext uri="{FF2B5EF4-FFF2-40B4-BE49-F238E27FC236}">
                <a16:creationId xmlns="" xmlns:a16="http://schemas.microsoft.com/office/drawing/2014/main" id="{C5F5A49A-6B54-4854-8312-6BBCF4CADF9E}"/>
              </a:ext>
            </a:extLst>
          </p:cNvPr>
          <p:cNvGraphicFramePr>
            <a:graphicFrameLocks noGrp="1"/>
          </p:cNvGraphicFramePr>
          <p:nvPr/>
        </p:nvGraphicFramePr>
        <p:xfrm>
          <a:off x="4446247" y="1832340"/>
          <a:ext cx="4486926" cy="440246"/>
        </p:xfrm>
        <a:graphic>
          <a:graphicData uri="http://schemas.openxmlformats.org/drawingml/2006/table">
            <a:tbl>
              <a:tblPr firstRow="1" firstCol="1" bandRow="1">
                <a:tableStyleId>{5C22544A-7EE6-4342-B048-85BDC9FD1C3A}</a:tableStyleId>
              </a:tblPr>
              <a:tblGrid>
                <a:gridCol w="747821">
                  <a:extLst>
                    <a:ext uri="{9D8B030D-6E8A-4147-A177-3AD203B41FA5}">
                      <a16:colId xmlns="" xmlns:a16="http://schemas.microsoft.com/office/drawing/2014/main" val="8445830"/>
                    </a:ext>
                  </a:extLst>
                </a:gridCol>
                <a:gridCol w="747821">
                  <a:extLst>
                    <a:ext uri="{9D8B030D-6E8A-4147-A177-3AD203B41FA5}">
                      <a16:colId xmlns="" xmlns:a16="http://schemas.microsoft.com/office/drawing/2014/main" val="1361133522"/>
                    </a:ext>
                  </a:extLst>
                </a:gridCol>
                <a:gridCol w="747821">
                  <a:extLst>
                    <a:ext uri="{9D8B030D-6E8A-4147-A177-3AD203B41FA5}">
                      <a16:colId xmlns="" xmlns:a16="http://schemas.microsoft.com/office/drawing/2014/main" val="367625628"/>
                    </a:ext>
                  </a:extLst>
                </a:gridCol>
                <a:gridCol w="747821">
                  <a:extLst>
                    <a:ext uri="{9D8B030D-6E8A-4147-A177-3AD203B41FA5}">
                      <a16:colId xmlns="" xmlns:a16="http://schemas.microsoft.com/office/drawing/2014/main" val="4183387973"/>
                    </a:ext>
                  </a:extLst>
                </a:gridCol>
                <a:gridCol w="747821">
                  <a:extLst>
                    <a:ext uri="{9D8B030D-6E8A-4147-A177-3AD203B41FA5}">
                      <a16:colId xmlns="" xmlns:a16="http://schemas.microsoft.com/office/drawing/2014/main" val="2042905436"/>
                    </a:ext>
                  </a:extLst>
                </a:gridCol>
                <a:gridCol w="747821">
                  <a:extLst>
                    <a:ext uri="{9D8B030D-6E8A-4147-A177-3AD203B41FA5}">
                      <a16:colId xmlns="" xmlns:a16="http://schemas.microsoft.com/office/drawing/2014/main" val="1284247748"/>
                    </a:ext>
                  </a:extLst>
                </a:gridCol>
              </a:tblGrid>
              <a:tr h="371403">
                <a:tc>
                  <a:txBody>
                    <a:bodyPr/>
                    <a:lstStyle/>
                    <a:p>
                      <a:pPr algn="ctr">
                        <a:lnSpc>
                          <a:spcPct val="107000"/>
                        </a:lnSpc>
                        <a:spcAft>
                          <a:spcPts val="0"/>
                        </a:spcAft>
                      </a:pPr>
                      <a:r>
                        <a:rPr lang="en-IE" sz="900" dirty="0">
                          <a:solidFill>
                            <a:schemeClr val="bg1"/>
                          </a:solidFill>
                          <a:effectLst/>
                        </a:rPr>
                        <a:t>Strongly Agree</a:t>
                      </a:r>
                      <a:endParaRPr lang="en-I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188" marR="62188" marT="0" marB="0" anchor="ctr">
                    <a:solidFill>
                      <a:schemeClr val="accent1">
                        <a:lumMod val="75000"/>
                      </a:schemeClr>
                    </a:solidFill>
                  </a:tcPr>
                </a:tc>
                <a:tc>
                  <a:txBody>
                    <a:bodyPr/>
                    <a:lstStyle/>
                    <a:p>
                      <a:pPr algn="ctr">
                        <a:lnSpc>
                          <a:spcPct val="107000"/>
                        </a:lnSpc>
                        <a:spcAft>
                          <a:spcPts val="0"/>
                        </a:spcAft>
                      </a:pPr>
                      <a:r>
                        <a:rPr lang="en-IE" sz="900" dirty="0">
                          <a:solidFill>
                            <a:schemeClr val="bg1"/>
                          </a:solidFill>
                          <a:effectLst/>
                        </a:rPr>
                        <a:t>Agree</a:t>
                      </a:r>
                      <a:endParaRPr lang="en-I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188" marR="62188" marT="0" marB="0" anchor="ctr">
                    <a:solidFill>
                      <a:schemeClr val="accent1"/>
                    </a:solidFill>
                  </a:tcPr>
                </a:tc>
                <a:tc>
                  <a:txBody>
                    <a:bodyPr/>
                    <a:lstStyle/>
                    <a:p>
                      <a:pPr algn="ctr">
                        <a:lnSpc>
                          <a:spcPct val="107000"/>
                        </a:lnSpc>
                        <a:spcAft>
                          <a:spcPts val="0"/>
                        </a:spcAft>
                      </a:pPr>
                      <a:r>
                        <a:rPr lang="en-IE" sz="900" dirty="0">
                          <a:solidFill>
                            <a:schemeClr val="bg1"/>
                          </a:solidFill>
                          <a:effectLst/>
                        </a:rPr>
                        <a:t>Neither agree nor disagreed</a:t>
                      </a:r>
                      <a:endParaRPr lang="en-I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188" marR="62188" marT="0" marB="0" anchor="ctr">
                    <a:solidFill>
                      <a:schemeClr val="bg1">
                        <a:lumMod val="85000"/>
                      </a:schemeClr>
                    </a:solidFill>
                  </a:tcPr>
                </a:tc>
                <a:tc>
                  <a:txBody>
                    <a:bodyPr/>
                    <a:lstStyle/>
                    <a:p>
                      <a:pPr algn="ctr">
                        <a:lnSpc>
                          <a:spcPct val="107000"/>
                        </a:lnSpc>
                        <a:spcAft>
                          <a:spcPts val="0"/>
                        </a:spcAft>
                      </a:pPr>
                      <a:r>
                        <a:rPr lang="en-IE" sz="900" dirty="0">
                          <a:solidFill>
                            <a:schemeClr val="bg1"/>
                          </a:solidFill>
                          <a:effectLst/>
                        </a:rPr>
                        <a:t>Disagree</a:t>
                      </a:r>
                      <a:endParaRPr lang="en-I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188" marR="62188" marT="0" marB="0" anchor="ctr">
                    <a:solidFill>
                      <a:schemeClr val="accent5">
                        <a:lumMod val="40000"/>
                        <a:lumOff val="60000"/>
                      </a:schemeClr>
                    </a:solidFill>
                  </a:tcPr>
                </a:tc>
                <a:tc>
                  <a:txBody>
                    <a:bodyPr/>
                    <a:lstStyle/>
                    <a:p>
                      <a:pPr algn="ctr">
                        <a:lnSpc>
                          <a:spcPct val="107000"/>
                        </a:lnSpc>
                        <a:spcAft>
                          <a:spcPts val="0"/>
                        </a:spcAft>
                      </a:pPr>
                      <a:r>
                        <a:rPr lang="en-IE" sz="900" dirty="0">
                          <a:solidFill>
                            <a:schemeClr val="bg1"/>
                          </a:solidFill>
                          <a:effectLst/>
                        </a:rPr>
                        <a:t>Strongly disagree</a:t>
                      </a:r>
                      <a:endParaRPr lang="en-I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188" marR="62188" marT="0" marB="0" anchor="ctr">
                    <a:solidFill>
                      <a:schemeClr val="accent5"/>
                    </a:solidFill>
                  </a:tcPr>
                </a:tc>
                <a:tc>
                  <a:txBody>
                    <a:bodyPr/>
                    <a:lstStyle/>
                    <a:p>
                      <a:pPr algn="ctr">
                        <a:lnSpc>
                          <a:spcPct val="107000"/>
                        </a:lnSpc>
                        <a:spcAft>
                          <a:spcPts val="0"/>
                        </a:spcAft>
                      </a:pPr>
                      <a:r>
                        <a:rPr lang="en-I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N/A</a:t>
                      </a:r>
                    </a:p>
                  </a:txBody>
                  <a:tcPr marL="62188" marR="62188" marT="0" marB="0" anchor="ctr">
                    <a:solidFill>
                      <a:srgbClr val="54C0E8"/>
                    </a:solidFill>
                  </a:tcPr>
                </a:tc>
                <a:extLst>
                  <a:ext uri="{0D108BD9-81ED-4DB2-BD59-A6C34878D82A}">
                    <a16:rowId xmlns="" xmlns:a16="http://schemas.microsoft.com/office/drawing/2014/main" val="3552645084"/>
                  </a:ext>
                </a:extLst>
              </a:tr>
            </a:tbl>
          </a:graphicData>
        </a:graphic>
      </p:graphicFrame>
      <p:graphicFrame>
        <p:nvGraphicFramePr>
          <p:cNvPr id="11" name="Chart 10">
            <a:extLst>
              <a:ext uri="{FF2B5EF4-FFF2-40B4-BE49-F238E27FC236}">
                <a16:creationId xmlns="" xmlns:a16="http://schemas.microsoft.com/office/drawing/2014/main" id="{F63D9452-EBBB-4161-9DE0-6BA3F26D06F2}"/>
              </a:ext>
            </a:extLst>
          </p:cNvPr>
          <p:cNvGraphicFramePr/>
          <p:nvPr/>
        </p:nvGraphicFramePr>
        <p:xfrm>
          <a:off x="4304928" y="2279931"/>
          <a:ext cx="4628244" cy="327948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30530733"/>
      </p:ext>
    </p:extLst>
  </p:cSld>
  <p:clrMapOvr>
    <a:masterClrMapping/>
  </p:clrMapOvr>
  <p:transition spd="slow">
    <p:wipe dir="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 xmlns:a16="http://schemas.microsoft.com/office/drawing/2014/main" id="{479220B3-C5F1-40D0-8AE8-6E6FE208E5C1}"/>
              </a:ext>
            </a:extLst>
          </p:cNvPr>
          <p:cNvSpPr/>
          <p:nvPr/>
        </p:nvSpPr>
        <p:spPr>
          <a:xfrm>
            <a:off x="543908" y="5385411"/>
            <a:ext cx="9050850" cy="652897"/>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0578" eaLnBrk="1" hangingPunct="1">
              <a:defRPr/>
            </a:pPr>
            <a:endParaRPr lang="en-IE" sz="1904" dirty="0">
              <a:solidFill>
                <a:prstClr val="white"/>
              </a:solidFill>
            </a:endParaRPr>
          </a:p>
        </p:txBody>
      </p:sp>
      <p:sp>
        <p:nvSpPr>
          <p:cNvPr id="18" name="Rectangle 17">
            <a:extLst>
              <a:ext uri="{FF2B5EF4-FFF2-40B4-BE49-F238E27FC236}">
                <a16:creationId xmlns="" xmlns:a16="http://schemas.microsoft.com/office/drawing/2014/main" id="{6BFD9193-15C1-4FF5-B111-69A6CBF005C1}"/>
              </a:ext>
            </a:extLst>
          </p:cNvPr>
          <p:cNvSpPr/>
          <p:nvPr/>
        </p:nvSpPr>
        <p:spPr>
          <a:xfrm>
            <a:off x="520875" y="4359735"/>
            <a:ext cx="9050850" cy="983862"/>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0578" eaLnBrk="1" hangingPunct="1">
              <a:defRPr/>
            </a:pPr>
            <a:endParaRPr lang="en-IE" sz="1904" dirty="0">
              <a:solidFill>
                <a:prstClr val="white"/>
              </a:solidFill>
            </a:endParaRPr>
          </a:p>
        </p:txBody>
      </p:sp>
      <p:sp>
        <p:nvSpPr>
          <p:cNvPr id="17" name="Rectangle 16">
            <a:extLst>
              <a:ext uri="{FF2B5EF4-FFF2-40B4-BE49-F238E27FC236}">
                <a16:creationId xmlns="" xmlns:a16="http://schemas.microsoft.com/office/drawing/2014/main" id="{8AF8C9E0-4D1A-4795-8400-48EFC9D47AD8}"/>
              </a:ext>
            </a:extLst>
          </p:cNvPr>
          <p:cNvSpPr/>
          <p:nvPr/>
        </p:nvSpPr>
        <p:spPr>
          <a:xfrm>
            <a:off x="505407" y="3902606"/>
            <a:ext cx="9050850" cy="411023"/>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0578" eaLnBrk="1" hangingPunct="1">
              <a:defRPr/>
            </a:pPr>
            <a:endParaRPr lang="en-IE" sz="1904" dirty="0">
              <a:solidFill>
                <a:prstClr val="white"/>
              </a:solidFill>
            </a:endParaRPr>
          </a:p>
        </p:txBody>
      </p:sp>
      <p:sp>
        <p:nvSpPr>
          <p:cNvPr id="16" name="Rectangle 15">
            <a:extLst>
              <a:ext uri="{FF2B5EF4-FFF2-40B4-BE49-F238E27FC236}">
                <a16:creationId xmlns="" xmlns:a16="http://schemas.microsoft.com/office/drawing/2014/main" id="{00D19CC1-67AF-4B28-8706-5C79DF2E0EAD}"/>
              </a:ext>
            </a:extLst>
          </p:cNvPr>
          <p:cNvSpPr/>
          <p:nvPr/>
        </p:nvSpPr>
        <p:spPr>
          <a:xfrm>
            <a:off x="511397" y="3625968"/>
            <a:ext cx="9050850" cy="365205"/>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0578" eaLnBrk="1" hangingPunct="1">
              <a:defRPr/>
            </a:pPr>
            <a:endParaRPr lang="en-IE" sz="1904" dirty="0">
              <a:solidFill>
                <a:prstClr val="white"/>
              </a:solidFill>
            </a:endParaRPr>
          </a:p>
        </p:txBody>
      </p:sp>
      <p:sp>
        <p:nvSpPr>
          <p:cNvPr id="15" name="Rectangle 14">
            <a:extLst>
              <a:ext uri="{FF2B5EF4-FFF2-40B4-BE49-F238E27FC236}">
                <a16:creationId xmlns="" xmlns:a16="http://schemas.microsoft.com/office/drawing/2014/main" id="{344EA7CB-8068-4763-9390-07205D1BDEA8}"/>
              </a:ext>
            </a:extLst>
          </p:cNvPr>
          <p:cNvSpPr/>
          <p:nvPr/>
        </p:nvSpPr>
        <p:spPr>
          <a:xfrm>
            <a:off x="511397" y="2853020"/>
            <a:ext cx="9050850" cy="747593"/>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0578" eaLnBrk="1" hangingPunct="1">
              <a:defRPr/>
            </a:pPr>
            <a:endParaRPr lang="en-IE" sz="1904" dirty="0">
              <a:solidFill>
                <a:prstClr val="white"/>
              </a:solidFill>
            </a:endParaRPr>
          </a:p>
        </p:txBody>
      </p:sp>
      <p:sp>
        <p:nvSpPr>
          <p:cNvPr id="14" name="Rectangle 13">
            <a:extLst>
              <a:ext uri="{FF2B5EF4-FFF2-40B4-BE49-F238E27FC236}">
                <a16:creationId xmlns="" xmlns:a16="http://schemas.microsoft.com/office/drawing/2014/main" id="{87066E2C-0134-4FB3-9818-1BBA2885B938}"/>
              </a:ext>
            </a:extLst>
          </p:cNvPr>
          <p:cNvSpPr/>
          <p:nvPr/>
        </p:nvSpPr>
        <p:spPr>
          <a:xfrm>
            <a:off x="511397" y="1208905"/>
            <a:ext cx="9050850" cy="1717167"/>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0578" eaLnBrk="1" hangingPunct="1">
              <a:defRPr/>
            </a:pPr>
            <a:endParaRPr lang="en-IE" sz="1904" dirty="0">
              <a:solidFill>
                <a:prstClr val="white"/>
              </a:solidFill>
            </a:endParaRPr>
          </a:p>
        </p:txBody>
      </p:sp>
      <p:sp>
        <p:nvSpPr>
          <p:cNvPr id="24" name="Text Placeholder 23">
            <a:extLst>
              <a:ext uri="{FF2B5EF4-FFF2-40B4-BE49-F238E27FC236}">
                <a16:creationId xmlns="" xmlns:a16="http://schemas.microsoft.com/office/drawing/2014/main" id="{4129BBCF-0788-4469-BBB5-038D8F25D56C}"/>
              </a:ext>
            </a:extLst>
          </p:cNvPr>
          <p:cNvSpPr>
            <a:spLocks noGrp="1"/>
          </p:cNvSpPr>
          <p:nvPr>
            <p:ph type="body" sz="quarter" idx="49"/>
          </p:nvPr>
        </p:nvSpPr>
        <p:spPr/>
        <p:txBody>
          <a:bodyPr/>
          <a:lstStyle/>
          <a:p>
            <a:r>
              <a:rPr lang="en-IE" dirty="0"/>
              <a:t>Base : All Adults n - 1303</a:t>
            </a:r>
          </a:p>
          <a:p>
            <a:endParaRPr lang="en-IE" dirty="0"/>
          </a:p>
        </p:txBody>
      </p:sp>
      <p:sp>
        <p:nvSpPr>
          <p:cNvPr id="2" name="Title 1">
            <a:extLst>
              <a:ext uri="{FF2B5EF4-FFF2-40B4-BE49-F238E27FC236}">
                <a16:creationId xmlns="" xmlns:a16="http://schemas.microsoft.com/office/drawing/2014/main" id="{9B67E307-3389-49D6-A438-9CEA8926AE69}"/>
              </a:ext>
            </a:extLst>
          </p:cNvPr>
          <p:cNvSpPr>
            <a:spLocks noGrp="1"/>
          </p:cNvSpPr>
          <p:nvPr>
            <p:ph type="title"/>
          </p:nvPr>
        </p:nvSpPr>
        <p:spPr/>
        <p:txBody>
          <a:bodyPr>
            <a:normAutofit fontScale="90000"/>
          </a:bodyPr>
          <a:lstStyle/>
          <a:p>
            <a:r>
              <a:rPr lang="en-IE" dirty="0"/>
              <a:t>Attitudes towards the Arts</a:t>
            </a:r>
            <a:r>
              <a:rPr lang="en-IE" sz="1814" dirty="0"/>
              <a:t/>
            </a:r>
            <a:br>
              <a:rPr lang="en-IE" sz="1814" dirty="0"/>
            </a:br>
            <a:endParaRPr lang="en-IE" sz="1814" dirty="0">
              <a:solidFill>
                <a:schemeClr val="bg1">
                  <a:lumMod val="50000"/>
                </a:schemeClr>
              </a:solidFill>
            </a:endParaRPr>
          </a:p>
        </p:txBody>
      </p:sp>
      <p:sp>
        <p:nvSpPr>
          <p:cNvPr id="25" name="Text Placeholder 24">
            <a:extLst>
              <a:ext uri="{FF2B5EF4-FFF2-40B4-BE49-F238E27FC236}">
                <a16:creationId xmlns="" xmlns:a16="http://schemas.microsoft.com/office/drawing/2014/main" id="{8F63BF97-505D-4C30-AF84-3AE00F1EA1B4}"/>
              </a:ext>
            </a:extLst>
          </p:cNvPr>
          <p:cNvSpPr>
            <a:spLocks noGrp="1"/>
          </p:cNvSpPr>
          <p:nvPr>
            <p:ph type="body" sz="quarter" idx="60"/>
          </p:nvPr>
        </p:nvSpPr>
        <p:spPr/>
        <p:txBody>
          <a:bodyPr/>
          <a:lstStyle/>
          <a:p>
            <a:r>
              <a:rPr lang="en-IE" dirty="0"/>
              <a:t>Q.31 How much do you agree or disagree with each of the following statements: </a:t>
            </a:r>
          </a:p>
          <a:p>
            <a:endParaRPr lang="en-IE" dirty="0"/>
          </a:p>
        </p:txBody>
      </p:sp>
      <p:graphicFrame>
        <p:nvGraphicFramePr>
          <p:cNvPr id="4" name="Chart 3">
            <a:extLst>
              <a:ext uri="{FF2B5EF4-FFF2-40B4-BE49-F238E27FC236}">
                <a16:creationId xmlns="" xmlns:a16="http://schemas.microsoft.com/office/drawing/2014/main" id="{7F0C1C7B-EAF4-40DA-875B-CBB6404AC646}"/>
              </a:ext>
            </a:extLst>
          </p:cNvPr>
          <p:cNvGraphicFramePr/>
          <p:nvPr>
            <p:custDataLst>
              <p:tags r:id="rId1"/>
            </p:custDataLst>
            <p:extLst>
              <p:ext uri="{D42A27DB-BD31-4B8C-83A1-F6EECF244321}">
                <p14:modId xmlns:p14="http://schemas.microsoft.com/office/powerpoint/2010/main" val="1546549350"/>
              </p:ext>
            </p:extLst>
          </p:nvPr>
        </p:nvGraphicFramePr>
        <p:xfrm>
          <a:off x="2520440" y="947717"/>
          <a:ext cx="6546267" cy="513147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 xmlns:a16="http://schemas.microsoft.com/office/drawing/2014/main" id="{A7766D70-7C78-435A-8734-6265D286B761}"/>
              </a:ext>
            </a:extLst>
          </p:cNvPr>
          <p:cNvSpPr txBox="1"/>
          <p:nvPr/>
        </p:nvSpPr>
        <p:spPr>
          <a:xfrm>
            <a:off x="6896204" y="905223"/>
            <a:ext cx="303288" cy="287771"/>
          </a:xfrm>
          <a:prstGeom prst="rect">
            <a:avLst/>
          </a:prstGeom>
          <a:noFill/>
        </p:spPr>
        <p:txBody>
          <a:bodyPr wrap="none" rtlCol="0">
            <a:spAutoFit/>
          </a:bodyPr>
          <a:lstStyle/>
          <a:p>
            <a:pPr defTabSz="450578" eaLnBrk="1" hangingPunct="1">
              <a:defRPr/>
            </a:pPr>
            <a:r>
              <a:rPr lang="en-IE" sz="1200" dirty="0">
                <a:solidFill>
                  <a:prstClr val="black"/>
                </a:solidFill>
                <a:latin typeface="+mn-lt"/>
                <a:cs typeface="Arial" charset="0"/>
              </a:rPr>
              <a:t>%</a:t>
            </a:r>
          </a:p>
        </p:txBody>
      </p:sp>
      <p:sp>
        <p:nvSpPr>
          <p:cNvPr id="7" name="TextBox 6">
            <a:extLst>
              <a:ext uri="{FF2B5EF4-FFF2-40B4-BE49-F238E27FC236}">
                <a16:creationId xmlns="" xmlns:a16="http://schemas.microsoft.com/office/drawing/2014/main" id="{78CC544E-771B-464A-85BC-9FD380B38AB1}"/>
              </a:ext>
            </a:extLst>
          </p:cNvPr>
          <p:cNvSpPr txBox="1"/>
          <p:nvPr/>
        </p:nvSpPr>
        <p:spPr>
          <a:xfrm>
            <a:off x="6388973" y="704076"/>
            <a:ext cx="1176284" cy="287771"/>
          </a:xfrm>
          <a:prstGeom prst="rect">
            <a:avLst/>
          </a:prstGeom>
          <a:noFill/>
        </p:spPr>
        <p:txBody>
          <a:bodyPr wrap="none" rtlCol="0">
            <a:spAutoFit/>
          </a:bodyPr>
          <a:lstStyle/>
          <a:p>
            <a:pPr defTabSz="450578" eaLnBrk="1" hangingPunct="1">
              <a:defRPr/>
            </a:pPr>
            <a:r>
              <a:rPr lang="en-IE" sz="1270" b="1" dirty="0">
                <a:solidFill>
                  <a:prstClr val="black"/>
                </a:solidFill>
                <a:latin typeface="+mn-lt"/>
                <a:cs typeface="Arial" charset="0"/>
              </a:rPr>
              <a:t>Strongly Agree</a:t>
            </a:r>
          </a:p>
        </p:txBody>
      </p:sp>
      <p:sp>
        <p:nvSpPr>
          <p:cNvPr id="5" name="Rectangle 4">
            <a:extLst>
              <a:ext uri="{FF2B5EF4-FFF2-40B4-BE49-F238E27FC236}">
                <a16:creationId xmlns="" xmlns:a16="http://schemas.microsoft.com/office/drawing/2014/main" id="{8C88599D-8EB6-4492-8D84-5112AC1DC408}"/>
              </a:ext>
            </a:extLst>
          </p:cNvPr>
          <p:cNvSpPr/>
          <p:nvPr/>
        </p:nvSpPr>
        <p:spPr>
          <a:xfrm>
            <a:off x="525358" y="1228234"/>
            <a:ext cx="1174782" cy="245773"/>
          </a:xfrm>
          <a:prstGeom prst="rect">
            <a:avLst/>
          </a:prstGeom>
          <a:solidFill>
            <a:schemeClr val="bg1">
              <a:lumMod val="95000"/>
            </a:schemeClr>
          </a:solidFill>
        </p:spPr>
        <p:txBody>
          <a:bodyPr wrap="square">
            <a:spAutoFit/>
          </a:bodyPr>
          <a:lstStyle/>
          <a:p>
            <a:pPr defTabSz="450578" eaLnBrk="1" hangingPunct="1">
              <a:defRPr/>
            </a:pPr>
            <a:r>
              <a:rPr lang="en-IE" sz="997" b="1" dirty="0">
                <a:solidFill>
                  <a:prstClr val="black"/>
                </a:solidFill>
                <a:latin typeface="+mn-lt"/>
                <a:ea typeface="Times New Roman" panose="02020603050405020304" pitchFamily="18" charset="0"/>
                <a:cs typeface="Times New Roman" panose="02020603050405020304" pitchFamily="18" charset="0"/>
              </a:rPr>
              <a:t>Cultural value</a:t>
            </a:r>
            <a:endParaRPr lang="en-IE" sz="997" dirty="0">
              <a:solidFill>
                <a:prstClr val="black"/>
              </a:solidFill>
              <a:latin typeface="+mn-lt"/>
              <a:cs typeface="Arial" charset="0"/>
            </a:endParaRPr>
          </a:p>
        </p:txBody>
      </p:sp>
      <p:sp>
        <p:nvSpPr>
          <p:cNvPr id="8" name="Rectangle 7">
            <a:extLst>
              <a:ext uri="{FF2B5EF4-FFF2-40B4-BE49-F238E27FC236}">
                <a16:creationId xmlns="" xmlns:a16="http://schemas.microsoft.com/office/drawing/2014/main" id="{3894F8A8-5B1A-4E5D-AE02-76DECB21E4B7}"/>
              </a:ext>
            </a:extLst>
          </p:cNvPr>
          <p:cNvSpPr/>
          <p:nvPr/>
        </p:nvSpPr>
        <p:spPr>
          <a:xfrm>
            <a:off x="525358" y="2976372"/>
            <a:ext cx="811441" cy="245773"/>
          </a:xfrm>
          <a:prstGeom prst="rect">
            <a:avLst/>
          </a:prstGeom>
          <a:solidFill>
            <a:schemeClr val="bg1">
              <a:lumMod val="95000"/>
            </a:schemeClr>
          </a:solidFill>
        </p:spPr>
        <p:txBody>
          <a:bodyPr wrap="none">
            <a:spAutoFit/>
          </a:bodyPr>
          <a:lstStyle/>
          <a:p>
            <a:pPr defTabSz="450578" eaLnBrk="1" hangingPunct="1">
              <a:defRPr/>
            </a:pPr>
            <a:r>
              <a:rPr lang="en-IE" sz="997" b="1" dirty="0">
                <a:solidFill>
                  <a:prstClr val="black"/>
                </a:solidFill>
                <a:latin typeface="+mn-lt"/>
                <a:ea typeface="Times New Roman" panose="02020603050405020304" pitchFamily="18" charset="0"/>
                <a:cs typeface="Times New Roman" panose="02020603050405020304" pitchFamily="18" charset="0"/>
              </a:rPr>
              <a:t>Social value</a:t>
            </a:r>
            <a:endParaRPr lang="en-IE" sz="997" dirty="0">
              <a:solidFill>
                <a:prstClr val="black"/>
              </a:solidFill>
              <a:latin typeface="+mn-lt"/>
              <a:cs typeface="Arial" charset="0"/>
            </a:endParaRPr>
          </a:p>
        </p:txBody>
      </p:sp>
      <p:sp>
        <p:nvSpPr>
          <p:cNvPr id="9" name="Rectangle 8">
            <a:extLst>
              <a:ext uri="{FF2B5EF4-FFF2-40B4-BE49-F238E27FC236}">
                <a16:creationId xmlns="" xmlns:a16="http://schemas.microsoft.com/office/drawing/2014/main" id="{6D26A877-8D57-4263-82D0-0CE4919CA35A}"/>
              </a:ext>
            </a:extLst>
          </p:cNvPr>
          <p:cNvSpPr/>
          <p:nvPr/>
        </p:nvSpPr>
        <p:spPr>
          <a:xfrm>
            <a:off x="556113" y="3632995"/>
            <a:ext cx="574196" cy="245773"/>
          </a:xfrm>
          <a:prstGeom prst="rect">
            <a:avLst/>
          </a:prstGeom>
          <a:solidFill>
            <a:schemeClr val="bg1">
              <a:lumMod val="95000"/>
            </a:schemeClr>
          </a:solidFill>
        </p:spPr>
        <p:txBody>
          <a:bodyPr wrap="none">
            <a:spAutoFit/>
          </a:bodyPr>
          <a:lstStyle/>
          <a:p>
            <a:pPr defTabSz="450578" eaLnBrk="1" hangingPunct="1">
              <a:defRPr/>
            </a:pPr>
            <a:r>
              <a:rPr lang="en-IE" sz="997" b="1" dirty="0">
                <a:solidFill>
                  <a:prstClr val="black"/>
                </a:solidFill>
                <a:latin typeface="+mn-lt"/>
                <a:ea typeface="Times New Roman" panose="02020603050405020304" pitchFamily="18" charset="0"/>
                <a:cs typeface="Times New Roman" panose="02020603050405020304" pitchFamily="18" charset="0"/>
              </a:rPr>
              <a:t>Quality</a:t>
            </a:r>
            <a:endParaRPr lang="en-IE" sz="997" dirty="0">
              <a:solidFill>
                <a:prstClr val="black"/>
              </a:solidFill>
              <a:latin typeface="+mn-lt"/>
              <a:cs typeface="Arial" charset="0"/>
            </a:endParaRPr>
          </a:p>
        </p:txBody>
      </p:sp>
      <p:sp>
        <p:nvSpPr>
          <p:cNvPr id="10" name="Rectangle 9">
            <a:extLst>
              <a:ext uri="{FF2B5EF4-FFF2-40B4-BE49-F238E27FC236}">
                <a16:creationId xmlns="" xmlns:a16="http://schemas.microsoft.com/office/drawing/2014/main" id="{430629A4-C11F-44D3-B708-07987E140B31}"/>
              </a:ext>
            </a:extLst>
          </p:cNvPr>
          <p:cNvSpPr/>
          <p:nvPr/>
        </p:nvSpPr>
        <p:spPr>
          <a:xfrm>
            <a:off x="525357" y="4050250"/>
            <a:ext cx="1027845" cy="245773"/>
          </a:xfrm>
          <a:prstGeom prst="rect">
            <a:avLst/>
          </a:prstGeom>
          <a:solidFill>
            <a:schemeClr val="bg1">
              <a:lumMod val="95000"/>
            </a:schemeClr>
          </a:solidFill>
        </p:spPr>
        <p:txBody>
          <a:bodyPr wrap="none">
            <a:spAutoFit/>
          </a:bodyPr>
          <a:lstStyle/>
          <a:p>
            <a:pPr defTabSz="450578" eaLnBrk="1" hangingPunct="1">
              <a:defRPr/>
            </a:pPr>
            <a:r>
              <a:rPr lang="en-IE" sz="997" b="1" dirty="0">
                <a:solidFill>
                  <a:prstClr val="black"/>
                </a:solidFill>
                <a:latin typeface="+mn-lt"/>
                <a:ea typeface="Times New Roman" panose="02020603050405020304" pitchFamily="18" charset="0"/>
                <a:cs typeface="Times New Roman" panose="02020603050405020304" pitchFamily="18" charset="0"/>
              </a:rPr>
              <a:t>Economic Value</a:t>
            </a:r>
            <a:endParaRPr lang="en-IE" sz="997" dirty="0">
              <a:solidFill>
                <a:prstClr val="black"/>
              </a:solidFill>
              <a:latin typeface="+mn-lt"/>
              <a:cs typeface="Arial" charset="0"/>
            </a:endParaRPr>
          </a:p>
        </p:txBody>
      </p:sp>
      <p:sp>
        <p:nvSpPr>
          <p:cNvPr id="11" name="Rectangle 10">
            <a:extLst>
              <a:ext uri="{FF2B5EF4-FFF2-40B4-BE49-F238E27FC236}">
                <a16:creationId xmlns="" xmlns:a16="http://schemas.microsoft.com/office/drawing/2014/main" id="{5DAD942C-70B0-4EB1-80FA-CA6B19CBF79E}"/>
              </a:ext>
            </a:extLst>
          </p:cNvPr>
          <p:cNvSpPr/>
          <p:nvPr/>
        </p:nvSpPr>
        <p:spPr>
          <a:xfrm>
            <a:off x="573980" y="4471261"/>
            <a:ext cx="655949" cy="245773"/>
          </a:xfrm>
          <a:prstGeom prst="rect">
            <a:avLst/>
          </a:prstGeom>
          <a:solidFill>
            <a:schemeClr val="bg1">
              <a:lumMod val="95000"/>
            </a:schemeClr>
          </a:solidFill>
        </p:spPr>
        <p:txBody>
          <a:bodyPr wrap="none">
            <a:spAutoFit/>
          </a:bodyPr>
          <a:lstStyle/>
          <a:p>
            <a:pPr defTabSz="450578" eaLnBrk="1" hangingPunct="1">
              <a:defRPr/>
            </a:pPr>
            <a:r>
              <a:rPr lang="en-IE" sz="997" b="1" dirty="0">
                <a:solidFill>
                  <a:prstClr val="black"/>
                </a:solidFill>
                <a:latin typeface="+mn-lt"/>
                <a:ea typeface="Times New Roman" panose="02020603050405020304" pitchFamily="18" charset="0"/>
                <a:cs typeface="Times New Roman" panose="02020603050405020304" pitchFamily="18" charset="0"/>
              </a:rPr>
              <a:t>Diversity</a:t>
            </a:r>
            <a:endParaRPr lang="en-IE" sz="997" dirty="0">
              <a:solidFill>
                <a:prstClr val="black"/>
              </a:solidFill>
              <a:latin typeface="+mn-lt"/>
              <a:cs typeface="Arial" charset="0"/>
            </a:endParaRPr>
          </a:p>
        </p:txBody>
      </p:sp>
      <p:sp>
        <p:nvSpPr>
          <p:cNvPr id="12" name="Rectangle 11">
            <a:extLst>
              <a:ext uri="{FF2B5EF4-FFF2-40B4-BE49-F238E27FC236}">
                <a16:creationId xmlns="" xmlns:a16="http://schemas.microsoft.com/office/drawing/2014/main" id="{60FDEC94-0F38-4A26-9CD9-FF1FADA7F8F5}"/>
              </a:ext>
            </a:extLst>
          </p:cNvPr>
          <p:cNvSpPr/>
          <p:nvPr/>
        </p:nvSpPr>
        <p:spPr>
          <a:xfrm>
            <a:off x="531506" y="5432312"/>
            <a:ext cx="1229824" cy="245773"/>
          </a:xfrm>
          <a:prstGeom prst="rect">
            <a:avLst/>
          </a:prstGeom>
          <a:solidFill>
            <a:schemeClr val="bg1">
              <a:lumMod val="95000"/>
            </a:schemeClr>
          </a:solidFill>
        </p:spPr>
        <p:txBody>
          <a:bodyPr wrap="none">
            <a:spAutoFit/>
          </a:bodyPr>
          <a:lstStyle/>
          <a:p>
            <a:pPr defTabSz="450578" eaLnBrk="1" hangingPunct="1">
              <a:defRPr/>
            </a:pPr>
            <a:r>
              <a:rPr lang="en-IE" sz="997" b="1" dirty="0">
                <a:solidFill>
                  <a:prstClr val="black"/>
                </a:solidFill>
                <a:latin typeface="+mn-lt"/>
                <a:ea typeface="Times New Roman" panose="02020603050405020304" pitchFamily="18" charset="0"/>
                <a:cs typeface="Times New Roman" panose="02020603050405020304" pitchFamily="18" charset="0"/>
              </a:rPr>
              <a:t>Personal well-being</a:t>
            </a:r>
            <a:endParaRPr lang="en-IE" sz="997" dirty="0">
              <a:solidFill>
                <a:prstClr val="black"/>
              </a:solidFill>
              <a:latin typeface="+mn-lt"/>
              <a:cs typeface="Arial" charset="0"/>
            </a:endParaRPr>
          </a:p>
        </p:txBody>
      </p:sp>
      <p:graphicFrame>
        <p:nvGraphicFramePr>
          <p:cNvPr id="13" name="Table 12">
            <a:extLst>
              <a:ext uri="{FF2B5EF4-FFF2-40B4-BE49-F238E27FC236}">
                <a16:creationId xmlns="" xmlns:a16="http://schemas.microsoft.com/office/drawing/2014/main" id="{29D00282-044A-4946-AF8D-D198F7908741}"/>
              </a:ext>
            </a:extLst>
          </p:cNvPr>
          <p:cNvGraphicFramePr>
            <a:graphicFrameLocks noGrp="1"/>
          </p:cNvGraphicFramePr>
          <p:nvPr/>
        </p:nvGraphicFramePr>
        <p:xfrm>
          <a:off x="1622857" y="1280747"/>
          <a:ext cx="3917816" cy="4692381"/>
        </p:xfrm>
        <a:graphic>
          <a:graphicData uri="http://schemas.openxmlformats.org/drawingml/2006/table">
            <a:tbl>
              <a:tblPr>
                <a:tableStyleId>{5C22544A-7EE6-4342-B048-85BDC9FD1C3A}</a:tableStyleId>
              </a:tblPr>
              <a:tblGrid>
                <a:gridCol w="3917816">
                  <a:extLst>
                    <a:ext uri="{9D8B030D-6E8A-4147-A177-3AD203B41FA5}">
                      <a16:colId xmlns="" xmlns:a16="http://schemas.microsoft.com/office/drawing/2014/main" val="2500643973"/>
                    </a:ext>
                  </a:extLst>
                </a:gridCol>
              </a:tblGrid>
              <a:tr h="274518">
                <a:tc>
                  <a:txBody>
                    <a:bodyPr/>
                    <a:lstStyle/>
                    <a:p>
                      <a:pPr algn="r" fontAlgn="t"/>
                      <a:r>
                        <a:rPr lang="en-IE" sz="1100" kern="1200" dirty="0">
                          <a:solidFill>
                            <a:schemeClr val="tx1">
                              <a:lumMod val="75000"/>
                              <a:lumOff val="25000"/>
                            </a:schemeClr>
                          </a:solidFill>
                          <a:latin typeface="+mn-lt"/>
                          <a:ea typeface="+mn-ea"/>
                          <a:cs typeface="+mn-cs"/>
                        </a:rPr>
                        <a:t>Art education in schools (e.g. dance, drama, music, etc.) is as important as science education</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545676029"/>
                  </a:ext>
                </a:extLst>
              </a:tr>
              <a:tr h="274518">
                <a:tc>
                  <a:txBody>
                    <a:bodyPr/>
                    <a:lstStyle/>
                    <a:p>
                      <a:pPr algn="r" fontAlgn="t"/>
                      <a:r>
                        <a:rPr lang="en-IE" sz="1100" kern="1200" dirty="0">
                          <a:solidFill>
                            <a:schemeClr val="tx1">
                              <a:lumMod val="75000"/>
                              <a:lumOff val="25000"/>
                            </a:schemeClr>
                          </a:solidFill>
                          <a:latin typeface="+mn-lt"/>
                          <a:ea typeface="+mn-ea"/>
                          <a:cs typeface="+mn-cs"/>
                        </a:rPr>
                        <a:t>As much importance should be given to providing </a:t>
                      </a:r>
                      <a:r>
                        <a:rPr lang="en-IE" sz="1100" b="1" kern="1200" dirty="0">
                          <a:solidFill>
                            <a:schemeClr val="tx1">
                              <a:lumMod val="75000"/>
                              <a:lumOff val="25000"/>
                            </a:schemeClr>
                          </a:solidFill>
                          <a:latin typeface="+mn-lt"/>
                          <a:ea typeface="+mn-ea"/>
                          <a:cs typeface="+mn-cs"/>
                        </a:rPr>
                        <a:t>arts amenities </a:t>
                      </a:r>
                      <a:r>
                        <a:rPr lang="en-IE" sz="1100" kern="1200" dirty="0">
                          <a:solidFill>
                            <a:schemeClr val="tx1">
                              <a:lumMod val="75000"/>
                              <a:lumOff val="25000"/>
                            </a:schemeClr>
                          </a:solidFill>
                          <a:latin typeface="+mn-lt"/>
                          <a:ea typeface="+mn-ea"/>
                          <a:cs typeface="+mn-cs"/>
                        </a:rPr>
                        <a:t>as is given to providing sports amenities</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413574054"/>
                  </a:ext>
                </a:extLst>
              </a:tr>
              <a:tr h="272879">
                <a:tc>
                  <a:txBody>
                    <a:bodyPr/>
                    <a:lstStyle/>
                    <a:p>
                      <a:pPr algn="r" fontAlgn="t"/>
                      <a:r>
                        <a:rPr lang="en-IE" sz="1100" kern="1200" dirty="0">
                          <a:solidFill>
                            <a:schemeClr val="tx1">
                              <a:lumMod val="75000"/>
                              <a:lumOff val="25000"/>
                            </a:schemeClr>
                          </a:solidFill>
                          <a:latin typeface="+mn-lt"/>
                          <a:ea typeface="+mn-ea"/>
                          <a:cs typeface="+mn-cs"/>
                        </a:rPr>
                        <a:t>The arts help us express and define </a:t>
                      </a:r>
                      <a:r>
                        <a:rPr lang="en-IE" sz="1100" b="1" kern="1200" dirty="0">
                          <a:solidFill>
                            <a:schemeClr val="tx1">
                              <a:lumMod val="75000"/>
                              <a:lumOff val="25000"/>
                            </a:schemeClr>
                          </a:solidFill>
                          <a:latin typeface="+mn-lt"/>
                          <a:ea typeface="+mn-ea"/>
                          <a:cs typeface="+mn-cs"/>
                        </a:rPr>
                        <a:t>what it means to be Irish</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800015773"/>
                  </a:ext>
                </a:extLst>
              </a:tr>
              <a:tr h="272879">
                <a:tc>
                  <a:txBody>
                    <a:bodyPr/>
                    <a:lstStyle/>
                    <a:p>
                      <a:pPr algn="r" fontAlgn="t"/>
                      <a:r>
                        <a:rPr lang="en-IE" sz="1100" kern="1200" dirty="0">
                          <a:solidFill>
                            <a:schemeClr val="tx1">
                              <a:lumMod val="75000"/>
                              <a:lumOff val="25000"/>
                            </a:schemeClr>
                          </a:solidFill>
                          <a:latin typeface="+mn-lt"/>
                          <a:ea typeface="+mn-ea"/>
                          <a:cs typeface="+mn-cs"/>
                        </a:rPr>
                        <a:t>Ireland is a </a:t>
                      </a:r>
                      <a:r>
                        <a:rPr lang="en-IE" sz="1100" b="1" kern="1200" dirty="0">
                          <a:solidFill>
                            <a:schemeClr val="tx1">
                              <a:lumMod val="75000"/>
                              <a:lumOff val="25000"/>
                            </a:schemeClr>
                          </a:solidFill>
                          <a:latin typeface="+mn-lt"/>
                          <a:ea typeface="+mn-ea"/>
                          <a:cs typeface="+mn-cs"/>
                        </a:rPr>
                        <a:t>creative nation</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680758069"/>
                  </a:ext>
                </a:extLst>
              </a:tr>
              <a:tr h="272879">
                <a:tc>
                  <a:txBody>
                    <a:bodyPr/>
                    <a:lstStyle/>
                    <a:p>
                      <a:pPr algn="r" fontAlgn="t"/>
                      <a:r>
                        <a:rPr lang="en-IE" sz="1100" kern="1200" dirty="0">
                          <a:solidFill>
                            <a:schemeClr val="tx1">
                              <a:lumMod val="75000"/>
                              <a:lumOff val="25000"/>
                            </a:schemeClr>
                          </a:solidFill>
                          <a:latin typeface="+mn-lt"/>
                          <a:ea typeface="+mn-ea"/>
                          <a:cs typeface="+mn-cs"/>
                        </a:rPr>
                        <a:t>The arts locally help give my county or region a </a:t>
                      </a:r>
                      <a:r>
                        <a:rPr lang="en-IE" sz="1100" b="1" kern="1200" dirty="0">
                          <a:solidFill>
                            <a:schemeClr val="tx1">
                              <a:lumMod val="75000"/>
                              <a:lumOff val="25000"/>
                            </a:schemeClr>
                          </a:solidFill>
                          <a:latin typeface="+mn-lt"/>
                          <a:ea typeface="+mn-ea"/>
                          <a:cs typeface="+mn-cs"/>
                        </a:rPr>
                        <a:t>distinctive identity</a:t>
                      </a:r>
                      <a:r>
                        <a:rPr lang="en-IE" sz="1100" kern="1200" dirty="0">
                          <a:solidFill>
                            <a:schemeClr val="tx1">
                              <a:lumMod val="75000"/>
                              <a:lumOff val="25000"/>
                            </a:schemeClr>
                          </a:solidFill>
                          <a:latin typeface="+mn-lt"/>
                          <a:ea typeface="+mn-ea"/>
                          <a:cs typeface="+mn-cs"/>
                        </a:rPr>
                        <a:t>.</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989391099"/>
                  </a:ext>
                </a:extLst>
              </a:tr>
              <a:tr h="274518">
                <a:tc>
                  <a:txBody>
                    <a:bodyPr/>
                    <a:lstStyle/>
                    <a:p>
                      <a:pPr algn="r" fontAlgn="t"/>
                      <a:r>
                        <a:rPr lang="en-IE" sz="1100" kern="1200" dirty="0">
                          <a:solidFill>
                            <a:schemeClr val="tx1">
                              <a:lumMod val="75000"/>
                              <a:lumOff val="25000"/>
                            </a:schemeClr>
                          </a:solidFill>
                          <a:latin typeface="+mn-lt"/>
                          <a:ea typeface="+mn-ea"/>
                          <a:cs typeface="+mn-cs"/>
                        </a:rPr>
                        <a:t>Involvement in the arts makes me feel a </a:t>
                      </a:r>
                      <a:r>
                        <a:rPr lang="en-IE" sz="1100" b="1" kern="1200" dirty="0">
                          <a:solidFill>
                            <a:schemeClr val="tx1">
                              <a:lumMod val="75000"/>
                              <a:lumOff val="25000"/>
                            </a:schemeClr>
                          </a:solidFill>
                          <a:latin typeface="+mn-lt"/>
                          <a:ea typeface="+mn-ea"/>
                          <a:cs typeface="+mn-cs"/>
                        </a:rPr>
                        <a:t>stronger connection </a:t>
                      </a:r>
                      <a:r>
                        <a:rPr lang="en-IE" sz="1100" kern="1200" dirty="0">
                          <a:solidFill>
                            <a:schemeClr val="tx1">
                              <a:lumMod val="75000"/>
                              <a:lumOff val="25000"/>
                            </a:schemeClr>
                          </a:solidFill>
                          <a:latin typeface="+mn-lt"/>
                          <a:ea typeface="+mn-ea"/>
                          <a:cs typeface="+mn-cs"/>
                        </a:rPr>
                        <a:t>to </a:t>
                      </a:r>
                      <a:r>
                        <a:rPr lang="en-IE" sz="1100" b="1" kern="1200" dirty="0">
                          <a:solidFill>
                            <a:schemeClr val="tx1">
                              <a:lumMod val="75000"/>
                              <a:lumOff val="25000"/>
                            </a:schemeClr>
                          </a:solidFill>
                          <a:latin typeface="+mn-lt"/>
                          <a:ea typeface="+mn-ea"/>
                          <a:cs typeface="+mn-cs"/>
                        </a:rPr>
                        <a:t>where I live</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153438446"/>
                  </a:ext>
                </a:extLst>
              </a:tr>
              <a:tr h="272879">
                <a:tc>
                  <a:txBody>
                    <a:bodyPr/>
                    <a:lstStyle/>
                    <a:p>
                      <a:pPr algn="r" fontAlgn="t"/>
                      <a:r>
                        <a:rPr lang="en-IE" sz="1100" kern="1200" dirty="0">
                          <a:solidFill>
                            <a:schemeClr val="tx1">
                              <a:lumMod val="75000"/>
                              <a:lumOff val="25000"/>
                            </a:schemeClr>
                          </a:solidFill>
                          <a:latin typeface="+mn-lt"/>
                          <a:ea typeface="+mn-ea"/>
                          <a:cs typeface="+mn-cs"/>
                        </a:rPr>
                        <a:t>Overall, the arts in Ireland are of </a:t>
                      </a:r>
                      <a:r>
                        <a:rPr lang="en-IE" sz="1100" b="1" kern="1200" dirty="0">
                          <a:solidFill>
                            <a:schemeClr val="tx1">
                              <a:lumMod val="75000"/>
                              <a:lumOff val="25000"/>
                            </a:schemeClr>
                          </a:solidFill>
                          <a:latin typeface="+mn-lt"/>
                          <a:ea typeface="+mn-ea"/>
                          <a:cs typeface="+mn-cs"/>
                        </a:rPr>
                        <a:t>high quality</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745524715"/>
                  </a:ext>
                </a:extLst>
              </a:tr>
              <a:tr h="272879">
                <a:tc>
                  <a:txBody>
                    <a:bodyPr/>
                    <a:lstStyle/>
                    <a:p>
                      <a:pPr algn="r" fontAlgn="t"/>
                      <a:r>
                        <a:rPr lang="en-IE" sz="1100" kern="1200" dirty="0">
                          <a:solidFill>
                            <a:schemeClr val="tx1">
                              <a:lumMod val="75000"/>
                              <a:lumOff val="25000"/>
                            </a:schemeClr>
                          </a:solidFill>
                          <a:latin typeface="+mn-lt"/>
                          <a:ea typeface="+mn-ea"/>
                          <a:cs typeface="+mn-cs"/>
                        </a:rPr>
                        <a:t>The arts in Ireland should receive </a:t>
                      </a:r>
                      <a:r>
                        <a:rPr lang="en-IE" sz="1100" b="1" kern="1200" dirty="0">
                          <a:solidFill>
                            <a:schemeClr val="tx1">
                              <a:lumMod val="75000"/>
                              <a:lumOff val="25000"/>
                            </a:schemeClr>
                          </a:solidFill>
                          <a:latin typeface="+mn-lt"/>
                          <a:ea typeface="+mn-ea"/>
                          <a:cs typeface="+mn-cs"/>
                        </a:rPr>
                        <a:t>public funding</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718870041"/>
                  </a:ext>
                </a:extLst>
              </a:tr>
              <a:tr h="272879">
                <a:tc>
                  <a:txBody>
                    <a:bodyPr/>
                    <a:lstStyle/>
                    <a:p>
                      <a:pPr algn="r" fontAlgn="t"/>
                      <a:r>
                        <a:rPr lang="en-IE" sz="1100" kern="1200" dirty="0">
                          <a:solidFill>
                            <a:schemeClr val="tx1">
                              <a:lumMod val="75000"/>
                              <a:lumOff val="25000"/>
                            </a:schemeClr>
                          </a:solidFill>
                          <a:latin typeface="+mn-lt"/>
                          <a:ea typeface="+mn-ea"/>
                          <a:cs typeface="+mn-cs"/>
                        </a:rPr>
                        <a:t>The arts in Ireland are </a:t>
                      </a:r>
                      <a:r>
                        <a:rPr lang="en-IE" sz="1100" b="1" kern="1200" dirty="0">
                          <a:solidFill>
                            <a:schemeClr val="tx1">
                              <a:lumMod val="75000"/>
                              <a:lumOff val="25000"/>
                            </a:schemeClr>
                          </a:solidFill>
                          <a:latin typeface="+mn-lt"/>
                          <a:ea typeface="+mn-ea"/>
                          <a:cs typeface="+mn-cs"/>
                        </a:rPr>
                        <a:t>underfunded</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336531640"/>
                  </a:ext>
                </a:extLst>
              </a:tr>
              <a:tr h="274518">
                <a:tc>
                  <a:txBody>
                    <a:bodyPr/>
                    <a:lstStyle/>
                    <a:p>
                      <a:pPr algn="r" fontAlgn="t"/>
                      <a:r>
                        <a:rPr lang="en-IE" sz="1100" kern="1200" dirty="0">
                          <a:solidFill>
                            <a:schemeClr val="tx1">
                              <a:lumMod val="75000"/>
                              <a:lumOff val="25000"/>
                            </a:schemeClr>
                          </a:solidFill>
                          <a:latin typeface="+mn-lt"/>
                          <a:ea typeface="+mn-ea"/>
                          <a:cs typeface="+mn-cs"/>
                        </a:rPr>
                        <a:t>Ireland’s reputation for the arts helps bring </a:t>
                      </a:r>
                      <a:r>
                        <a:rPr lang="en-IE" sz="1100" b="1" kern="1200" dirty="0">
                          <a:solidFill>
                            <a:schemeClr val="tx1">
                              <a:lumMod val="75000"/>
                              <a:lumOff val="25000"/>
                            </a:schemeClr>
                          </a:solidFill>
                          <a:latin typeface="+mn-lt"/>
                          <a:ea typeface="+mn-ea"/>
                          <a:cs typeface="+mn-cs"/>
                        </a:rPr>
                        <a:t>visitors and tourists to Ireland </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76714891"/>
                  </a:ext>
                </a:extLst>
              </a:tr>
              <a:tr h="274518">
                <a:tc>
                  <a:txBody>
                    <a:bodyPr/>
                    <a:lstStyle/>
                    <a:p>
                      <a:pPr algn="r" fontAlgn="t"/>
                      <a:r>
                        <a:rPr lang="en-IE" sz="1100" kern="1200" dirty="0">
                          <a:solidFill>
                            <a:schemeClr val="tx1">
                              <a:lumMod val="75000"/>
                              <a:lumOff val="25000"/>
                            </a:schemeClr>
                          </a:solidFill>
                          <a:latin typeface="+mn-lt"/>
                          <a:ea typeface="+mn-ea"/>
                          <a:cs typeface="+mn-cs"/>
                        </a:rPr>
                        <a:t>The arts from different cultures give us an insight into the lives of people from </a:t>
                      </a:r>
                      <a:r>
                        <a:rPr lang="en-IE" sz="1100" b="1" kern="1200" dirty="0">
                          <a:solidFill>
                            <a:schemeClr val="tx1">
                              <a:lumMod val="75000"/>
                              <a:lumOff val="25000"/>
                            </a:schemeClr>
                          </a:solidFill>
                          <a:latin typeface="+mn-lt"/>
                          <a:ea typeface="+mn-ea"/>
                          <a:cs typeface="+mn-cs"/>
                        </a:rPr>
                        <a:t>different cultures</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992098976"/>
                  </a:ext>
                </a:extLst>
              </a:tr>
              <a:tr h="272879">
                <a:tc>
                  <a:txBody>
                    <a:bodyPr/>
                    <a:lstStyle/>
                    <a:p>
                      <a:pPr algn="r" fontAlgn="t"/>
                      <a:r>
                        <a:rPr lang="en-IE" sz="1100" b="1" kern="1200" dirty="0">
                          <a:solidFill>
                            <a:schemeClr val="tx1">
                              <a:lumMod val="75000"/>
                              <a:lumOff val="25000"/>
                            </a:schemeClr>
                          </a:solidFill>
                          <a:latin typeface="+mn-lt"/>
                          <a:ea typeface="+mn-ea"/>
                          <a:cs typeface="+mn-cs"/>
                        </a:rPr>
                        <a:t>I cannot afford to attend</a:t>
                      </a:r>
                      <a:r>
                        <a:rPr lang="en-IE" sz="1100" kern="1200" dirty="0">
                          <a:solidFill>
                            <a:schemeClr val="tx1">
                              <a:lumMod val="75000"/>
                              <a:lumOff val="25000"/>
                            </a:schemeClr>
                          </a:solidFill>
                          <a:latin typeface="+mn-lt"/>
                          <a:ea typeface="+mn-ea"/>
                          <a:cs typeface="+mn-cs"/>
                        </a:rPr>
                        <a:t> as many arts events as I might wish </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740154826"/>
                  </a:ext>
                </a:extLst>
              </a:tr>
              <a:tr h="407985">
                <a:tc>
                  <a:txBody>
                    <a:bodyPr/>
                    <a:lstStyle/>
                    <a:p>
                      <a:pPr algn="r" fontAlgn="t"/>
                      <a:r>
                        <a:rPr lang="en-IE" sz="1100" kern="1200" dirty="0">
                          <a:solidFill>
                            <a:schemeClr val="tx1">
                              <a:lumMod val="75000"/>
                              <a:lumOff val="25000"/>
                            </a:schemeClr>
                          </a:solidFill>
                          <a:latin typeface="+mn-lt"/>
                          <a:ea typeface="+mn-ea"/>
                          <a:cs typeface="+mn-cs"/>
                        </a:rPr>
                        <a:t>There are </a:t>
                      </a:r>
                      <a:r>
                        <a:rPr lang="en-IE" sz="1100" b="1" kern="1200" dirty="0">
                          <a:solidFill>
                            <a:schemeClr val="tx1">
                              <a:lumMod val="75000"/>
                              <a:lumOff val="25000"/>
                            </a:schemeClr>
                          </a:solidFill>
                          <a:latin typeface="+mn-lt"/>
                          <a:ea typeface="+mn-ea"/>
                          <a:cs typeface="+mn-cs"/>
                        </a:rPr>
                        <a:t>equal opportunities for everyone </a:t>
                      </a:r>
                      <a:r>
                        <a:rPr lang="en-IE" sz="1100" kern="1200" dirty="0">
                          <a:solidFill>
                            <a:schemeClr val="tx1">
                              <a:lumMod val="75000"/>
                              <a:lumOff val="25000"/>
                            </a:schemeClr>
                          </a:solidFill>
                          <a:latin typeface="+mn-lt"/>
                          <a:ea typeface="+mn-ea"/>
                          <a:cs typeface="+mn-cs"/>
                        </a:rPr>
                        <a:t>living in Ireland to attend and participate in the arts, (regardless of class, age, ethnicity, disability etc) </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499787040"/>
                  </a:ext>
                </a:extLst>
              </a:tr>
              <a:tr h="272879">
                <a:tc>
                  <a:txBody>
                    <a:bodyPr/>
                    <a:lstStyle/>
                    <a:p>
                      <a:pPr algn="r" fontAlgn="t"/>
                      <a:r>
                        <a:rPr lang="en-IE" sz="1100" kern="1200" dirty="0">
                          <a:solidFill>
                            <a:schemeClr val="tx1">
                              <a:lumMod val="75000"/>
                              <a:lumOff val="25000"/>
                            </a:schemeClr>
                          </a:solidFill>
                          <a:latin typeface="+mn-lt"/>
                          <a:ea typeface="+mn-ea"/>
                          <a:cs typeface="+mn-cs"/>
                        </a:rPr>
                        <a:t>The arts make for a richer and </a:t>
                      </a:r>
                      <a:r>
                        <a:rPr lang="en-IE" sz="1100" b="1" kern="1200" dirty="0">
                          <a:solidFill>
                            <a:schemeClr val="tx1">
                              <a:lumMod val="75000"/>
                              <a:lumOff val="25000"/>
                            </a:schemeClr>
                          </a:solidFill>
                          <a:latin typeface="+mn-lt"/>
                          <a:ea typeface="+mn-ea"/>
                          <a:cs typeface="+mn-cs"/>
                        </a:rPr>
                        <a:t>more meaningful life </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577210516"/>
                  </a:ext>
                </a:extLst>
              </a:tr>
              <a:tr h="272879">
                <a:tc>
                  <a:txBody>
                    <a:bodyPr/>
                    <a:lstStyle/>
                    <a:p>
                      <a:pPr algn="r" fontAlgn="t"/>
                      <a:r>
                        <a:rPr lang="en-IE" sz="1100" kern="1200" dirty="0">
                          <a:solidFill>
                            <a:schemeClr val="tx1">
                              <a:lumMod val="75000"/>
                              <a:lumOff val="25000"/>
                            </a:schemeClr>
                          </a:solidFill>
                          <a:latin typeface="+mn-lt"/>
                          <a:ea typeface="+mn-ea"/>
                          <a:cs typeface="+mn-cs"/>
                        </a:rPr>
                        <a:t>The arts play a </a:t>
                      </a:r>
                      <a:r>
                        <a:rPr lang="en-IE" sz="1100" b="1" kern="1200" dirty="0">
                          <a:solidFill>
                            <a:schemeClr val="tx1">
                              <a:lumMod val="75000"/>
                              <a:lumOff val="25000"/>
                            </a:schemeClr>
                          </a:solidFill>
                          <a:latin typeface="+mn-lt"/>
                          <a:ea typeface="+mn-ea"/>
                          <a:cs typeface="+mn-cs"/>
                        </a:rPr>
                        <a:t>significant part in my life</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355133433"/>
                  </a:ext>
                </a:extLst>
              </a:tr>
            </a:tbl>
          </a:graphicData>
        </a:graphic>
      </p:graphicFrame>
      <p:graphicFrame>
        <p:nvGraphicFramePr>
          <p:cNvPr id="26" name="Table 26">
            <a:extLst>
              <a:ext uri="{FF2B5EF4-FFF2-40B4-BE49-F238E27FC236}">
                <a16:creationId xmlns="" xmlns:a16="http://schemas.microsoft.com/office/drawing/2014/main" id="{A5C8EF36-8D63-4CAA-967E-E36E209FB700}"/>
              </a:ext>
            </a:extLst>
          </p:cNvPr>
          <p:cNvGraphicFramePr>
            <a:graphicFrameLocks noGrp="1"/>
          </p:cNvGraphicFramePr>
          <p:nvPr>
            <p:extLst>
              <p:ext uri="{D42A27DB-BD31-4B8C-83A1-F6EECF244321}">
                <p14:modId xmlns:p14="http://schemas.microsoft.com/office/powerpoint/2010/main" val="3130992008"/>
              </p:ext>
            </p:extLst>
          </p:nvPr>
        </p:nvGraphicFramePr>
        <p:xfrm>
          <a:off x="8337376" y="1265953"/>
          <a:ext cx="373380" cy="4784876"/>
        </p:xfrm>
        <a:graphic>
          <a:graphicData uri="http://schemas.openxmlformats.org/drawingml/2006/table">
            <a:tbl>
              <a:tblPr firstRow="1" bandRow="1">
                <a:tableStyleId>{5C22544A-7EE6-4342-B048-85BDC9FD1C3A}</a:tableStyleId>
              </a:tblPr>
              <a:tblGrid>
                <a:gridCol w="373380">
                  <a:extLst>
                    <a:ext uri="{9D8B030D-6E8A-4147-A177-3AD203B41FA5}">
                      <a16:colId xmlns="" xmlns:a16="http://schemas.microsoft.com/office/drawing/2014/main" val="916783956"/>
                    </a:ext>
                  </a:extLst>
                </a:gridCol>
              </a:tblGrid>
              <a:tr h="337145">
                <a:tc>
                  <a:txBody>
                    <a:bodyPr/>
                    <a:lstStyle/>
                    <a:p>
                      <a:pPr algn="ctr"/>
                      <a:r>
                        <a:rPr lang="en-IE" sz="1200" b="0" dirty="0">
                          <a:solidFill>
                            <a:schemeClr val="tx1">
                              <a:lumMod val="75000"/>
                              <a:lumOff val="25000"/>
                            </a:schemeClr>
                          </a:solidFill>
                        </a:rPr>
                        <a:t>36</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 xmlns:a16="http://schemas.microsoft.com/office/drawing/2014/main" val="356766501"/>
                  </a:ext>
                </a:extLst>
              </a:tr>
              <a:tr h="337145">
                <a:tc>
                  <a:txBody>
                    <a:bodyPr/>
                    <a:lstStyle/>
                    <a:p>
                      <a:pPr algn="ctr"/>
                      <a:r>
                        <a:rPr lang="en-IE" sz="1200" b="0" dirty="0">
                          <a:solidFill>
                            <a:schemeClr val="tx1">
                              <a:lumMod val="75000"/>
                              <a:lumOff val="25000"/>
                            </a:schemeClr>
                          </a:solidFill>
                        </a:rPr>
                        <a:t>36</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 xmlns:a16="http://schemas.microsoft.com/office/drawing/2014/main" val="171529680"/>
                  </a:ext>
                </a:extLst>
              </a:tr>
              <a:tr h="0">
                <a:tc>
                  <a:txBody>
                    <a:bodyPr/>
                    <a:lstStyle/>
                    <a:p>
                      <a:pPr algn="ctr"/>
                      <a:r>
                        <a:rPr lang="en-IE" sz="1200" b="0" dirty="0">
                          <a:solidFill>
                            <a:schemeClr val="tx1">
                              <a:lumMod val="75000"/>
                              <a:lumOff val="25000"/>
                            </a:schemeClr>
                          </a:solidFill>
                        </a:rPr>
                        <a:t>32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 xmlns:a16="http://schemas.microsoft.com/office/drawing/2014/main" val="361094442"/>
                  </a:ext>
                </a:extLst>
              </a:tr>
              <a:tr h="206325">
                <a:tc>
                  <a:txBody>
                    <a:bodyPr/>
                    <a:lstStyle/>
                    <a:p>
                      <a:pPr algn="ctr"/>
                      <a:r>
                        <a:rPr lang="en-IE" sz="1200" b="0" dirty="0">
                          <a:solidFill>
                            <a:schemeClr val="tx1">
                              <a:lumMod val="75000"/>
                              <a:lumOff val="25000"/>
                            </a:schemeClr>
                          </a:solidFill>
                        </a:rPr>
                        <a:t>39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 xmlns:a16="http://schemas.microsoft.com/office/drawing/2014/main" val="1411654513"/>
                  </a:ext>
                </a:extLst>
              </a:tr>
              <a:tr h="337145">
                <a:tc>
                  <a:txBody>
                    <a:bodyPr/>
                    <a:lstStyle/>
                    <a:p>
                      <a:pPr algn="ctr"/>
                      <a:r>
                        <a:rPr lang="en-IE" sz="1200" b="0" dirty="0">
                          <a:solidFill>
                            <a:schemeClr val="tx1">
                              <a:lumMod val="75000"/>
                              <a:lumOff val="25000"/>
                            </a:schemeClr>
                          </a:solidFill>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 xmlns:a16="http://schemas.microsoft.com/office/drawing/2014/main" val="52672375"/>
                  </a:ext>
                </a:extLst>
              </a:tr>
              <a:tr h="242932">
                <a:tc>
                  <a:txBody>
                    <a:bodyPr/>
                    <a:lstStyle/>
                    <a:p>
                      <a:pPr algn="ctr"/>
                      <a:r>
                        <a:rPr lang="en-IE" sz="1200" b="0" dirty="0">
                          <a:solidFill>
                            <a:schemeClr val="tx1">
                              <a:lumMod val="75000"/>
                              <a:lumOff val="25000"/>
                            </a:schemeClr>
                          </a:solidFill>
                        </a:rPr>
                        <a:t>23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 xmlns:a16="http://schemas.microsoft.com/office/drawing/2014/main" val="2466499377"/>
                  </a:ext>
                </a:extLst>
              </a:tr>
              <a:tr h="374491">
                <a:tc>
                  <a:txBody>
                    <a:bodyPr/>
                    <a:lstStyle/>
                    <a:p>
                      <a:pPr algn="ctr"/>
                      <a:r>
                        <a:rPr lang="en-IE" sz="1200" b="0" dirty="0">
                          <a:solidFill>
                            <a:schemeClr val="tx1">
                              <a:lumMod val="75000"/>
                              <a:lumOff val="25000"/>
                            </a:schemeClr>
                          </a:solidFill>
                        </a:rPr>
                        <a:t>36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 xmlns:a16="http://schemas.microsoft.com/office/drawing/2014/main" val="842435259"/>
                  </a:ext>
                </a:extLst>
              </a:tr>
              <a:tr h="337145">
                <a:tc>
                  <a:txBody>
                    <a:bodyPr/>
                    <a:lstStyle/>
                    <a:p>
                      <a:pPr algn="ctr"/>
                      <a:r>
                        <a:rPr lang="en-IE" sz="1200" b="0" dirty="0">
                          <a:solidFill>
                            <a:schemeClr val="tx1">
                              <a:lumMod val="75000"/>
                              <a:lumOff val="25000"/>
                            </a:schemeClr>
                          </a:solidFill>
                        </a:rPr>
                        <a:t>39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 xmlns:a16="http://schemas.microsoft.com/office/drawing/2014/main" val="3141748108"/>
                  </a:ext>
                </a:extLst>
              </a:tr>
              <a:tr h="553120">
                <a:tc>
                  <a:txBody>
                    <a:bodyPr/>
                    <a:lstStyle/>
                    <a:p>
                      <a:pPr algn="ctr"/>
                      <a:r>
                        <a:rPr lang="en-IE" sz="1200" b="0" dirty="0">
                          <a:solidFill>
                            <a:schemeClr val="tx1">
                              <a:lumMod val="75000"/>
                              <a:lumOff val="25000"/>
                            </a:schemeClr>
                          </a:solidFill>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 xmlns:a16="http://schemas.microsoft.com/office/drawing/2014/main" val="3436888898"/>
                  </a:ext>
                </a:extLst>
              </a:tr>
              <a:tr h="337145">
                <a:tc>
                  <a:txBody>
                    <a:bodyPr/>
                    <a:lstStyle/>
                    <a:p>
                      <a:pPr algn="ctr"/>
                      <a:r>
                        <a:rPr lang="en-IE" sz="1200" b="0" dirty="0">
                          <a:solidFill>
                            <a:schemeClr val="tx1">
                              <a:lumMod val="75000"/>
                              <a:lumOff val="25000"/>
                            </a:schemeClr>
                          </a:solidFill>
                        </a:rPr>
                        <a:t>36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 xmlns:a16="http://schemas.microsoft.com/office/drawing/2014/main" val="3468083497"/>
                  </a:ext>
                </a:extLst>
              </a:tr>
              <a:tr h="337145">
                <a:tc>
                  <a:txBody>
                    <a:bodyPr/>
                    <a:lstStyle/>
                    <a:p>
                      <a:pPr algn="ctr"/>
                      <a:r>
                        <a:rPr lang="en-IE" sz="1200" b="0" dirty="0">
                          <a:solidFill>
                            <a:schemeClr val="tx1">
                              <a:lumMod val="75000"/>
                              <a:lumOff val="25000"/>
                            </a:schemeClr>
                          </a:solidFill>
                        </a:rPr>
                        <a:t>23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 xmlns:a16="http://schemas.microsoft.com/office/drawing/2014/main" val="3499809544"/>
                  </a:ext>
                </a:extLst>
              </a:tr>
              <a:tr h="337145">
                <a:tc>
                  <a:txBody>
                    <a:bodyPr/>
                    <a:lstStyle/>
                    <a:p>
                      <a:pPr algn="ctr"/>
                      <a:r>
                        <a:rPr lang="en-IE" sz="1200" b="0" dirty="0">
                          <a:solidFill>
                            <a:schemeClr val="tx1">
                              <a:lumMod val="75000"/>
                              <a:lumOff val="25000"/>
                            </a:schemeClr>
                          </a:solidFill>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 xmlns:a16="http://schemas.microsoft.com/office/drawing/2014/main" val="2841861644"/>
                  </a:ext>
                </a:extLst>
              </a:tr>
              <a:tr h="337145">
                <a:tc>
                  <a:txBody>
                    <a:bodyPr/>
                    <a:lstStyle/>
                    <a:p>
                      <a:pPr algn="ctr"/>
                      <a:r>
                        <a:rPr lang="en-IE" sz="1200" b="0" dirty="0">
                          <a:solidFill>
                            <a:schemeClr val="tx1">
                              <a:lumMod val="75000"/>
                              <a:lumOff val="25000"/>
                            </a:schemeClr>
                          </a:solidFill>
                        </a:rPr>
                        <a:t>34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 xmlns:a16="http://schemas.microsoft.com/office/drawing/2014/main" val="262638526"/>
                  </a:ext>
                </a:extLst>
              </a:tr>
              <a:tr h="337145">
                <a:tc>
                  <a:txBody>
                    <a:bodyPr/>
                    <a:lstStyle/>
                    <a:p>
                      <a:pPr algn="ctr"/>
                      <a:r>
                        <a:rPr lang="en-IE" sz="1200" b="0" dirty="0">
                          <a:solidFill>
                            <a:schemeClr val="tx1">
                              <a:lumMod val="75000"/>
                              <a:lumOff val="25000"/>
                            </a:schemeClr>
                          </a:solidFill>
                        </a:rPr>
                        <a:t>21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 xmlns:a16="http://schemas.microsoft.com/office/drawing/2014/main" val="2861439016"/>
                  </a:ext>
                </a:extLst>
              </a:tr>
            </a:tbl>
          </a:graphicData>
        </a:graphic>
      </p:graphicFrame>
      <p:sp>
        <p:nvSpPr>
          <p:cNvPr id="22" name="TextBox 21">
            <a:extLst>
              <a:ext uri="{FF2B5EF4-FFF2-40B4-BE49-F238E27FC236}">
                <a16:creationId xmlns="" xmlns:a16="http://schemas.microsoft.com/office/drawing/2014/main" id="{8DD833A5-55D8-41B2-B884-373CF2A93BA4}"/>
              </a:ext>
            </a:extLst>
          </p:cNvPr>
          <p:cNvSpPr txBox="1"/>
          <p:nvPr/>
        </p:nvSpPr>
        <p:spPr>
          <a:xfrm>
            <a:off x="8257745" y="692696"/>
            <a:ext cx="511679" cy="287771"/>
          </a:xfrm>
          <a:prstGeom prst="rect">
            <a:avLst/>
          </a:prstGeom>
          <a:noFill/>
        </p:spPr>
        <p:txBody>
          <a:bodyPr wrap="none" rtlCol="0">
            <a:spAutoFit/>
          </a:bodyPr>
          <a:lstStyle/>
          <a:p>
            <a:pPr defTabSz="450578" eaLnBrk="1" hangingPunct="1">
              <a:defRPr/>
            </a:pPr>
            <a:r>
              <a:rPr lang="en-IE" sz="1270" b="1" dirty="0">
                <a:solidFill>
                  <a:prstClr val="black"/>
                </a:solidFill>
                <a:latin typeface="+mn-lt"/>
                <a:cs typeface="Arial" charset="0"/>
              </a:rPr>
              <a:t>2018</a:t>
            </a:r>
          </a:p>
        </p:txBody>
      </p:sp>
    </p:spTree>
    <p:extLst>
      <p:ext uri="{BB962C8B-B14F-4D97-AF65-F5344CB8AC3E}">
        <p14:creationId xmlns:p14="http://schemas.microsoft.com/office/powerpoint/2010/main" val="2754053216"/>
      </p:ext>
    </p:extLst>
  </p:cSld>
  <p:clrMapOvr>
    <a:masterClrMapping/>
  </p:clrMapOvr>
  <p:transition spd="slow">
    <p:wipe dir="r"/>
  </p:transition>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87066E2C-0134-4FB3-9818-1BBA2885B938}"/>
              </a:ext>
            </a:extLst>
          </p:cNvPr>
          <p:cNvSpPr/>
          <p:nvPr/>
        </p:nvSpPr>
        <p:spPr>
          <a:xfrm>
            <a:off x="511397" y="1578786"/>
            <a:ext cx="9050850" cy="3874419"/>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0578" eaLnBrk="1" hangingPunct="1">
              <a:defRPr/>
            </a:pPr>
            <a:endParaRPr lang="en-IE" sz="1904" dirty="0">
              <a:solidFill>
                <a:prstClr val="white"/>
              </a:solidFill>
            </a:endParaRPr>
          </a:p>
        </p:txBody>
      </p:sp>
      <p:sp>
        <p:nvSpPr>
          <p:cNvPr id="4" name="Text Placeholder 3">
            <a:extLst>
              <a:ext uri="{FF2B5EF4-FFF2-40B4-BE49-F238E27FC236}">
                <a16:creationId xmlns="" xmlns:a16="http://schemas.microsoft.com/office/drawing/2014/main" id="{07066FF4-69F6-462A-A46C-C9A88472BD8C}"/>
              </a:ext>
            </a:extLst>
          </p:cNvPr>
          <p:cNvSpPr>
            <a:spLocks noGrp="1"/>
          </p:cNvSpPr>
          <p:nvPr>
            <p:ph type="body" sz="quarter" idx="49"/>
          </p:nvPr>
        </p:nvSpPr>
        <p:spPr/>
        <p:txBody>
          <a:bodyPr/>
          <a:lstStyle/>
          <a:p>
            <a:r>
              <a:rPr lang="en-IE" dirty="0"/>
              <a:t>Base : All Adults n - 1303</a:t>
            </a:r>
          </a:p>
          <a:p>
            <a:endParaRPr lang="en-IE" dirty="0"/>
          </a:p>
        </p:txBody>
      </p:sp>
      <p:sp>
        <p:nvSpPr>
          <p:cNvPr id="2" name="Title 1">
            <a:extLst>
              <a:ext uri="{FF2B5EF4-FFF2-40B4-BE49-F238E27FC236}">
                <a16:creationId xmlns="" xmlns:a16="http://schemas.microsoft.com/office/drawing/2014/main" id="{9B67E307-3389-49D6-A438-9CEA8926AE69}"/>
              </a:ext>
            </a:extLst>
          </p:cNvPr>
          <p:cNvSpPr>
            <a:spLocks noGrp="1"/>
          </p:cNvSpPr>
          <p:nvPr>
            <p:ph type="title"/>
          </p:nvPr>
        </p:nvSpPr>
        <p:spPr/>
        <p:txBody>
          <a:bodyPr>
            <a:normAutofit fontScale="90000"/>
          </a:bodyPr>
          <a:lstStyle/>
          <a:p>
            <a:r>
              <a:rPr lang="en-IE" dirty="0"/>
              <a:t>Attitudes towards the Arts II</a:t>
            </a:r>
            <a:r>
              <a:rPr lang="en-IE" sz="1814" dirty="0"/>
              <a:t/>
            </a:r>
            <a:br>
              <a:rPr lang="en-IE" sz="1814" dirty="0"/>
            </a:br>
            <a:endParaRPr lang="en-IE" sz="1814" dirty="0">
              <a:solidFill>
                <a:schemeClr val="bg1">
                  <a:lumMod val="50000"/>
                </a:schemeClr>
              </a:solidFill>
            </a:endParaRPr>
          </a:p>
        </p:txBody>
      </p:sp>
      <p:sp>
        <p:nvSpPr>
          <p:cNvPr id="8" name="Text Placeholder 7">
            <a:extLst>
              <a:ext uri="{FF2B5EF4-FFF2-40B4-BE49-F238E27FC236}">
                <a16:creationId xmlns="" xmlns:a16="http://schemas.microsoft.com/office/drawing/2014/main" id="{A62E5B2F-ED8E-4671-B697-2A19BF77D973}"/>
              </a:ext>
            </a:extLst>
          </p:cNvPr>
          <p:cNvSpPr>
            <a:spLocks noGrp="1"/>
          </p:cNvSpPr>
          <p:nvPr>
            <p:ph type="body" sz="quarter" idx="60"/>
          </p:nvPr>
        </p:nvSpPr>
        <p:spPr/>
        <p:txBody>
          <a:bodyPr/>
          <a:lstStyle/>
          <a:p>
            <a:r>
              <a:rPr lang="en-IE" dirty="0"/>
              <a:t>Q.31 How much do you agree or disagree with each of the following statements: </a:t>
            </a:r>
          </a:p>
          <a:p>
            <a:endParaRPr lang="en-IE" dirty="0"/>
          </a:p>
        </p:txBody>
      </p:sp>
      <p:sp>
        <p:nvSpPr>
          <p:cNvPr id="3" name="TextBox 2">
            <a:extLst>
              <a:ext uri="{FF2B5EF4-FFF2-40B4-BE49-F238E27FC236}">
                <a16:creationId xmlns="" xmlns:a16="http://schemas.microsoft.com/office/drawing/2014/main" id="{A7766D70-7C78-435A-8734-6265D286B761}"/>
              </a:ext>
            </a:extLst>
          </p:cNvPr>
          <p:cNvSpPr txBox="1"/>
          <p:nvPr/>
        </p:nvSpPr>
        <p:spPr>
          <a:xfrm>
            <a:off x="5862231" y="1248710"/>
            <a:ext cx="303288" cy="287771"/>
          </a:xfrm>
          <a:prstGeom prst="rect">
            <a:avLst/>
          </a:prstGeom>
          <a:noFill/>
        </p:spPr>
        <p:txBody>
          <a:bodyPr wrap="none" rtlCol="0">
            <a:spAutoFit/>
          </a:bodyPr>
          <a:lstStyle/>
          <a:p>
            <a:pPr defTabSz="450578" eaLnBrk="1" hangingPunct="1">
              <a:defRPr/>
            </a:pPr>
            <a:r>
              <a:rPr lang="en-IE" sz="1200" dirty="0">
                <a:solidFill>
                  <a:prstClr val="black"/>
                </a:solidFill>
                <a:latin typeface="+mn-lt"/>
                <a:cs typeface="Arial" charset="0"/>
              </a:rPr>
              <a:t>%</a:t>
            </a:r>
          </a:p>
        </p:txBody>
      </p:sp>
      <p:sp>
        <p:nvSpPr>
          <p:cNvPr id="7" name="TextBox 6">
            <a:extLst>
              <a:ext uri="{FF2B5EF4-FFF2-40B4-BE49-F238E27FC236}">
                <a16:creationId xmlns="" xmlns:a16="http://schemas.microsoft.com/office/drawing/2014/main" id="{78CC544E-771B-464A-85BC-9FD380B38AB1}"/>
              </a:ext>
            </a:extLst>
          </p:cNvPr>
          <p:cNvSpPr txBox="1"/>
          <p:nvPr/>
        </p:nvSpPr>
        <p:spPr>
          <a:xfrm>
            <a:off x="5425733" y="978465"/>
            <a:ext cx="1176284" cy="287771"/>
          </a:xfrm>
          <a:prstGeom prst="rect">
            <a:avLst/>
          </a:prstGeom>
          <a:noFill/>
        </p:spPr>
        <p:txBody>
          <a:bodyPr wrap="none" rtlCol="0">
            <a:spAutoFit/>
          </a:bodyPr>
          <a:lstStyle/>
          <a:p>
            <a:pPr defTabSz="450578" eaLnBrk="1" hangingPunct="1">
              <a:defRPr/>
            </a:pPr>
            <a:r>
              <a:rPr lang="en-IE" sz="1270" b="1" dirty="0">
                <a:solidFill>
                  <a:prstClr val="black"/>
                </a:solidFill>
                <a:latin typeface="+mn-lt"/>
                <a:cs typeface="Arial" charset="0"/>
              </a:rPr>
              <a:t>Strongly Agree</a:t>
            </a:r>
          </a:p>
        </p:txBody>
      </p:sp>
      <p:sp>
        <p:nvSpPr>
          <p:cNvPr id="5" name="Rectangle 4">
            <a:extLst>
              <a:ext uri="{FF2B5EF4-FFF2-40B4-BE49-F238E27FC236}">
                <a16:creationId xmlns="" xmlns:a16="http://schemas.microsoft.com/office/drawing/2014/main" id="{8C88599D-8EB6-4492-8D84-5112AC1DC408}"/>
              </a:ext>
            </a:extLst>
          </p:cNvPr>
          <p:cNvSpPr/>
          <p:nvPr/>
        </p:nvSpPr>
        <p:spPr>
          <a:xfrm>
            <a:off x="525358" y="1815907"/>
            <a:ext cx="1691338" cy="307777"/>
          </a:xfrm>
          <a:prstGeom prst="rect">
            <a:avLst/>
          </a:prstGeom>
          <a:solidFill>
            <a:schemeClr val="bg1">
              <a:lumMod val="95000"/>
            </a:schemeClr>
          </a:solidFill>
        </p:spPr>
        <p:txBody>
          <a:bodyPr wrap="square">
            <a:spAutoFit/>
          </a:bodyPr>
          <a:lstStyle/>
          <a:p>
            <a:pPr defTabSz="450578" eaLnBrk="1" hangingPunct="1">
              <a:defRPr/>
            </a:pPr>
            <a:r>
              <a:rPr lang="en-IE" sz="1400" b="1" dirty="0">
                <a:solidFill>
                  <a:prstClr val="black"/>
                </a:solidFill>
                <a:latin typeface="+mn-lt"/>
                <a:ea typeface="Times New Roman" panose="02020603050405020304" pitchFamily="18" charset="0"/>
                <a:cs typeface="Times New Roman" panose="02020603050405020304" pitchFamily="18" charset="0"/>
              </a:rPr>
              <a:t>Family and Arts</a:t>
            </a:r>
            <a:endParaRPr lang="en-IE" sz="1400" dirty="0">
              <a:solidFill>
                <a:prstClr val="black"/>
              </a:solidFill>
              <a:latin typeface="+mn-lt"/>
              <a:cs typeface="Arial" charset="0"/>
            </a:endParaRPr>
          </a:p>
        </p:txBody>
      </p:sp>
      <p:graphicFrame>
        <p:nvGraphicFramePr>
          <p:cNvPr id="13" name="Table 12">
            <a:extLst>
              <a:ext uri="{FF2B5EF4-FFF2-40B4-BE49-F238E27FC236}">
                <a16:creationId xmlns="" xmlns:a16="http://schemas.microsoft.com/office/drawing/2014/main" id="{29D00282-044A-4946-AF8D-D198F7908741}"/>
              </a:ext>
            </a:extLst>
          </p:cNvPr>
          <p:cNvGraphicFramePr>
            <a:graphicFrameLocks noGrp="1"/>
          </p:cNvGraphicFramePr>
          <p:nvPr/>
        </p:nvGraphicFramePr>
        <p:xfrm>
          <a:off x="1631040" y="1938417"/>
          <a:ext cx="3917816" cy="3279482"/>
        </p:xfrm>
        <a:graphic>
          <a:graphicData uri="http://schemas.openxmlformats.org/drawingml/2006/table">
            <a:tbl>
              <a:tblPr>
                <a:tableStyleId>{5C22544A-7EE6-4342-B048-85BDC9FD1C3A}</a:tableStyleId>
              </a:tblPr>
              <a:tblGrid>
                <a:gridCol w="3917816">
                  <a:extLst>
                    <a:ext uri="{9D8B030D-6E8A-4147-A177-3AD203B41FA5}">
                      <a16:colId xmlns="" xmlns:a16="http://schemas.microsoft.com/office/drawing/2014/main" val="2500643973"/>
                    </a:ext>
                  </a:extLst>
                </a:gridCol>
              </a:tblGrid>
              <a:tr h="910626">
                <a:tc>
                  <a:txBody>
                    <a:bodyPr/>
                    <a:lstStyle/>
                    <a:p>
                      <a:pPr algn="r" fontAlgn="t"/>
                      <a:r>
                        <a:rPr lang="en-IE" sz="1100" b="1" u="none" strike="noStrike" kern="1200" dirty="0">
                          <a:solidFill>
                            <a:schemeClr val="accent1"/>
                          </a:solidFill>
                          <a:effectLst/>
                          <a:latin typeface="+mn-lt"/>
                          <a:ea typeface="+mn-ea"/>
                          <a:cs typeface="+mn-cs"/>
                        </a:rPr>
                        <a:t>My parents </a:t>
                      </a:r>
                      <a:r>
                        <a:rPr lang="en-IE" sz="1100" u="none" strike="noStrike" kern="1200" dirty="0">
                          <a:solidFill>
                            <a:schemeClr val="dk1"/>
                          </a:solidFill>
                          <a:effectLst/>
                          <a:latin typeface="+mn-lt"/>
                          <a:ea typeface="+mn-ea"/>
                          <a:cs typeface="+mn-cs"/>
                        </a:rPr>
                        <a:t>took a strong interest in the arts</a:t>
                      </a:r>
                    </a:p>
                  </a:txBody>
                  <a:tcPr marL="8637" marR="8637" marT="8637"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545676029"/>
                  </a:ext>
                </a:extLst>
              </a:tr>
              <a:tr h="848860">
                <a:tc>
                  <a:txBody>
                    <a:bodyPr/>
                    <a:lstStyle/>
                    <a:p>
                      <a:pPr algn="r" fontAlgn="t"/>
                      <a:r>
                        <a:rPr lang="en-IE" sz="1100" b="1" u="none" strike="noStrike" kern="1200" dirty="0">
                          <a:solidFill>
                            <a:schemeClr val="accent1"/>
                          </a:solidFill>
                          <a:effectLst/>
                          <a:latin typeface="+mn-lt"/>
                          <a:ea typeface="+mn-ea"/>
                          <a:cs typeface="+mn-cs"/>
                        </a:rPr>
                        <a:t>Others in my family </a:t>
                      </a:r>
                      <a:r>
                        <a:rPr lang="en-IE" sz="1100" u="none" strike="noStrike" kern="1200" dirty="0">
                          <a:solidFill>
                            <a:schemeClr val="dk1"/>
                          </a:solidFill>
                          <a:effectLst/>
                          <a:latin typeface="+mn-lt"/>
                          <a:ea typeface="+mn-ea"/>
                          <a:cs typeface="+mn-cs"/>
                        </a:rPr>
                        <a:t>take a strong interest in the arts</a:t>
                      </a:r>
                    </a:p>
                  </a:txBody>
                  <a:tcPr marL="8637" marR="8637" marT="8637"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800015773"/>
                  </a:ext>
                </a:extLst>
              </a:tr>
              <a:tr h="759998">
                <a:tc>
                  <a:txBody>
                    <a:bodyPr/>
                    <a:lstStyle/>
                    <a:p>
                      <a:pPr algn="r" fontAlgn="t"/>
                      <a:r>
                        <a:rPr lang="en-IE" sz="1100" b="1" u="none" strike="noStrike" kern="1200" dirty="0">
                          <a:solidFill>
                            <a:schemeClr val="accent1"/>
                          </a:solidFill>
                          <a:effectLst/>
                          <a:latin typeface="+mn-lt"/>
                          <a:ea typeface="+mn-ea"/>
                          <a:cs typeface="+mn-cs"/>
                        </a:rPr>
                        <a:t>Many of my friends </a:t>
                      </a:r>
                      <a:r>
                        <a:rPr lang="en-IE" sz="1100" u="none" strike="noStrike" kern="1200" dirty="0">
                          <a:solidFill>
                            <a:schemeClr val="dk1"/>
                          </a:solidFill>
                          <a:effectLst/>
                          <a:latin typeface="+mn-lt"/>
                          <a:ea typeface="+mn-ea"/>
                          <a:cs typeface="+mn-cs"/>
                        </a:rPr>
                        <a:t>take a strong interest in the arts</a:t>
                      </a:r>
                    </a:p>
                  </a:txBody>
                  <a:tcPr marL="8637" marR="8637" marT="8637"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680758069"/>
                  </a:ext>
                </a:extLst>
              </a:tr>
              <a:tr h="759998">
                <a:tc>
                  <a:txBody>
                    <a:bodyPr/>
                    <a:lstStyle/>
                    <a:p>
                      <a:pPr algn="r" fontAlgn="t"/>
                      <a:r>
                        <a:rPr lang="en-IE" sz="1100" b="1" u="none" strike="noStrike" kern="1200" dirty="0">
                          <a:solidFill>
                            <a:schemeClr val="accent1"/>
                          </a:solidFill>
                          <a:effectLst/>
                          <a:latin typeface="+mn-lt"/>
                          <a:ea typeface="+mn-ea"/>
                          <a:cs typeface="+mn-cs"/>
                        </a:rPr>
                        <a:t>I would like my children </a:t>
                      </a:r>
                      <a:r>
                        <a:rPr lang="en-IE" sz="1100" u="none" strike="noStrike" kern="1200" dirty="0">
                          <a:solidFill>
                            <a:schemeClr val="dk1"/>
                          </a:solidFill>
                          <a:effectLst/>
                          <a:latin typeface="+mn-lt"/>
                          <a:ea typeface="+mn-ea"/>
                          <a:cs typeface="+mn-cs"/>
                        </a:rPr>
                        <a:t>to take a strong interest in the arts</a:t>
                      </a:r>
                    </a:p>
                  </a:txBody>
                  <a:tcPr marL="8637" marR="8637" marT="8637"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989391099"/>
                  </a:ext>
                </a:extLst>
              </a:tr>
            </a:tbl>
          </a:graphicData>
        </a:graphic>
      </p:graphicFrame>
      <p:graphicFrame>
        <p:nvGraphicFramePr>
          <p:cNvPr id="11" name="Chart 10">
            <a:extLst>
              <a:ext uri="{FF2B5EF4-FFF2-40B4-BE49-F238E27FC236}">
                <a16:creationId xmlns="" xmlns:a16="http://schemas.microsoft.com/office/drawing/2014/main" id="{4C2A0876-F390-4C80-96C0-497904A110CD}"/>
              </a:ext>
            </a:extLst>
          </p:cNvPr>
          <p:cNvGraphicFramePr/>
          <p:nvPr>
            <p:custDataLst>
              <p:tags r:id="rId1"/>
            </p:custDataLst>
          </p:nvPr>
        </p:nvGraphicFramePr>
        <p:xfrm>
          <a:off x="3778615" y="1432492"/>
          <a:ext cx="4472343" cy="37004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Table 11">
            <a:extLst>
              <a:ext uri="{FF2B5EF4-FFF2-40B4-BE49-F238E27FC236}">
                <a16:creationId xmlns="" xmlns:a16="http://schemas.microsoft.com/office/drawing/2014/main" id="{3B7C4415-9AE9-4430-B90E-54E01053E7A5}"/>
              </a:ext>
            </a:extLst>
          </p:cNvPr>
          <p:cNvGraphicFramePr>
            <a:graphicFrameLocks noGrp="1"/>
          </p:cNvGraphicFramePr>
          <p:nvPr/>
        </p:nvGraphicFramePr>
        <p:xfrm>
          <a:off x="7086973" y="1578786"/>
          <a:ext cx="421680" cy="3446893"/>
        </p:xfrm>
        <a:graphic>
          <a:graphicData uri="http://schemas.openxmlformats.org/drawingml/2006/table">
            <a:tbl>
              <a:tblPr firstRow="1" bandRow="1">
                <a:tableStyleId>{5C22544A-7EE6-4342-B048-85BDC9FD1C3A}</a:tableStyleId>
              </a:tblPr>
              <a:tblGrid>
                <a:gridCol w="421680">
                  <a:extLst>
                    <a:ext uri="{9D8B030D-6E8A-4147-A177-3AD203B41FA5}">
                      <a16:colId xmlns="" xmlns:a16="http://schemas.microsoft.com/office/drawing/2014/main" val="2284232900"/>
                    </a:ext>
                  </a:extLst>
                </a:gridCol>
              </a:tblGrid>
              <a:tr h="914110">
                <a:tc>
                  <a:txBody>
                    <a:bodyPr/>
                    <a:lstStyle/>
                    <a:p>
                      <a:pPr algn="ctr"/>
                      <a:r>
                        <a:rPr lang="en-IE" sz="1200" b="0" kern="1200" dirty="0">
                          <a:solidFill>
                            <a:schemeClr val="tx1">
                              <a:lumMod val="75000"/>
                              <a:lumOff val="25000"/>
                            </a:schemeClr>
                          </a:solidFill>
                          <a:latin typeface="+mn-lt"/>
                          <a:ea typeface="+mn-ea"/>
                          <a:cs typeface="+mn-cs"/>
                        </a:rPr>
                        <a:t>20</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 xmlns:a16="http://schemas.microsoft.com/office/drawing/2014/main" val="2236071338"/>
                  </a:ext>
                </a:extLst>
              </a:tr>
              <a:tr h="864096">
                <a:tc>
                  <a:txBody>
                    <a:bodyPr/>
                    <a:lstStyle/>
                    <a:p>
                      <a:pPr algn="ctr"/>
                      <a:r>
                        <a:rPr lang="en-IE" sz="1200" b="0" kern="1200" dirty="0">
                          <a:solidFill>
                            <a:schemeClr val="tx1">
                              <a:lumMod val="75000"/>
                              <a:lumOff val="25000"/>
                            </a:schemeClr>
                          </a:solidFill>
                          <a:latin typeface="+mn-lt"/>
                          <a:ea typeface="+mn-ea"/>
                          <a:cs typeface="+mn-cs"/>
                        </a:rPr>
                        <a:t>21</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 xmlns:a16="http://schemas.microsoft.com/office/drawing/2014/main" val="537144556"/>
                  </a:ext>
                </a:extLst>
              </a:tr>
              <a:tr h="864096">
                <a:tc>
                  <a:txBody>
                    <a:bodyPr/>
                    <a:lstStyle/>
                    <a:p>
                      <a:pPr algn="ctr"/>
                      <a:r>
                        <a:rPr lang="en-IE" sz="1200" b="0" kern="1200" dirty="0">
                          <a:solidFill>
                            <a:schemeClr val="tx1">
                              <a:lumMod val="75000"/>
                              <a:lumOff val="25000"/>
                            </a:schemeClr>
                          </a:solidFill>
                          <a:latin typeface="+mn-lt"/>
                          <a:ea typeface="+mn-ea"/>
                          <a:cs typeface="+mn-cs"/>
                        </a:rPr>
                        <a:t>22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 xmlns:a16="http://schemas.microsoft.com/office/drawing/2014/main" val="1380909795"/>
                  </a:ext>
                </a:extLst>
              </a:tr>
              <a:tr h="804591">
                <a:tc>
                  <a:txBody>
                    <a:bodyPr/>
                    <a:lstStyle/>
                    <a:p>
                      <a:pPr algn="ctr"/>
                      <a:r>
                        <a:rPr lang="en-IE" sz="1200" b="0" kern="1200" dirty="0">
                          <a:solidFill>
                            <a:schemeClr val="tx1">
                              <a:lumMod val="75000"/>
                              <a:lumOff val="25000"/>
                            </a:schemeClr>
                          </a:solidFill>
                          <a:latin typeface="+mn-lt"/>
                          <a:ea typeface="+mn-ea"/>
                          <a:cs typeface="+mn-cs"/>
                        </a:rPr>
                        <a:t>29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 xmlns:a16="http://schemas.microsoft.com/office/drawing/2014/main" val="2120180268"/>
                  </a:ext>
                </a:extLst>
              </a:tr>
            </a:tbl>
          </a:graphicData>
        </a:graphic>
      </p:graphicFrame>
      <p:sp>
        <p:nvSpPr>
          <p:cNvPr id="16" name="TextBox 15">
            <a:extLst>
              <a:ext uri="{FF2B5EF4-FFF2-40B4-BE49-F238E27FC236}">
                <a16:creationId xmlns="" xmlns:a16="http://schemas.microsoft.com/office/drawing/2014/main" id="{86BDFEB0-657E-4232-B65B-60A3F828ECA1}"/>
              </a:ext>
            </a:extLst>
          </p:cNvPr>
          <p:cNvSpPr txBox="1"/>
          <p:nvPr/>
        </p:nvSpPr>
        <p:spPr>
          <a:xfrm>
            <a:off x="7173239" y="1248710"/>
            <a:ext cx="303288" cy="287771"/>
          </a:xfrm>
          <a:prstGeom prst="rect">
            <a:avLst/>
          </a:prstGeom>
          <a:noFill/>
        </p:spPr>
        <p:txBody>
          <a:bodyPr wrap="none" rtlCol="0">
            <a:spAutoFit/>
          </a:bodyPr>
          <a:lstStyle/>
          <a:p>
            <a:pPr defTabSz="450578" eaLnBrk="1" hangingPunct="1">
              <a:defRPr/>
            </a:pPr>
            <a:r>
              <a:rPr lang="en-IE" sz="1200" dirty="0">
                <a:solidFill>
                  <a:prstClr val="black"/>
                </a:solidFill>
                <a:latin typeface="+mn-lt"/>
                <a:cs typeface="Arial" charset="0"/>
              </a:rPr>
              <a:t>%</a:t>
            </a:r>
          </a:p>
        </p:txBody>
      </p:sp>
      <p:sp>
        <p:nvSpPr>
          <p:cNvPr id="17" name="TextBox 16">
            <a:extLst>
              <a:ext uri="{FF2B5EF4-FFF2-40B4-BE49-F238E27FC236}">
                <a16:creationId xmlns="" xmlns:a16="http://schemas.microsoft.com/office/drawing/2014/main" id="{6CD3D2AD-9173-444E-9102-BDEA354879E7}"/>
              </a:ext>
            </a:extLst>
          </p:cNvPr>
          <p:cNvSpPr txBox="1"/>
          <p:nvPr/>
        </p:nvSpPr>
        <p:spPr>
          <a:xfrm>
            <a:off x="7069043" y="978465"/>
            <a:ext cx="511679" cy="287771"/>
          </a:xfrm>
          <a:prstGeom prst="rect">
            <a:avLst/>
          </a:prstGeom>
          <a:noFill/>
        </p:spPr>
        <p:txBody>
          <a:bodyPr wrap="none" rtlCol="0">
            <a:spAutoFit/>
          </a:bodyPr>
          <a:lstStyle/>
          <a:p>
            <a:pPr defTabSz="450578" eaLnBrk="1" hangingPunct="1">
              <a:defRPr/>
            </a:pPr>
            <a:r>
              <a:rPr lang="en-IE" sz="1270" b="1" dirty="0">
                <a:solidFill>
                  <a:prstClr val="black"/>
                </a:solidFill>
                <a:latin typeface="+mn-lt"/>
                <a:cs typeface="Arial" charset="0"/>
              </a:rPr>
              <a:t>2018</a:t>
            </a:r>
          </a:p>
        </p:txBody>
      </p:sp>
    </p:spTree>
    <p:extLst>
      <p:ext uri="{BB962C8B-B14F-4D97-AF65-F5344CB8AC3E}">
        <p14:creationId xmlns:p14="http://schemas.microsoft.com/office/powerpoint/2010/main" val="1485355119"/>
      </p:ext>
    </p:extLst>
  </p:cSld>
  <p:clrMapOvr>
    <a:masterClrMapping/>
  </p:clrMapOvr>
  <p:transition spd="slow">
    <p:wipe dir="r"/>
  </p:transition>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11EF253F-D9E4-4DFA-BC36-53CBFEA9F4CF}"/>
              </a:ext>
            </a:extLst>
          </p:cNvPr>
          <p:cNvSpPr>
            <a:spLocks noGrp="1"/>
          </p:cNvSpPr>
          <p:nvPr>
            <p:ph type="body" sz="quarter" idx="49"/>
          </p:nvPr>
        </p:nvSpPr>
        <p:spPr/>
        <p:txBody>
          <a:bodyPr/>
          <a:lstStyle/>
          <a:p>
            <a:r>
              <a:rPr lang="en-IE" dirty="0">
                <a:solidFill>
                  <a:prstClr val="white">
                    <a:lumMod val="50000"/>
                  </a:prstClr>
                </a:solidFill>
              </a:rPr>
              <a:t>Base : All Adults n – 1,303</a:t>
            </a:r>
            <a:endParaRPr lang="en-IE" dirty="0"/>
          </a:p>
        </p:txBody>
      </p:sp>
      <p:sp>
        <p:nvSpPr>
          <p:cNvPr id="7" name="Title 1"/>
          <p:cNvSpPr>
            <a:spLocks noGrp="1"/>
          </p:cNvSpPr>
          <p:nvPr>
            <p:ph type="title"/>
          </p:nvPr>
        </p:nvSpPr>
        <p:spPr/>
        <p:txBody>
          <a:bodyPr anchor="t">
            <a:normAutofit fontScale="90000"/>
          </a:bodyPr>
          <a:lstStyle/>
          <a:p>
            <a:r>
              <a:rPr lang="en-US" dirty="0"/>
              <a:t>Attitudes Towards the Arts</a:t>
            </a:r>
            <a:endParaRPr lang="en-IE" sz="2176" dirty="0"/>
          </a:p>
        </p:txBody>
      </p:sp>
      <p:sp>
        <p:nvSpPr>
          <p:cNvPr id="4" name="Text Placeholder 3">
            <a:extLst>
              <a:ext uri="{FF2B5EF4-FFF2-40B4-BE49-F238E27FC236}">
                <a16:creationId xmlns="" xmlns:a16="http://schemas.microsoft.com/office/drawing/2014/main" id="{2172989F-F833-4682-9857-265F09657382}"/>
              </a:ext>
            </a:extLst>
          </p:cNvPr>
          <p:cNvSpPr>
            <a:spLocks noGrp="1"/>
          </p:cNvSpPr>
          <p:nvPr>
            <p:ph type="body" sz="quarter" idx="60"/>
          </p:nvPr>
        </p:nvSpPr>
        <p:spPr/>
        <p:txBody>
          <a:bodyPr/>
          <a:lstStyle/>
          <a:p>
            <a:pPr fontAlgn="t"/>
            <a:r>
              <a:rPr lang="en-IE" i="0" dirty="0"/>
              <a:t>Q.30 How much do you agree or disagree with each of the following statements </a:t>
            </a:r>
          </a:p>
          <a:p>
            <a:endParaRPr lang="en-IE" dirty="0"/>
          </a:p>
        </p:txBody>
      </p:sp>
      <p:graphicFrame>
        <p:nvGraphicFramePr>
          <p:cNvPr id="2" name="Table 1">
            <a:extLst>
              <a:ext uri="{FF2B5EF4-FFF2-40B4-BE49-F238E27FC236}">
                <a16:creationId xmlns="" xmlns:a16="http://schemas.microsoft.com/office/drawing/2014/main" id="{E0396E25-1288-4035-86C6-D50114DBB006}"/>
              </a:ext>
            </a:extLst>
          </p:cNvPr>
          <p:cNvGraphicFramePr>
            <a:graphicFrameLocks noGrp="1"/>
          </p:cNvGraphicFramePr>
          <p:nvPr>
            <p:extLst>
              <p:ext uri="{D42A27DB-BD31-4B8C-83A1-F6EECF244321}">
                <p14:modId xmlns:p14="http://schemas.microsoft.com/office/powerpoint/2010/main" val="1039918135"/>
              </p:ext>
            </p:extLst>
          </p:nvPr>
        </p:nvGraphicFramePr>
        <p:xfrm>
          <a:off x="328526" y="936418"/>
          <a:ext cx="9248947" cy="5516921"/>
        </p:xfrm>
        <a:graphic>
          <a:graphicData uri="http://schemas.openxmlformats.org/drawingml/2006/table">
            <a:tbl>
              <a:tblPr>
                <a:tableStyleId>{5C22544A-7EE6-4342-B048-85BDC9FD1C3A}</a:tableStyleId>
              </a:tblPr>
              <a:tblGrid>
                <a:gridCol w="2612022">
                  <a:extLst>
                    <a:ext uri="{9D8B030D-6E8A-4147-A177-3AD203B41FA5}">
                      <a16:colId xmlns="" xmlns:a16="http://schemas.microsoft.com/office/drawing/2014/main" val="2473096392"/>
                    </a:ext>
                  </a:extLst>
                </a:gridCol>
                <a:gridCol w="628338">
                  <a:extLst>
                    <a:ext uri="{9D8B030D-6E8A-4147-A177-3AD203B41FA5}">
                      <a16:colId xmlns="" xmlns:a16="http://schemas.microsoft.com/office/drawing/2014/main" val="742325161"/>
                    </a:ext>
                  </a:extLst>
                </a:gridCol>
                <a:gridCol w="571597">
                  <a:extLst>
                    <a:ext uri="{9D8B030D-6E8A-4147-A177-3AD203B41FA5}">
                      <a16:colId xmlns="" xmlns:a16="http://schemas.microsoft.com/office/drawing/2014/main" val="3012688645"/>
                    </a:ext>
                  </a:extLst>
                </a:gridCol>
                <a:gridCol w="543699">
                  <a:extLst>
                    <a:ext uri="{9D8B030D-6E8A-4147-A177-3AD203B41FA5}">
                      <a16:colId xmlns="" xmlns:a16="http://schemas.microsoft.com/office/drawing/2014/main" val="2202898782"/>
                    </a:ext>
                  </a:extLst>
                </a:gridCol>
                <a:gridCol w="543699">
                  <a:extLst>
                    <a:ext uri="{9D8B030D-6E8A-4147-A177-3AD203B41FA5}">
                      <a16:colId xmlns="" xmlns:a16="http://schemas.microsoft.com/office/drawing/2014/main" val="2825986149"/>
                    </a:ext>
                  </a:extLst>
                </a:gridCol>
                <a:gridCol w="543699">
                  <a:extLst>
                    <a:ext uri="{9D8B030D-6E8A-4147-A177-3AD203B41FA5}">
                      <a16:colId xmlns="" xmlns:a16="http://schemas.microsoft.com/office/drawing/2014/main" val="2791914485"/>
                    </a:ext>
                  </a:extLst>
                </a:gridCol>
                <a:gridCol w="543699">
                  <a:extLst>
                    <a:ext uri="{9D8B030D-6E8A-4147-A177-3AD203B41FA5}">
                      <a16:colId xmlns="" xmlns:a16="http://schemas.microsoft.com/office/drawing/2014/main" val="3772999047"/>
                    </a:ext>
                  </a:extLst>
                </a:gridCol>
                <a:gridCol w="543699">
                  <a:extLst>
                    <a:ext uri="{9D8B030D-6E8A-4147-A177-3AD203B41FA5}">
                      <a16:colId xmlns="" xmlns:a16="http://schemas.microsoft.com/office/drawing/2014/main" val="4286436957"/>
                    </a:ext>
                  </a:extLst>
                </a:gridCol>
                <a:gridCol w="543699">
                  <a:extLst>
                    <a:ext uri="{9D8B030D-6E8A-4147-A177-3AD203B41FA5}">
                      <a16:colId xmlns="" xmlns:a16="http://schemas.microsoft.com/office/drawing/2014/main" val="1785323736"/>
                    </a:ext>
                  </a:extLst>
                </a:gridCol>
                <a:gridCol w="543699">
                  <a:extLst>
                    <a:ext uri="{9D8B030D-6E8A-4147-A177-3AD203B41FA5}">
                      <a16:colId xmlns="" xmlns:a16="http://schemas.microsoft.com/office/drawing/2014/main" val="665601710"/>
                    </a:ext>
                  </a:extLst>
                </a:gridCol>
                <a:gridCol w="543699">
                  <a:extLst>
                    <a:ext uri="{9D8B030D-6E8A-4147-A177-3AD203B41FA5}">
                      <a16:colId xmlns="" xmlns:a16="http://schemas.microsoft.com/office/drawing/2014/main" val="460961117"/>
                    </a:ext>
                  </a:extLst>
                </a:gridCol>
                <a:gridCol w="543699">
                  <a:extLst>
                    <a:ext uri="{9D8B030D-6E8A-4147-A177-3AD203B41FA5}">
                      <a16:colId xmlns="" xmlns:a16="http://schemas.microsoft.com/office/drawing/2014/main" val="4104965550"/>
                    </a:ext>
                  </a:extLst>
                </a:gridCol>
                <a:gridCol w="543699">
                  <a:extLst>
                    <a:ext uri="{9D8B030D-6E8A-4147-A177-3AD203B41FA5}">
                      <a16:colId xmlns="" xmlns:a16="http://schemas.microsoft.com/office/drawing/2014/main" val="968210859"/>
                    </a:ext>
                  </a:extLst>
                </a:gridCol>
              </a:tblGrid>
              <a:tr h="196026">
                <a:tc rowSpan="2">
                  <a:txBody>
                    <a:bodyPr/>
                    <a:lstStyle/>
                    <a:p>
                      <a:pPr algn="l" fontAlgn="t"/>
                      <a:r>
                        <a:rPr lang="en-IE" sz="1200" u="none" strike="noStrike" dirty="0">
                          <a:solidFill>
                            <a:schemeClr val="tx1"/>
                          </a:solidFill>
                          <a:effectLst/>
                        </a:rPr>
                        <a:t> Agree Strongly</a:t>
                      </a:r>
                      <a:endParaRPr lang="en-IE" sz="1200" b="0" i="0" u="none" strike="noStrike" dirty="0">
                        <a:solidFill>
                          <a:schemeClr val="tx1"/>
                        </a:solidFill>
                        <a:effectLst/>
                        <a:latin typeface="Tahoma" panose="020B0604030504040204" pitchFamily="34" charset="0"/>
                      </a:endParaRPr>
                    </a:p>
                  </a:txBody>
                  <a:tcPr marL="5586" marR="5586" marT="5586" marB="0" anchor="ctr">
                    <a:solidFill>
                      <a:srgbClr val="FED402"/>
                    </a:solidFill>
                  </a:tcPr>
                </a:tc>
                <a:tc rowSpan="2">
                  <a:txBody>
                    <a:bodyPr/>
                    <a:lstStyle/>
                    <a:p>
                      <a:pPr algn="ctr" fontAlgn="t"/>
                      <a:r>
                        <a:rPr lang="en-IE" sz="1200" b="1" u="none" strike="noStrike" dirty="0">
                          <a:solidFill>
                            <a:schemeClr val="tx1"/>
                          </a:solidFill>
                          <a:effectLst/>
                        </a:rPr>
                        <a:t>Total</a:t>
                      </a:r>
                      <a:endParaRPr lang="en-IE" sz="1200" b="1" i="0" u="none" strike="noStrike" dirty="0">
                        <a:solidFill>
                          <a:schemeClr val="tx1"/>
                        </a:solidFill>
                        <a:effectLst/>
                        <a:latin typeface="Tahoma" panose="020B0604030504040204" pitchFamily="34" charset="0"/>
                      </a:endParaRPr>
                    </a:p>
                  </a:txBody>
                  <a:tcPr marL="5586" marR="5586" marT="5586" marB="0" anchor="ctr">
                    <a:solidFill>
                      <a:srgbClr val="FED402"/>
                    </a:solidFill>
                  </a:tcPr>
                </a:tc>
                <a:tc gridSpan="2">
                  <a:txBody>
                    <a:bodyPr/>
                    <a:lstStyle/>
                    <a:p>
                      <a:pPr algn="ctr" fontAlgn="t"/>
                      <a:r>
                        <a:rPr lang="en-IE" sz="1200" b="1" u="none" strike="noStrike" dirty="0">
                          <a:solidFill>
                            <a:schemeClr val="tx1"/>
                          </a:solidFill>
                          <a:effectLst/>
                        </a:rPr>
                        <a:t>Gender</a:t>
                      </a:r>
                      <a:endParaRPr lang="en-IE" sz="1200" b="1" i="0" u="none" strike="noStrike" dirty="0">
                        <a:solidFill>
                          <a:schemeClr val="tx1"/>
                        </a:solidFill>
                        <a:effectLst/>
                        <a:latin typeface="Tahoma" panose="020B0604030504040204" pitchFamily="34" charset="0"/>
                      </a:endParaRPr>
                    </a:p>
                  </a:txBody>
                  <a:tcPr marL="5586" marR="5586" marT="5586" marB="0" anchor="ctr">
                    <a:solidFill>
                      <a:srgbClr val="FED402"/>
                    </a:solidFill>
                  </a:tcPr>
                </a:tc>
                <a:tc hMerge="1">
                  <a:txBody>
                    <a:bodyPr/>
                    <a:lstStyle/>
                    <a:p>
                      <a:endParaRPr lang="en-IE"/>
                    </a:p>
                  </a:txBody>
                  <a:tcPr/>
                </a:tc>
                <a:tc gridSpan="3">
                  <a:txBody>
                    <a:bodyPr/>
                    <a:lstStyle/>
                    <a:p>
                      <a:pPr algn="ctr" fontAlgn="t"/>
                      <a:r>
                        <a:rPr lang="en-IE" sz="1200" b="1" u="none" strike="noStrike" dirty="0">
                          <a:solidFill>
                            <a:schemeClr val="tx1"/>
                          </a:solidFill>
                          <a:effectLst/>
                        </a:rPr>
                        <a:t>Age</a:t>
                      </a:r>
                      <a:endParaRPr lang="en-IE" sz="1200" b="1" i="0" u="none" strike="noStrike" dirty="0">
                        <a:solidFill>
                          <a:schemeClr val="tx1"/>
                        </a:solidFill>
                        <a:effectLst/>
                        <a:latin typeface="Tahoma" panose="020B0604030504040204" pitchFamily="34" charset="0"/>
                      </a:endParaRPr>
                    </a:p>
                  </a:txBody>
                  <a:tcPr marL="5586" marR="5586" marT="5586" marB="0" anchor="ctr">
                    <a:solidFill>
                      <a:srgbClr val="FED402"/>
                    </a:solidFill>
                  </a:tcPr>
                </a:tc>
                <a:tc hMerge="1">
                  <a:txBody>
                    <a:bodyPr/>
                    <a:lstStyle/>
                    <a:p>
                      <a:endParaRPr lang="en-IE"/>
                    </a:p>
                  </a:txBody>
                  <a:tcPr/>
                </a:tc>
                <a:tc hMerge="1">
                  <a:txBody>
                    <a:bodyPr/>
                    <a:lstStyle/>
                    <a:p>
                      <a:endParaRPr lang="en-IE"/>
                    </a:p>
                  </a:txBody>
                  <a:tcPr/>
                </a:tc>
                <a:tc gridSpan="2">
                  <a:txBody>
                    <a:bodyPr/>
                    <a:lstStyle/>
                    <a:p>
                      <a:pPr algn="ctr" fontAlgn="t"/>
                      <a:r>
                        <a:rPr lang="en-IE" sz="1200" b="1" u="none" strike="noStrike" dirty="0">
                          <a:solidFill>
                            <a:schemeClr val="tx1"/>
                          </a:solidFill>
                          <a:effectLst/>
                        </a:rPr>
                        <a:t>Social Class</a:t>
                      </a:r>
                      <a:endParaRPr lang="en-IE" sz="1200" b="1" i="0" u="none" strike="noStrike" dirty="0">
                        <a:solidFill>
                          <a:schemeClr val="tx1"/>
                        </a:solidFill>
                        <a:effectLst/>
                        <a:latin typeface="Tahoma" panose="020B0604030504040204" pitchFamily="34" charset="0"/>
                      </a:endParaRPr>
                    </a:p>
                  </a:txBody>
                  <a:tcPr marL="5586" marR="5586" marT="5586" marB="0" anchor="ctr">
                    <a:solidFill>
                      <a:srgbClr val="FED402"/>
                    </a:solidFill>
                  </a:tcPr>
                </a:tc>
                <a:tc hMerge="1">
                  <a:txBody>
                    <a:bodyPr/>
                    <a:lstStyle/>
                    <a:p>
                      <a:endParaRPr lang="en-IE"/>
                    </a:p>
                  </a:txBody>
                  <a:tcPr/>
                </a:tc>
                <a:tc gridSpan="2">
                  <a:txBody>
                    <a:bodyPr/>
                    <a:lstStyle/>
                    <a:p>
                      <a:pPr algn="ctr" fontAlgn="t"/>
                      <a:r>
                        <a:rPr lang="en-IE" sz="1200" b="1" u="none" strike="noStrike" dirty="0">
                          <a:solidFill>
                            <a:schemeClr val="tx1"/>
                          </a:solidFill>
                          <a:effectLst/>
                        </a:rPr>
                        <a:t>Region</a:t>
                      </a:r>
                      <a:endParaRPr lang="en-IE" sz="1200" b="1" i="0" u="none" strike="noStrike" dirty="0">
                        <a:solidFill>
                          <a:schemeClr val="tx1"/>
                        </a:solidFill>
                        <a:effectLst/>
                        <a:latin typeface="Tahoma" panose="020B0604030504040204" pitchFamily="34" charset="0"/>
                      </a:endParaRPr>
                    </a:p>
                  </a:txBody>
                  <a:tcPr marL="5586" marR="5586" marT="5586" marB="0" anchor="ctr">
                    <a:solidFill>
                      <a:srgbClr val="FED402"/>
                    </a:solidFill>
                  </a:tcPr>
                </a:tc>
                <a:tc hMerge="1">
                  <a:txBody>
                    <a:bodyPr/>
                    <a:lstStyle/>
                    <a:p>
                      <a:endParaRPr lang="en-IE"/>
                    </a:p>
                  </a:txBody>
                  <a:tcPr/>
                </a:tc>
                <a:tc gridSpan="2">
                  <a:txBody>
                    <a:bodyPr/>
                    <a:lstStyle/>
                    <a:p>
                      <a:pPr algn="ctr" fontAlgn="t"/>
                      <a:r>
                        <a:rPr lang="en-IE" sz="1200" b="1" u="none" strike="noStrike" dirty="0">
                          <a:solidFill>
                            <a:schemeClr val="tx1"/>
                          </a:solidFill>
                          <a:effectLst/>
                        </a:rPr>
                        <a:t>Area</a:t>
                      </a:r>
                      <a:endParaRPr lang="en-IE" sz="1200" b="1" i="0" u="none" strike="noStrike" dirty="0">
                        <a:solidFill>
                          <a:schemeClr val="tx1"/>
                        </a:solidFill>
                        <a:effectLst/>
                        <a:latin typeface="Tahoma" panose="020B0604030504040204" pitchFamily="34" charset="0"/>
                      </a:endParaRPr>
                    </a:p>
                  </a:txBody>
                  <a:tcPr marL="5586" marR="5586" marT="5586" marB="0" anchor="ctr">
                    <a:solidFill>
                      <a:srgbClr val="FED402"/>
                    </a:solidFill>
                  </a:tcPr>
                </a:tc>
                <a:tc hMerge="1">
                  <a:txBody>
                    <a:bodyPr/>
                    <a:lstStyle/>
                    <a:p>
                      <a:endParaRPr lang="en-IE"/>
                    </a:p>
                  </a:txBody>
                  <a:tcPr/>
                </a:tc>
                <a:extLst>
                  <a:ext uri="{0D108BD9-81ED-4DB2-BD59-A6C34878D82A}">
                    <a16:rowId xmlns="" xmlns:a16="http://schemas.microsoft.com/office/drawing/2014/main" val="683185702"/>
                  </a:ext>
                </a:extLst>
              </a:tr>
              <a:tr h="354540">
                <a:tc vMerge="1">
                  <a:txBody>
                    <a:bodyPr/>
                    <a:lstStyle/>
                    <a:p>
                      <a:endParaRPr lang="en-IE"/>
                    </a:p>
                  </a:txBody>
                  <a:tcPr/>
                </a:tc>
                <a:tc vMerge="1">
                  <a:txBody>
                    <a:bodyPr/>
                    <a:lstStyle/>
                    <a:p>
                      <a:endParaRPr lang="en-IE"/>
                    </a:p>
                  </a:txBody>
                  <a:tcPr/>
                </a:tc>
                <a:tc>
                  <a:txBody>
                    <a:bodyPr/>
                    <a:lstStyle/>
                    <a:p>
                      <a:pPr algn="ctr" fontAlgn="t"/>
                      <a:r>
                        <a:rPr lang="en-IE" sz="1100" u="none" strike="noStrike" dirty="0">
                          <a:solidFill>
                            <a:schemeClr val="tx1"/>
                          </a:solidFill>
                          <a:effectLst/>
                        </a:rPr>
                        <a:t>Male</a:t>
                      </a:r>
                      <a:endParaRPr lang="en-IE" sz="1100" b="0" i="0" u="none" strike="noStrike" dirty="0">
                        <a:solidFill>
                          <a:schemeClr val="tx1"/>
                        </a:solidFill>
                        <a:effectLst/>
                        <a:latin typeface="Tahoma" panose="020B0604030504040204" pitchFamily="34" charset="0"/>
                      </a:endParaRPr>
                    </a:p>
                  </a:txBody>
                  <a:tcPr marL="5586" marR="5586" marT="5586" marB="0" anchor="ctr">
                    <a:solidFill>
                      <a:srgbClr val="FED402"/>
                    </a:solidFill>
                  </a:tcPr>
                </a:tc>
                <a:tc>
                  <a:txBody>
                    <a:bodyPr/>
                    <a:lstStyle/>
                    <a:p>
                      <a:pPr algn="ctr" fontAlgn="t"/>
                      <a:r>
                        <a:rPr lang="en-IE" sz="1100" u="none" strike="noStrike" dirty="0">
                          <a:solidFill>
                            <a:schemeClr val="tx1"/>
                          </a:solidFill>
                          <a:effectLst/>
                        </a:rPr>
                        <a:t>Female</a:t>
                      </a:r>
                      <a:endParaRPr lang="en-IE" sz="1100" b="0" i="0" u="none" strike="noStrike" dirty="0">
                        <a:solidFill>
                          <a:schemeClr val="tx1"/>
                        </a:solidFill>
                        <a:effectLst/>
                        <a:latin typeface="Tahoma" panose="020B0604030504040204" pitchFamily="34" charset="0"/>
                      </a:endParaRPr>
                    </a:p>
                  </a:txBody>
                  <a:tcPr marL="5586" marR="5586" marT="5586" marB="0" anchor="ctr">
                    <a:solidFill>
                      <a:srgbClr val="FED402"/>
                    </a:solidFill>
                  </a:tcPr>
                </a:tc>
                <a:tc>
                  <a:txBody>
                    <a:bodyPr/>
                    <a:lstStyle/>
                    <a:p>
                      <a:pPr algn="ctr" fontAlgn="t"/>
                      <a:r>
                        <a:rPr lang="en-IE" sz="1100" u="none" strike="noStrike" dirty="0">
                          <a:solidFill>
                            <a:schemeClr val="tx1"/>
                          </a:solidFill>
                          <a:effectLst/>
                        </a:rPr>
                        <a:t>&lt;34</a:t>
                      </a:r>
                      <a:endParaRPr lang="en-IE" sz="1100" b="0" i="0" u="none" strike="noStrike" dirty="0">
                        <a:solidFill>
                          <a:schemeClr val="tx1"/>
                        </a:solidFill>
                        <a:effectLst/>
                        <a:latin typeface="Tahoma" panose="020B0604030504040204" pitchFamily="34" charset="0"/>
                      </a:endParaRPr>
                    </a:p>
                  </a:txBody>
                  <a:tcPr marL="5586" marR="5586" marT="5586" marB="0" anchor="ctr">
                    <a:solidFill>
                      <a:srgbClr val="FED402"/>
                    </a:solidFill>
                  </a:tcPr>
                </a:tc>
                <a:tc>
                  <a:txBody>
                    <a:bodyPr/>
                    <a:lstStyle/>
                    <a:p>
                      <a:pPr algn="ctr" fontAlgn="t"/>
                      <a:r>
                        <a:rPr lang="en-IE" sz="1100" u="none" strike="noStrike" dirty="0">
                          <a:solidFill>
                            <a:schemeClr val="tx1"/>
                          </a:solidFill>
                          <a:effectLst/>
                        </a:rPr>
                        <a:t>35-49</a:t>
                      </a:r>
                      <a:endParaRPr lang="en-IE" sz="1100" b="0" i="0" u="none" strike="noStrike" dirty="0">
                        <a:solidFill>
                          <a:schemeClr val="tx1"/>
                        </a:solidFill>
                        <a:effectLst/>
                        <a:latin typeface="Tahoma" panose="020B0604030504040204" pitchFamily="34" charset="0"/>
                      </a:endParaRPr>
                    </a:p>
                  </a:txBody>
                  <a:tcPr marL="5586" marR="5586" marT="5586" marB="0" anchor="ctr">
                    <a:solidFill>
                      <a:srgbClr val="FED402"/>
                    </a:solidFill>
                  </a:tcPr>
                </a:tc>
                <a:tc>
                  <a:txBody>
                    <a:bodyPr/>
                    <a:lstStyle/>
                    <a:p>
                      <a:pPr algn="ctr" fontAlgn="t"/>
                      <a:r>
                        <a:rPr lang="en-IE" sz="1100" u="none" strike="noStrike" dirty="0">
                          <a:solidFill>
                            <a:schemeClr val="tx1"/>
                          </a:solidFill>
                          <a:effectLst/>
                        </a:rPr>
                        <a:t>50+</a:t>
                      </a:r>
                      <a:endParaRPr lang="en-IE" sz="1100" b="0" i="0" u="none" strike="noStrike" dirty="0">
                        <a:solidFill>
                          <a:schemeClr val="tx1"/>
                        </a:solidFill>
                        <a:effectLst/>
                        <a:latin typeface="Tahoma" panose="020B0604030504040204" pitchFamily="34" charset="0"/>
                      </a:endParaRPr>
                    </a:p>
                  </a:txBody>
                  <a:tcPr marL="5586" marR="5586" marT="5586" marB="0" anchor="ctr">
                    <a:solidFill>
                      <a:srgbClr val="FED402"/>
                    </a:solidFill>
                  </a:tcPr>
                </a:tc>
                <a:tc>
                  <a:txBody>
                    <a:bodyPr/>
                    <a:lstStyle/>
                    <a:p>
                      <a:pPr algn="ctr" fontAlgn="t"/>
                      <a:r>
                        <a:rPr lang="en-IE" sz="1100" u="none" strike="noStrike" dirty="0">
                          <a:solidFill>
                            <a:schemeClr val="tx1"/>
                          </a:solidFill>
                          <a:effectLst/>
                        </a:rPr>
                        <a:t>ABC1F50+</a:t>
                      </a:r>
                      <a:endParaRPr lang="en-IE" sz="1100" b="0" i="0" u="none" strike="noStrike" dirty="0">
                        <a:solidFill>
                          <a:schemeClr val="tx1"/>
                        </a:solidFill>
                        <a:effectLst/>
                        <a:latin typeface="Tahoma" panose="020B0604030504040204" pitchFamily="34" charset="0"/>
                      </a:endParaRPr>
                    </a:p>
                  </a:txBody>
                  <a:tcPr marL="5586" marR="5586" marT="5586" marB="0" anchor="ctr">
                    <a:solidFill>
                      <a:srgbClr val="FED402"/>
                    </a:solidFill>
                  </a:tcPr>
                </a:tc>
                <a:tc>
                  <a:txBody>
                    <a:bodyPr/>
                    <a:lstStyle/>
                    <a:p>
                      <a:pPr algn="ctr" fontAlgn="t"/>
                      <a:r>
                        <a:rPr lang="en-IE" sz="1100" u="none" strike="noStrike" dirty="0">
                          <a:solidFill>
                            <a:schemeClr val="tx1"/>
                          </a:solidFill>
                          <a:effectLst/>
                        </a:rPr>
                        <a:t>C2DEF50-</a:t>
                      </a:r>
                      <a:endParaRPr lang="en-IE" sz="1100" b="0" i="0" u="none" strike="noStrike" dirty="0">
                        <a:solidFill>
                          <a:schemeClr val="tx1"/>
                        </a:solidFill>
                        <a:effectLst/>
                        <a:latin typeface="Tahoma" panose="020B0604030504040204" pitchFamily="34" charset="0"/>
                      </a:endParaRPr>
                    </a:p>
                  </a:txBody>
                  <a:tcPr marL="5586" marR="5586" marT="5586" marB="0" anchor="ctr">
                    <a:solidFill>
                      <a:srgbClr val="FED402"/>
                    </a:solidFill>
                  </a:tcPr>
                </a:tc>
                <a:tc>
                  <a:txBody>
                    <a:bodyPr/>
                    <a:lstStyle/>
                    <a:p>
                      <a:pPr algn="ctr" fontAlgn="t"/>
                      <a:r>
                        <a:rPr lang="en-IE" sz="1100" u="none" strike="noStrike" dirty="0">
                          <a:solidFill>
                            <a:schemeClr val="tx1"/>
                          </a:solidFill>
                          <a:effectLst/>
                        </a:rPr>
                        <a:t>Dublin</a:t>
                      </a:r>
                      <a:endParaRPr lang="en-IE" sz="1100" b="0" i="0" u="none" strike="noStrike" dirty="0">
                        <a:solidFill>
                          <a:schemeClr val="tx1"/>
                        </a:solidFill>
                        <a:effectLst/>
                        <a:latin typeface="Tahoma" panose="020B0604030504040204" pitchFamily="34" charset="0"/>
                      </a:endParaRPr>
                    </a:p>
                  </a:txBody>
                  <a:tcPr marL="5586" marR="5586" marT="5586" marB="0" anchor="ctr">
                    <a:solidFill>
                      <a:srgbClr val="FED402"/>
                    </a:solidFill>
                  </a:tcPr>
                </a:tc>
                <a:tc>
                  <a:txBody>
                    <a:bodyPr/>
                    <a:lstStyle/>
                    <a:p>
                      <a:pPr algn="ctr" fontAlgn="t"/>
                      <a:r>
                        <a:rPr lang="en-IE" sz="1100" u="none" strike="noStrike" dirty="0">
                          <a:solidFill>
                            <a:schemeClr val="tx1"/>
                          </a:solidFill>
                          <a:effectLst/>
                        </a:rPr>
                        <a:t>EX-Dublin</a:t>
                      </a:r>
                      <a:endParaRPr lang="en-IE" sz="1100" b="0" i="0" u="none" strike="noStrike" dirty="0">
                        <a:solidFill>
                          <a:schemeClr val="tx1"/>
                        </a:solidFill>
                        <a:effectLst/>
                        <a:latin typeface="Tahoma" panose="020B0604030504040204" pitchFamily="34" charset="0"/>
                      </a:endParaRPr>
                    </a:p>
                  </a:txBody>
                  <a:tcPr marL="5586" marR="5586" marT="5586" marB="0" anchor="ctr">
                    <a:solidFill>
                      <a:srgbClr val="FED402"/>
                    </a:solidFill>
                  </a:tcPr>
                </a:tc>
                <a:tc>
                  <a:txBody>
                    <a:bodyPr/>
                    <a:lstStyle/>
                    <a:p>
                      <a:pPr algn="ctr" fontAlgn="t"/>
                      <a:r>
                        <a:rPr lang="en-IE" sz="1100" u="none" strike="noStrike" dirty="0">
                          <a:solidFill>
                            <a:schemeClr val="tx1"/>
                          </a:solidFill>
                          <a:effectLst/>
                        </a:rPr>
                        <a:t>Urban</a:t>
                      </a:r>
                      <a:endParaRPr lang="en-IE" sz="1100" b="0" i="0" u="none" strike="noStrike" dirty="0">
                        <a:solidFill>
                          <a:schemeClr val="tx1"/>
                        </a:solidFill>
                        <a:effectLst/>
                        <a:latin typeface="Tahoma" panose="020B0604030504040204" pitchFamily="34" charset="0"/>
                      </a:endParaRPr>
                    </a:p>
                  </a:txBody>
                  <a:tcPr marL="5586" marR="5586" marT="5586" marB="0" anchor="ctr">
                    <a:solidFill>
                      <a:srgbClr val="FED402"/>
                    </a:solidFill>
                  </a:tcPr>
                </a:tc>
                <a:tc>
                  <a:txBody>
                    <a:bodyPr/>
                    <a:lstStyle/>
                    <a:p>
                      <a:pPr algn="ctr" fontAlgn="t"/>
                      <a:r>
                        <a:rPr lang="en-IE" sz="1100" u="none" strike="noStrike" dirty="0">
                          <a:solidFill>
                            <a:schemeClr val="tx1"/>
                          </a:solidFill>
                          <a:effectLst/>
                        </a:rPr>
                        <a:t>Rural</a:t>
                      </a:r>
                      <a:endParaRPr lang="en-IE" sz="1100" b="0" i="0" u="none" strike="noStrike" dirty="0">
                        <a:solidFill>
                          <a:schemeClr val="tx1"/>
                        </a:solidFill>
                        <a:effectLst/>
                        <a:latin typeface="Tahoma" panose="020B0604030504040204" pitchFamily="34" charset="0"/>
                      </a:endParaRPr>
                    </a:p>
                  </a:txBody>
                  <a:tcPr marL="5586" marR="5586" marT="5586" marB="0" anchor="ctr">
                    <a:solidFill>
                      <a:srgbClr val="FED402"/>
                    </a:solidFill>
                  </a:tcPr>
                </a:tc>
                <a:extLst>
                  <a:ext uri="{0D108BD9-81ED-4DB2-BD59-A6C34878D82A}">
                    <a16:rowId xmlns="" xmlns:a16="http://schemas.microsoft.com/office/drawing/2014/main" val="3572103902"/>
                  </a:ext>
                </a:extLst>
              </a:tr>
              <a:tr h="136718">
                <a:tc>
                  <a:txBody>
                    <a:bodyPr/>
                    <a:lstStyle/>
                    <a:p>
                      <a:pPr algn="ctr" fontAlgn="t"/>
                      <a:r>
                        <a:rPr lang="en-IE" sz="800" i="1" u="none" strike="noStrike" dirty="0">
                          <a:solidFill>
                            <a:schemeClr val="bg1"/>
                          </a:solidFill>
                          <a:effectLst/>
                        </a:rPr>
                        <a:t>UNWTD</a:t>
                      </a:r>
                      <a:endParaRPr lang="en-IE" sz="800" b="0" i="1" u="none" strike="noStrike" dirty="0">
                        <a:solidFill>
                          <a:schemeClr val="bg1"/>
                        </a:solidFill>
                        <a:effectLst/>
                        <a:latin typeface="Tahoma" panose="020B0604030504040204" pitchFamily="34" charset="0"/>
                      </a:endParaRPr>
                    </a:p>
                  </a:txBody>
                  <a:tcPr marL="5586" marR="5586" marT="5586" marB="0">
                    <a:solidFill>
                      <a:schemeClr val="bg1">
                        <a:lumMod val="75000"/>
                      </a:schemeClr>
                    </a:solidFill>
                  </a:tcPr>
                </a:tc>
                <a:tc>
                  <a:txBody>
                    <a:bodyPr/>
                    <a:lstStyle/>
                    <a:p>
                      <a:pPr algn="ctr" fontAlgn="t"/>
                      <a:r>
                        <a:rPr lang="en-IE" sz="800" b="0" i="1" u="none" strike="noStrike" dirty="0">
                          <a:solidFill>
                            <a:schemeClr val="bg1"/>
                          </a:solidFill>
                          <a:effectLst/>
                          <a:latin typeface="Tahoma" panose="020B0604030504040204" pitchFamily="34" charset="0"/>
                        </a:rPr>
                        <a:t>1303</a:t>
                      </a:r>
                    </a:p>
                  </a:txBody>
                  <a:tcPr marL="9525" marR="9525" marT="9525" marB="0">
                    <a:solidFill>
                      <a:schemeClr val="bg1">
                        <a:lumMod val="75000"/>
                      </a:schemeClr>
                    </a:solidFill>
                  </a:tcPr>
                </a:tc>
                <a:tc>
                  <a:txBody>
                    <a:bodyPr/>
                    <a:lstStyle/>
                    <a:p>
                      <a:pPr algn="ctr" fontAlgn="t"/>
                      <a:r>
                        <a:rPr lang="en-IE" sz="800" b="0" i="1" u="none" strike="noStrike" dirty="0">
                          <a:solidFill>
                            <a:schemeClr val="bg1"/>
                          </a:solidFill>
                          <a:effectLst/>
                          <a:latin typeface="Tahoma" panose="020B0604030504040204" pitchFamily="34" charset="0"/>
                        </a:rPr>
                        <a:t>640</a:t>
                      </a:r>
                    </a:p>
                  </a:txBody>
                  <a:tcPr marL="9525" marR="9525" marT="9525" marB="0">
                    <a:solidFill>
                      <a:schemeClr val="bg1">
                        <a:lumMod val="75000"/>
                      </a:schemeClr>
                    </a:solidFill>
                  </a:tcPr>
                </a:tc>
                <a:tc>
                  <a:txBody>
                    <a:bodyPr/>
                    <a:lstStyle/>
                    <a:p>
                      <a:pPr algn="ctr" fontAlgn="t"/>
                      <a:r>
                        <a:rPr lang="en-IE" sz="800" b="0" i="1" u="none" strike="noStrike" dirty="0">
                          <a:solidFill>
                            <a:schemeClr val="bg1"/>
                          </a:solidFill>
                          <a:effectLst/>
                          <a:latin typeface="Tahoma" panose="020B0604030504040204" pitchFamily="34" charset="0"/>
                        </a:rPr>
                        <a:t>663</a:t>
                      </a:r>
                    </a:p>
                  </a:txBody>
                  <a:tcPr marL="9525" marR="9525" marT="9525" marB="0">
                    <a:solidFill>
                      <a:schemeClr val="bg1">
                        <a:lumMod val="75000"/>
                      </a:schemeClr>
                    </a:solidFill>
                  </a:tcPr>
                </a:tc>
                <a:tc>
                  <a:txBody>
                    <a:bodyPr/>
                    <a:lstStyle/>
                    <a:p>
                      <a:pPr algn="ctr" fontAlgn="t"/>
                      <a:r>
                        <a:rPr lang="en-IE" sz="800" b="0" i="1" u="none" strike="noStrike" dirty="0">
                          <a:solidFill>
                            <a:schemeClr val="bg1"/>
                          </a:solidFill>
                          <a:effectLst/>
                          <a:latin typeface="Tahoma" panose="020B0604030504040204" pitchFamily="34" charset="0"/>
                        </a:rPr>
                        <a:t>343</a:t>
                      </a:r>
                    </a:p>
                  </a:txBody>
                  <a:tcPr marL="9525" marR="9525" marT="9525" marB="0">
                    <a:solidFill>
                      <a:schemeClr val="bg1">
                        <a:lumMod val="75000"/>
                      </a:schemeClr>
                    </a:solidFill>
                  </a:tcPr>
                </a:tc>
                <a:tc>
                  <a:txBody>
                    <a:bodyPr/>
                    <a:lstStyle/>
                    <a:p>
                      <a:pPr algn="ctr" fontAlgn="t"/>
                      <a:r>
                        <a:rPr lang="en-IE" sz="800" b="0" i="1" u="none" strike="noStrike" dirty="0">
                          <a:solidFill>
                            <a:schemeClr val="bg1"/>
                          </a:solidFill>
                          <a:effectLst/>
                          <a:latin typeface="Tahoma" panose="020B0604030504040204" pitchFamily="34" charset="0"/>
                        </a:rPr>
                        <a:t>374</a:t>
                      </a:r>
                    </a:p>
                  </a:txBody>
                  <a:tcPr marL="9525" marR="9525" marT="9525" marB="0">
                    <a:solidFill>
                      <a:schemeClr val="bg1">
                        <a:lumMod val="75000"/>
                      </a:schemeClr>
                    </a:solidFill>
                  </a:tcPr>
                </a:tc>
                <a:tc>
                  <a:txBody>
                    <a:bodyPr/>
                    <a:lstStyle/>
                    <a:p>
                      <a:pPr algn="ctr" fontAlgn="t"/>
                      <a:r>
                        <a:rPr lang="en-IE" sz="800" b="0" i="1" u="none" strike="noStrike" dirty="0">
                          <a:solidFill>
                            <a:schemeClr val="bg1"/>
                          </a:solidFill>
                          <a:effectLst/>
                          <a:latin typeface="Tahoma" panose="020B0604030504040204" pitchFamily="34" charset="0"/>
                        </a:rPr>
                        <a:t>586</a:t>
                      </a:r>
                    </a:p>
                  </a:txBody>
                  <a:tcPr marL="9525" marR="9525" marT="9525" marB="0">
                    <a:solidFill>
                      <a:schemeClr val="bg1">
                        <a:lumMod val="75000"/>
                      </a:schemeClr>
                    </a:solidFill>
                  </a:tcPr>
                </a:tc>
                <a:tc>
                  <a:txBody>
                    <a:bodyPr/>
                    <a:lstStyle/>
                    <a:p>
                      <a:pPr algn="ctr" fontAlgn="t"/>
                      <a:r>
                        <a:rPr lang="en-IE" sz="800" b="0" i="1" u="none" strike="noStrike" dirty="0">
                          <a:solidFill>
                            <a:schemeClr val="bg1"/>
                          </a:solidFill>
                          <a:effectLst/>
                          <a:latin typeface="Tahoma" panose="020B0604030504040204" pitchFamily="34" charset="0"/>
                        </a:rPr>
                        <a:t>677</a:t>
                      </a:r>
                    </a:p>
                  </a:txBody>
                  <a:tcPr marL="9525" marR="9525" marT="9525" marB="0">
                    <a:solidFill>
                      <a:schemeClr val="bg1">
                        <a:lumMod val="75000"/>
                      </a:schemeClr>
                    </a:solidFill>
                  </a:tcPr>
                </a:tc>
                <a:tc>
                  <a:txBody>
                    <a:bodyPr/>
                    <a:lstStyle/>
                    <a:p>
                      <a:pPr algn="ctr" fontAlgn="t"/>
                      <a:r>
                        <a:rPr lang="en-IE" sz="800" b="0" i="1" u="none" strike="noStrike" dirty="0">
                          <a:solidFill>
                            <a:schemeClr val="bg1"/>
                          </a:solidFill>
                          <a:effectLst/>
                          <a:latin typeface="Tahoma" panose="020B0604030504040204" pitchFamily="34" charset="0"/>
                        </a:rPr>
                        <a:t>626</a:t>
                      </a:r>
                    </a:p>
                  </a:txBody>
                  <a:tcPr marL="9525" marR="9525" marT="9525" marB="0">
                    <a:solidFill>
                      <a:schemeClr val="bg1">
                        <a:lumMod val="75000"/>
                      </a:schemeClr>
                    </a:solidFill>
                  </a:tcPr>
                </a:tc>
                <a:tc>
                  <a:txBody>
                    <a:bodyPr/>
                    <a:lstStyle/>
                    <a:p>
                      <a:pPr algn="ctr" fontAlgn="t"/>
                      <a:r>
                        <a:rPr lang="en-IE" sz="800" b="0" i="1" u="none" strike="noStrike" dirty="0">
                          <a:solidFill>
                            <a:schemeClr val="bg1"/>
                          </a:solidFill>
                          <a:effectLst/>
                          <a:latin typeface="Tahoma" panose="020B0604030504040204" pitchFamily="34" charset="0"/>
                        </a:rPr>
                        <a:t>293</a:t>
                      </a:r>
                    </a:p>
                  </a:txBody>
                  <a:tcPr marL="9525" marR="9525" marT="9525" marB="0">
                    <a:solidFill>
                      <a:schemeClr val="bg1">
                        <a:lumMod val="75000"/>
                      </a:schemeClr>
                    </a:solidFill>
                  </a:tcPr>
                </a:tc>
                <a:tc>
                  <a:txBody>
                    <a:bodyPr/>
                    <a:lstStyle/>
                    <a:p>
                      <a:pPr algn="ctr" fontAlgn="t"/>
                      <a:r>
                        <a:rPr lang="en-IE" sz="800" b="0" i="1" u="none" strike="noStrike" dirty="0">
                          <a:solidFill>
                            <a:schemeClr val="bg1"/>
                          </a:solidFill>
                          <a:effectLst/>
                          <a:latin typeface="Tahoma" panose="020B0604030504040204" pitchFamily="34" charset="0"/>
                        </a:rPr>
                        <a:t>1010</a:t>
                      </a:r>
                    </a:p>
                  </a:txBody>
                  <a:tcPr marL="9525" marR="9525" marT="9525" marB="0">
                    <a:solidFill>
                      <a:schemeClr val="bg1">
                        <a:lumMod val="75000"/>
                      </a:schemeClr>
                    </a:solidFill>
                  </a:tcPr>
                </a:tc>
                <a:tc>
                  <a:txBody>
                    <a:bodyPr/>
                    <a:lstStyle/>
                    <a:p>
                      <a:pPr algn="ctr" fontAlgn="t"/>
                      <a:r>
                        <a:rPr lang="en-IE" sz="800" b="0" i="1" u="none" strike="noStrike" dirty="0">
                          <a:solidFill>
                            <a:schemeClr val="bg1"/>
                          </a:solidFill>
                          <a:effectLst/>
                          <a:latin typeface="Tahoma" panose="020B0604030504040204" pitchFamily="34" charset="0"/>
                        </a:rPr>
                        <a:t>979</a:t>
                      </a:r>
                    </a:p>
                  </a:txBody>
                  <a:tcPr marL="9525" marR="9525" marT="9525" marB="0">
                    <a:solidFill>
                      <a:schemeClr val="bg1">
                        <a:lumMod val="75000"/>
                      </a:schemeClr>
                    </a:solidFill>
                  </a:tcPr>
                </a:tc>
                <a:tc>
                  <a:txBody>
                    <a:bodyPr/>
                    <a:lstStyle/>
                    <a:p>
                      <a:pPr algn="ctr" fontAlgn="t"/>
                      <a:r>
                        <a:rPr lang="en-IE" sz="800" b="0" i="1" u="none" strike="noStrike" dirty="0">
                          <a:solidFill>
                            <a:schemeClr val="bg1"/>
                          </a:solidFill>
                          <a:effectLst/>
                          <a:latin typeface="Tahoma" panose="020B0604030504040204" pitchFamily="34" charset="0"/>
                        </a:rPr>
                        <a:t>321</a:t>
                      </a:r>
                    </a:p>
                  </a:txBody>
                  <a:tcPr marL="9525" marR="9525" marT="9525" marB="0">
                    <a:solidFill>
                      <a:schemeClr val="bg1">
                        <a:lumMod val="75000"/>
                      </a:schemeClr>
                    </a:solidFill>
                  </a:tcPr>
                </a:tc>
                <a:extLst>
                  <a:ext uri="{0D108BD9-81ED-4DB2-BD59-A6C34878D82A}">
                    <a16:rowId xmlns="" xmlns:a16="http://schemas.microsoft.com/office/drawing/2014/main" val="4026998718"/>
                  </a:ext>
                </a:extLst>
              </a:tr>
              <a:tr h="135177">
                <a:tc>
                  <a:txBody>
                    <a:bodyPr/>
                    <a:lstStyle/>
                    <a:p>
                      <a:pPr algn="ctr" fontAlgn="t"/>
                      <a:endParaRPr lang="en-IE" sz="800" b="0" i="1" u="none" strike="noStrike" dirty="0">
                        <a:solidFill>
                          <a:schemeClr val="bg1"/>
                        </a:solidFill>
                        <a:effectLst/>
                        <a:latin typeface="Tahoma" panose="020B0604030504040204" pitchFamily="34" charset="0"/>
                      </a:endParaRPr>
                    </a:p>
                  </a:txBody>
                  <a:tcPr marL="5586" marR="5586" marT="5586" marB="0">
                    <a:solidFill>
                      <a:schemeClr val="bg1">
                        <a:lumMod val="75000"/>
                      </a:schemeClr>
                    </a:solidFill>
                  </a:tcPr>
                </a:tc>
                <a:tc>
                  <a:txBody>
                    <a:bodyPr/>
                    <a:lstStyle/>
                    <a:p>
                      <a:pPr algn="ctr" fontAlgn="t"/>
                      <a:r>
                        <a:rPr lang="en-IE" sz="800" b="0" i="1" u="none" strike="noStrike" dirty="0">
                          <a:solidFill>
                            <a:schemeClr val="bg1"/>
                          </a:solidFill>
                          <a:effectLst/>
                          <a:latin typeface="Tahoma" panose="020B0604030504040204" pitchFamily="34" charset="0"/>
                        </a:rPr>
                        <a:t>%</a:t>
                      </a:r>
                    </a:p>
                  </a:txBody>
                  <a:tcPr marL="5586" marR="5586" marT="5586" marB="0">
                    <a:solidFill>
                      <a:schemeClr val="bg1">
                        <a:lumMod val="75000"/>
                      </a:schemeClr>
                    </a:solidFill>
                  </a:tcPr>
                </a:tc>
                <a:tc>
                  <a:txBody>
                    <a:bodyPr/>
                    <a:lstStyle/>
                    <a:p>
                      <a:pPr marL="0" marR="0" lvl="0" indent="0" algn="ctr" defTabSz="497693" rtl="0" eaLnBrk="1" fontAlgn="t" latinLnBrk="0" hangingPunct="1">
                        <a:lnSpc>
                          <a:spcPct val="100000"/>
                        </a:lnSpc>
                        <a:spcBef>
                          <a:spcPts val="0"/>
                        </a:spcBef>
                        <a:spcAft>
                          <a:spcPts val="0"/>
                        </a:spcAft>
                        <a:buClrTx/>
                        <a:buSzTx/>
                        <a:buFontTx/>
                        <a:buNone/>
                        <a:tabLst/>
                        <a:defRPr/>
                      </a:pPr>
                      <a:r>
                        <a:rPr kumimoji="0" lang="en-IE" sz="800" b="0" i="1" u="none" strike="noStrike" kern="1200" cap="none" spc="0" normalizeH="0" baseline="0" noProof="0" dirty="0">
                          <a:ln>
                            <a:noFill/>
                          </a:ln>
                          <a:solidFill>
                            <a:schemeClr val="bg1"/>
                          </a:solidFill>
                          <a:effectLst/>
                          <a:uLnTx/>
                          <a:uFillTx/>
                          <a:latin typeface="Tahoma" panose="020B0604030504040204" pitchFamily="34" charset="0"/>
                          <a:ea typeface="+mn-ea"/>
                          <a:cs typeface="+mn-cs"/>
                        </a:rPr>
                        <a:t>%</a:t>
                      </a:r>
                    </a:p>
                  </a:txBody>
                  <a:tcPr marL="5586" marR="5586" marT="5586" marB="0">
                    <a:solidFill>
                      <a:schemeClr val="bg1">
                        <a:lumMod val="75000"/>
                      </a:schemeClr>
                    </a:solidFill>
                  </a:tcPr>
                </a:tc>
                <a:tc>
                  <a:txBody>
                    <a:bodyPr/>
                    <a:lstStyle/>
                    <a:p>
                      <a:pPr marL="0" marR="0" lvl="0" indent="0" algn="ctr" defTabSz="497693" rtl="0" eaLnBrk="1" fontAlgn="t" latinLnBrk="0" hangingPunct="1">
                        <a:lnSpc>
                          <a:spcPct val="100000"/>
                        </a:lnSpc>
                        <a:spcBef>
                          <a:spcPts val="0"/>
                        </a:spcBef>
                        <a:spcAft>
                          <a:spcPts val="0"/>
                        </a:spcAft>
                        <a:buClrTx/>
                        <a:buSzTx/>
                        <a:buFontTx/>
                        <a:buNone/>
                        <a:tabLst/>
                        <a:defRPr/>
                      </a:pPr>
                      <a:r>
                        <a:rPr kumimoji="0" lang="en-IE" sz="800" b="0" i="1" u="none" strike="noStrike" kern="1200" cap="none" spc="0" normalizeH="0" baseline="0" noProof="0" dirty="0">
                          <a:ln>
                            <a:noFill/>
                          </a:ln>
                          <a:solidFill>
                            <a:schemeClr val="bg1"/>
                          </a:solidFill>
                          <a:effectLst/>
                          <a:uLnTx/>
                          <a:uFillTx/>
                          <a:latin typeface="Tahoma" panose="020B0604030504040204" pitchFamily="34" charset="0"/>
                          <a:ea typeface="+mn-ea"/>
                          <a:cs typeface="+mn-cs"/>
                        </a:rPr>
                        <a:t>%</a:t>
                      </a:r>
                    </a:p>
                  </a:txBody>
                  <a:tcPr marL="5586" marR="5586" marT="5586" marB="0">
                    <a:solidFill>
                      <a:schemeClr val="bg1">
                        <a:lumMod val="75000"/>
                      </a:schemeClr>
                    </a:solidFill>
                  </a:tcPr>
                </a:tc>
                <a:tc>
                  <a:txBody>
                    <a:bodyPr/>
                    <a:lstStyle/>
                    <a:p>
                      <a:pPr marL="0" marR="0" lvl="0" indent="0" algn="ctr" defTabSz="497693" rtl="0" eaLnBrk="1" fontAlgn="t" latinLnBrk="0" hangingPunct="1">
                        <a:lnSpc>
                          <a:spcPct val="100000"/>
                        </a:lnSpc>
                        <a:spcBef>
                          <a:spcPts val="0"/>
                        </a:spcBef>
                        <a:spcAft>
                          <a:spcPts val="0"/>
                        </a:spcAft>
                        <a:buClrTx/>
                        <a:buSzTx/>
                        <a:buFontTx/>
                        <a:buNone/>
                        <a:tabLst/>
                        <a:defRPr/>
                      </a:pPr>
                      <a:r>
                        <a:rPr kumimoji="0" lang="en-IE" sz="800" b="0" i="1" u="none" strike="noStrike" kern="1200" cap="none" spc="0" normalizeH="0" baseline="0" noProof="0" dirty="0">
                          <a:ln>
                            <a:noFill/>
                          </a:ln>
                          <a:solidFill>
                            <a:schemeClr val="bg1"/>
                          </a:solidFill>
                          <a:effectLst/>
                          <a:uLnTx/>
                          <a:uFillTx/>
                          <a:latin typeface="Tahoma" panose="020B0604030504040204" pitchFamily="34" charset="0"/>
                          <a:ea typeface="+mn-ea"/>
                          <a:cs typeface="+mn-cs"/>
                        </a:rPr>
                        <a:t>%</a:t>
                      </a:r>
                    </a:p>
                  </a:txBody>
                  <a:tcPr marL="5586" marR="5586" marT="5586" marB="0">
                    <a:solidFill>
                      <a:schemeClr val="bg1">
                        <a:lumMod val="75000"/>
                      </a:schemeClr>
                    </a:solidFill>
                  </a:tcPr>
                </a:tc>
                <a:tc>
                  <a:txBody>
                    <a:bodyPr/>
                    <a:lstStyle/>
                    <a:p>
                      <a:pPr marL="0" marR="0" lvl="0" indent="0" algn="ctr" defTabSz="497693" rtl="0" eaLnBrk="1" fontAlgn="t" latinLnBrk="0" hangingPunct="1">
                        <a:lnSpc>
                          <a:spcPct val="100000"/>
                        </a:lnSpc>
                        <a:spcBef>
                          <a:spcPts val="0"/>
                        </a:spcBef>
                        <a:spcAft>
                          <a:spcPts val="0"/>
                        </a:spcAft>
                        <a:buClrTx/>
                        <a:buSzTx/>
                        <a:buFontTx/>
                        <a:buNone/>
                        <a:tabLst/>
                        <a:defRPr/>
                      </a:pPr>
                      <a:r>
                        <a:rPr kumimoji="0" lang="en-IE" sz="800" b="0" i="1" u="none" strike="noStrike" kern="1200" cap="none" spc="0" normalizeH="0" baseline="0" noProof="0" dirty="0">
                          <a:ln>
                            <a:noFill/>
                          </a:ln>
                          <a:solidFill>
                            <a:schemeClr val="bg1"/>
                          </a:solidFill>
                          <a:effectLst/>
                          <a:uLnTx/>
                          <a:uFillTx/>
                          <a:latin typeface="Tahoma" panose="020B0604030504040204" pitchFamily="34" charset="0"/>
                          <a:ea typeface="+mn-ea"/>
                          <a:cs typeface="+mn-cs"/>
                        </a:rPr>
                        <a:t>%</a:t>
                      </a:r>
                    </a:p>
                  </a:txBody>
                  <a:tcPr marL="5586" marR="5586" marT="5586" marB="0">
                    <a:solidFill>
                      <a:schemeClr val="bg1">
                        <a:lumMod val="75000"/>
                      </a:schemeClr>
                    </a:solidFill>
                  </a:tcPr>
                </a:tc>
                <a:tc>
                  <a:txBody>
                    <a:bodyPr/>
                    <a:lstStyle/>
                    <a:p>
                      <a:pPr marL="0" marR="0" lvl="0" indent="0" algn="ctr" defTabSz="497693" rtl="0" eaLnBrk="1" fontAlgn="t" latinLnBrk="0" hangingPunct="1">
                        <a:lnSpc>
                          <a:spcPct val="100000"/>
                        </a:lnSpc>
                        <a:spcBef>
                          <a:spcPts val="0"/>
                        </a:spcBef>
                        <a:spcAft>
                          <a:spcPts val="0"/>
                        </a:spcAft>
                        <a:buClrTx/>
                        <a:buSzTx/>
                        <a:buFontTx/>
                        <a:buNone/>
                        <a:tabLst/>
                        <a:defRPr/>
                      </a:pPr>
                      <a:r>
                        <a:rPr kumimoji="0" lang="en-IE" sz="800" b="0" i="1" u="none" strike="noStrike" kern="1200" cap="none" spc="0" normalizeH="0" baseline="0" noProof="0" dirty="0">
                          <a:ln>
                            <a:noFill/>
                          </a:ln>
                          <a:solidFill>
                            <a:schemeClr val="bg1"/>
                          </a:solidFill>
                          <a:effectLst/>
                          <a:uLnTx/>
                          <a:uFillTx/>
                          <a:latin typeface="Tahoma" panose="020B0604030504040204" pitchFamily="34" charset="0"/>
                          <a:ea typeface="+mn-ea"/>
                          <a:cs typeface="+mn-cs"/>
                        </a:rPr>
                        <a:t>%</a:t>
                      </a:r>
                    </a:p>
                  </a:txBody>
                  <a:tcPr marL="5586" marR="5586" marT="5586" marB="0">
                    <a:solidFill>
                      <a:schemeClr val="bg1">
                        <a:lumMod val="75000"/>
                      </a:schemeClr>
                    </a:solidFill>
                  </a:tcPr>
                </a:tc>
                <a:tc>
                  <a:txBody>
                    <a:bodyPr/>
                    <a:lstStyle/>
                    <a:p>
                      <a:pPr marL="0" marR="0" lvl="0" indent="0" algn="ctr" defTabSz="497693" rtl="0" eaLnBrk="1" fontAlgn="t" latinLnBrk="0" hangingPunct="1">
                        <a:lnSpc>
                          <a:spcPct val="100000"/>
                        </a:lnSpc>
                        <a:spcBef>
                          <a:spcPts val="0"/>
                        </a:spcBef>
                        <a:spcAft>
                          <a:spcPts val="0"/>
                        </a:spcAft>
                        <a:buClrTx/>
                        <a:buSzTx/>
                        <a:buFontTx/>
                        <a:buNone/>
                        <a:tabLst/>
                        <a:defRPr/>
                      </a:pPr>
                      <a:r>
                        <a:rPr kumimoji="0" lang="en-IE" sz="800" b="0" i="1" u="none" strike="noStrike" kern="1200" cap="none" spc="0" normalizeH="0" baseline="0" noProof="0" dirty="0">
                          <a:ln>
                            <a:noFill/>
                          </a:ln>
                          <a:solidFill>
                            <a:schemeClr val="bg1"/>
                          </a:solidFill>
                          <a:effectLst/>
                          <a:uLnTx/>
                          <a:uFillTx/>
                          <a:latin typeface="Tahoma" panose="020B0604030504040204" pitchFamily="34" charset="0"/>
                          <a:ea typeface="+mn-ea"/>
                          <a:cs typeface="+mn-cs"/>
                        </a:rPr>
                        <a:t>%</a:t>
                      </a:r>
                    </a:p>
                  </a:txBody>
                  <a:tcPr marL="5586" marR="5586" marT="5586" marB="0">
                    <a:solidFill>
                      <a:schemeClr val="bg1">
                        <a:lumMod val="75000"/>
                      </a:schemeClr>
                    </a:solidFill>
                  </a:tcPr>
                </a:tc>
                <a:tc>
                  <a:txBody>
                    <a:bodyPr/>
                    <a:lstStyle/>
                    <a:p>
                      <a:pPr marL="0" marR="0" lvl="0" indent="0" algn="ctr" defTabSz="497693" rtl="0" eaLnBrk="1" fontAlgn="t" latinLnBrk="0" hangingPunct="1">
                        <a:lnSpc>
                          <a:spcPct val="100000"/>
                        </a:lnSpc>
                        <a:spcBef>
                          <a:spcPts val="0"/>
                        </a:spcBef>
                        <a:spcAft>
                          <a:spcPts val="0"/>
                        </a:spcAft>
                        <a:buClrTx/>
                        <a:buSzTx/>
                        <a:buFontTx/>
                        <a:buNone/>
                        <a:tabLst/>
                        <a:defRPr/>
                      </a:pPr>
                      <a:r>
                        <a:rPr kumimoji="0" lang="en-IE" sz="800" b="0" i="1" u="none" strike="noStrike" kern="1200" cap="none" spc="0" normalizeH="0" baseline="0" noProof="0" dirty="0">
                          <a:ln>
                            <a:noFill/>
                          </a:ln>
                          <a:solidFill>
                            <a:schemeClr val="bg1"/>
                          </a:solidFill>
                          <a:effectLst/>
                          <a:uLnTx/>
                          <a:uFillTx/>
                          <a:latin typeface="Tahoma" panose="020B0604030504040204" pitchFamily="34" charset="0"/>
                          <a:ea typeface="+mn-ea"/>
                          <a:cs typeface="+mn-cs"/>
                        </a:rPr>
                        <a:t>%</a:t>
                      </a:r>
                    </a:p>
                  </a:txBody>
                  <a:tcPr marL="5586" marR="5586" marT="5586" marB="0">
                    <a:solidFill>
                      <a:schemeClr val="bg1">
                        <a:lumMod val="75000"/>
                      </a:schemeClr>
                    </a:solidFill>
                  </a:tcPr>
                </a:tc>
                <a:tc>
                  <a:txBody>
                    <a:bodyPr/>
                    <a:lstStyle/>
                    <a:p>
                      <a:pPr marL="0" marR="0" lvl="0" indent="0" algn="ctr" defTabSz="497693" rtl="0" eaLnBrk="1" fontAlgn="t" latinLnBrk="0" hangingPunct="1">
                        <a:lnSpc>
                          <a:spcPct val="100000"/>
                        </a:lnSpc>
                        <a:spcBef>
                          <a:spcPts val="0"/>
                        </a:spcBef>
                        <a:spcAft>
                          <a:spcPts val="0"/>
                        </a:spcAft>
                        <a:buClrTx/>
                        <a:buSzTx/>
                        <a:buFontTx/>
                        <a:buNone/>
                        <a:tabLst/>
                        <a:defRPr/>
                      </a:pPr>
                      <a:r>
                        <a:rPr kumimoji="0" lang="en-IE" sz="800" b="0" i="1" u="none" strike="noStrike" kern="1200" cap="none" spc="0" normalizeH="0" baseline="0" noProof="0" dirty="0">
                          <a:ln>
                            <a:noFill/>
                          </a:ln>
                          <a:solidFill>
                            <a:schemeClr val="bg1"/>
                          </a:solidFill>
                          <a:effectLst/>
                          <a:uLnTx/>
                          <a:uFillTx/>
                          <a:latin typeface="Tahoma" panose="020B0604030504040204" pitchFamily="34" charset="0"/>
                          <a:ea typeface="+mn-ea"/>
                          <a:cs typeface="+mn-cs"/>
                        </a:rPr>
                        <a:t>%</a:t>
                      </a:r>
                    </a:p>
                  </a:txBody>
                  <a:tcPr marL="5586" marR="5586" marT="5586" marB="0">
                    <a:solidFill>
                      <a:schemeClr val="bg1">
                        <a:lumMod val="75000"/>
                      </a:schemeClr>
                    </a:solidFill>
                  </a:tcPr>
                </a:tc>
                <a:tc>
                  <a:txBody>
                    <a:bodyPr/>
                    <a:lstStyle/>
                    <a:p>
                      <a:pPr marL="0" marR="0" lvl="0" indent="0" algn="ctr" defTabSz="497693" rtl="0" eaLnBrk="1" fontAlgn="t" latinLnBrk="0" hangingPunct="1">
                        <a:lnSpc>
                          <a:spcPct val="100000"/>
                        </a:lnSpc>
                        <a:spcBef>
                          <a:spcPts val="0"/>
                        </a:spcBef>
                        <a:spcAft>
                          <a:spcPts val="0"/>
                        </a:spcAft>
                        <a:buClrTx/>
                        <a:buSzTx/>
                        <a:buFontTx/>
                        <a:buNone/>
                        <a:tabLst/>
                        <a:defRPr/>
                      </a:pPr>
                      <a:r>
                        <a:rPr kumimoji="0" lang="en-IE" sz="800" b="0" i="1" u="none" strike="noStrike" kern="1200" cap="none" spc="0" normalizeH="0" baseline="0" noProof="0" dirty="0">
                          <a:ln>
                            <a:noFill/>
                          </a:ln>
                          <a:solidFill>
                            <a:schemeClr val="bg1"/>
                          </a:solidFill>
                          <a:effectLst/>
                          <a:uLnTx/>
                          <a:uFillTx/>
                          <a:latin typeface="Tahoma" panose="020B0604030504040204" pitchFamily="34" charset="0"/>
                          <a:ea typeface="+mn-ea"/>
                          <a:cs typeface="+mn-cs"/>
                        </a:rPr>
                        <a:t>%</a:t>
                      </a:r>
                    </a:p>
                  </a:txBody>
                  <a:tcPr marL="5586" marR="5586" marT="5586" marB="0">
                    <a:solidFill>
                      <a:schemeClr val="bg1">
                        <a:lumMod val="75000"/>
                      </a:schemeClr>
                    </a:solidFill>
                  </a:tcPr>
                </a:tc>
                <a:tc>
                  <a:txBody>
                    <a:bodyPr/>
                    <a:lstStyle/>
                    <a:p>
                      <a:pPr marL="0" marR="0" lvl="0" indent="0" algn="ctr" defTabSz="497693" rtl="0" eaLnBrk="1" fontAlgn="t" latinLnBrk="0" hangingPunct="1">
                        <a:lnSpc>
                          <a:spcPct val="100000"/>
                        </a:lnSpc>
                        <a:spcBef>
                          <a:spcPts val="0"/>
                        </a:spcBef>
                        <a:spcAft>
                          <a:spcPts val="0"/>
                        </a:spcAft>
                        <a:buClrTx/>
                        <a:buSzTx/>
                        <a:buFontTx/>
                        <a:buNone/>
                        <a:tabLst/>
                        <a:defRPr/>
                      </a:pPr>
                      <a:r>
                        <a:rPr kumimoji="0" lang="en-IE" sz="800" b="0" i="1" u="none" strike="noStrike" kern="1200" cap="none" spc="0" normalizeH="0" baseline="0" noProof="0" dirty="0">
                          <a:ln>
                            <a:noFill/>
                          </a:ln>
                          <a:solidFill>
                            <a:schemeClr val="bg1"/>
                          </a:solidFill>
                          <a:effectLst/>
                          <a:uLnTx/>
                          <a:uFillTx/>
                          <a:latin typeface="Tahoma" panose="020B0604030504040204" pitchFamily="34" charset="0"/>
                          <a:ea typeface="+mn-ea"/>
                          <a:cs typeface="+mn-cs"/>
                        </a:rPr>
                        <a:t>%</a:t>
                      </a:r>
                    </a:p>
                  </a:txBody>
                  <a:tcPr marL="5586" marR="5586" marT="5586" marB="0">
                    <a:solidFill>
                      <a:schemeClr val="bg1">
                        <a:lumMod val="75000"/>
                      </a:schemeClr>
                    </a:solidFill>
                  </a:tcPr>
                </a:tc>
                <a:tc>
                  <a:txBody>
                    <a:bodyPr/>
                    <a:lstStyle/>
                    <a:p>
                      <a:pPr marL="0" marR="0" lvl="0" indent="0" algn="ctr" defTabSz="497693" rtl="0" eaLnBrk="1" fontAlgn="t" latinLnBrk="0" hangingPunct="1">
                        <a:lnSpc>
                          <a:spcPct val="100000"/>
                        </a:lnSpc>
                        <a:spcBef>
                          <a:spcPts val="0"/>
                        </a:spcBef>
                        <a:spcAft>
                          <a:spcPts val="0"/>
                        </a:spcAft>
                        <a:buClrTx/>
                        <a:buSzTx/>
                        <a:buFontTx/>
                        <a:buNone/>
                        <a:tabLst/>
                        <a:defRPr/>
                      </a:pPr>
                      <a:r>
                        <a:rPr kumimoji="0" lang="en-IE" sz="800" b="0" i="1" u="none" strike="noStrike" kern="1200" cap="none" spc="0" normalizeH="0" baseline="0" noProof="0" dirty="0">
                          <a:ln>
                            <a:noFill/>
                          </a:ln>
                          <a:solidFill>
                            <a:schemeClr val="bg1"/>
                          </a:solidFill>
                          <a:effectLst/>
                          <a:uLnTx/>
                          <a:uFillTx/>
                          <a:latin typeface="Tahoma" panose="020B0604030504040204" pitchFamily="34" charset="0"/>
                          <a:ea typeface="+mn-ea"/>
                          <a:cs typeface="+mn-cs"/>
                        </a:rPr>
                        <a:t>%</a:t>
                      </a:r>
                    </a:p>
                  </a:txBody>
                  <a:tcPr marL="5586" marR="5586" marT="5586" marB="0">
                    <a:solidFill>
                      <a:schemeClr val="bg1">
                        <a:lumMod val="75000"/>
                      </a:schemeClr>
                    </a:solidFill>
                  </a:tcPr>
                </a:tc>
                <a:extLst>
                  <a:ext uri="{0D108BD9-81ED-4DB2-BD59-A6C34878D82A}">
                    <a16:rowId xmlns="" xmlns:a16="http://schemas.microsoft.com/office/drawing/2014/main" val="2331962389"/>
                  </a:ext>
                </a:extLst>
              </a:tr>
              <a:tr h="293291">
                <a:tc>
                  <a:txBody>
                    <a:bodyPr/>
                    <a:lstStyle/>
                    <a:p>
                      <a:pPr algn="l" fontAlgn="t"/>
                      <a:r>
                        <a:rPr lang="en-US" sz="800" b="1" i="0" u="none" strike="noStrike" kern="1200" dirty="0">
                          <a:solidFill>
                            <a:srgbClr val="000000"/>
                          </a:solidFill>
                          <a:effectLst/>
                          <a:latin typeface="+mn-lt"/>
                          <a:ea typeface="+mn-ea"/>
                          <a:cs typeface="+mn-cs"/>
                        </a:rPr>
                        <a:t> Art education </a:t>
                      </a:r>
                      <a:r>
                        <a:rPr lang="en-US" sz="800" b="0" i="0" u="none" strike="noStrike" kern="1200" dirty="0">
                          <a:solidFill>
                            <a:srgbClr val="000000"/>
                          </a:solidFill>
                          <a:effectLst/>
                          <a:latin typeface="+mn-lt"/>
                          <a:ea typeface="+mn-ea"/>
                          <a:cs typeface="+mn-cs"/>
                        </a:rPr>
                        <a:t>in schools (e.g. dance, drama, music, etc.) is as important as science education</a:t>
                      </a:r>
                      <a:endParaRPr lang="en-IE" sz="800" b="0" i="0" u="none" strike="noStrike" kern="1200" dirty="0">
                        <a:solidFill>
                          <a:srgbClr val="000000"/>
                        </a:solidFill>
                        <a:effectLst/>
                        <a:latin typeface="+mn-lt"/>
                        <a:ea typeface="+mn-ea"/>
                        <a:cs typeface="+mn-cs"/>
                      </a:endParaRPr>
                    </a:p>
                  </a:txBody>
                  <a:tcPr marL="5586" marR="5586" marT="5586" marB="0" anchor="ctr">
                    <a:solidFill>
                      <a:schemeClr val="bg1">
                        <a:lumMod val="95000"/>
                      </a:schemeClr>
                    </a:solidFill>
                  </a:tcPr>
                </a:tc>
                <a:tc>
                  <a:txBody>
                    <a:bodyPr/>
                    <a:lstStyle/>
                    <a:p>
                      <a:pPr algn="ctr" fontAlgn="t"/>
                      <a:r>
                        <a:rPr lang="en-IE" sz="800" b="0" i="0" u="none" strike="noStrike" dirty="0">
                          <a:solidFill>
                            <a:srgbClr val="000000"/>
                          </a:solidFill>
                          <a:effectLst/>
                          <a:latin typeface="+mn-lt"/>
                        </a:rPr>
                        <a:t>31</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27</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35</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31</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32</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31</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33</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30</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39</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28</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33</a:t>
                      </a:r>
                    </a:p>
                  </a:txBody>
                  <a:tcPr marL="9525" marR="9525" marT="9525" marB="0" anchor="ctr">
                    <a:solidFill>
                      <a:schemeClr val="bg1">
                        <a:lumMod val="95000"/>
                      </a:schemeClr>
                    </a:solidFill>
                  </a:tcPr>
                </a:tc>
                <a:tc>
                  <a:txBody>
                    <a:bodyPr/>
                    <a:lstStyle/>
                    <a:p>
                      <a:pPr algn="ctr" fontAlgn="t"/>
                      <a:r>
                        <a:rPr lang="en-IE" sz="800" b="0" i="0" u="none" strike="noStrike" dirty="0">
                          <a:solidFill>
                            <a:srgbClr val="000000"/>
                          </a:solidFill>
                          <a:effectLst/>
                          <a:latin typeface="+mn-lt"/>
                        </a:rPr>
                        <a:t>27</a:t>
                      </a:r>
                    </a:p>
                  </a:txBody>
                  <a:tcPr marL="9525" marR="9525" marT="9525" marB="0" anchor="ctr">
                    <a:solidFill>
                      <a:schemeClr val="bg1">
                        <a:lumMod val="95000"/>
                      </a:schemeClr>
                    </a:solidFill>
                  </a:tcPr>
                </a:tc>
                <a:extLst>
                  <a:ext uri="{0D108BD9-81ED-4DB2-BD59-A6C34878D82A}">
                    <a16:rowId xmlns="" xmlns:a16="http://schemas.microsoft.com/office/drawing/2014/main" val="113736809"/>
                  </a:ext>
                </a:extLst>
              </a:tr>
              <a:tr h="293291">
                <a:tc>
                  <a:txBody>
                    <a:bodyPr/>
                    <a:lstStyle/>
                    <a:p>
                      <a:pPr algn="l" fontAlgn="t"/>
                      <a:r>
                        <a:rPr lang="en-US" sz="800" b="0" i="0" u="none" strike="noStrike" kern="1200" dirty="0">
                          <a:solidFill>
                            <a:srgbClr val="000000"/>
                          </a:solidFill>
                          <a:effectLst/>
                          <a:latin typeface="+mn-lt"/>
                          <a:ea typeface="+mn-ea"/>
                          <a:cs typeface="+mn-cs"/>
                        </a:rPr>
                        <a:t>As much importance should be given to providing </a:t>
                      </a:r>
                      <a:r>
                        <a:rPr lang="en-US" sz="800" b="1" i="0" u="none" strike="noStrike" kern="1200" dirty="0">
                          <a:solidFill>
                            <a:srgbClr val="000000"/>
                          </a:solidFill>
                          <a:effectLst/>
                          <a:latin typeface="+mn-lt"/>
                          <a:ea typeface="+mn-ea"/>
                          <a:cs typeface="+mn-cs"/>
                        </a:rPr>
                        <a:t>arts amenities</a:t>
                      </a:r>
                      <a:r>
                        <a:rPr lang="en-US" sz="800" b="0" i="0" u="none" strike="noStrike" kern="1200" dirty="0">
                          <a:solidFill>
                            <a:srgbClr val="000000"/>
                          </a:solidFill>
                          <a:effectLst/>
                          <a:latin typeface="+mn-lt"/>
                          <a:ea typeface="+mn-ea"/>
                          <a:cs typeface="+mn-cs"/>
                        </a:rPr>
                        <a:t> as is given to providing sports amenities</a:t>
                      </a:r>
                      <a:endParaRPr lang="en-IE" sz="800" b="0" i="0" u="none" strike="noStrike" kern="1200" dirty="0">
                        <a:solidFill>
                          <a:srgbClr val="000000"/>
                        </a:solidFill>
                        <a:effectLst/>
                        <a:latin typeface="+mn-lt"/>
                        <a:ea typeface="+mn-ea"/>
                        <a:cs typeface="+mn-cs"/>
                      </a:endParaRPr>
                    </a:p>
                  </a:txBody>
                  <a:tcPr marL="5586" marR="5586" marT="5586"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30</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26</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33</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30</a:t>
                      </a:r>
                    </a:p>
                  </a:txBody>
                  <a:tcPr marL="9525" marR="9525" marT="9525" marB="0" anchor="ctr">
                    <a:solidFill>
                      <a:schemeClr val="bg1">
                        <a:lumMod val="95000"/>
                      </a:schemeClr>
                    </a:solidFill>
                  </a:tcPr>
                </a:tc>
                <a:tc>
                  <a:txBody>
                    <a:bodyPr/>
                    <a:lstStyle/>
                    <a:p>
                      <a:pPr algn="ctr" fontAlgn="t"/>
                      <a:r>
                        <a:rPr lang="en-IE" sz="800" b="0" i="0" u="none" strike="noStrike" dirty="0">
                          <a:solidFill>
                            <a:srgbClr val="000000"/>
                          </a:solidFill>
                          <a:effectLst/>
                          <a:latin typeface="+mn-lt"/>
                        </a:rPr>
                        <a:t>33</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26</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31</a:t>
                      </a:r>
                    </a:p>
                  </a:txBody>
                  <a:tcPr marL="9525" marR="9525" marT="9525" marB="0" anchor="ctr">
                    <a:solidFill>
                      <a:schemeClr val="bg1">
                        <a:lumMod val="95000"/>
                      </a:schemeClr>
                    </a:solidFill>
                  </a:tcPr>
                </a:tc>
                <a:tc>
                  <a:txBody>
                    <a:bodyPr/>
                    <a:lstStyle/>
                    <a:p>
                      <a:pPr algn="ctr" fontAlgn="t"/>
                      <a:r>
                        <a:rPr lang="en-IE" sz="800" b="0" i="0" u="none" strike="noStrike" dirty="0">
                          <a:solidFill>
                            <a:srgbClr val="000000"/>
                          </a:solidFill>
                          <a:effectLst/>
                          <a:latin typeface="+mn-lt"/>
                        </a:rPr>
                        <a:t>28</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37</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27</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30</a:t>
                      </a:r>
                    </a:p>
                  </a:txBody>
                  <a:tcPr marL="9525" marR="9525" marT="9525" marB="0" anchor="ctr">
                    <a:solidFill>
                      <a:schemeClr val="bg1">
                        <a:lumMod val="95000"/>
                      </a:schemeClr>
                    </a:solidFill>
                  </a:tcPr>
                </a:tc>
                <a:tc>
                  <a:txBody>
                    <a:bodyPr/>
                    <a:lstStyle/>
                    <a:p>
                      <a:pPr algn="ctr" fontAlgn="t"/>
                      <a:r>
                        <a:rPr lang="en-IE" sz="800" b="0" i="0" u="none" strike="noStrike" dirty="0">
                          <a:solidFill>
                            <a:srgbClr val="000000"/>
                          </a:solidFill>
                          <a:effectLst/>
                          <a:latin typeface="+mn-lt"/>
                        </a:rPr>
                        <a:t>29</a:t>
                      </a:r>
                    </a:p>
                  </a:txBody>
                  <a:tcPr marL="9525" marR="9525" marT="9525" marB="0" anchor="ctr">
                    <a:solidFill>
                      <a:schemeClr val="bg1">
                        <a:lumMod val="95000"/>
                      </a:schemeClr>
                    </a:solidFill>
                  </a:tcPr>
                </a:tc>
                <a:extLst>
                  <a:ext uri="{0D108BD9-81ED-4DB2-BD59-A6C34878D82A}">
                    <a16:rowId xmlns="" xmlns:a16="http://schemas.microsoft.com/office/drawing/2014/main" val="1825986463"/>
                  </a:ext>
                </a:extLst>
              </a:tr>
              <a:tr h="437031">
                <a:tc>
                  <a:txBody>
                    <a:bodyPr/>
                    <a:lstStyle/>
                    <a:p>
                      <a:pPr algn="l" fontAlgn="t"/>
                      <a:r>
                        <a:rPr lang="en-US" sz="800" b="0" i="0" u="none" strike="noStrike" kern="1200" dirty="0">
                          <a:solidFill>
                            <a:srgbClr val="000000"/>
                          </a:solidFill>
                          <a:effectLst/>
                          <a:latin typeface="+mn-lt"/>
                          <a:ea typeface="+mn-ea"/>
                          <a:cs typeface="+mn-cs"/>
                        </a:rPr>
                        <a:t>The arts help us express and define </a:t>
                      </a:r>
                      <a:r>
                        <a:rPr lang="en-US" sz="800" b="1" i="0" u="none" strike="noStrike" kern="1200" dirty="0">
                          <a:solidFill>
                            <a:srgbClr val="000000"/>
                          </a:solidFill>
                          <a:effectLst/>
                          <a:latin typeface="+mn-lt"/>
                          <a:ea typeface="+mn-ea"/>
                          <a:cs typeface="+mn-cs"/>
                        </a:rPr>
                        <a:t>what it means to be Irish</a:t>
                      </a:r>
                      <a:endParaRPr lang="en-IE" sz="800" b="1" i="0" u="none" strike="noStrike" kern="1200" dirty="0">
                        <a:solidFill>
                          <a:srgbClr val="000000"/>
                        </a:solidFill>
                        <a:effectLst/>
                        <a:latin typeface="+mn-lt"/>
                        <a:ea typeface="+mn-ea"/>
                        <a:cs typeface="+mn-cs"/>
                      </a:endParaRPr>
                    </a:p>
                  </a:txBody>
                  <a:tcPr marL="5586" marR="5586" marT="5586" marB="0" anchor="ctr">
                    <a:solidFill>
                      <a:schemeClr val="bg1">
                        <a:lumMod val="95000"/>
                      </a:schemeClr>
                    </a:solidFill>
                  </a:tcPr>
                </a:tc>
                <a:tc>
                  <a:txBody>
                    <a:bodyPr/>
                    <a:lstStyle/>
                    <a:p>
                      <a:pPr algn="ctr" fontAlgn="t"/>
                      <a:r>
                        <a:rPr lang="en-IE" sz="800" b="0" i="0" u="none" strike="noStrike" dirty="0">
                          <a:solidFill>
                            <a:srgbClr val="000000"/>
                          </a:solidFill>
                          <a:effectLst/>
                          <a:latin typeface="+mn-lt"/>
                        </a:rPr>
                        <a:t>29</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26</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33</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32</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27</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29</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32</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27</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34</a:t>
                      </a:r>
                    </a:p>
                  </a:txBody>
                  <a:tcPr marL="9525" marR="9525" marT="9525" marB="0" anchor="ctr">
                    <a:solidFill>
                      <a:schemeClr val="bg1">
                        <a:lumMod val="95000"/>
                      </a:schemeClr>
                    </a:solidFill>
                  </a:tcPr>
                </a:tc>
                <a:tc>
                  <a:txBody>
                    <a:bodyPr/>
                    <a:lstStyle/>
                    <a:p>
                      <a:pPr algn="ctr" fontAlgn="t"/>
                      <a:r>
                        <a:rPr lang="en-IE" sz="800" b="0" i="0" u="none" strike="noStrike" dirty="0">
                          <a:solidFill>
                            <a:srgbClr val="000000"/>
                          </a:solidFill>
                          <a:effectLst/>
                          <a:latin typeface="+mn-lt"/>
                        </a:rPr>
                        <a:t>28</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29</a:t>
                      </a:r>
                    </a:p>
                  </a:txBody>
                  <a:tcPr marL="9525" marR="9525" marT="9525" marB="0" anchor="ctr">
                    <a:solidFill>
                      <a:schemeClr val="bg1">
                        <a:lumMod val="95000"/>
                      </a:schemeClr>
                    </a:solidFill>
                  </a:tcPr>
                </a:tc>
                <a:tc>
                  <a:txBody>
                    <a:bodyPr/>
                    <a:lstStyle/>
                    <a:p>
                      <a:pPr algn="ctr" fontAlgn="t"/>
                      <a:r>
                        <a:rPr lang="en-IE" sz="800" b="0" i="0" u="none" strike="noStrike" dirty="0">
                          <a:solidFill>
                            <a:srgbClr val="000000"/>
                          </a:solidFill>
                          <a:effectLst/>
                          <a:latin typeface="+mn-lt"/>
                        </a:rPr>
                        <a:t>31</a:t>
                      </a:r>
                    </a:p>
                  </a:txBody>
                  <a:tcPr marL="9525" marR="9525" marT="9525" marB="0" anchor="ctr">
                    <a:solidFill>
                      <a:schemeClr val="bg1">
                        <a:lumMod val="95000"/>
                      </a:schemeClr>
                    </a:solidFill>
                  </a:tcPr>
                </a:tc>
                <a:extLst>
                  <a:ext uri="{0D108BD9-81ED-4DB2-BD59-A6C34878D82A}">
                    <a16:rowId xmlns="" xmlns:a16="http://schemas.microsoft.com/office/drawing/2014/main" val="317205370"/>
                  </a:ext>
                </a:extLst>
              </a:tr>
              <a:tr h="437031">
                <a:tc>
                  <a:txBody>
                    <a:bodyPr/>
                    <a:lstStyle/>
                    <a:p>
                      <a:pPr algn="l" fontAlgn="t"/>
                      <a:r>
                        <a:rPr lang="en-US" sz="800" b="0" i="0" u="none" strike="noStrike" kern="1200" dirty="0">
                          <a:solidFill>
                            <a:srgbClr val="000000"/>
                          </a:solidFill>
                          <a:effectLst/>
                          <a:latin typeface="+mn-lt"/>
                          <a:ea typeface="+mn-ea"/>
                          <a:cs typeface="+mn-cs"/>
                        </a:rPr>
                        <a:t>Ireland is a </a:t>
                      </a:r>
                      <a:r>
                        <a:rPr lang="en-US" sz="800" b="1" i="0" u="none" strike="noStrike" kern="1200" dirty="0">
                          <a:solidFill>
                            <a:srgbClr val="000000"/>
                          </a:solidFill>
                          <a:effectLst/>
                          <a:latin typeface="+mn-lt"/>
                          <a:ea typeface="+mn-ea"/>
                          <a:cs typeface="+mn-cs"/>
                        </a:rPr>
                        <a:t>creative nation</a:t>
                      </a:r>
                      <a:endParaRPr lang="en-IE" sz="800" b="1" i="0" u="none" strike="noStrike" kern="1200" dirty="0">
                        <a:solidFill>
                          <a:srgbClr val="000000"/>
                        </a:solidFill>
                        <a:effectLst/>
                        <a:latin typeface="+mn-lt"/>
                        <a:ea typeface="+mn-ea"/>
                        <a:cs typeface="+mn-cs"/>
                      </a:endParaRPr>
                    </a:p>
                  </a:txBody>
                  <a:tcPr marL="5586" marR="5586" marT="5586"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35</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32</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37</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36</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34</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34</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36</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33</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35</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34</a:t>
                      </a:r>
                    </a:p>
                  </a:txBody>
                  <a:tcPr marL="9525" marR="9525" marT="9525" marB="0" anchor="ctr">
                    <a:solidFill>
                      <a:schemeClr val="bg1">
                        <a:lumMod val="95000"/>
                      </a:schemeClr>
                    </a:solidFill>
                  </a:tcPr>
                </a:tc>
                <a:tc>
                  <a:txBody>
                    <a:bodyPr/>
                    <a:lstStyle/>
                    <a:p>
                      <a:pPr algn="ctr" fontAlgn="t"/>
                      <a:r>
                        <a:rPr lang="en-IE" sz="800" b="0" i="0" u="none" strike="noStrike" dirty="0">
                          <a:solidFill>
                            <a:srgbClr val="000000"/>
                          </a:solidFill>
                          <a:effectLst/>
                          <a:latin typeface="+mn-lt"/>
                        </a:rPr>
                        <a:t>33</a:t>
                      </a:r>
                    </a:p>
                  </a:txBody>
                  <a:tcPr marL="9525" marR="9525" marT="9525" marB="0" anchor="ctr">
                    <a:solidFill>
                      <a:schemeClr val="bg1">
                        <a:lumMod val="95000"/>
                      </a:schemeClr>
                    </a:solidFill>
                  </a:tcPr>
                </a:tc>
                <a:tc>
                  <a:txBody>
                    <a:bodyPr/>
                    <a:lstStyle/>
                    <a:p>
                      <a:pPr algn="ctr" fontAlgn="t"/>
                      <a:r>
                        <a:rPr lang="en-IE" sz="800" b="0" i="0" u="none" strike="noStrike" dirty="0">
                          <a:solidFill>
                            <a:srgbClr val="000000"/>
                          </a:solidFill>
                          <a:effectLst/>
                          <a:latin typeface="+mn-lt"/>
                        </a:rPr>
                        <a:t>38</a:t>
                      </a:r>
                    </a:p>
                  </a:txBody>
                  <a:tcPr marL="9525" marR="9525" marT="9525" marB="0" anchor="ctr">
                    <a:solidFill>
                      <a:schemeClr val="bg1">
                        <a:lumMod val="95000"/>
                      </a:schemeClr>
                    </a:solidFill>
                  </a:tcPr>
                </a:tc>
                <a:extLst>
                  <a:ext uri="{0D108BD9-81ED-4DB2-BD59-A6C34878D82A}">
                    <a16:rowId xmlns="" xmlns:a16="http://schemas.microsoft.com/office/drawing/2014/main" val="2100746460"/>
                  </a:ext>
                </a:extLst>
              </a:tr>
              <a:tr h="293291">
                <a:tc>
                  <a:txBody>
                    <a:bodyPr/>
                    <a:lstStyle/>
                    <a:p>
                      <a:pPr algn="l" fontAlgn="t"/>
                      <a:r>
                        <a:rPr lang="en-US" sz="800" b="0" i="0" u="none" strike="noStrike" kern="1200" dirty="0">
                          <a:solidFill>
                            <a:srgbClr val="000000"/>
                          </a:solidFill>
                          <a:effectLst/>
                          <a:latin typeface="+mn-lt"/>
                          <a:ea typeface="+mn-ea"/>
                          <a:cs typeface="+mn-cs"/>
                        </a:rPr>
                        <a:t>The </a:t>
                      </a:r>
                      <a:r>
                        <a:rPr lang="en-US" sz="800" b="1" i="0" u="none" strike="noStrike" kern="1200" dirty="0">
                          <a:solidFill>
                            <a:srgbClr val="000000"/>
                          </a:solidFill>
                          <a:effectLst/>
                          <a:latin typeface="+mn-lt"/>
                          <a:ea typeface="+mn-ea"/>
                          <a:cs typeface="+mn-cs"/>
                        </a:rPr>
                        <a:t>arts locally </a:t>
                      </a:r>
                      <a:r>
                        <a:rPr lang="en-US" sz="800" b="0" i="0" u="none" strike="noStrike" kern="1200" dirty="0">
                          <a:solidFill>
                            <a:srgbClr val="000000"/>
                          </a:solidFill>
                          <a:effectLst/>
                          <a:latin typeface="+mn-lt"/>
                          <a:ea typeface="+mn-ea"/>
                          <a:cs typeface="+mn-cs"/>
                        </a:rPr>
                        <a:t>help give my county or region a distinctive identity.</a:t>
                      </a:r>
                      <a:endParaRPr lang="en-IE" sz="800" b="0" i="0" u="none" strike="noStrike" kern="1200" dirty="0">
                        <a:solidFill>
                          <a:srgbClr val="000000"/>
                        </a:solidFill>
                        <a:effectLst/>
                        <a:latin typeface="+mn-lt"/>
                        <a:ea typeface="+mn-ea"/>
                        <a:cs typeface="+mn-cs"/>
                      </a:endParaRPr>
                    </a:p>
                  </a:txBody>
                  <a:tcPr marL="5586" marR="5586" marT="5586"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26</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26</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26</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29</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25</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24</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27</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25</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31</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24</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26</a:t>
                      </a:r>
                    </a:p>
                  </a:txBody>
                  <a:tcPr marL="9525" marR="9525" marT="9525" marB="0" anchor="ctr">
                    <a:solidFill>
                      <a:schemeClr val="bg1">
                        <a:lumMod val="95000"/>
                      </a:schemeClr>
                    </a:solidFill>
                  </a:tcPr>
                </a:tc>
                <a:tc>
                  <a:txBody>
                    <a:bodyPr/>
                    <a:lstStyle/>
                    <a:p>
                      <a:pPr algn="ctr" fontAlgn="t"/>
                      <a:r>
                        <a:rPr lang="en-IE" sz="800" b="0" i="0" u="none" strike="noStrike" dirty="0">
                          <a:solidFill>
                            <a:srgbClr val="000000"/>
                          </a:solidFill>
                          <a:effectLst/>
                          <a:latin typeface="+mn-lt"/>
                        </a:rPr>
                        <a:t>26</a:t>
                      </a:r>
                    </a:p>
                  </a:txBody>
                  <a:tcPr marL="9525" marR="9525" marT="9525" marB="0" anchor="ctr">
                    <a:solidFill>
                      <a:schemeClr val="bg1">
                        <a:lumMod val="95000"/>
                      </a:schemeClr>
                    </a:solidFill>
                  </a:tcPr>
                </a:tc>
                <a:extLst>
                  <a:ext uri="{0D108BD9-81ED-4DB2-BD59-A6C34878D82A}">
                    <a16:rowId xmlns="" xmlns:a16="http://schemas.microsoft.com/office/drawing/2014/main" val="1968134761"/>
                  </a:ext>
                </a:extLst>
              </a:tr>
              <a:tr h="437031">
                <a:tc>
                  <a:txBody>
                    <a:bodyPr/>
                    <a:lstStyle/>
                    <a:p>
                      <a:pPr algn="l" fontAlgn="t"/>
                      <a:r>
                        <a:rPr lang="en-US" sz="800" b="0" i="0" u="none" strike="noStrike" kern="1200" dirty="0">
                          <a:solidFill>
                            <a:srgbClr val="000000"/>
                          </a:solidFill>
                          <a:effectLst/>
                          <a:latin typeface="+mn-lt"/>
                          <a:ea typeface="+mn-ea"/>
                          <a:cs typeface="+mn-cs"/>
                        </a:rPr>
                        <a:t>Involvement in the arts makes me feel a </a:t>
                      </a:r>
                      <a:r>
                        <a:rPr lang="en-US" sz="800" b="1" i="0" u="none" strike="noStrike" kern="1200" dirty="0">
                          <a:solidFill>
                            <a:srgbClr val="000000"/>
                          </a:solidFill>
                          <a:effectLst/>
                          <a:latin typeface="+mn-lt"/>
                          <a:ea typeface="+mn-ea"/>
                          <a:cs typeface="+mn-cs"/>
                        </a:rPr>
                        <a:t>stronger</a:t>
                      </a:r>
                      <a:r>
                        <a:rPr lang="en-US" sz="800" b="0" i="0" u="none" strike="noStrike" kern="1200" dirty="0">
                          <a:solidFill>
                            <a:srgbClr val="000000"/>
                          </a:solidFill>
                          <a:effectLst/>
                          <a:latin typeface="+mn-lt"/>
                          <a:ea typeface="+mn-ea"/>
                          <a:cs typeface="+mn-cs"/>
                        </a:rPr>
                        <a:t> </a:t>
                      </a:r>
                      <a:r>
                        <a:rPr lang="en-US" sz="800" b="1" i="0" u="none" strike="noStrike" kern="1200" dirty="0">
                          <a:solidFill>
                            <a:srgbClr val="000000"/>
                          </a:solidFill>
                          <a:effectLst/>
                          <a:latin typeface="+mn-lt"/>
                          <a:ea typeface="+mn-ea"/>
                          <a:cs typeface="+mn-cs"/>
                        </a:rPr>
                        <a:t>connection</a:t>
                      </a:r>
                      <a:r>
                        <a:rPr lang="en-US" sz="800" b="0" i="0" u="none" strike="noStrike" kern="1200" dirty="0">
                          <a:solidFill>
                            <a:srgbClr val="000000"/>
                          </a:solidFill>
                          <a:effectLst/>
                          <a:latin typeface="+mn-lt"/>
                          <a:ea typeface="+mn-ea"/>
                          <a:cs typeface="+mn-cs"/>
                        </a:rPr>
                        <a:t> to where I live</a:t>
                      </a:r>
                      <a:endParaRPr lang="en-IE" sz="800" b="0" i="0" u="none" strike="noStrike" kern="1200" dirty="0">
                        <a:solidFill>
                          <a:srgbClr val="000000"/>
                        </a:solidFill>
                        <a:effectLst/>
                        <a:latin typeface="+mn-lt"/>
                        <a:ea typeface="+mn-ea"/>
                        <a:cs typeface="+mn-cs"/>
                      </a:endParaRPr>
                    </a:p>
                  </a:txBody>
                  <a:tcPr marL="5586" marR="5586" marT="5586"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21</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21</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21</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23</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23</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19</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23</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20</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26</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19</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22</a:t>
                      </a:r>
                    </a:p>
                  </a:txBody>
                  <a:tcPr marL="9525" marR="9525" marT="9525" marB="0" anchor="ctr">
                    <a:solidFill>
                      <a:schemeClr val="bg1">
                        <a:lumMod val="95000"/>
                      </a:schemeClr>
                    </a:solidFill>
                  </a:tcPr>
                </a:tc>
                <a:tc>
                  <a:txBody>
                    <a:bodyPr/>
                    <a:lstStyle/>
                    <a:p>
                      <a:pPr algn="ctr" fontAlgn="t"/>
                      <a:r>
                        <a:rPr lang="en-IE" sz="800" b="0" i="0" u="none" strike="noStrike" dirty="0">
                          <a:solidFill>
                            <a:srgbClr val="000000"/>
                          </a:solidFill>
                          <a:effectLst/>
                          <a:latin typeface="+mn-lt"/>
                        </a:rPr>
                        <a:t>20</a:t>
                      </a:r>
                    </a:p>
                  </a:txBody>
                  <a:tcPr marL="9525" marR="9525" marT="9525" marB="0" anchor="ctr">
                    <a:solidFill>
                      <a:schemeClr val="bg1">
                        <a:lumMod val="95000"/>
                      </a:schemeClr>
                    </a:solidFill>
                  </a:tcPr>
                </a:tc>
                <a:extLst>
                  <a:ext uri="{0D108BD9-81ED-4DB2-BD59-A6C34878D82A}">
                    <a16:rowId xmlns="" xmlns:a16="http://schemas.microsoft.com/office/drawing/2014/main" val="193583469"/>
                  </a:ext>
                </a:extLst>
              </a:tr>
              <a:tr h="303273">
                <a:tc>
                  <a:txBody>
                    <a:bodyPr/>
                    <a:lstStyle/>
                    <a:p>
                      <a:pPr algn="l" fontAlgn="t"/>
                      <a:r>
                        <a:rPr lang="en-US" sz="800" b="0" i="0" u="none" strike="noStrike" kern="1200" dirty="0">
                          <a:solidFill>
                            <a:srgbClr val="000000"/>
                          </a:solidFill>
                          <a:effectLst/>
                          <a:latin typeface="+mn-lt"/>
                          <a:ea typeface="+mn-ea"/>
                          <a:cs typeface="+mn-cs"/>
                        </a:rPr>
                        <a:t>Overall, the arts in Ireland are of </a:t>
                      </a:r>
                      <a:r>
                        <a:rPr lang="en-US" sz="800" b="1" i="0" u="none" strike="noStrike" kern="1200" dirty="0">
                          <a:solidFill>
                            <a:srgbClr val="000000"/>
                          </a:solidFill>
                          <a:effectLst/>
                          <a:latin typeface="+mn-lt"/>
                          <a:ea typeface="+mn-ea"/>
                          <a:cs typeface="+mn-cs"/>
                        </a:rPr>
                        <a:t>high quality</a:t>
                      </a:r>
                      <a:endParaRPr lang="en-IE" sz="800" b="1" i="0" u="none" strike="noStrike" kern="1200" dirty="0">
                        <a:solidFill>
                          <a:srgbClr val="000000"/>
                        </a:solidFill>
                        <a:effectLst/>
                        <a:latin typeface="+mn-lt"/>
                        <a:ea typeface="+mn-ea"/>
                        <a:cs typeface="+mn-cs"/>
                      </a:endParaRPr>
                    </a:p>
                  </a:txBody>
                  <a:tcPr marL="5586" marR="5586" marT="5586"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29</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25</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31</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26</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32</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28</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30</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27</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29</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28</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27</a:t>
                      </a:r>
                    </a:p>
                  </a:txBody>
                  <a:tcPr marL="9525" marR="9525" marT="9525" marB="0" anchor="ctr">
                    <a:solidFill>
                      <a:schemeClr val="bg1">
                        <a:lumMod val="95000"/>
                      </a:schemeClr>
                    </a:solidFill>
                  </a:tcPr>
                </a:tc>
                <a:tc>
                  <a:txBody>
                    <a:bodyPr/>
                    <a:lstStyle/>
                    <a:p>
                      <a:pPr algn="ctr" fontAlgn="t"/>
                      <a:r>
                        <a:rPr lang="en-IE" sz="800" b="0" i="0" u="none" strike="noStrike" dirty="0">
                          <a:solidFill>
                            <a:srgbClr val="000000"/>
                          </a:solidFill>
                          <a:effectLst/>
                          <a:latin typeface="+mn-lt"/>
                        </a:rPr>
                        <a:t>31</a:t>
                      </a:r>
                    </a:p>
                  </a:txBody>
                  <a:tcPr marL="9525" marR="9525" marT="9525" marB="0" anchor="ctr">
                    <a:solidFill>
                      <a:schemeClr val="bg1">
                        <a:lumMod val="95000"/>
                      </a:schemeClr>
                    </a:solidFill>
                  </a:tcPr>
                </a:tc>
                <a:extLst>
                  <a:ext uri="{0D108BD9-81ED-4DB2-BD59-A6C34878D82A}">
                    <a16:rowId xmlns="" xmlns:a16="http://schemas.microsoft.com/office/drawing/2014/main" val="2236528706"/>
                  </a:ext>
                </a:extLst>
              </a:tr>
              <a:tr h="293291">
                <a:tc>
                  <a:txBody>
                    <a:bodyPr/>
                    <a:lstStyle/>
                    <a:p>
                      <a:pPr algn="l" fontAlgn="t"/>
                      <a:r>
                        <a:rPr lang="en-US" sz="800" b="0" i="0" u="none" strike="noStrike" kern="1200" dirty="0">
                          <a:solidFill>
                            <a:srgbClr val="000000"/>
                          </a:solidFill>
                          <a:effectLst/>
                          <a:latin typeface="+mn-lt"/>
                          <a:ea typeface="+mn-ea"/>
                          <a:cs typeface="+mn-cs"/>
                        </a:rPr>
                        <a:t>The arts in Ireland should receive </a:t>
                      </a:r>
                      <a:r>
                        <a:rPr lang="en-US" sz="800" b="1" i="0" u="none" strike="noStrike" kern="1200" dirty="0">
                          <a:solidFill>
                            <a:srgbClr val="000000"/>
                          </a:solidFill>
                          <a:effectLst/>
                          <a:latin typeface="+mn-lt"/>
                          <a:ea typeface="+mn-ea"/>
                          <a:cs typeface="+mn-cs"/>
                        </a:rPr>
                        <a:t>public funding</a:t>
                      </a:r>
                      <a:endParaRPr lang="en-IE" sz="800" b="1" i="0" u="none" strike="noStrike" kern="1200" dirty="0">
                        <a:solidFill>
                          <a:srgbClr val="000000"/>
                        </a:solidFill>
                        <a:effectLst/>
                        <a:latin typeface="+mn-lt"/>
                        <a:ea typeface="+mn-ea"/>
                        <a:cs typeface="+mn-cs"/>
                      </a:endParaRPr>
                    </a:p>
                  </a:txBody>
                  <a:tcPr marL="5586" marR="5586" marT="5586"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32</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31</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32</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32</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33</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30</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36</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28</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38</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29</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31</a:t>
                      </a:r>
                    </a:p>
                  </a:txBody>
                  <a:tcPr marL="9525" marR="9525" marT="9525" marB="0" anchor="ctr">
                    <a:solidFill>
                      <a:schemeClr val="bg1">
                        <a:lumMod val="95000"/>
                      </a:schemeClr>
                    </a:solidFill>
                  </a:tcPr>
                </a:tc>
                <a:tc>
                  <a:txBody>
                    <a:bodyPr/>
                    <a:lstStyle/>
                    <a:p>
                      <a:pPr algn="ctr" fontAlgn="t"/>
                      <a:r>
                        <a:rPr lang="en-IE" sz="800" b="0" i="0" u="none" strike="noStrike" dirty="0">
                          <a:solidFill>
                            <a:srgbClr val="000000"/>
                          </a:solidFill>
                          <a:effectLst/>
                          <a:latin typeface="+mn-lt"/>
                        </a:rPr>
                        <a:t>32</a:t>
                      </a:r>
                    </a:p>
                  </a:txBody>
                  <a:tcPr marL="9525" marR="9525" marT="9525" marB="0" anchor="ctr">
                    <a:solidFill>
                      <a:schemeClr val="bg1">
                        <a:lumMod val="95000"/>
                      </a:schemeClr>
                    </a:solidFill>
                  </a:tcPr>
                </a:tc>
                <a:extLst>
                  <a:ext uri="{0D108BD9-81ED-4DB2-BD59-A6C34878D82A}">
                    <a16:rowId xmlns="" xmlns:a16="http://schemas.microsoft.com/office/drawing/2014/main" val="3197973158"/>
                  </a:ext>
                </a:extLst>
              </a:tr>
              <a:tr h="293291">
                <a:tc>
                  <a:txBody>
                    <a:bodyPr/>
                    <a:lstStyle/>
                    <a:p>
                      <a:pPr algn="l" fontAlgn="t"/>
                      <a:r>
                        <a:rPr lang="en-US" sz="800" b="0" i="0" u="none" strike="noStrike" kern="1200" dirty="0">
                          <a:solidFill>
                            <a:srgbClr val="000000"/>
                          </a:solidFill>
                          <a:effectLst/>
                          <a:latin typeface="+mn-lt"/>
                          <a:ea typeface="+mn-ea"/>
                          <a:cs typeface="+mn-cs"/>
                        </a:rPr>
                        <a:t>The arts in Ireland are </a:t>
                      </a:r>
                      <a:r>
                        <a:rPr lang="en-US" sz="800" b="1" i="0" u="none" strike="noStrike" kern="1200" dirty="0">
                          <a:solidFill>
                            <a:srgbClr val="000000"/>
                          </a:solidFill>
                          <a:effectLst/>
                          <a:latin typeface="+mn-lt"/>
                          <a:ea typeface="+mn-ea"/>
                          <a:cs typeface="+mn-cs"/>
                        </a:rPr>
                        <a:t>underfunded</a:t>
                      </a:r>
                      <a:endParaRPr lang="en-IE" sz="800" b="1" i="0" u="none" strike="noStrike" kern="1200" dirty="0">
                        <a:solidFill>
                          <a:srgbClr val="000000"/>
                        </a:solidFill>
                        <a:effectLst/>
                        <a:latin typeface="+mn-lt"/>
                        <a:ea typeface="+mn-ea"/>
                        <a:cs typeface="+mn-cs"/>
                      </a:endParaRPr>
                    </a:p>
                  </a:txBody>
                  <a:tcPr marL="5586" marR="5586" marT="5586"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26</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23</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28</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27</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26</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25</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27</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24</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32</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23</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27</a:t>
                      </a:r>
                    </a:p>
                  </a:txBody>
                  <a:tcPr marL="9525" marR="9525" marT="9525" marB="0" anchor="ctr">
                    <a:solidFill>
                      <a:schemeClr val="bg1">
                        <a:lumMod val="95000"/>
                      </a:schemeClr>
                    </a:solidFill>
                  </a:tcPr>
                </a:tc>
                <a:tc>
                  <a:txBody>
                    <a:bodyPr/>
                    <a:lstStyle/>
                    <a:p>
                      <a:pPr algn="ctr" fontAlgn="t"/>
                      <a:r>
                        <a:rPr lang="en-IE" sz="800" b="0" i="0" u="none" strike="noStrike" dirty="0">
                          <a:solidFill>
                            <a:srgbClr val="000000"/>
                          </a:solidFill>
                          <a:effectLst/>
                          <a:latin typeface="+mn-lt"/>
                        </a:rPr>
                        <a:t>23</a:t>
                      </a:r>
                    </a:p>
                  </a:txBody>
                  <a:tcPr marL="9525" marR="9525" marT="9525" marB="0" anchor="ctr">
                    <a:solidFill>
                      <a:schemeClr val="bg1">
                        <a:lumMod val="95000"/>
                      </a:schemeClr>
                    </a:solidFill>
                  </a:tcPr>
                </a:tc>
                <a:extLst>
                  <a:ext uri="{0D108BD9-81ED-4DB2-BD59-A6C34878D82A}">
                    <a16:rowId xmlns="" xmlns:a16="http://schemas.microsoft.com/office/drawing/2014/main" val="1104017607"/>
                  </a:ext>
                </a:extLst>
              </a:tr>
              <a:tr h="332709">
                <a:tc>
                  <a:txBody>
                    <a:bodyPr/>
                    <a:lstStyle/>
                    <a:p>
                      <a:pPr algn="l" fontAlgn="t"/>
                      <a:r>
                        <a:rPr lang="en-US" sz="800" b="0" i="0" u="none" strike="noStrike" kern="1200" dirty="0">
                          <a:solidFill>
                            <a:srgbClr val="000000"/>
                          </a:solidFill>
                          <a:effectLst/>
                          <a:latin typeface="+mn-lt"/>
                          <a:ea typeface="+mn-ea"/>
                          <a:cs typeface="+mn-cs"/>
                        </a:rPr>
                        <a:t>Ireland’s reputation for the arts helps bring </a:t>
                      </a:r>
                      <a:r>
                        <a:rPr lang="en-US" sz="800" b="1" i="0" u="none" strike="noStrike" kern="1200" dirty="0">
                          <a:solidFill>
                            <a:srgbClr val="000000"/>
                          </a:solidFill>
                          <a:effectLst/>
                          <a:latin typeface="+mn-lt"/>
                          <a:ea typeface="+mn-ea"/>
                          <a:cs typeface="+mn-cs"/>
                        </a:rPr>
                        <a:t>visitors and tourists </a:t>
                      </a:r>
                      <a:r>
                        <a:rPr lang="en-US" sz="800" b="0" i="0" u="none" strike="noStrike" kern="1200" dirty="0">
                          <a:solidFill>
                            <a:srgbClr val="000000"/>
                          </a:solidFill>
                          <a:effectLst/>
                          <a:latin typeface="+mn-lt"/>
                          <a:ea typeface="+mn-ea"/>
                          <a:cs typeface="+mn-cs"/>
                        </a:rPr>
                        <a:t>to Ireland </a:t>
                      </a:r>
                      <a:endParaRPr lang="en-IE" sz="800" b="0" i="0" u="none" strike="noStrike" kern="1200" dirty="0">
                        <a:solidFill>
                          <a:srgbClr val="000000"/>
                        </a:solidFill>
                        <a:effectLst/>
                        <a:latin typeface="+mn-lt"/>
                        <a:ea typeface="+mn-ea"/>
                        <a:cs typeface="+mn-cs"/>
                      </a:endParaRPr>
                    </a:p>
                  </a:txBody>
                  <a:tcPr marL="5586" marR="5586" marT="5586"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34</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30</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37</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33</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33</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35</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35</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33</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38</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32</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34</a:t>
                      </a:r>
                    </a:p>
                  </a:txBody>
                  <a:tcPr marL="9525" marR="9525" marT="9525" marB="0" anchor="ctr">
                    <a:solidFill>
                      <a:schemeClr val="bg1">
                        <a:lumMod val="95000"/>
                      </a:schemeClr>
                    </a:solidFill>
                  </a:tcPr>
                </a:tc>
                <a:tc>
                  <a:txBody>
                    <a:bodyPr/>
                    <a:lstStyle/>
                    <a:p>
                      <a:pPr algn="ctr" fontAlgn="t"/>
                      <a:r>
                        <a:rPr lang="en-IE" sz="800" b="0" i="0" u="none" strike="noStrike" dirty="0">
                          <a:solidFill>
                            <a:srgbClr val="000000"/>
                          </a:solidFill>
                          <a:effectLst/>
                          <a:latin typeface="+mn-lt"/>
                        </a:rPr>
                        <a:t>33</a:t>
                      </a:r>
                    </a:p>
                  </a:txBody>
                  <a:tcPr marL="9525" marR="9525" marT="9525" marB="0" anchor="ctr">
                    <a:solidFill>
                      <a:schemeClr val="bg1">
                        <a:lumMod val="95000"/>
                      </a:schemeClr>
                    </a:solidFill>
                  </a:tcPr>
                </a:tc>
                <a:extLst>
                  <a:ext uri="{0D108BD9-81ED-4DB2-BD59-A6C34878D82A}">
                    <a16:rowId xmlns="" xmlns:a16="http://schemas.microsoft.com/office/drawing/2014/main" val="3685342738"/>
                  </a:ext>
                </a:extLst>
              </a:tr>
              <a:tr h="293291">
                <a:tc>
                  <a:txBody>
                    <a:bodyPr/>
                    <a:lstStyle/>
                    <a:p>
                      <a:pPr algn="l" fontAlgn="t"/>
                      <a:r>
                        <a:rPr lang="en-US" sz="800" b="0" i="0" u="none" strike="noStrike" kern="1200" dirty="0">
                          <a:solidFill>
                            <a:srgbClr val="000000"/>
                          </a:solidFill>
                          <a:effectLst/>
                          <a:latin typeface="+mn-lt"/>
                          <a:ea typeface="+mn-ea"/>
                          <a:cs typeface="+mn-cs"/>
                        </a:rPr>
                        <a:t>The arts from </a:t>
                      </a:r>
                      <a:r>
                        <a:rPr lang="en-US" sz="800" b="1" i="0" u="none" strike="noStrike" kern="1200" dirty="0">
                          <a:solidFill>
                            <a:srgbClr val="000000"/>
                          </a:solidFill>
                          <a:effectLst/>
                          <a:latin typeface="+mn-lt"/>
                          <a:ea typeface="+mn-ea"/>
                          <a:cs typeface="+mn-cs"/>
                        </a:rPr>
                        <a:t>different cultures </a:t>
                      </a:r>
                      <a:r>
                        <a:rPr lang="en-US" sz="800" b="0" i="0" u="none" strike="noStrike" kern="1200" dirty="0">
                          <a:solidFill>
                            <a:srgbClr val="000000"/>
                          </a:solidFill>
                          <a:effectLst/>
                          <a:latin typeface="+mn-lt"/>
                          <a:ea typeface="+mn-ea"/>
                          <a:cs typeface="+mn-cs"/>
                        </a:rPr>
                        <a:t>give us an insight into the lives of people from different cultures</a:t>
                      </a:r>
                      <a:endParaRPr lang="en-IE" sz="800" b="0" i="0" u="none" strike="noStrike" kern="1200" dirty="0">
                        <a:solidFill>
                          <a:srgbClr val="000000"/>
                        </a:solidFill>
                        <a:effectLst/>
                        <a:latin typeface="+mn-lt"/>
                        <a:ea typeface="+mn-ea"/>
                        <a:cs typeface="+mn-cs"/>
                      </a:endParaRPr>
                    </a:p>
                  </a:txBody>
                  <a:tcPr marL="5586" marR="5586" marT="5586"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35</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31</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39</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41</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34</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32</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36</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35</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43</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32</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37</a:t>
                      </a:r>
                    </a:p>
                  </a:txBody>
                  <a:tcPr marL="9525" marR="9525" marT="9525" marB="0" anchor="ctr">
                    <a:solidFill>
                      <a:schemeClr val="bg1">
                        <a:lumMod val="95000"/>
                      </a:schemeClr>
                    </a:solidFill>
                  </a:tcPr>
                </a:tc>
                <a:tc>
                  <a:txBody>
                    <a:bodyPr/>
                    <a:lstStyle/>
                    <a:p>
                      <a:pPr algn="ctr" fontAlgn="t"/>
                      <a:r>
                        <a:rPr lang="en-IE" sz="800" b="0" i="0" u="none" strike="noStrike" dirty="0">
                          <a:solidFill>
                            <a:srgbClr val="000000"/>
                          </a:solidFill>
                          <a:effectLst/>
                          <a:latin typeface="+mn-lt"/>
                        </a:rPr>
                        <a:t>32</a:t>
                      </a:r>
                    </a:p>
                  </a:txBody>
                  <a:tcPr marL="9525" marR="9525" marT="9525" marB="0" anchor="ctr">
                    <a:solidFill>
                      <a:schemeClr val="bg1">
                        <a:lumMod val="95000"/>
                      </a:schemeClr>
                    </a:solidFill>
                  </a:tcPr>
                </a:tc>
                <a:extLst>
                  <a:ext uri="{0D108BD9-81ED-4DB2-BD59-A6C34878D82A}">
                    <a16:rowId xmlns="" xmlns:a16="http://schemas.microsoft.com/office/drawing/2014/main" val="899464544"/>
                  </a:ext>
                </a:extLst>
              </a:tr>
              <a:tr h="293291">
                <a:tc>
                  <a:txBody>
                    <a:bodyPr/>
                    <a:lstStyle/>
                    <a:p>
                      <a:pPr algn="l" fontAlgn="t"/>
                      <a:r>
                        <a:rPr lang="en-US" sz="800" b="1" i="0" u="none" strike="noStrike" kern="1200" dirty="0">
                          <a:solidFill>
                            <a:srgbClr val="000000"/>
                          </a:solidFill>
                          <a:effectLst/>
                          <a:latin typeface="+mn-lt"/>
                          <a:ea typeface="+mn-ea"/>
                          <a:cs typeface="+mn-cs"/>
                        </a:rPr>
                        <a:t> I cannot afford to attend </a:t>
                      </a:r>
                      <a:r>
                        <a:rPr lang="en-US" sz="800" b="0" i="0" u="none" strike="noStrike" kern="1200" dirty="0">
                          <a:solidFill>
                            <a:srgbClr val="000000"/>
                          </a:solidFill>
                          <a:effectLst/>
                          <a:latin typeface="+mn-lt"/>
                          <a:ea typeface="+mn-ea"/>
                          <a:cs typeface="+mn-cs"/>
                        </a:rPr>
                        <a:t>as many arts events as I might wish </a:t>
                      </a:r>
                      <a:endParaRPr lang="en-IE" sz="800" b="0" i="0" u="none" strike="noStrike" kern="1200" dirty="0">
                        <a:solidFill>
                          <a:srgbClr val="000000"/>
                        </a:solidFill>
                        <a:effectLst/>
                        <a:latin typeface="+mn-lt"/>
                        <a:ea typeface="+mn-ea"/>
                        <a:cs typeface="+mn-cs"/>
                      </a:endParaRPr>
                    </a:p>
                  </a:txBody>
                  <a:tcPr marL="5586" marR="5586" marT="5586"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22</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20</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23</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24</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20</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21</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22</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21</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20</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22</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21</a:t>
                      </a:r>
                    </a:p>
                  </a:txBody>
                  <a:tcPr marL="9525" marR="9525" marT="9525" marB="0" anchor="ctr">
                    <a:solidFill>
                      <a:schemeClr val="bg1">
                        <a:lumMod val="95000"/>
                      </a:schemeClr>
                    </a:solidFill>
                  </a:tcPr>
                </a:tc>
                <a:tc>
                  <a:txBody>
                    <a:bodyPr/>
                    <a:lstStyle/>
                    <a:p>
                      <a:pPr algn="ctr" fontAlgn="t"/>
                      <a:r>
                        <a:rPr lang="en-IE" sz="800" b="0" i="0" u="none" strike="noStrike" dirty="0">
                          <a:solidFill>
                            <a:srgbClr val="000000"/>
                          </a:solidFill>
                          <a:effectLst/>
                          <a:latin typeface="+mn-lt"/>
                        </a:rPr>
                        <a:t>23</a:t>
                      </a:r>
                    </a:p>
                  </a:txBody>
                  <a:tcPr marL="9525" marR="9525" marT="9525" marB="0" anchor="ctr">
                    <a:solidFill>
                      <a:schemeClr val="bg1">
                        <a:lumMod val="95000"/>
                      </a:schemeClr>
                    </a:solidFill>
                  </a:tcPr>
                </a:tc>
                <a:extLst>
                  <a:ext uri="{0D108BD9-81ED-4DB2-BD59-A6C34878D82A}">
                    <a16:rowId xmlns="" xmlns:a16="http://schemas.microsoft.com/office/drawing/2014/main" val="1019352571"/>
                  </a:ext>
                </a:extLst>
              </a:tr>
              <a:tr h="386243">
                <a:tc>
                  <a:txBody>
                    <a:bodyPr/>
                    <a:lstStyle/>
                    <a:p>
                      <a:pPr algn="l" fontAlgn="t"/>
                      <a:r>
                        <a:rPr lang="en-US" sz="800" b="0" i="0" u="none" strike="noStrike" kern="1200" dirty="0">
                          <a:solidFill>
                            <a:srgbClr val="000000"/>
                          </a:solidFill>
                          <a:effectLst/>
                          <a:latin typeface="+mn-lt"/>
                          <a:ea typeface="+mn-ea"/>
                          <a:cs typeface="+mn-cs"/>
                        </a:rPr>
                        <a:t>There are </a:t>
                      </a:r>
                      <a:r>
                        <a:rPr lang="en-US" sz="800" b="1" i="0" u="none" strike="noStrike" kern="1200" dirty="0">
                          <a:solidFill>
                            <a:srgbClr val="000000"/>
                          </a:solidFill>
                          <a:effectLst/>
                          <a:latin typeface="+mn-lt"/>
                          <a:ea typeface="+mn-ea"/>
                          <a:cs typeface="+mn-cs"/>
                        </a:rPr>
                        <a:t>equal opportunities </a:t>
                      </a:r>
                      <a:r>
                        <a:rPr lang="en-US" sz="800" b="0" i="0" u="none" strike="noStrike" kern="1200" dirty="0">
                          <a:solidFill>
                            <a:srgbClr val="000000"/>
                          </a:solidFill>
                          <a:effectLst/>
                          <a:latin typeface="+mn-lt"/>
                          <a:ea typeface="+mn-ea"/>
                          <a:cs typeface="+mn-cs"/>
                        </a:rPr>
                        <a:t>for everyone living in Ireland to </a:t>
                      </a:r>
                      <a:r>
                        <a:rPr lang="en-US" sz="800" b="1" i="0" u="none" strike="noStrike" kern="1200" dirty="0">
                          <a:solidFill>
                            <a:srgbClr val="000000"/>
                          </a:solidFill>
                          <a:effectLst/>
                          <a:latin typeface="+mn-lt"/>
                          <a:ea typeface="+mn-ea"/>
                          <a:cs typeface="+mn-cs"/>
                        </a:rPr>
                        <a:t>attend and participate </a:t>
                      </a:r>
                      <a:r>
                        <a:rPr lang="en-US" sz="800" b="0" i="0" u="none" strike="noStrike" kern="1200" dirty="0">
                          <a:solidFill>
                            <a:srgbClr val="000000"/>
                          </a:solidFill>
                          <a:effectLst/>
                          <a:latin typeface="+mn-lt"/>
                          <a:ea typeface="+mn-ea"/>
                          <a:cs typeface="+mn-cs"/>
                        </a:rPr>
                        <a:t>in the arts, (regardless of class, age, ethnicity, disability </a:t>
                      </a:r>
                      <a:r>
                        <a:rPr lang="en-US" sz="800" b="0" i="0" u="none" strike="noStrike" kern="1200" dirty="0" err="1">
                          <a:solidFill>
                            <a:srgbClr val="000000"/>
                          </a:solidFill>
                          <a:effectLst/>
                          <a:latin typeface="+mn-lt"/>
                          <a:ea typeface="+mn-ea"/>
                          <a:cs typeface="+mn-cs"/>
                        </a:rPr>
                        <a:t>etc</a:t>
                      </a:r>
                      <a:r>
                        <a:rPr lang="en-US" sz="800" b="0" i="0" u="none" strike="noStrike" kern="1200" dirty="0">
                          <a:solidFill>
                            <a:srgbClr val="000000"/>
                          </a:solidFill>
                          <a:effectLst/>
                          <a:latin typeface="+mn-lt"/>
                          <a:ea typeface="+mn-ea"/>
                          <a:cs typeface="+mn-cs"/>
                        </a:rPr>
                        <a:t>) </a:t>
                      </a:r>
                      <a:endParaRPr lang="en-IE" sz="800" b="0" i="0" u="none" strike="noStrike" kern="1200" dirty="0">
                        <a:solidFill>
                          <a:srgbClr val="000000"/>
                        </a:solidFill>
                        <a:effectLst/>
                        <a:latin typeface="+mn-lt"/>
                        <a:ea typeface="+mn-ea"/>
                        <a:cs typeface="+mn-cs"/>
                      </a:endParaRPr>
                    </a:p>
                  </a:txBody>
                  <a:tcPr marL="5586" marR="5586" marT="5586"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23</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24</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22</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24</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25</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20</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20</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25</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28</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21</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mn-lt"/>
                        </a:rPr>
                        <a:t>25</a:t>
                      </a:r>
                    </a:p>
                  </a:txBody>
                  <a:tcPr marL="9525" marR="9525" marT="9525" marB="0" anchor="ctr">
                    <a:solidFill>
                      <a:schemeClr val="bg1">
                        <a:lumMod val="95000"/>
                      </a:schemeClr>
                    </a:solidFill>
                  </a:tcPr>
                </a:tc>
                <a:tc>
                  <a:txBody>
                    <a:bodyPr/>
                    <a:lstStyle/>
                    <a:p>
                      <a:pPr algn="ctr" fontAlgn="t"/>
                      <a:r>
                        <a:rPr lang="en-IE" sz="800" b="0" i="0" u="none" strike="noStrike" dirty="0">
                          <a:solidFill>
                            <a:srgbClr val="000000"/>
                          </a:solidFill>
                          <a:effectLst/>
                          <a:latin typeface="+mn-lt"/>
                        </a:rPr>
                        <a:t>19</a:t>
                      </a:r>
                    </a:p>
                  </a:txBody>
                  <a:tcPr marL="9525" marR="9525" marT="9525" marB="0" anchor="ctr">
                    <a:solidFill>
                      <a:schemeClr val="bg1">
                        <a:lumMod val="95000"/>
                      </a:schemeClr>
                    </a:solidFill>
                  </a:tcPr>
                </a:tc>
                <a:extLst>
                  <a:ext uri="{0D108BD9-81ED-4DB2-BD59-A6C34878D82A}">
                    <a16:rowId xmlns="" xmlns:a16="http://schemas.microsoft.com/office/drawing/2014/main" val="69821981"/>
                  </a:ext>
                </a:extLst>
              </a:tr>
              <a:tr h="171387">
                <a:tc>
                  <a:txBody>
                    <a:bodyPr/>
                    <a:lstStyle/>
                    <a:p>
                      <a:pPr algn="l" fontAlgn="t"/>
                      <a:r>
                        <a:rPr lang="en-US" sz="800" b="0" i="0" u="none" strike="noStrike" kern="1200" dirty="0">
                          <a:solidFill>
                            <a:srgbClr val="000000"/>
                          </a:solidFill>
                          <a:effectLst/>
                          <a:latin typeface="+mn-lt"/>
                          <a:ea typeface="+mn-ea"/>
                          <a:cs typeface="+mn-cs"/>
                        </a:rPr>
                        <a:t>The arts make for a richer and more </a:t>
                      </a:r>
                      <a:r>
                        <a:rPr lang="en-US" sz="800" b="1" i="0" u="none" strike="noStrike" kern="1200" dirty="0">
                          <a:solidFill>
                            <a:srgbClr val="000000"/>
                          </a:solidFill>
                          <a:effectLst/>
                          <a:latin typeface="+mn-lt"/>
                          <a:ea typeface="+mn-ea"/>
                          <a:cs typeface="+mn-cs"/>
                        </a:rPr>
                        <a:t>meaningful life </a:t>
                      </a:r>
                      <a:endParaRPr lang="en-IE" sz="800" b="1" i="0" u="none" strike="noStrike" kern="1200" dirty="0">
                        <a:solidFill>
                          <a:srgbClr val="000000"/>
                        </a:solidFill>
                        <a:effectLst/>
                        <a:latin typeface="+mn-lt"/>
                        <a:ea typeface="+mn-ea"/>
                        <a:cs typeface="+mn-cs"/>
                      </a:endParaRPr>
                    </a:p>
                  </a:txBody>
                  <a:tcPr marL="5586" marR="5586" marT="5586" marB="0" anchor="ctr">
                    <a:solidFill>
                      <a:schemeClr val="bg1">
                        <a:lumMod val="95000"/>
                      </a:schemeClr>
                    </a:solidFill>
                  </a:tcPr>
                </a:tc>
                <a:tc>
                  <a:txBody>
                    <a:bodyPr/>
                    <a:lstStyle/>
                    <a:p>
                      <a:pPr algn="ctr" fontAlgn="t"/>
                      <a:r>
                        <a:rPr lang="en-IE" sz="800" b="0" i="0" u="none" strike="noStrike" kern="1200" dirty="0">
                          <a:solidFill>
                            <a:srgbClr val="000000"/>
                          </a:solidFill>
                          <a:effectLst/>
                          <a:latin typeface="+mn-lt"/>
                          <a:ea typeface="+mn-ea"/>
                          <a:cs typeface="+mn-cs"/>
                        </a:rPr>
                        <a:t>30</a:t>
                      </a:r>
                    </a:p>
                  </a:txBody>
                  <a:tcPr marL="9525" marR="9525" marT="9525" marB="0" anchor="ctr">
                    <a:solidFill>
                      <a:schemeClr val="bg1">
                        <a:lumMod val="95000"/>
                      </a:schemeClr>
                    </a:solidFill>
                  </a:tcPr>
                </a:tc>
                <a:tc>
                  <a:txBody>
                    <a:bodyPr/>
                    <a:lstStyle/>
                    <a:p>
                      <a:pPr algn="ctr" fontAlgn="t"/>
                      <a:r>
                        <a:rPr lang="en-IE" sz="800" b="0" i="0" u="none" strike="noStrike" kern="1200">
                          <a:solidFill>
                            <a:srgbClr val="000000"/>
                          </a:solidFill>
                          <a:effectLst/>
                          <a:latin typeface="+mn-lt"/>
                          <a:ea typeface="+mn-ea"/>
                          <a:cs typeface="+mn-cs"/>
                        </a:rPr>
                        <a:t>25</a:t>
                      </a:r>
                    </a:p>
                  </a:txBody>
                  <a:tcPr marL="9525" marR="9525" marT="9525" marB="0" anchor="ctr">
                    <a:solidFill>
                      <a:schemeClr val="bg1">
                        <a:lumMod val="95000"/>
                      </a:schemeClr>
                    </a:solidFill>
                  </a:tcPr>
                </a:tc>
                <a:tc>
                  <a:txBody>
                    <a:bodyPr/>
                    <a:lstStyle/>
                    <a:p>
                      <a:pPr algn="ctr" fontAlgn="t"/>
                      <a:r>
                        <a:rPr lang="en-IE" sz="800" b="0" i="0" u="none" strike="noStrike" kern="1200">
                          <a:solidFill>
                            <a:srgbClr val="000000"/>
                          </a:solidFill>
                          <a:effectLst/>
                          <a:latin typeface="+mn-lt"/>
                          <a:ea typeface="+mn-ea"/>
                          <a:cs typeface="+mn-cs"/>
                        </a:rPr>
                        <a:t>35</a:t>
                      </a:r>
                    </a:p>
                  </a:txBody>
                  <a:tcPr marL="9525" marR="9525" marT="9525" marB="0" anchor="ctr">
                    <a:solidFill>
                      <a:schemeClr val="bg1">
                        <a:lumMod val="95000"/>
                      </a:schemeClr>
                    </a:solidFill>
                  </a:tcPr>
                </a:tc>
                <a:tc>
                  <a:txBody>
                    <a:bodyPr/>
                    <a:lstStyle/>
                    <a:p>
                      <a:pPr algn="ctr" fontAlgn="t"/>
                      <a:r>
                        <a:rPr lang="en-IE" sz="800" b="0" i="0" u="none" strike="noStrike" kern="1200">
                          <a:solidFill>
                            <a:srgbClr val="000000"/>
                          </a:solidFill>
                          <a:effectLst/>
                          <a:latin typeface="+mn-lt"/>
                          <a:ea typeface="+mn-ea"/>
                          <a:cs typeface="+mn-cs"/>
                        </a:rPr>
                        <a:t>31</a:t>
                      </a:r>
                    </a:p>
                  </a:txBody>
                  <a:tcPr marL="9525" marR="9525" marT="9525" marB="0" anchor="ctr">
                    <a:solidFill>
                      <a:schemeClr val="bg1">
                        <a:lumMod val="95000"/>
                      </a:schemeClr>
                    </a:solidFill>
                  </a:tcPr>
                </a:tc>
                <a:tc>
                  <a:txBody>
                    <a:bodyPr/>
                    <a:lstStyle/>
                    <a:p>
                      <a:pPr algn="ctr" fontAlgn="t"/>
                      <a:r>
                        <a:rPr lang="en-IE" sz="800" b="0" i="0" u="none" strike="noStrike" kern="1200">
                          <a:solidFill>
                            <a:srgbClr val="000000"/>
                          </a:solidFill>
                          <a:effectLst/>
                          <a:latin typeface="+mn-lt"/>
                          <a:ea typeface="+mn-ea"/>
                          <a:cs typeface="+mn-cs"/>
                        </a:rPr>
                        <a:t>27</a:t>
                      </a:r>
                    </a:p>
                  </a:txBody>
                  <a:tcPr marL="9525" marR="9525" marT="9525" marB="0" anchor="ctr">
                    <a:solidFill>
                      <a:schemeClr val="bg1">
                        <a:lumMod val="95000"/>
                      </a:schemeClr>
                    </a:solidFill>
                  </a:tcPr>
                </a:tc>
                <a:tc>
                  <a:txBody>
                    <a:bodyPr/>
                    <a:lstStyle/>
                    <a:p>
                      <a:pPr algn="ctr" fontAlgn="t"/>
                      <a:r>
                        <a:rPr lang="en-IE" sz="800" b="0" i="0" u="none" strike="noStrike" kern="1200">
                          <a:solidFill>
                            <a:srgbClr val="000000"/>
                          </a:solidFill>
                          <a:effectLst/>
                          <a:latin typeface="+mn-lt"/>
                          <a:ea typeface="+mn-ea"/>
                          <a:cs typeface="+mn-cs"/>
                        </a:rPr>
                        <a:t>32</a:t>
                      </a:r>
                    </a:p>
                  </a:txBody>
                  <a:tcPr marL="9525" marR="9525" marT="9525" marB="0" anchor="ctr">
                    <a:solidFill>
                      <a:schemeClr val="bg1">
                        <a:lumMod val="95000"/>
                      </a:schemeClr>
                    </a:solidFill>
                  </a:tcPr>
                </a:tc>
                <a:tc>
                  <a:txBody>
                    <a:bodyPr/>
                    <a:lstStyle/>
                    <a:p>
                      <a:pPr algn="ctr" fontAlgn="t"/>
                      <a:r>
                        <a:rPr lang="en-IE" sz="800" b="0" i="0" u="none" strike="noStrike" kern="1200">
                          <a:solidFill>
                            <a:srgbClr val="000000"/>
                          </a:solidFill>
                          <a:effectLst/>
                          <a:latin typeface="+mn-lt"/>
                          <a:ea typeface="+mn-ea"/>
                          <a:cs typeface="+mn-cs"/>
                        </a:rPr>
                        <a:t>32</a:t>
                      </a:r>
                    </a:p>
                  </a:txBody>
                  <a:tcPr marL="9525" marR="9525" marT="9525" marB="0" anchor="ctr">
                    <a:solidFill>
                      <a:schemeClr val="bg1">
                        <a:lumMod val="95000"/>
                      </a:schemeClr>
                    </a:solidFill>
                  </a:tcPr>
                </a:tc>
                <a:tc>
                  <a:txBody>
                    <a:bodyPr/>
                    <a:lstStyle/>
                    <a:p>
                      <a:pPr algn="ctr" fontAlgn="t"/>
                      <a:r>
                        <a:rPr lang="en-IE" sz="800" b="0" i="0" u="none" strike="noStrike" kern="1200" dirty="0">
                          <a:solidFill>
                            <a:srgbClr val="000000"/>
                          </a:solidFill>
                          <a:effectLst/>
                          <a:latin typeface="+mn-lt"/>
                          <a:ea typeface="+mn-ea"/>
                          <a:cs typeface="+mn-cs"/>
                        </a:rPr>
                        <a:t>28</a:t>
                      </a:r>
                    </a:p>
                  </a:txBody>
                  <a:tcPr marL="9525" marR="9525" marT="9525" marB="0" anchor="ctr">
                    <a:solidFill>
                      <a:schemeClr val="bg1">
                        <a:lumMod val="95000"/>
                      </a:schemeClr>
                    </a:solidFill>
                  </a:tcPr>
                </a:tc>
                <a:tc>
                  <a:txBody>
                    <a:bodyPr/>
                    <a:lstStyle/>
                    <a:p>
                      <a:pPr algn="ctr" fontAlgn="t"/>
                      <a:r>
                        <a:rPr lang="en-IE" sz="800" b="0" i="0" u="none" strike="noStrike" kern="1200">
                          <a:solidFill>
                            <a:srgbClr val="000000"/>
                          </a:solidFill>
                          <a:effectLst/>
                          <a:latin typeface="+mn-lt"/>
                          <a:ea typeface="+mn-ea"/>
                          <a:cs typeface="+mn-cs"/>
                        </a:rPr>
                        <a:t>39</a:t>
                      </a:r>
                    </a:p>
                  </a:txBody>
                  <a:tcPr marL="9525" marR="9525" marT="9525" marB="0" anchor="ctr">
                    <a:solidFill>
                      <a:schemeClr val="bg1">
                        <a:lumMod val="95000"/>
                      </a:schemeClr>
                    </a:solidFill>
                  </a:tcPr>
                </a:tc>
                <a:tc>
                  <a:txBody>
                    <a:bodyPr/>
                    <a:lstStyle/>
                    <a:p>
                      <a:pPr algn="ctr" fontAlgn="t"/>
                      <a:r>
                        <a:rPr lang="en-IE" sz="800" b="0" i="0" u="none" strike="noStrike" kern="1200">
                          <a:solidFill>
                            <a:srgbClr val="000000"/>
                          </a:solidFill>
                          <a:effectLst/>
                          <a:latin typeface="+mn-lt"/>
                          <a:ea typeface="+mn-ea"/>
                          <a:cs typeface="+mn-cs"/>
                        </a:rPr>
                        <a:t>27</a:t>
                      </a:r>
                    </a:p>
                  </a:txBody>
                  <a:tcPr marL="9525" marR="9525" marT="9525" marB="0" anchor="ctr">
                    <a:solidFill>
                      <a:schemeClr val="bg1">
                        <a:lumMod val="95000"/>
                      </a:schemeClr>
                    </a:solidFill>
                  </a:tcPr>
                </a:tc>
                <a:tc>
                  <a:txBody>
                    <a:bodyPr/>
                    <a:lstStyle/>
                    <a:p>
                      <a:pPr algn="ctr" fontAlgn="t"/>
                      <a:r>
                        <a:rPr lang="en-IE" sz="800" b="0" i="0" u="none" strike="noStrike" kern="1200">
                          <a:solidFill>
                            <a:srgbClr val="000000"/>
                          </a:solidFill>
                          <a:effectLst/>
                          <a:latin typeface="+mn-lt"/>
                          <a:ea typeface="+mn-ea"/>
                          <a:cs typeface="+mn-cs"/>
                        </a:rPr>
                        <a:t>31</a:t>
                      </a:r>
                    </a:p>
                  </a:txBody>
                  <a:tcPr marL="9525" marR="9525" marT="9525" marB="0" anchor="ctr">
                    <a:solidFill>
                      <a:schemeClr val="bg1">
                        <a:lumMod val="95000"/>
                      </a:schemeClr>
                    </a:solidFill>
                  </a:tcPr>
                </a:tc>
                <a:tc>
                  <a:txBody>
                    <a:bodyPr/>
                    <a:lstStyle/>
                    <a:p>
                      <a:pPr algn="ctr" fontAlgn="t"/>
                      <a:r>
                        <a:rPr lang="en-IE" sz="800" b="0" i="0" u="none" strike="noStrike" kern="1200" dirty="0">
                          <a:solidFill>
                            <a:srgbClr val="000000"/>
                          </a:solidFill>
                          <a:effectLst/>
                          <a:latin typeface="+mn-lt"/>
                          <a:ea typeface="+mn-ea"/>
                          <a:cs typeface="+mn-cs"/>
                        </a:rPr>
                        <a:t>28</a:t>
                      </a:r>
                    </a:p>
                  </a:txBody>
                  <a:tcPr marL="9525" marR="9525" marT="9525" marB="0" anchor="ctr">
                    <a:solidFill>
                      <a:schemeClr val="bg1">
                        <a:lumMod val="95000"/>
                      </a:schemeClr>
                    </a:solidFill>
                  </a:tcPr>
                </a:tc>
                <a:extLst>
                  <a:ext uri="{0D108BD9-81ED-4DB2-BD59-A6C34878D82A}">
                    <a16:rowId xmlns="" xmlns:a16="http://schemas.microsoft.com/office/drawing/2014/main" val="1853951705"/>
                  </a:ext>
                </a:extLst>
              </a:tr>
              <a:tr h="136718">
                <a:tc>
                  <a:txBody>
                    <a:bodyPr/>
                    <a:lstStyle/>
                    <a:p>
                      <a:pPr algn="l" fontAlgn="t"/>
                      <a:r>
                        <a:rPr lang="en-US" sz="800" b="0" i="0" u="none" strike="noStrike" kern="1200" dirty="0">
                          <a:solidFill>
                            <a:srgbClr val="000000"/>
                          </a:solidFill>
                          <a:effectLst/>
                          <a:latin typeface="+mn-lt"/>
                          <a:ea typeface="+mn-ea"/>
                          <a:cs typeface="+mn-cs"/>
                        </a:rPr>
                        <a:t>The arts play a </a:t>
                      </a:r>
                      <a:r>
                        <a:rPr lang="en-US" sz="800" b="1" i="0" u="none" strike="noStrike" kern="1200" dirty="0">
                          <a:solidFill>
                            <a:srgbClr val="000000"/>
                          </a:solidFill>
                          <a:effectLst/>
                          <a:latin typeface="+mn-lt"/>
                          <a:ea typeface="+mn-ea"/>
                          <a:cs typeface="+mn-cs"/>
                        </a:rPr>
                        <a:t>significant part in my life</a:t>
                      </a:r>
                      <a:endParaRPr lang="en-IE" sz="800" b="1" i="0" u="none" strike="noStrike" kern="1200" dirty="0">
                        <a:solidFill>
                          <a:srgbClr val="000000"/>
                        </a:solidFill>
                        <a:effectLst/>
                        <a:latin typeface="+mn-lt"/>
                        <a:ea typeface="+mn-ea"/>
                        <a:cs typeface="+mn-cs"/>
                      </a:endParaRPr>
                    </a:p>
                  </a:txBody>
                  <a:tcPr marL="5586" marR="5586" marT="5586" marB="0" anchor="ctr">
                    <a:solidFill>
                      <a:schemeClr val="bg1">
                        <a:lumMod val="95000"/>
                      </a:schemeClr>
                    </a:solidFill>
                  </a:tcPr>
                </a:tc>
                <a:tc>
                  <a:txBody>
                    <a:bodyPr/>
                    <a:lstStyle/>
                    <a:p>
                      <a:pPr algn="ctr" fontAlgn="t"/>
                      <a:r>
                        <a:rPr lang="en-IE" sz="800" b="0" i="0" u="none" strike="noStrike" kern="1200" dirty="0">
                          <a:solidFill>
                            <a:srgbClr val="000000"/>
                          </a:solidFill>
                          <a:effectLst/>
                          <a:latin typeface="+mn-lt"/>
                          <a:ea typeface="+mn-ea"/>
                          <a:cs typeface="+mn-cs"/>
                        </a:rPr>
                        <a:t>16</a:t>
                      </a:r>
                    </a:p>
                  </a:txBody>
                  <a:tcPr marL="9525" marR="9525" marT="9525" marB="0" anchor="ctr">
                    <a:solidFill>
                      <a:schemeClr val="bg1">
                        <a:lumMod val="95000"/>
                      </a:schemeClr>
                    </a:solidFill>
                  </a:tcPr>
                </a:tc>
                <a:tc>
                  <a:txBody>
                    <a:bodyPr/>
                    <a:lstStyle/>
                    <a:p>
                      <a:pPr algn="ctr" fontAlgn="t"/>
                      <a:r>
                        <a:rPr lang="en-IE" sz="800" b="0" i="0" u="none" strike="noStrike" kern="1200" dirty="0">
                          <a:solidFill>
                            <a:srgbClr val="000000"/>
                          </a:solidFill>
                          <a:effectLst/>
                          <a:latin typeface="+mn-lt"/>
                          <a:ea typeface="+mn-ea"/>
                          <a:cs typeface="+mn-cs"/>
                        </a:rPr>
                        <a:t>15</a:t>
                      </a:r>
                    </a:p>
                  </a:txBody>
                  <a:tcPr marL="9525" marR="9525" marT="9525" marB="0" anchor="ctr">
                    <a:solidFill>
                      <a:schemeClr val="bg1">
                        <a:lumMod val="95000"/>
                      </a:schemeClr>
                    </a:solidFill>
                  </a:tcPr>
                </a:tc>
                <a:tc>
                  <a:txBody>
                    <a:bodyPr/>
                    <a:lstStyle/>
                    <a:p>
                      <a:pPr algn="ctr" fontAlgn="t"/>
                      <a:r>
                        <a:rPr lang="en-IE" sz="800" b="0" i="0" u="none" strike="noStrike" kern="1200" dirty="0">
                          <a:solidFill>
                            <a:srgbClr val="000000"/>
                          </a:solidFill>
                          <a:effectLst/>
                          <a:latin typeface="+mn-lt"/>
                          <a:ea typeface="+mn-ea"/>
                          <a:cs typeface="+mn-cs"/>
                        </a:rPr>
                        <a:t>17</a:t>
                      </a:r>
                    </a:p>
                  </a:txBody>
                  <a:tcPr marL="9525" marR="9525" marT="9525" marB="0" anchor="ctr">
                    <a:solidFill>
                      <a:schemeClr val="bg1">
                        <a:lumMod val="95000"/>
                      </a:schemeClr>
                    </a:solidFill>
                  </a:tcPr>
                </a:tc>
                <a:tc>
                  <a:txBody>
                    <a:bodyPr/>
                    <a:lstStyle/>
                    <a:p>
                      <a:pPr algn="ctr" fontAlgn="t"/>
                      <a:r>
                        <a:rPr lang="en-IE" sz="800" b="0" i="0" u="none" strike="noStrike" kern="1200" dirty="0">
                          <a:solidFill>
                            <a:srgbClr val="000000"/>
                          </a:solidFill>
                          <a:effectLst/>
                          <a:latin typeface="+mn-lt"/>
                          <a:ea typeface="+mn-ea"/>
                          <a:cs typeface="+mn-cs"/>
                        </a:rPr>
                        <a:t>17</a:t>
                      </a:r>
                    </a:p>
                  </a:txBody>
                  <a:tcPr marL="9525" marR="9525" marT="9525" marB="0" anchor="ctr">
                    <a:solidFill>
                      <a:schemeClr val="bg1">
                        <a:lumMod val="95000"/>
                      </a:schemeClr>
                    </a:solidFill>
                  </a:tcPr>
                </a:tc>
                <a:tc>
                  <a:txBody>
                    <a:bodyPr/>
                    <a:lstStyle/>
                    <a:p>
                      <a:pPr algn="ctr" fontAlgn="t"/>
                      <a:r>
                        <a:rPr lang="en-IE" sz="800" b="0" i="0" u="none" strike="noStrike" kern="1200" dirty="0">
                          <a:solidFill>
                            <a:srgbClr val="000000"/>
                          </a:solidFill>
                          <a:effectLst/>
                          <a:latin typeface="+mn-lt"/>
                          <a:ea typeface="+mn-ea"/>
                          <a:cs typeface="+mn-cs"/>
                        </a:rPr>
                        <a:t>17</a:t>
                      </a:r>
                    </a:p>
                  </a:txBody>
                  <a:tcPr marL="9525" marR="9525" marT="9525" marB="0" anchor="ctr">
                    <a:solidFill>
                      <a:schemeClr val="bg1">
                        <a:lumMod val="95000"/>
                      </a:schemeClr>
                    </a:solidFill>
                  </a:tcPr>
                </a:tc>
                <a:tc>
                  <a:txBody>
                    <a:bodyPr/>
                    <a:lstStyle/>
                    <a:p>
                      <a:pPr algn="ctr" fontAlgn="t"/>
                      <a:r>
                        <a:rPr lang="en-IE" sz="800" b="0" i="0" u="none" strike="noStrike" kern="1200" dirty="0">
                          <a:solidFill>
                            <a:srgbClr val="000000"/>
                          </a:solidFill>
                          <a:effectLst/>
                          <a:latin typeface="+mn-lt"/>
                          <a:ea typeface="+mn-ea"/>
                          <a:cs typeface="+mn-cs"/>
                        </a:rPr>
                        <a:t>15</a:t>
                      </a:r>
                    </a:p>
                  </a:txBody>
                  <a:tcPr marL="9525" marR="9525" marT="9525" marB="0" anchor="ctr">
                    <a:solidFill>
                      <a:schemeClr val="bg1">
                        <a:lumMod val="95000"/>
                      </a:schemeClr>
                    </a:solidFill>
                  </a:tcPr>
                </a:tc>
                <a:tc>
                  <a:txBody>
                    <a:bodyPr/>
                    <a:lstStyle/>
                    <a:p>
                      <a:pPr algn="ctr" fontAlgn="t"/>
                      <a:r>
                        <a:rPr lang="en-IE" sz="800" b="0" i="0" u="none" strike="noStrike" kern="1200" dirty="0">
                          <a:solidFill>
                            <a:srgbClr val="000000"/>
                          </a:solidFill>
                          <a:effectLst/>
                          <a:latin typeface="+mn-lt"/>
                          <a:ea typeface="+mn-ea"/>
                          <a:cs typeface="+mn-cs"/>
                        </a:rPr>
                        <a:t>19</a:t>
                      </a:r>
                    </a:p>
                  </a:txBody>
                  <a:tcPr marL="9525" marR="9525" marT="9525" marB="0" anchor="ctr">
                    <a:solidFill>
                      <a:schemeClr val="bg1">
                        <a:lumMod val="95000"/>
                      </a:schemeClr>
                    </a:solidFill>
                  </a:tcPr>
                </a:tc>
                <a:tc>
                  <a:txBody>
                    <a:bodyPr/>
                    <a:lstStyle/>
                    <a:p>
                      <a:pPr algn="ctr" fontAlgn="t"/>
                      <a:r>
                        <a:rPr lang="en-IE" sz="800" b="0" i="0" u="none" strike="noStrike" kern="1200" dirty="0">
                          <a:solidFill>
                            <a:srgbClr val="000000"/>
                          </a:solidFill>
                          <a:effectLst/>
                          <a:latin typeface="+mn-lt"/>
                          <a:ea typeface="+mn-ea"/>
                          <a:cs typeface="+mn-cs"/>
                        </a:rPr>
                        <a:t>14</a:t>
                      </a:r>
                    </a:p>
                  </a:txBody>
                  <a:tcPr marL="9525" marR="9525" marT="9525" marB="0" anchor="ctr">
                    <a:solidFill>
                      <a:schemeClr val="bg1">
                        <a:lumMod val="95000"/>
                      </a:schemeClr>
                    </a:solidFill>
                  </a:tcPr>
                </a:tc>
                <a:tc>
                  <a:txBody>
                    <a:bodyPr/>
                    <a:lstStyle/>
                    <a:p>
                      <a:pPr algn="ctr" fontAlgn="t"/>
                      <a:r>
                        <a:rPr lang="en-IE" sz="800" b="0" i="0" u="none" strike="noStrike" kern="1200" dirty="0">
                          <a:solidFill>
                            <a:srgbClr val="000000"/>
                          </a:solidFill>
                          <a:effectLst/>
                          <a:latin typeface="+mn-lt"/>
                          <a:ea typeface="+mn-ea"/>
                          <a:cs typeface="+mn-cs"/>
                        </a:rPr>
                        <a:t>17</a:t>
                      </a:r>
                    </a:p>
                  </a:txBody>
                  <a:tcPr marL="9525" marR="9525" marT="9525" marB="0" anchor="ctr">
                    <a:solidFill>
                      <a:schemeClr val="bg1">
                        <a:lumMod val="95000"/>
                      </a:schemeClr>
                    </a:solidFill>
                  </a:tcPr>
                </a:tc>
                <a:tc>
                  <a:txBody>
                    <a:bodyPr/>
                    <a:lstStyle/>
                    <a:p>
                      <a:pPr algn="ctr" fontAlgn="t"/>
                      <a:r>
                        <a:rPr lang="en-IE" sz="800" b="0" i="0" u="none" strike="noStrike" kern="1200" dirty="0">
                          <a:solidFill>
                            <a:srgbClr val="000000"/>
                          </a:solidFill>
                          <a:effectLst/>
                          <a:latin typeface="+mn-lt"/>
                          <a:ea typeface="+mn-ea"/>
                          <a:cs typeface="+mn-cs"/>
                        </a:rPr>
                        <a:t>16</a:t>
                      </a:r>
                    </a:p>
                  </a:txBody>
                  <a:tcPr marL="9525" marR="9525" marT="9525" marB="0" anchor="ctr">
                    <a:solidFill>
                      <a:schemeClr val="bg1">
                        <a:lumMod val="95000"/>
                      </a:schemeClr>
                    </a:solidFill>
                  </a:tcPr>
                </a:tc>
                <a:tc>
                  <a:txBody>
                    <a:bodyPr/>
                    <a:lstStyle/>
                    <a:p>
                      <a:pPr algn="ctr" fontAlgn="t"/>
                      <a:r>
                        <a:rPr lang="en-IE" sz="800" b="0" i="0" u="none" strike="noStrike" kern="1200" dirty="0">
                          <a:solidFill>
                            <a:srgbClr val="000000"/>
                          </a:solidFill>
                          <a:effectLst/>
                          <a:latin typeface="+mn-lt"/>
                          <a:ea typeface="+mn-ea"/>
                          <a:cs typeface="+mn-cs"/>
                        </a:rPr>
                        <a:t>17</a:t>
                      </a:r>
                    </a:p>
                  </a:txBody>
                  <a:tcPr marL="9525" marR="9525" marT="9525" marB="0" anchor="ctr">
                    <a:solidFill>
                      <a:schemeClr val="bg1">
                        <a:lumMod val="95000"/>
                      </a:schemeClr>
                    </a:solidFill>
                  </a:tcPr>
                </a:tc>
                <a:tc>
                  <a:txBody>
                    <a:bodyPr/>
                    <a:lstStyle/>
                    <a:p>
                      <a:pPr algn="ctr" fontAlgn="t"/>
                      <a:r>
                        <a:rPr lang="en-IE" sz="800" b="0" i="0" u="none" strike="noStrike" kern="1200" dirty="0">
                          <a:solidFill>
                            <a:srgbClr val="000000"/>
                          </a:solidFill>
                          <a:effectLst/>
                          <a:latin typeface="+mn-lt"/>
                          <a:ea typeface="+mn-ea"/>
                          <a:cs typeface="+mn-cs"/>
                        </a:rPr>
                        <a:t>15</a:t>
                      </a:r>
                    </a:p>
                  </a:txBody>
                  <a:tcPr marL="9525" marR="9525" marT="9525" marB="0" anchor="ctr">
                    <a:solidFill>
                      <a:schemeClr val="bg1">
                        <a:lumMod val="95000"/>
                      </a:schemeClr>
                    </a:solidFill>
                  </a:tcPr>
                </a:tc>
                <a:extLst>
                  <a:ext uri="{0D108BD9-81ED-4DB2-BD59-A6C34878D82A}">
                    <a16:rowId xmlns="" xmlns:a16="http://schemas.microsoft.com/office/drawing/2014/main" val="1892883541"/>
                  </a:ext>
                </a:extLst>
              </a:tr>
            </a:tbl>
          </a:graphicData>
        </a:graphic>
      </p:graphicFrame>
    </p:spTree>
    <p:extLst>
      <p:ext uri="{BB962C8B-B14F-4D97-AF65-F5344CB8AC3E}">
        <p14:creationId xmlns:p14="http://schemas.microsoft.com/office/powerpoint/2010/main" val="2315743210"/>
      </p:ext>
    </p:extLst>
  </p:cSld>
  <p:clrMapOvr>
    <a:masterClrMapping/>
  </p:clrMapOvr>
  <p:transition spd="slow">
    <p:wipe dir="r"/>
  </p:transition>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F2931480-DB8E-4725-A88A-64692C758EB2}"/>
              </a:ext>
            </a:extLst>
          </p:cNvPr>
          <p:cNvSpPr>
            <a:spLocks noGrp="1"/>
          </p:cNvSpPr>
          <p:nvPr>
            <p:ph type="body" sz="quarter" idx="49"/>
          </p:nvPr>
        </p:nvSpPr>
        <p:spPr/>
        <p:txBody>
          <a:bodyPr/>
          <a:lstStyle/>
          <a:p>
            <a:r>
              <a:rPr lang="en-IE" dirty="0">
                <a:solidFill>
                  <a:prstClr val="white">
                    <a:lumMod val="50000"/>
                  </a:prstClr>
                </a:solidFill>
              </a:rPr>
              <a:t>Base : All Adults n - 1303</a:t>
            </a:r>
            <a:endParaRPr lang="en-IE" dirty="0"/>
          </a:p>
        </p:txBody>
      </p:sp>
      <p:sp>
        <p:nvSpPr>
          <p:cNvPr id="7" name="Title 1"/>
          <p:cNvSpPr>
            <a:spLocks noGrp="1"/>
          </p:cNvSpPr>
          <p:nvPr>
            <p:ph type="title"/>
          </p:nvPr>
        </p:nvSpPr>
        <p:spPr/>
        <p:txBody>
          <a:bodyPr anchor="t">
            <a:normAutofit fontScale="90000"/>
          </a:bodyPr>
          <a:lstStyle/>
          <a:p>
            <a:r>
              <a:rPr lang="en-US" dirty="0"/>
              <a:t>Attitudes Towards the Arts II</a:t>
            </a:r>
            <a:endParaRPr lang="en-IE" sz="2176" dirty="0"/>
          </a:p>
        </p:txBody>
      </p:sp>
      <p:sp>
        <p:nvSpPr>
          <p:cNvPr id="4" name="Text Placeholder 3">
            <a:extLst>
              <a:ext uri="{FF2B5EF4-FFF2-40B4-BE49-F238E27FC236}">
                <a16:creationId xmlns="" xmlns:a16="http://schemas.microsoft.com/office/drawing/2014/main" id="{EF1766CB-B3D5-491C-81F9-BFE63214B384}"/>
              </a:ext>
            </a:extLst>
          </p:cNvPr>
          <p:cNvSpPr>
            <a:spLocks noGrp="1"/>
          </p:cNvSpPr>
          <p:nvPr>
            <p:ph type="body" sz="quarter" idx="60"/>
          </p:nvPr>
        </p:nvSpPr>
        <p:spPr/>
        <p:txBody>
          <a:bodyPr/>
          <a:lstStyle/>
          <a:p>
            <a:pPr fontAlgn="t"/>
            <a:r>
              <a:rPr lang="en-IE" i="0" dirty="0"/>
              <a:t>Q.31 How much do you agree or disagree with each of the following statements </a:t>
            </a:r>
          </a:p>
          <a:p>
            <a:endParaRPr lang="en-IE" dirty="0"/>
          </a:p>
        </p:txBody>
      </p:sp>
      <p:graphicFrame>
        <p:nvGraphicFramePr>
          <p:cNvPr id="2" name="Table 1">
            <a:extLst>
              <a:ext uri="{FF2B5EF4-FFF2-40B4-BE49-F238E27FC236}">
                <a16:creationId xmlns="" xmlns:a16="http://schemas.microsoft.com/office/drawing/2014/main" id="{E0396E25-1288-4035-86C6-D50114DBB006}"/>
              </a:ext>
            </a:extLst>
          </p:cNvPr>
          <p:cNvGraphicFramePr>
            <a:graphicFrameLocks noGrp="1"/>
          </p:cNvGraphicFramePr>
          <p:nvPr>
            <p:extLst>
              <p:ext uri="{D42A27DB-BD31-4B8C-83A1-F6EECF244321}">
                <p14:modId xmlns:p14="http://schemas.microsoft.com/office/powerpoint/2010/main" val="3193068292"/>
              </p:ext>
            </p:extLst>
          </p:nvPr>
        </p:nvGraphicFramePr>
        <p:xfrm>
          <a:off x="574934" y="1700808"/>
          <a:ext cx="8684489" cy="3600399"/>
        </p:xfrm>
        <a:graphic>
          <a:graphicData uri="http://schemas.openxmlformats.org/drawingml/2006/table">
            <a:tbl>
              <a:tblPr>
                <a:tableStyleId>{5C22544A-7EE6-4342-B048-85BDC9FD1C3A}</a:tableStyleId>
              </a:tblPr>
              <a:tblGrid>
                <a:gridCol w="2047564">
                  <a:extLst>
                    <a:ext uri="{9D8B030D-6E8A-4147-A177-3AD203B41FA5}">
                      <a16:colId xmlns="" xmlns:a16="http://schemas.microsoft.com/office/drawing/2014/main" val="2473096392"/>
                    </a:ext>
                  </a:extLst>
                </a:gridCol>
                <a:gridCol w="656236">
                  <a:extLst>
                    <a:ext uri="{9D8B030D-6E8A-4147-A177-3AD203B41FA5}">
                      <a16:colId xmlns="" xmlns:a16="http://schemas.microsoft.com/office/drawing/2014/main" val="742325161"/>
                    </a:ext>
                  </a:extLst>
                </a:gridCol>
                <a:gridCol w="543699">
                  <a:extLst>
                    <a:ext uri="{9D8B030D-6E8A-4147-A177-3AD203B41FA5}">
                      <a16:colId xmlns="" xmlns:a16="http://schemas.microsoft.com/office/drawing/2014/main" val="3012688645"/>
                    </a:ext>
                  </a:extLst>
                </a:gridCol>
                <a:gridCol w="543699">
                  <a:extLst>
                    <a:ext uri="{9D8B030D-6E8A-4147-A177-3AD203B41FA5}">
                      <a16:colId xmlns="" xmlns:a16="http://schemas.microsoft.com/office/drawing/2014/main" val="2202898782"/>
                    </a:ext>
                  </a:extLst>
                </a:gridCol>
                <a:gridCol w="543699">
                  <a:extLst>
                    <a:ext uri="{9D8B030D-6E8A-4147-A177-3AD203B41FA5}">
                      <a16:colId xmlns="" xmlns:a16="http://schemas.microsoft.com/office/drawing/2014/main" val="2825986149"/>
                    </a:ext>
                  </a:extLst>
                </a:gridCol>
                <a:gridCol w="543699">
                  <a:extLst>
                    <a:ext uri="{9D8B030D-6E8A-4147-A177-3AD203B41FA5}">
                      <a16:colId xmlns="" xmlns:a16="http://schemas.microsoft.com/office/drawing/2014/main" val="2791914485"/>
                    </a:ext>
                  </a:extLst>
                </a:gridCol>
                <a:gridCol w="543699">
                  <a:extLst>
                    <a:ext uri="{9D8B030D-6E8A-4147-A177-3AD203B41FA5}">
                      <a16:colId xmlns="" xmlns:a16="http://schemas.microsoft.com/office/drawing/2014/main" val="3772999047"/>
                    </a:ext>
                  </a:extLst>
                </a:gridCol>
                <a:gridCol w="543699">
                  <a:extLst>
                    <a:ext uri="{9D8B030D-6E8A-4147-A177-3AD203B41FA5}">
                      <a16:colId xmlns="" xmlns:a16="http://schemas.microsoft.com/office/drawing/2014/main" val="4286436957"/>
                    </a:ext>
                  </a:extLst>
                </a:gridCol>
                <a:gridCol w="543699">
                  <a:extLst>
                    <a:ext uri="{9D8B030D-6E8A-4147-A177-3AD203B41FA5}">
                      <a16:colId xmlns="" xmlns:a16="http://schemas.microsoft.com/office/drawing/2014/main" val="1785323736"/>
                    </a:ext>
                  </a:extLst>
                </a:gridCol>
                <a:gridCol w="543699">
                  <a:extLst>
                    <a:ext uri="{9D8B030D-6E8A-4147-A177-3AD203B41FA5}">
                      <a16:colId xmlns="" xmlns:a16="http://schemas.microsoft.com/office/drawing/2014/main" val="665601710"/>
                    </a:ext>
                  </a:extLst>
                </a:gridCol>
                <a:gridCol w="543699">
                  <a:extLst>
                    <a:ext uri="{9D8B030D-6E8A-4147-A177-3AD203B41FA5}">
                      <a16:colId xmlns="" xmlns:a16="http://schemas.microsoft.com/office/drawing/2014/main" val="460961117"/>
                    </a:ext>
                  </a:extLst>
                </a:gridCol>
                <a:gridCol w="543699">
                  <a:extLst>
                    <a:ext uri="{9D8B030D-6E8A-4147-A177-3AD203B41FA5}">
                      <a16:colId xmlns="" xmlns:a16="http://schemas.microsoft.com/office/drawing/2014/main" val="4104965550"/>
                    </a:ext>
                  </a:extLst>
                </a:gridCol>
                <a:gridCol w="543699">
                  <a:extLst>
                    <a:ext uri="{9D8B030D-6E8A-4147-A177-3AD203B41FA5}">
                      <a16:colId xmlns="" xmlns:a16="http://schemas.microsoft.com/office/drawing/2014/main" val="968210859"/>
                    </a:ext>
                  </a:extLst>
                </a:gridCol>
              </a:tblGrid>
              <a:tr h="642814">
                <a:tc rowSpan="2">
                  <a:txBody>
                    <a:bodyPr/>
                    <a:lstStyle/>
                    <a:p>
                      <a:pPr algn="l" fontAlgn="t"/>
                      <a:r>
                        <a:rPr lang="en-IE" sz="800" u="none" strike="noStrike" dirty="0">
                          <a:solidFill>
                            <a:schemeClr val="tx1"/>
                          </a:solidFill>
                          <a:effectLst/>
                        </a:rPr>
                        <a:t> </a:t>
                      </a:r>
                      <a:endParaRPr lang="en-IE" sz="800" b="0" i="0" u="none" strike="noStrike" dirty="0">
                        <a:solidFill>
                          <a:schemeClr val="tx1"/>
                        </a:solidFill>
                        <a:effectLst/>
                        <a:latin typeface="Tahoma" panose="020B0604030504040204" pitchFamily="34" charset="0"/>
                      </a:endParaRPr>
                    </a:p>
                  </a:txBody>
                  <a:tcPr marL="5586" marR="5586" marT="5586" marB="0">
                    <a:solidFill>
                      <a:srgbClr val="FED402"/>
                    </a:solidFill>
                  </a:tcPr>
                </a:tc>
                <a:tc rowSpan="2">
                  <a:txBody>
                    <a:bodyPr/>
                    <a:lstStyle/>
                    <a:p>
                      <a:pPr algn="ctr" fontAlgn="t"/>
                      <a:r>
                        <a:rPr lang="en-IE" sz="1100" b="1" u="none" strike="noStrike" dirty="0">
                          <a:solidFill>
                            <a:schemeClr val="tx1"/>
                          </a:solidFill>
                          <a:effectLst/>
                        </a:rPr>
                        <a:t>Total</a:t>
                      </a:r>
                      <a:endParaRPr lang="en-IE" sz="1100" b="1" i="0" u="none" strike="noStrike" dirty="0">
                        <a:solidFill>
                          <a:schemeClr val="tx1"/>
                        </a:solidFill>
                        <a:effectLst/>
                        <a:latin typeface="Tahoma" panose="020B0604030504040204" pitchFamily="34" charset="0"/>
                      </a:endParaRPr>
                    </a:p>
                  </a:txBody>
                  <a:tcPr marL="5586" marR="5586" marT="5586" marB="0" anchor="ctr">
                    <a:solidFill>
                      <a:srgbClr val="FED402"/>
                    </a:solidFill>
                  </a:tcPr>
                </a:tc>
                <a:tc gridSpan="2">
                  <a:txBody>
                    <a:bodyPr/>
                    <a:lstStyle/>
                    <a:p>
                      <a:pPr algn="ctr" fontAlgn="t"/>
                      <a:r>
                        <a:rPr lang="en-IE" sz="1100" b="1" u="none" strike="noStrike" dirty="0">
                          <a:solidFill>
                            <a:schemeClr val="tx1"/>
                          </a:solidFill>
                          <a:effectLst/>
                        </a:rPr>
                        <a:t>Gender</a:t>
                      </a:r>
                      <a:endParaRPr lang="en-IE" sz="1100" b="1" i="0" u="none" strike="noStrike" dirty="0">
                        <a:solidFill>
                          <a:schemeClr val="tx1"/>
                        </a:solidFill>
                        <a:effectLst/>
                        <a:latin typeface="Tahoma" panose="020B0604030504040204" pitchFamily="34" charset="0"/>
                      </a:endParaRPr>
                    </a:p>
                  </a:txBody>
                  <a:tcPr marL="5586" marR="5586" marT="5586" marB="0" anchor="ctr">
                    <a:solidFill>
                      <a:srgbClr val="FED402"/>
                    </a:solidFill>
                  </a:tcPr>
                </a:tc>
                <a:tc hMerge="1">
                  <a:txBody>
                    <a:bodyPr/>
                    <a:lstStyle/>
                    <a:p>
                      <a:endParaRPr lang="en-IE"/>
                    </a:p>
                  </a:txBody>
                  <a:tcPr/>
                </a:tc>
                <a:tc gridSpan="3">
                  <a:txBody>
                    <a:bodyPr/>
                    <a:lstStyle/>
                    <a:p>
                      <a:pPr algn="ctr" fontAlgn="t"/>
                      <a:r>
                        <a:rPr lang="en-IE" sz="1100" b="1" u="none" strike="noStrike" dirty="0">
                          <a:solidFill>
                            <a:schemeClr val="tx1"/>
                          </a:solidFill>
                          <a:effectLst/>
                        </a:rPr>
                        <a:t>Age</a:t>
                      </a:r>
                      <a:endParaRPr lang="en-IE" sz="1100" b="1" i="0" u="none" strike="noStrike" dirty="0">
                        <a:solidFill>
                          <a:schemeClr val="tx1"/>
                        </a:solidFill>
                        <a:effectLst/>
                        <a:latin typeface="Tahoma" panose="020B0604030504040204" pitchFamily="34" charset="0"/>
                      </a:endParaRPr>
                    </a:p>
                  </a:txBody>
                  <a:tcPr marL="5586" marR="5586" marT="5586" marB="0" anchor="ctr">
                    <a:solidFill>
                      <a:srgbClr val="FED402"/>
                    </a:solidFill>
                  </a:tcPr>
                </a:tc>
                <a:tc hMerge="1">
                  <a:txBody>
                    <a:bodyPr/>
                    <a:lstStyle/>
                    <a:p>
                      <a:endParaRPr lang="en-IE"/>
                    </a:p>
                  </a:txBody>
                  <a:tcPr/>
                </a:tc>
                <a:tc hMerge="1">
                  <a:txBody>
                    <a:bodyPr/>
                    <a:lstStyle/>
                    <a:p>
                      <a:endParaRPr lang="en-IE"/>
                    </a:p>
                  </a:txBody>
                  <a:tcPr/>
                </a:tc>
                <a:tc gridSpan="2">
                  <a:txBody>
                    <a:bodyPr/>
                    <a:lstStyle/>
                    <a:p>
                      <a:pPr algn="ctr" fontAlgn="t"/>
                      <a:r>
                        <a:rPr lang="en-IE" sz="1100" b="1" u="none" strike="noStrike" dirty="0">
                          <a:solidFill>
                            <a:schemeClr val="tx1"/>
                          </a:solidFill>
                          <a:effectLst/>
                        </a:rPr>
                        <a:t>Social Class</a:t>
                      </a:r>
                      <a:endParaRPr lang="en-IE" sz="1100" b="1" i="0" u="none" strike="noStrike" dirty="0">
                        <a:solidFill>
                          <a:schemeClr val="tx1"/>
                        </a:solidFill>
                        <a:effectLst/>
                        <a:latin typeface="Tahoma" panose="020B0604030504040204" pitchFamily="34" charset="0"/>
                      </a:endParaRPr>
                    </a:p>
                  </a:txBody>
                  <a:tcPr marL="5586" marR="5586" marT="5586" marB="0" anchor="ctr">
                    <a:solidFill>
                      <a:srgbClr val="FED402"/>
                    </a:solidFill>
                  </a:tcPr>
                </a:tc>
                <a:tc hMerge="1">
                  <a:txBody>
                    <a:bodyPr/>
                    <a:lstStyle/>
                    <a:p>
                      <a:endParaRPr lang="en-IE"/>
                    </a:p>
                  </a:txBody>
                  <a:tcPr/>
                </a:tc>
                <a:tc gridSpan="2">
                  <a:txBody>
                    <a:bodyPr/>
                    <a:lstStyle/>
                    <a:p>
                      <a:pPr algn="ctr" fontAlgn="t"/>
                      <a:r>
                        <a:rPr lang="en-IE" sz="1100" b="1" u="none" strike="noStrike" dirty="0">
                          <a:solidFill>
                            <a:schemeClr val="tx1"/>
                          </a:solidFill>
                          <a:effectLst/>
                        </a:rPr>
                        <a:t>Region</a:t>
                      </a:r>
                      <a:endParaRPr lang="en-IE" sz="1100" b="1" i="0" u="none" strike="noStrike" dirty="0">
                        <a:solidFill>
                          <a:schemeClr val="tx1"/>
                        </a:solidFill>
                        <a:effectLst/>
                        <a:latin typeface="Tahoma" panose="020B0604030504040204" pitchFamily="34" charset="0"/>
                      </a:endParaRPr>
                    </a:p>
                  </a:txBody>
                  <a:tcPr marL="5586" marR="5586" marT="5586" marB="0" anchor="ctr">
                    <a:solidFill>
                      <a:srgbClr val="FED402"/>
                    </a:solidFill>
                  </a:tcPr>
                </a:tc>
                <a:tc hMerge="1">
                  <a:txBody>
                    <a:bodyPr/>
                    <a:lstStyle/>
                    <a:p>
                      <a:endParaRPr lang="en-IE"/>
                    </a:p>
                  </a:txBody>
                  <a:tcPr/>
                </a:tc>
                <a:tc gridSpan="2">
                  <a:txBody>
                    <a:bodyPr/>
                    <a:lstStyle/>
                    <a:p>
                      <a:pPr algn="ctr" fontAlgn="t"/>
                      <a:r>
                        <a:rPr lang="en-IE" sz="1100" b="1" u="none" strike="noStrike" dirty="0">
                          <a:solidFill>
                            <a:schemeClr val="tx1"/>
                          </a:solidFill>
                          <a:effectLst/>
                        </a:rPr>
                        <a:t>Area</a:t>
                      </a:r>
                      <a:endParaRPr lang="en-IE" sz="1100" b="1" i="0" u="none" strike="noStrike" dirty="0">
                        <a:solidFill>
                          <a:schemeClr val="tx1"/>
                        </a:solidFill>
                        <a:effectLst/>
                        <a:latin typeface="Tahoma" panose="020B0604030504040204" pitchFamily="34" charset="0"/>
                      </a:endParaRPr>
                    </a:p>
                  </a:txBody>
                  <a:tcPr marL="5586" marR="5586" marT="5586" marB="0" anchor="ctr">
                    <a:solidFill>
                      <a:srgbClr val="FED402"/>
                    </a:solidFill>
                  </a:tcPr>
                </a:tc>
                <a:tc hMerge="1">
                  <a:txBody>
                    <a:bodyPr/>
                    <a:lstStyle/>
                    <a:p>
                      <a:endParaRPr lang="en-IE"/>
                    </a:p>
                  </a:txBody>
                  <a:tcPr/>
                </a:tc>
                <a:extLst>
                  <a:ext uri="{0D108BD9-81ED-4DB2-BD59-A6C34878D82A}">
                    <a16:rowId xmlns="" xmlns:a16="http://schemas.microsoft.com/office/drawing/2014/main" val="683185702"/>
                  </a:ext>
                </a:extLst>
              </a:tr>
              <a:tr h="397893">
                <a:tc vMerge="1">
                  <a:txBody>
                    <a:bodyPr/>
                    <a:lstStyle/>
                    <a:p>
                      <a:endParaRPr lang="en-IE"/>
                    </a:p>
                  </a:txBody>
                  <a:tcPr/>
                </a:tc>
                <a:tc vMerge="1">
                  <a:txBody>
                    <a:bodyPr/>
                    <a:lstStyle/>
                    <a:p>
                      <a:endParaRPr lang="en-IE"/>
                    </a:p>
                  </a:txBody>
                  <a:tcPr/>
                </a:tc>
                <a:tc>
                  <a:txBody>
                    <a:bodyPr/>
                    <a:lstStyle/>
                    <a:p>
                      <a:pPr algn="ctr" fontAlgn="t"/>
                      <a:r>
                        <a:rPr lang="en-IE" sz="1100" u="none" strike="noStrike" dirty="0">
                          <a:solidFill>
                            <a:schemeClr val="tx1"/>
                          </a:solidFill>
                          <a:effectLst/>
                        </a:rPr>
                        <a:t>Male</a:t>
                      </a:r>
                      <a:endParaRPr lang="en-IE" sz="1100" b="0" i="0" u="none" strike="noStrike" dirty="0">
                        <a:solidFill>
                          <a:schemeClr val="tx1"/>
                        </a:solidFill>
                        <a:effectLst/>
                        <a:latin typeface="Tahoma" panose="020B0604030504040204" pitchFamily="34" charset="0"/>
                      </a:endParaRPr>
                    </a:p>
                  </a:txBody>
                  <a:tcPr marL="5586" marR="5586" marT="5586" marB="0" anchor="ctr">
                    <a:solidFill>
                      <a:srgbClr val="FED402"/>
                    </a:solidFill>
                  </a:tcPr>
                </a:tc>
                <a:tc>
                  <a:txBody>
                    <a:bodyPr/>
                    <a:lstStyle/>
                    <a:p>
                      <a:pPr algn="ctr" fontAlgn="t"/>
                      <a:r>
                        <a:rPr lang="en-IE" sz="1100" u="none" strike="noStrike" dirty="0">
                          <a:solidFill>
                            <a:schemeClr val="tx1"/>
                          </a:solidFill>
                          <a:effectLst/>
                        </a:rPr>
                        <a:t>Female</a:t>
                      </a:r>
                      <a:endParaRPr lang="en-IE" sz="1100" b="0" i="0" u="none" strike="noStrike" dirty="0">
                        <a:solidFill>
                          <a:schemeClr val="tx1"/>
                        </a:solidFill>
                        <a:effectLst/>
                        <a:latin typeface="Tahoma" panose="020B0604030504040204" pitchFamily="34" charset="0"/>
                      </a:endParaRPr>
                    </a:p>
                  </a:txBody>
                  <a:tcPr marL="5586" marR="5586" marT="5586" marB="0" anchor="ctr">
                    <a:solidFill>
                      <a:srgbClr val="FED402"/>
                    </a:solidFill>
                  </a:tcPr>
                </a:tc>
                <a:tc>
                  <a:txBody>
                    <a:bodyPr/>
                    <a:lstStyle/>
                    <a:p>
                      <a:pPr algn="ctr" fontAlgn="t"/>
                      <a:r>
                        <a:rPr lang="en-IE" sz="1100" u="none" strike="noStrike" dirty="0">
                          <a:solidFill>
                            <a:schemeClr val="tx1"/>
                          </a:solidFill>
                          <a:effectLst/>
                        </a:rPr>
                        <a:t>&lt;34</a:t>
                      </a:r>
                      <a:endParaRPr lang="en-IE" sz="1100" b="0" i="0" u="none" strike="noStrike" dirty="0">
                        <a:solidFill>
                          <a:schemeClr val="tx1"/>
                        </a:solidFill>
                        <a:effectLst/>
                        <a:latin typeface="Tahoma" panose="020B0604030504040204" pitchFamily="34" charset="0"/>
                      </a:endParaRPr>
                    </a:p>
                  </a:txBody>
                  <a:tcPr marL="5586" marR="5586" marT="5586" marB="0" anchor="ctr">
                    <a:solidFill>
                      <a:srgbClr val="FED402"/>
                    </a:solidFill>
                  </a:tcPr>
                </a:tc>
                <a:tc>
                  <a:txBody>
                    <a:bodyPr/>
                    <a:lstStyle/>
                    <a:p>
                      <a:pPr algn="ctr" fontAlgn="t"/>
                      <a:r>
                        <a:rPr lang="en-IE" sz="1100" u="none" strike="noStrike" dirty="0">
                          <a:solidFill>
                            <a:schemeClr val="tx1"/>
                          </a:solidFill>
                          <a:effectLst/>
                        </a:rPr>
                        <a:t>35-49</a:t>
                      </a:r>
                      <a:endParaRPr lang="en-IE" sz="1100" b="0" i="0" u="none" strike="noStrike" dirty="0">
                        <a:solidFill>
                          <a:schemeClr val="tx1"/>
                        </a:solidFill>
                        <a:effectLst/>
                        <a:latin typeface="Tahoma" panose="020B0604030504040204" pitchFamily="34" charset="0"/>
                      </a:endParaRPr>
                    </a:p>
                  </a:txBody>
                  <a:tcPr marL="5586" marR="5586" marT="5586" marB="0" anchor="ctr">
                    <a:solidFill>
                      <a:srgbClr val="FED402"/>
                    </a:solidFill>
                  </a:tcPr>
                </a:tc>
                <a:tc>
                  <a:txBody>
                    <a:bodyPr/>
                    <a:lstStyle/>
                    <a:p>
                      <a:pPr algn="ctr" fontAlgn="t"/>
                      <a:r>
                        <a:rPr lang="en-IE" sz="1100" u="none" strike="noStrike" dirty="0">
                          <a:solidFill>
                            <a:schemeClr val="tx1"/>
                          </a:solidFill>
                          <a:effectLst/>
                        </a:rPr>
                        <a:t>50+</a:t>
                      </a:r>
                      <a:endParaRPr lang="en-IE" sz="1100" b="0" i="0" u="none" strike="noStrike" dirty="0">
                        <a:solidFill>
                          <a:schemeClr val="tx1"/>
                        </a:solidFill>
                        <a:effectLst/>
                        <a:latin typeface="Tahoma" panose="020B0604030504040204" pitchFamily="34" charset="0"/>
                      </a:endParaRPr>
                    </a:p>
                  </a:txBody>
                  <a:tcPr marL="5586" marR="5586" marT="5586" marB="0" anchor="ctr">
                    <a:solidFill>
                      <a:srgbClr val="FED402"/>
                    </a:solidFill>
                  </a:tcPr>
                </a:tc>
                <a:tc>
                  <a:txBody>
                    <a:bodyPr/>
                    <a:lstStyle/>
                    <a:p>
                      <a:pPr algn="ctr" fontAlgn="t"/>
                      <a:r>
                        <a:rPr lang="en-IE" sz="1100" u="none" strike="noStrike" dirty="0">
                          <a:solidFill>
                            <a:schemeClr val="tx1"/>
                          </a:solidFill>
                          <a:effectLst/>
                        </a:rPr>
                        <a:t>ABC1F50+</a:t>
                      </a:r>
                      <a:endParaRPr lang="en-IE" sz="1100" b="0" i="0" u="none" strike="noStrike" dirty="0">
                        <a:solidFill>
                          <a:schemeClr val="tx1"/>
                        </a:solidFill>
                        <a:effectLst/>
                        <a:latin typeface="Tahoma" panose="020B0604030504040204" pitchFamily="34" charset="0"/>
                      </a:endParaRPr>
                    </a:p>
                  </a:txBody>
                  <a:tcPr marL="5586" marR="5586" marT="5586" marB="0" anchor="ctr">
                    <a:solidFill>
                      <a:srgbClr val="FED402"/>
                    </a:solidFill>
                  </a:tcPr>
                </a:tc>
                <a:tc>
                  <a:txBody>
                    <a:bodyPr/>
                    <a:lstStyle/>
                    <a:p>
                      <a:pPr algn="ctr" fontAlgn="t"/>
                      <a:r>
                        <a:rPr lang="en-IE" sz="1100" u="none" strike="noStrike" dirty="0">
                          <a:solidFill>
                            <a:schemeClr val="tx1"/>
                          </a:solidFill>
                          <a:effectLst/>
                        </a:rPr>
                        <a:t>C2DEF50-</a:t>
                      </a:r>
                      <a:endParaRPr lang="en-IE" sz="1100" b="0" i="0" u="none" strike="noStrike" dirty="0">
                        <a:solidFill>
                          <a:schemeClr val="tx1"/>
                        </a:solidFill>
                        <a:effectLst/>
                        <a:latin typeface="Tahoma" panose="020B0604030504040204" pitchFamily="34" charset="0"/>
                      </a:endParaRPr>
                    </a:p>
                  </a:txBody>
                  <a:tcPr marL="5586" marR="5586" marT="5586" marB="0" anchor="ctr">
                    <a:solidFill>
                      <a:srgbClr val="FED402"/>
                    </a:solidFill>
                  </a:tcPr>
                </a:tc>
                <a:tc>
                  <a:txBody>
                    <a:bodyPr/>
                    <a:lstStyle/>
                    <a:p>
                      <a:pPr algn="ctr" fontAlgn="t"/>
                      <a:r>
                        <a:rPr lang="en-IE" sz="1100" u="none" strike="noStrike" dirty="0">
                          <a:solidFill>
                            <a:schemeClr val="tx1"/>
                          </a:solidFill>
                          <a:effectLst/>
                        </a:rPr>
                        <a:t>Dublin</a:t>
                      </a:r>
                      <a:endParaRPr lang="en-IE" sz="1100" b="0" i="0" u="none" strike="noStrike" dirty="0">
                        <a:solidFill>
                          <a:schemeClr val="tx1"/>
                        </a:solidFill>
                        <a:effectLst/>
                        <a:latin typeface="Tahoma" panose="020B0604030504040204" pitchFamily="34" charset="0"/>
                      </a:endParaRPr>
                    </a:p>
                  </a:txBody>
                  <a:tcPr marL="5586" marR="5586" marT="5586" marB="0" anchor="ctr">
                    <a:solidFill>
                      <a:srgbClr val="FED402"/>
                    </a:solidFill>
                  </a:tcPr>
                </a:tc>
                <a:tc>
                  <a:txBody>
                    <a:bodyPr/>
                    <a:lstStyle/>
                    <a:p>
                      <a:pPr algn="ctr" fontAlgn="t"/>
                      <a:r>
                        <a:rPr lang="en-IE" sz="1100" u="none" strike="noStrike" dirty="0">
                          <a:solidFill>
                            <a:schemeClr val="tx1"/>
                          </a:solidFill>
                          <a:effectLst/>
                        </a:rPr>
                        <a:t>EX-Dublin</a:t>
                      </a:r>
                      <a:endParaRPr lang="en-IE" sz="1100" b="0" i="0" u="none" strike="noStrike" dirty="0">
                        <a:solidFill>
                          <a:schemeClr val="tx1"/>
                        </a:solidFill>
                        <a:effectLst/>
                        <a:latin typeface="Tahoma" panose="020B0604030504040204" pitchFamily="34" charset="0"/>
                      </a:endParaRPr>
                    </a:p>
                  </a:txBody>
                  <a:tcPr marL="5586" marR="5586" marT="5586" marB="0" anchor="ctr">
                    <a:solidFill>
                      <a:srgbClr val="FED402"/>
                    </a:solidFill>
                  </a:tcPr>
                </a:tc>
                <a:tc>
                  <a:txBody>
                    <a:bodyPr/>
                    <a:lstStyle/>
                    <a:p>
                      <a:pPr algn="ctr" fontAlgn="t"/>
                      <a:r>
                        <a:rPr lang="en-IE" sz="1100" u="none" strike="noStrike" dirty="0">
                          <a:solidFill>
                            <a:schemeClr val="tx1"/>
                          </a:solidFill>
                          <a:effectLst/>
                        </a:rPr>
                        <a:t>Urban</a:t>
                      </a:r>
                      <a:endParaRPr lang="en-IE" sz="1100" b="0" i="0" u="none" strike="noStrike" dirty="0">
                        <a:solidFill>
                          <a:schemeClr val="tx1"/>
                        </a:solidFill>
                        <a:effectLst/>
                        <a:latin typeface="Tahoma" panose="020B0604030504040204" pitchFamily="34" charset="0"/>
                      </a:endParaRPr>
                    </a:p>
                  </a:txBody>
                  <a:tcPr marL="5586" marR="5586" marT="5586" marB="0" anchor="ctr">
                    <a:solidFill>
                      <a:srgbClr val="FED402"/>
                    </a:solidFill>
                  </a:tcPr>
                </a:tc>
                <a:tc>
                  <a:txBody>
                    <a:bodyPr/>
                    <a:lstStyle/>
                    <a:p>
                      <a:pPr algn="ctr" fontAlgn="t"/>
                      <a:r>
                        <a:rPr lang="en-IE" sz="1100" u="none" strike="noStrike" dirty="0">
                          <a:solidFill>
                            <a:schemeClr val="tx1"/>
                          </a:solidFill>
                          <a:effectLst/>
                        </a:rPr>
                        <a:t>Rural</a:t>
                      </a:r>
                      <a:endParaRPr lang="en-IE" sz="1100" b="0" i="0" u="none" strike="noStrike" dirty="0">
                        <a:solidFill>
                          <a:schemeClr val="tx1"/>
                        </a:solidFill>
                        <a:effectLst/>
                        <a:latin typeface="Tahoma" panose="020B0604030504040204" pitchFamily="34" charset="0"/>
                      </a:endParaRPr>
                    </a:p>
                  </a:txBody>
                  <a:tcPr marL="5586" marR="5586" marT="5586" marB="0" anchor="ctr">
                    <a:solidFill>
                      <a:srgbClr val="FED402"/>
                    </a:solidFill>
                  </a:tcPr>
                </a:tc>
                <a:extLst>
                  <a:ext uri="{0D108BD9-81ED-4DB2-BD59-A6C34878D82A}">
                    <a16:rowId xmlns="" xmlns:a16="http://schemas.microsoft.com/office/drawing/2014/main" val="3572103902"/>
                  </a:ext>
                </a:extLst>
              </a:tr>
              <a:tr h="186158">
                <a:tc>
                  <a:txBody>
                    <a:bodyPr/>
                    <a:lstStyle/>
                    <a:p>
                      <a:pPr algn="l" fontAlgn="t"/>
                      <a:endParaRPr lang="en-IE" sz="800" b="0" i="1" u="none" strike="noStrike" dirty="0">
                        <a:solidFill>
                          <a:schemeClr val="bg1"/>
                        </a:solidFill>
                        <a:effectLst/>
                        <a:latin typeface="+mn-lt"/>
                      </a:endParaRPr>
                    </a:p>
                  </a:txBody>
                  <a:tcPr marL="5586" marR="5586" marT="5586" marB="0">
                    <a:solidFill>
                      <a:schemeClr val="bg1">
                        <a:lumMod val="75000"/>
                      </a:schemeClr>
                    </a:solidFill>
                  </a:tcPr>
                </a:tc>
                <a:tc>
                  <a:txBody>
                    <a:bodyPr/>
                    <a:lstStyle/>
                    <a:p>
                      <a:pPr algn="ctr" fontAlgn="t"/>
                      <a:r>
                        <a:rPr lang="en-IE" sz="800" b="0" i="1" u="none" strike="noStrike" dirty="0">
                          <a:solidFill>
                            <a:schemeClr val="bg1"/>
                          </a:solidFill>
                          <a:effectLst/>
                          <a:latin typeface="+mn-lt"/>
                        </a:rPr>
                        <a:t>1303</a:t>
                      </a:r>
                    </a:p>
                  </a:txBody>
                  <a:tcPr marL="9525" marR="9525" marT="9525" marB="0" anchor="ctr">
                    <a:solidFill>
                      <a:schemeClr val="bg1">
                        <a:lumMod val="75000"/>
                      </a:schemeClr>
                    </a:solidFill>
                  </a:tcPr>
                </a:tc>
                <a:tc>
                  <a:txBody>
                    <a:bodyPr/>
                    <a:lstStyle/>
                    <a:p>
                      <a:pPr algn="ctr" fontAlgn="t"/>
                      <a:r>
                        <a:rPr lang="en-IE" sz="800" b="0" i="1" u="none" strike="noStrike" dirty="0">
                          <a:solidFill>
                            <a:schemeClr val="bg1"/>
                          </a:solidFill>
                          <a:effectLst/>
                          <a:latin typeface="+mn-lt"/>
                        </a:rPr>
                        <a:t>640</a:t>
                      </a:r>
                    </a:p>
                  </a:txBody>
                  <a:tcPr marL="9525" marR="9525" marT="9525" marB="0" anchor="ctr">
                    <a:solidFill>
                      <a:schemeClr val="bg1">
                        <a:lumMod val="75000"/>
                      </a:schemeClr>
                    </a:solidFill>
                  </a:tcPr>
                </a:tc>
                <a:tc>
                  <a:txBody>
                    <a:bodyPr/>
                    <a:lstStyle/>
                    <a:p>
                      <a:pPr algn="ctr" fontAlgn="t"/>
                      <a:r>
                        <a:rPr lang="en-IE" sz="800" b="0" i="1" u="none" strike="noStrike" dirty="0">
                          <a:solidFill>
                            <a:schemeClr val="bg1"/>
                          </a:solidFill>
                          <a:effectLst/>
                          <a:latin typeface="+mn-lt"/>
                        </a:rPr>
                        <a:t>663</a:t>
                      </a:r>
                    </a:p>
                  </a:txBody>
                  <a:tcPr marL="9525" marR="9525" marT="9525" marB="0" anchor="ctr">
                    <a:solidFill>
                      <a:schemeClr val="bg1">
                        <a:lumMod val="75000"/>
                      </a:schemeClr>
                    </a:solidFill>
                  </a:tcPr>
                </a:tc>
                <a:tc>
                  <a:txBody>
                    <a:bodyPr/>
                    <a:lstStyle/>
                    <a:p>
                      <a:pPr algn="ctr" fontAlgn="t"/>
                      <a:r>
                        <a:rPr lang="en-IE" sz="800" b="0" i="1" u="none" strike="noStrike" dirty="0">
                          <a:solidFill>
                            <a:schemeClr val="bg1"/>
                          </a:solidFill>
                          <a:effectLst/>
                          <a:latin typeface="+mn-lt"/>
                        </a:rPr>
                        <a:t>343</a:t>
                      </a:r>
                    </a:p>
                  </a:txBody>
                  <a:tcPr marL="9525" marR="9525" marT="9525" marB="0" anchor="ctr">
                    <a:solidFill>
                      <a:schemeClr val="bg1">
                        <a:lumMod val="75000"/>
                      </a:schemeClr>
                    </a:solidFill>
                  </a:tcPr>
                </a:tc>
                <a:tc>
                  <a:txBody>
                    <a:bodyPr/>
                    <a:lstStyle/>
                    <a:p>
                      <a:pPr algn="ctr" fontAlgn="t"/>
                      <a:r>
                        <a:rPr lang="en-IE" sz="800" b="0" i="1" u="none" strike="noStrike" dirty="0">
                          <a:solidFill>
                            <a:schemeClr val="bg1"/>
                          </a:solidFill>
                          <a:effectLst/>
                          <a:latin typeface="+mn-lt"/>
                        </a:rPr>
                        <a:t>374</a:t>
                      </a:r>
                    </a:p>
                  </a:txBody>
                  <a:tcPr marL="9525" marR="9525" marT="9525" marB="0" anchor="ctr">
                    <a:solidFill>
                      <a:schemeClr val="bg1">
                        <a:lumMod val="75000"/>
                      </a:schemeClr>
                    </a:solidFill>
                  </a:tcPr>
                </a:tc>
                <a:tc>
                  <a:txBody>
                    <a:bodyPr/>
                    <a:lstStyle/>
                    <a:p>
                      <a:pPr algn="ctr" fontAlgn="t"/>
                      <a:r>
                        <a:rPr lang="en-IE" sz="800" b="0" i="1" u="none" strike="noStrike" dirty="0">
                          <a:solidFill>
                            <a:schemeClr val="bg1"/>
                          </a:solidFill>
                          <a:effectLst/>
                          <a:latin typeface="+mn-lt"/>
                        </a:rPr>
                        <a:t>586</a:t>
                      </a:r>
                    </a:p>
                  </a:txBody>
                  <a:tcPr marL="9525" marR="9525" marT="9525" marB="0" anchor="ctr">
                    <a:solidFill>
                      <a:schemeClr val="bg1">
                        <a:lumMod val="75000"/>
                      </a:schemeClr>
                    </a:solidFill>
                  </a:tcPr>
                </a:tc>
                <a:tc>
                  <a:txBody>
                    <a:bodyPr/>
                    <a:lstStyle/>
                    <a:p>
                      <a:pPr algn="ctr" fontAlgn="t"/>
                      <a:r>
                        <a:rPr lang="en-IE" sz="800" b="0" i="1" u="none" strike="noStrike" dirty="0">
                          <a:solidFill>
                            <a:schemeClr val="bg1"/>
                          </a:solidFill>
                          <a:effectLst/>
                          <a:latin typeface="+mn-lt"/>
                        </a:rPr>
                        <a:t>677</a:t>
                      </a:r>
                    </a:p>
                  </a:txBody>
                  <a:tcPr marL="9525" marR="9525" marT="9525" marB="0" anchor="ctr">
                    <a:solidFill>
                      <a:schemeClr val="bg1">
                        <a:lumMod val="75000"/>
                      </a:schemeClr>
                    </a:solidFill>
                  </a:tcPr>
                </a:tc>
                <a:tc>
                  <a:txBody>
                    <a:bodyPr/>
                    <a:lstStyle/>
                    <a:p>
                      <a:pPr algn="ctr" fontAlgn="t"/>
                      <a:r>
                        <a:rPr lang="en-IE" sz="800" b="0" i="1" u="none" strike="noStrike" dirty="0">
                          <a:solidFill>
                            <a:schemeClr val="bg1"/>
                          </a:solidFill>
                          <a:effectLst/>
                          <a:latin typeface="+mn-lt"/>
                        </a:rPr>
                        <a:t>626</a:t>
                      </a:r>
                    </a:p>
                  </a:txBody>
                  <a:tcPr marL="9525" marR="9525" marT="9525" marB="0" anchor="ctr">
                    <a:solidFill>
                      <a:schemeClr val="bg1">
                        <a:lumMod val="75000"/>
                      </a:schemeClr>
                    </a:solidFill>
                  </a:tcPr>
                </a:tc>
                <a:tc>
                  <a:txBody>
                    <a:bodyPr/>
                    <a:lstStyle/>
                    <a:p>
                      <a:pPr algn="ctr" fontAlgn="t"/>
                      <a:r>
                        <a:rPr lang="en-IE" sz="800" b="0" i="1" u="none" strike="noStrike" dirty="0">
                          <a:solidFill>
                            <a:schemeClr val="bg1"/>
                          </a:solidFill>
                          <a:effectLst/>
                          <a:latin typeface="+mn-lt"/>
                        </a:rPr>
                        <a:t>293</a:t>
                      </a:r>
                    </a:p>
                  </a:txBody>
                  <a:tcPr marL="9525" marR="9525" marT="9525" marB="0" anchor="ctr">
                    <a:solidFill>
                      <a:schemeClr val="bg1">
                        <a:lumMod val="75000"/>
                      </a:schemeClr>
                    </a:solidFill>
                  </a:tcPr>
                </a:tc>
                <a:tc>
                  <a:txBody>
                    <a:bodyPr/>
                    <a:lstStyle/>
                    <a:p>
                      <a:pPr algn="ctr" fontAlgn="t"/>
                      <a:r>
                        <a:rPr lang="en-IE" sz="800" b="0" i="1" u="none" strike="noStrike" dirty="0">
                          <a:solidFill>
                            <a:schemeClr val="bg1"/>
                          </a:solidFill>
                          <a:effectLst/>
                          <a:latin typeface="+mn-lt"/>
                        </a:rPr>
                        <a:t>1010</a:t>
                      </a:r>
                    </a:p>
                  </a:txBody>
                  <a:tcPr marL="9525" marR="9525" marT="9525" marB="0" anchor="ctr">
                    <a:solidFill>
                      <a:schemeClr val="bg1">
                        <a:lumMod val="75000"/>
                      </a:schemeClr>
                    </a:solidFill>
                  </a:tcPr>
                </a:tc>
                <a:tc>
                  <a:txBody>
                    <a:bodyPr/>
                    <a:lstStyle/>
                    <a:p>
                      <a:pPr algn="ctr" fontAlgn="t"/>
                      <a:r>
                        <a:rPr lang="en-IE" sz="800" b="0" i="1" u="none" strike="noStrike" dirty="0">
                          <a:solidFill>
                            <a:schemeClr val="bg1"/>
                          </a:solidFill>
                          <a:effectLst/>
                          <a:latin typeface="+mn-lt"/>
                        </a:rPr>
                        <a:t>979</a:t>
                      </a:r>
                    </a:p>
                  </a:txBody>
                  <a:tcPr marL="9525" marR="9525" marT="9525" marB="0" anchor="ctr">
                    <a:solidFill>
                      <a:schemeClr val="bg1">
                        <a:lumMod val="75000"/>
                      </a:schemeClr>
                    </a:solidFill>
                  </a:tcPr>
                </a:tc>
                <a:tc>
                  <a:txBody>
                    <a:bodyPr/>
                    <a:lstStyle/>
                    <a:p>
                      <a:pPr algn="ctr" fontAlgn="t"/>
                      <a:r>
                        <a:rPr lang="en-IE" sz="800" b="0" i="1" u="none" strike="noStrike" dirty="0">
                          <a:solidFill>
                            <a:schemeClr val="bg1"/>
                          </a:solidFill>
                          <a:effectLst/>
                          <a:latin typeface="+mn-lt"/>
                        </a:rPr>
                        <a:t>321</a:t>
                      </a:r>
                    </a:p>
                  </a:txBody>
                  <a:tcPr marL="9525" marR="9525" marT="9525" marB="0" anchor="ctr">
                    <a:solidFill>
                      <a:schemeClr val="bg1">
                        <a:lumMod val="75000"/>
                      </a:schemeClr>
                    </a:solidFill>
                  </a:tcPr>
                </a:tc>
                <a:extLst>
                  <a:ext uri="{0D108BD9-81ED-4DB2-BD59-A6C34878D82A}">
                    <a16:rowId xmlns="" xmlns:a16="http://schemas.microsoft.com/office/drawing/2014/main" val="4026998718"/>
                  </a:ext>
                </a:extLst>
              </a:tr>
              <a:tr h="186158">
                <a:tc>
                  <a:txBody>
                    <a:bodyPr/>
                    <a:lstStyle/>
                    <a:p>
                      <a:pPr algn="l" fontAlgn="t"/>
                      <a:endParaRPr lang="en-IE" sz="800" b="0" i="1" u="none" strike="noStrike" dirty="0">
                        <a:solidFill>
                          <a:schemeClr val="bg1"/>
                        </a:solidFill>
                        <a:effectLst/>
                        <a:latin typeface="+mn-lt"/>
                      </a:endParaRPr>
                    </a:p>
                  </a:txBody>
                  <a:tcPr marL="5586" marR="5586" marT="5586" marB="0">
                    <a:solidFill>
                      <a:schemeClr val="bg1">
                        <a:lumMod val="75000"/>
                      </a:schemeClr>
                    </a:solidFill>
                  </a:tcPr>
                </a:tc>
                <a:tc>
                  <a:txBody>
                    <a:bodyPr/>
                    <a:lstStyle/>
                    <a:p>
                      <a:pPr algn="ctr" fontAlgn="t"/>
                      <a:r>
                        <a:rPr lang="en-IE" sz="800" b="0" i="1" u="none" strike="noStrike" dirty="0">
                          <a:solidFill>
                            <a:schemeClr val="bg1"/>
                          </a:solidFill>
                          <a:effectLst/>
                          <a:latin typeface="+mn-lt"/>
                        </a:rPr>
                        <a:t>%</a:t>
                      </a:r>
                    </a:p>
                  </a:txBody>
                  <a:tcPr marL="5586" marR="5586" marT="5586" marB="0">
                    <a:solidFill>
                      <a:schemeClr val="bg1">
                        <a:lumMod val="75000"/>
                      </a:schemeClr>
                    </a:solidFill>
                  </a:tcPr>
                </a:tc>
                <a:tc>
                  <a:txBody>
                    <a:bodyPr/>
                    <a:lstStyle/>
                    <a:p>
                      <a:pPr marL="0" marR="0" lvl="0" indent="0" algn="ctr" defTabSz="497693" rtl="0" eaLnBrk="1" fontAlgn="t" latinLnBrk="0" hangingPunct="1">
                        <a:lnSpc>
                          <a:spcPct val="100000"/>
                        </a:lnSpc>
                        <a:spcBef>
                          <a:spcPts val="0"/>
                        </a:spcBef>
                        <a:spcAft>
                          <a:spcPts val="0"/>
                        </a:spcAft>
                        <a:buClrTx/>
                        <a:buSzTx/>
                        <a:buFontTx/>
                        <a:buNone/>
                        <a:tabLst/>
                        <a:defRPr/>
                      </a:pPr>
                      <a:r>
                        <a:rPr kumimoji="0" lang="en-IE" sz="800" b="0" i="1" u="none" strike="noStrike" kern="1200" cap="none" spc="0" normalizeH="0" baseline="0" noProof="0" dirty="0">
                          <a:ln>
                            <a:noFill/>
                          </a:ln>
                          <a:solidFill>
                            <a:schemeClr val="bg1"/>
                          </a:solidFill>
                          <a:effectLst/>
                          <a:uLnTx/>
                          <a:uFillTx/>
                          <a:latin typeface="+mn-lt"/>
                          <a:ea typeface="+mn-ea"/>
                          <a:cs typeface="+mn-cs"/>
                        </a:rPr>
                        <a:t>%</a:t>
                      </a:r>
                    </a:p>
                  </a:txBody>
                  <a:tcPr marL="5586" marR="5586" marT="5586" marB="0">
                    <a:solidFill>
                      <a:schemeClr val="bg1">
                        <a:lumMod val="75000"/>
                      </a:schemeClr>
                    </a:solidFill>
                  </a:tcPr>
                </a:tc>
                <a:tc>
                  <a:txBody>
                    <a:bodyPr/>
                    <a:lstStyle/>
                    <a:p>
                      <a:pPr marL="0" marR="0" lvl="0" indent="0" algn="ctr" defTabSz="497693" rtl="0" eaLnBrk="1" fontAlgn="t" latinLnBrk="0" hangingPunct="1">
                        <a:lnSpc>
                          <a:spcPct val="100000"/>
                        </a:lnSpc>
                        <a:spcBef>
                          <a:spcPts val="0"/>
                        </a:spcBef>
                        <a:spcAft>
                          <a:spcPts val="0"/>
                        </a:spcAft>
                        <a:buClrTx/>
                        <a:buSzTx/>
                        <a:buFontTx/>
                        <a:buNone/>
                        <a:tabLst/>
                        <a:defRPr/>
                      </a:pPr>
                      <a:r>
                        <a:rPr kumimoji="0" lang="en-IE" sz="800" b="0" i="1" u="none" strike="noStrike" kern="1200" cap="none" spc="0" normalizeH="0" baseline="0" noProof="0" dirty="0">
                          <a:ln>
                            <a:noFill/>
                          </a:ln>
                          <a:solidFill>
                            <a:schemeClr val="bg1"/>
                          </a:solidFill>
                          <a:effectLst/>
                          <a:uLnTx/>
                          <a:uFillTx/>
                          <a:latin typeface="+mn-lt"/>
                          <a:ea typeface="+mn-ea"/>
                          <a:cs typeface="+mn-cs"/>
                        </a:rPr>
                        <a:t>%</a:t>
                      </a:r>
                    </a:p>
                  </a:txBody>
                  <a:tcPr marL="5586" marR="5586" marT="5586" marB="0">
                    <a:solidFill>
                      <a:schemeClr val="bg1">
                        <a:lumMod val="75000"/>
                      </a:schemeClr>
                    </a:solidFill>
                  </a:tcPr>
                </a:tc>
                <a:tc>
                  <a:txBody>
                    <a:bodyPr/>
                    <a:lstStyle/>
                    <a:p>
                      <a:pPr marL="0" marR="0" lvl="0" indent="0" algn="ctr" defTabSz="497693" rtl="0" eaLnBrk="1" fontAlgn="t" latinLnBrk="0" hangingPunct="1">
                        <a:lnSpc>
                          <a:spcPct val="100000"/>
                        </a:lnSpc>
                        <a:spcBef>
                          <a:spcPts val="0"/>
                        </a:spcBef>
                        <a:spcAft>
                          <a:spcPts val="0"/>
                        </a:spcAft>
                        <a:buClrTx/>
                        <a:buSzTx/>
                        <a:buFontTx/>
                        <a:buNone/>
                        <a:tabLst/>
                        <a:defRPr/>
                      </a:pPr>
                      <a:r>
                        <a:rPr kumimoji="0" lang="en-IE" sz="800" b="0" i="1" u="none" strike="noStrike" kern="1200" cap="none" spc="0" normalizeH="0" baseline="0" noProof="0" dirty="0">
                          <a:ln>
                            <a:noFill/>
                          </a:ln>
                          <a:solidFill>
                            <a:schemeClr val="bg1"/>
                          </a:solidFill>
                          <a:effectLst/>
                          <a:uLnTx/>
                          <a:uFillTx/>
                          <a:latin typeface="+mn-lt"/>
                          <a:ea typeface="+mn-ea"/>
                          <a:cs typeface="+mn-cs"/>
                        </a:rPr>
                        <a:t>%</a:t>
                      </a:r>
                    </a:p>
                  </a:txBody>
                  <a:tcPr marL="5586" marR="5586" marT="5586" marB="0">
                    <a:solidFill>
                      <a:schemeClr val="bg1">
                        <a:lumMod val="75000"/>
                      </a:schemeClr>
                    </a:solidFill>
                  </a:tcPr>
                </a:tc>
                <a:tc>
                  <a:txBody>
                    <a:bodyPr/>
                    <a:lstStyle/>
                    <a:p>
                      <a:pPr marL="0" marR="0" lvl="0" indent="0" algn="ctr" defTabSz="497693" rtl="0" eaLnBrk="1" fontAlgn="t" latinLnBrk="0" hangingPunct="1">
                        <a:lnSpc>
                          <a:spcPct val="100000"/>
                        </a:lnSpc>
                        <a:spcBef>
                          <a:spcPts val="0"/>
                        </a:spcBef>
                        <a:spcAft>
                          <a:spcPts val="0"/>
                        </a:spcAft>
                        <a:buClrTx/>
                        <a:buSzTx/>
                        <a:buFontTx/>
                        <a:buNone/>
                        <a:tabLst/>
                        <a:defRPr/>
                      </a:pPr>
                      <a:r>
                        <a:rPr kumimoji="0" lang="en-IE" sz="800" b="0" i="1" u="none" strike="noStrike" kern="1200" cap="none" spc="0" normalizeH="0" baseline="0" noProof="0" dirty="0">
                          <a:ln>
                            <a:noFill/>
                          </a:ln>
                          <a:solidFill>
                            <a:schemeClr val="bg1"/>
                          </a:solidFill>
                          <a:effectLst/>
                          <a:uLnTx/>
                          <a:uFillTx/>
                          <a:latin typeface="+mn-lt"/>
                          <a:ea typeface="+mn-ea"/>
                          <a:cs typeface="+mn-cs"/>
                        </a:rPr>
                        <a:t>%</a:t>
                      </a:r>
                    </a:p>
                  </a:txBody>
                  <a:tcPr marL="5586" marR="5586" marT="5586" marB="0">
                    <a:solidFill>
                      <a:schemeClr val="bg1">
                        <a:lumMod val="75000"/>
                      </a:schemeClr>
                    </a:solidFill>
                  </a:tcPr>
                </a:tc>
                <a:tc>
                  <a:txBody>
                    <a:bodyPr/>
                    <a:lstStyle/>
                    <a:p>
                      <a:pPr marL="0" marR="0" lvl="0" indent="0" algn="ctr" defTabSz="497693" rtl="0" eaLnBrk="1" fontAlgn="t" latinLnBrk="0" hangingPunct="1">
                        <a:lnSpc>
                          <a:spcPct val="100000"/>
                        </a:lnSpc>
                        <a:spcBef>
                          <a:spcPts val="0"/>
                        </a:spcBef>
                        <a:spcAft>
                          <a:spcPts val="0"/>
                        </a:spcAft>
                        <a:buClrTx/>
                        <a:buSzTx/>
                        <a:buFontTx/>
                        <a:buNone/>
                        <a:tabLst/>
                        <a:defRPr/>
                      </a:pPr>
                      <a:r>
                        <a:rPr kumimoji="0" lang="en-IE" sz="800" b="0" i="1" u="none" strike="noStrike" kern="1200" cap="none" spc="0" normalizeH="0" baseline="0" noProof="0" dirty="0">
                          <a:ln>
                            <a:noFill/>
                          </a:ln>
                          <a:solidFill>
                            <a:schemeClr val="bg1"/>
                          </a:solidFill>
                          <a:effectLst/>
                          <a:uLnTx/>
                          <a:uFillTx/>
                          <a:latin typeface="+mn-lt"/>
                          <a:ea typeface="+mn-ea"/>
                          <a:cs typeface="+mn-cs"/>
                        </a:rPr>
                        <a:t>%</a:t>
                      </a:r>
                    </a:p>
                  </a:txBody>
                  <a:tcPr marL="5586" marR="5586" marT="5586" marB="0">
                    <a:solidFill>
                      <a:schemeClr val="bg1">
                        <a:lumMod val="75000"/>
                      </a:schemeClr>
                    </a:solidFill>
                  </a:tcPr>
                </a:tc>
                <a:tc>
                  <a:txBody>
                    <a:bodyPr/>
                    <a:lstStyle/>
                    <a:p>
                      <a:pPr marL="0" marR="0" lvl="0" indent="0" algn="ctr" defTabSz="497693" rtl="0" eaLnBrk="1" fontAlgn="t" latinLnBrk="0" hangingPunct="1">
                        <a:lnSpc>
                          <a:spcPct val="100000"/>
                        </a:lnSpc>
                        <a:spcBef>
                          <a:spcPts val="0"/>
                        </a:spcBef>
                        <a:spcAft>
                          <a:spcPts val="0"/>
                        </a:spcAft>
                        <a:buClrTx/>
                        <a:buSzTx/>
                        <a:buFontTx/>
                        <a:buNone/>
                        <a:tabLst/>
                        <a:defRPr/>
                      </a:pPr>
                      <a:r>
                        <a:rPr kumimoji="0" lang="en-IE" sz="800" b="0" i="1" u="none" strike="noStrike" kern="1200" cap="none" spc="0" normalizeH="0" baseline="0" noProof="0" dirty="0">
                          <a:ln>
                            <a:noFill/>
                          </a:ln>
                          <a:solidFill>
                            <a:schemeClr val="bg1"/>
                          </a:solidFill>
                          <a:effectLst/>
                          <a:uLnTx/>
                          <a:uFillTx/>
                          <a:latin typeface="+mn-lt"/>
                          <a:ea typeface="+mn-ea"/>
                          <a:cs typeface="+mn-cs"/>
                        </a:rPr>
                        <a:t>%</a:t>
                      </a:r>
                    </a:p>
                  </a:txBody>
                  <a:tcPr marL="5586" marR="5586" marT="5586" marB="0">
                    <a:solidFill>
                      <a:schemeClr val="bg1">
                        <a:lumMod val="75000"/>
                      </a:schemeClr>
                    </a:solidFill>
                  </a:tcPr>
                </a:tc>
                <a:tc>
                  <a:txBody>
                    <a:bodyPr/>
                    <a:lstStyle/>
                    <a:p>
                      <a:pPr marL="0" marR="0" lvl="0" indent="0" algn="ctr" defTabSz="497693" rtl="0" eaLnBrk="1" fontAlgn="t" latinLnBrk="0" hangingPunct="1">
                        <a:lnSpc>
                          <a:spcPct val="100000"/>
                        </a:lnSpc>
                        <a:spcBef>
                          <a:spcPts val="0"/>
                        </a:spcBef>
                        <a:spcAft>
                          <a:spcPts val="0"/>
                        </a:spcAft>
                        <a:buClrTx/>
                        <a:buSzTx/>
                        <a:buFontTx/>
                        <a:buNone/>
                        <a:tabLst/>
                        <a:defRPr/>
                      </a:pPr>
                      <a:r>
                        <a:rPr kumimoji="0" lang="en-IE" sz="800" b="0" i="1" u="none" strike="noStrike" kern="1200" cap="none" spc="0" normalizeH="0" baseline="0" noProof="0" dirty="0">
                          <a:ln>
                            <a:noFill/>
                          </a:ln>
                          <a:solidFill>
                            <a:schemeClr val="bg1"/>
                          </a:solidFill>
                          <a:effectLst/>
                          <a:uLnTx/>
                          <a:uFillTx/>
                          <a:latin typeface="+mn-lt"/>
                          <a:ea typeface="+mn-ea"/>
                          <a:cs typeface="+mn-cs"/>
                        </a:rPr>
                        <a:t>%</a:t>
                      </a:r>
                    </a:p>
                  </a:txBody>
                  <a:tcPr marL="5586" marR="5586" marT="5586" marB="0">
                    <a:solidFill>
                      <a:schemeClr val="bg1">
                        <a:lumMod val="75000"/>
                      </a:schemeClr>
                    </a:solidFill>
                  </a:tcPr>
                </a:tc>
                <a:tc>
                  <a:txBody>
                    <a:bodyPr/>
                    <a:lstStyle/>
                    <a:p>
                      <a:pPr marL="0" marR="0" lvl="0" indent="0" algn="ctr" defTabSz="497693" rtl="0" eaLnBrk="1" fontAlgn="t" latinLnBrk="0" hangingPunct="1">
                        <a:lnSpc>
                          <a:spcPct val="100000"/>
                        </a:lnSpc>
                        <a:spcBef>
                          <a:spcPts val="0"/>
                        </a:spcBef>
                        <a:spcAft>
                          <a:spcPts val="0"/>
                        </a:spcAft>
                        <a:buClrTx/>
                        <a:buSzTx/>
                        <a:buFontTx/>
                        <a:buNone/>
                        <a:tabLst/>
                        <a:defRPr/>
                      </a:pPr>
                      <a:r>
                        <a:rPr kumimoji="0" lang="en-IE" sz="800" b="0" i="1" u="none" strike="noStrike" kern="1200" cap="none" spc="0" normalizeH="0" baseline="0" noProof="0" dirty="0">
                          <a:ln>
                            <a:noFill/>
                          </a:ln>
                          <a:solidFill>
                            <a:schemeClr val="bg1"/>
                          </a:solidFill>
                          <a:effectLst/>
                          <a:uLnTx/>
                          <a:uFillTx/>
                          <a:latin typeface="+mn-lt"/>
                          <a:ea typeface="+mn-ea"/>
                          <a:cs typeface="+mn-cs"/>
                        </a:rPr>
                        <a:t>%</a:t>
                      </a:r>
                    </a:p>
                  </a:txBody>
                  <a:tcPr marL="5586" marR="5586" marT="5586" marB="0">
                    <a:solidFill>
                      <a:schemeClr val="bg1">
                        <a:lumMod val="75000"/>
                      </a:schemeClr>
                    </a:solidFill>
                  </a:tcPr>
                </a:tc>
                <a:tc>
                  <a:txBody>
                    <a:bodyPr/>
                    <a:lstStyle/>
                    <a:p>
                      <a:pPr marL="0" marR="0" lvl="0" indent="0" algn="ctr" defTabSz="497693" rtl="0" eaLnBrk="1" fontAlgn="t" latinLnBrk="0" hangingPunct="1">
                        <a:lnSpc>
                          <a:spcPct val="100000"/>
                        </a:lnSpc>
                        <a:spcBef>
                          <a:spcPts val="0"/>
                        </a:spcBef>
                        <a:spcAft>
                          <a:spcPts val="0"/>
                        </a:spcAft>
                        <a:buClrTx/>
                        <a:buSzTx/>
                        <a:buFontTx/>
                        <a:buNone/>
                        <a:tabLst/>
                        <a:defRPr/>
                      </a:pPr>
                      <a:r>
                        <a:rPr kumimoji="0" lang="en-IE" sz="800" b="0" i="1" u="none" strike="noStrike" kern="1200" cap="none" spc="0" normalizeH="0" baseline="0" noProof="0" dirty="0">
                          <a:ln>
                            <a:noFill/>
                          </a:ln>
                          <a:solidFill>
                            <a:schemeClr val="bg1"/>
                          </a:solidFill>
                          <a:effectLst/>
                          <a:uLnTx/>
                          <a:uFillTx/>
                          <a:latin typeface="+mn-lt"/>
                          <a:ea typeface="+mn-ea"/>
                          <a:cs typeface="+mn-cs"/>
                        </a:rPr>
                        <a:t>%</a:t>
                      </a:r>
                    </a:p>
                  </a:txBody>
                  <a:tcPr marL="5586" marR="5586" marT="5586" marB="0">
                    <a:solidFill>
                      <a:schemeClr val="bg1">
                        <a:lumMod val="75000"/>
                      </a:schemeClr>
                    </a:solidFill>
                  </a:tcPr>
                </a:tc>
                <a:tc>
                  <a:txBody>
                    <a:bodyPr/>
                    <a:lstStyle/>
                    <a:p>
                      <a:pPr marL="0" marR="0" lvl="0" indent="0" algn="ctr" defTabSz="497693" rtl="0" eaLnBrk="1" fontAlgn="t" latinLnBrk="0" hangingPunct="1">
                        <a:lnSpc>
                          <a:spcPct val="100000"/>
                        </a:lnSpc>
                        <a:spcBef>
                          <a:spcPts val="0"/>
                        </a:spcBef>
                        <a:spcAft>
                          <a:spcPts val="0"/>
                        </a:spcAft>
                        <a:buClrTx/>
                        <a:buSzTx/>
                        <a:buFontTx/>
                        <a:buNone/>
                        <a:tabLst/>
                        <a:defRPr/>
                      </a:pPr>
                      <a:r>
                        <a:rPr kumimoji="0" lang="en-IE" sz="800" b="0" i="1" u="none" strike="noStrike" kern="1200" cap="none" spc="0" normalizeH="0" baseline="0" noProof="0" dirty="0">
                          <a:ln>
                            <a:noFill/>
                          </a:ln>
                          <a:solidFill>
                            <a:schemeClr val="bg1"/>
                          </a:solidFill>
                          <a:effectLst/>
                          <a:uLnTx/>
                          <a:uFillTx/>
                          <a:latin typeface="+mn-lt"/>
                          <a:ea typeface="+mn-ea"/>
                          <a:cs typeface="+mn-cs"/>
                        </a:rPr>
                        <a:t>%</a:t>
                      </a:r>
                    </a:p>
                  </a:txBody>
                  <a:tcPr marL="5586" marR="5586" marT="5586" marB="0">
                    <a:solidFill>
                      <a:schemeClr val="bg1">
                        <a:lumMod val="75000"/>
                      </a:schemeClr>
                    </a:solidFill>
                  </a:tcPr>
                </a:tc>
                <a:tc>
                  <a:txBody>
                    <a:bodyPr/>
                    <a:lstStyle/>
                    <a:p>
                      <a:pPr marL="0" marR="0" lvl="0" indent="0" algn="ctr" defTabSz="497693" rtl="0" eaLnBrk="1" fontAlgn="t" latinLnBrk="0" hangingPunct="1">
                        <a:lnSpc>
                          <a:spcPct val="100000"/>
                        </a:lnSpc>
                        <a:spcBef>
                          <a:spcPts val="0"/>
                        </a:spcBef>
                        <a:spcAft>
                          <a:spcPts val="0"/>
                        </a:spcAft>
                        <a:buClrTx/>
                        <a:buSzTx/>
                        <a:buFontTx/>
                        <a:buNone/>
                        <a:tabLst/>
                        <a:defRPr/>
                      </a:pPr>
                      <a:r>
                        <a:rPr kumimoji="0" lang="en-IE" sz="800" b="0" i="1" u="none" strike="noStrike" kern="1200" cap="none" spc="0" normalizeH="0" baseline="0" noProof="0" dirty="0">
                          <a:ln>
                            <a:noFill/>
                          </a:ln>
                          <a:solidFill>
                            <a:schemeClr val="bg1"/>
                          </a:solidFill>
                          <a:effectLst/>
                          <a:uLnTx/>
                          <a:uFillTx/>
                          <a:latin typeface="+mn-lt"/>
                          <a:ea typeface="+mn-ea"/>
                          <a:cs typeface="+mn-cs"/>
                        </a:rPr>
                        <a:t>%</a:t>
                      </a:r>
                    </a:p>
                  </a:txBody>
                  <a:tcPr marL="5586" marR="5586" marT="5586" marB="0">
                    <a:solidFill>
                      <a:schemeClr val="bg1">
                        <a:lumMod val="75000"/>
                      </a:schemeClr>
                    </a:solidFill>
                  </a:tcPr>
                </a:tc>
                <a:extLst>
                  <a:ext uri="{0D108BD9-81ED-4DB2-BD59-A6C34878D82A}">
                    <a16:rowId xmlns="" xmlns:a16="http://schemas.microsoft.com/office/drawing/2014/main" val="2331962389"/>
                  </a:ext>
                </a:extLst>
              </a:tr>
              <a:tr h="487458">
                <a:tc>
                  <a:txBody>
                    <a:bodyPr/>
                    <a:lstStyle/>
                    <a:p>
                      <a:pPr algn="l" fontAlgn="t"/>
                      <a:r>
                        <a:rPr lang="en-IE" sz="1100" b="1" i="0" u="none" strike="noStrike" dirty="0">
                          <a:solidFill>
                            <a:srgbClr val="54C0E8"/>
                          </a:solidFill>
                          <a:effectLst/>
                          <a:latin typeface="+mn-lt"/>
                        </a:rPr>
                        <a:t>My parents </a:t>
                      </a:r>
                      <a:r>
                        <a:rPr lang="en-IE" sz="1100" b="0" i="0" u="none" strike="noStrike" dirty="0">
                          <a:solidFill>
                            <a:srgbClr val="000000"/>
                          </a:solidFill>
                          <a:effectLst/>
                          <a:latin typeface="+mn-lt"/>
                        </a:rPr>
                        <a:t>took a strong interest in the arts</a:t>
                      </a:r>
                    </a:p>
                  </a:txBody>
                  <a:tcPr marL="8637" marR="8637" marT="8637" marB="0" anchor="ctr">
                    <a:solidFill>
                      <a:schemeClr val="bg1">
                        <a:lumMod val="95000"/>
                      </a:schemeClr>
                    </a:solidFill>
                  </a:tcPr>
                </a:tc>
                <a:tc>
                  <a:txBody>
                    <a:bodyPr/>
                    <a:lstStyle/>
                    <a:p>
                      <a:pPr algn="ctr" fontAlgn="t"/>
                      <a:r>
                        <a:rPr lang="en-IE" sz="1200" b="0" i="0" u="none" strike="noStrike" dirty="0">
                          <a:solidFill>
                            <a:srgbClr val="000000"/>
                          </a:solidFill>
                          <a:effectLst/>
                          <a:latin typeface="+mn-lt"/>
                        </a:rPr>
                        <a:t>11</a:t>
                      </a:r>
                    </a:p>
                  </a:txBody>
                  <a:tcPr marL="9525" marR="9525" marT="9525" marB="0" anchor="ctr">
                    <a:solidFill>
                      <a:schemeClr val="bg1">
                        <a:lumMod val="95000"/>
                      </a:schemeClr>
                    </a:solidFill>
                  </a:tcPr>
                </a:tc>
                <a:tc>
                  <a:txBody>
                    <a:bodyPr/>
                    <a:lstStyle/>
                    <a:p>
                      <a:pPr algn="ctr" fontAlgn="t"/>
                      <a:r>
                        <a:rPr lang="en-IE" sz="1200" b="0" i="0" u="none" strike="noStrike" dirty="0">
                          <a:solidFill>
                            <a:srgbClr val="000000"/>
                          </a:solidFill>
                          <a:effectLst/>
                          <a:latin typeface="+mn-lt"/>
                        </a:rPr>
                        <a:t>11</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12</a:t>
                      </a:r>
                    </a:p>
                  </a:txBody>
                  <a:tcPr marL="9525" marR="9525" marT="9525" marB="0" anchor="ctr">
                    <a:solidFill>
                      <a:schemeClr val="bg1">
                        <a:lumMod val="95000"/>
                      </a:schemeClr>
                    </a:solidFill>
                  </a:tcPr>
                </a:tc>
                <a:tc>
                  <a:txBody>
                    <a:bodyPr/>
                    <a:lstStyle/>
                    <a:p>
                      <a:pPr algn="ctr" fontAlgn="t"/>
                      <a:r>
                        <a:rPr lang="en-IE" sz="1200" b="0" i="0" u="none" strike="noStrike" dirty="0">
                          <a:solidFill>
                            <a:srgbClr val="000000"/>
                          </a:solidFill>
                          <a:effectLst/>
                          <a:latin typeface="+mn-lt"/>
                        </a:rPr>
                        <a:t>11</a:t>
                      </a:r>
                    </a:p>
                  </a:txBody>
                  <a:tcPr marL="9525" marR="9525" marT="9525" marB="0" anchor="ctr">
                    <a:solidFill>
                      <a:schemeClr val="bg1">
                        <a:lumMod val="95000"/>
                      </a:schemeClr>
                    </a:solidFill>
                  </a:tcPr>
                </a:tc>
                <a:tc>
                  <a:txBody>
                    <a:bodyPr/>
                    <a:lstStyle/>
                    <a:p>
                      <a:pPr algn="ctr" fontAlgn="t"/>
                      <a:r>
                        <a:rPr lang="en-IE" sz="1200" b="0" i="0" u="none" strike="noStrike" dirty="0">
                          <a:solidFill>
                            <a:srgbClr val="000000"/>
                          </a:solidFill>
                          <a:effectLst/>
                          <a:latin typeface="+mn-lt"/>
                        </a:rPr>
                        <a:t>15</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9</a:t>
                      </a:r>
                    </a:p>
                  </a:txBody>
                  <a:tcPr marL="9525" marR="9525" marT="9525" marB="0" anchor="ctr">
                    <a:solidFill>
                      <a:schemeClr val="bg1">
                        <a:lumMod val="95000"/>
                      </a:schemeClr>
                    </a:solidFill>
                  </a:tcPr>
                </a:tc>
                <a:tc>
                  <a:txBody>
                    <a:bodyPr/>
                    <a:lstStyle/>
                    <a:p>
                      <a:pPr algn="ctr" fontAlgn="t"/>
                      <a:r>
                        <a:rPr lang="en-IE" sz="1200" b="0" i="0" u="none" strike="noStrike" dirty="0">
                          <a:solidFill>
                            <a:srgbClr val="000000"/>
                          </a:solidFill>
                          <a:effectLst/>
                          <a:latin typeface="+mn-lt"/>
                        </a:rPr>
                        <a:t>14</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9</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17</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9</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13</a:t>
                      </a:r>
                    </a:p>
                  </a:txBody>
                  <a:tcPr marL="9525" marR="9525" marT="9525" marB="0" anchor="ctr">
                    <a:solidFill>
                      <a:schemeClr val="bg1">
                        <a:lumMod val="95000"/>
                      </a:schemeClr>
                    </a:solidFill>
                  </a:tcPr>
                </a:tc>
                <a:tc>
                  <a:txBody>
                    <a:bodyPr/>
                    <a:lstStyle/>
                    <a:p>
                      <a:pPr algn="ctr" fontAlgn="t"/>
                      <a:r>
                        <a:rPr lang="en-IE" sz="1200" b="0" i="0" u="none" strike="noStrike" dirty="0">
                          <a:solidFill>
                            <a:srgbClr val="000000"/>
                          </a:solidFill>
                          <a:effectLst/>
                          <a:latin typeface="+mn-lt"/>
                        </a:rPr>
                        <a:t>8</a:t>
                      </a:r>
                    </a:p>
                  </a:txBody>
                  <a:tcPr marL="9525" marR="9525" marT="9525" marB="0" anchor="ctr">
                    <a:solidFill>
                      <a:schemeClr val="bg1">
                        <a:lumMod val="95000"/>
                      </a:schemeClr>
                    </a:solidFill>
                  </a:tcPr>
                </a:tc>
                <a:extLst>
                  <a:ext uri="{0D108BD9-81ED-4DB2-BD59-A6C34878D82A}">
                    <a16:rowId xmlns="" xmlns:a16="http://schemas.microsoft.com/office/drawing/2014/main" val="113736809"/>
                  </a:ext>
                </a:extLst>
              </a:tr>
              <a:tr h="487458">
                <a:tc>
                  <a:txBody>
                    <a:bodyPr/>
                    <a:lstStyle/>
                    <a:p>
                      <a:pPr algn="l" fontAlgn="t"/>
                      <a:r>
                        <a:rPr lang="en-IE" sz="1100" b="1" i="0" u="none" strike="noStrike" dirty="0">
                          <a:solidFill>
                            <a:srgbClr val="54C0E8"/>
                          </a:solidFill>
                          <a:effectLst/>
                          <a:latin typeface="+mn-lt"/>
                        </a:rPr>
                        <a:t>Others in my family </a:t>
                      </a:r>
                      <a:r>
                        <a:rPr lang="en-IE" sz="1100" b="0" i="0" u="none" strike="noStrike" dirty="0">
                          <a:solidFill>
                            <a:srgbClr val="000000"/>
                          </a:solidFill>
                          <a:effectLst/>
                          <a:latin typeface="+mn-lt"/>
                        </a:rPr>
                        <a:t>take a strong interest in the arts</a:t>
                      </a:r>
                    </a:p>
                  </a:txBody>
                  <a:tcPr marL="8637" marR="8637" marT="8637"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14</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10</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17</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12</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16</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14</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18</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10</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20</a:t>
                      </a:r>
                    </a:p>
                  </a:txBody>
                  <a:tcPr marL="9525" marR="9525" marT="9525" marB="0" anchor="ctr">
                    <a:solidFill>
                      <a:schemeClr val="bg1">
                        <a:lumMod val="95000"/>
                      </a:schemeClr>
                    </a:solidFill>
                  </a:tcPr>
                </a:tc>
                <a:tc>
                  <a:txBody>
                    <a:bodyPr/>
                    <a:lstStyle/>
                    <a:p>
                      <a:pPr algn="ctr" fontAlgn="t"/>
                      <a:r>
                        <a:rPr lang="en-IE" sz="1200" b="0" i="0" u="none" strike="noStrike" dirty="0">
                          <a:solidFill>
                            <a:srgbClr val="000000"/>
                          </a:solidFill>
                          <a:effectLst/>
                          <a:latin typeface="+mn-lt"/>
                        </a:rPr>
                        <a:t>11</a:t>
                      </a:r>
                    </a:p>
                  </a:txBody>
                  <a:tcPr marL="9525" marR="9525" marT="9525" marB="0" anchor="ctr">
                    <a:solidFill>
                      <a:schemeClr val="bg1">
                        <a:lumMod val="95000"/>
                      </a:schemeClr>
                    </a:solidFill>
                  </a:tcPr>
                </a:tc>
                <a:tc>
                  <a:txBody>
                    <a:bodyPr/>
                    <a:lstStyle/>
                    <a:p>
                      <a:pPr algn="ctr" fontAlgn="t"/>
                      <a:r>
                        <a:rPr lang="en-IE" sz="1200" b="0" i="0" u="none" strike="noStrike" dirty="0">
                          <a:solidFill>
                            <a:srgbClr val="000000"/>
                          </a:solidFill>
                          <a:effectLst/>
                          <a:latin typeface="+mn-lt"/>
                        </a:rPr>
                        <a:t>16</a:t>
                      </a:r>
                    </a:p>
                  </a:txBody>
                  <a:tcPr marL="9525" marR="9525" marT="9525" marB="0" anchor="ctr">
                    <a:solidFill>
                      <a:schemeClr val="bg1">
                        <a:lumMod val="95000"/>
                      </a:schemeClr>
                    </a:solidFill>
                  </a:tcPr>
                </a:tc>
                <a:tc>
                  <a:txBody>
                    <a:bodyPr/>
                    <a:lstStyle/>
                    <a:p>
                      <a:pPr algn="ctr" fontAlgn="t"/>
                      <a:r>
                        <a:rPr lang="en-IE" sz="1200" b="0" i="0" u="none" strike="noStrike" dirty="0">
                          <a:solidFill>
                            <a:srgbClr val="000000"/>
                          </a:solidFill>
                          <a:effectLst/>
                          <a:latin typeface="+mn-lt"/>
                        </a:rPr>
                        <a:t>10</a:t>
                      </a:r>
                    </a:p>
                  </a:txBody>
                  <a:tcPr marL="9525" marR="9525" marT="9525" marB="0" anchor="ctr">
                    <a:solidFill>
                      <a:schemeClr val="bg1">
                        <a:lumMod val="95000"/>
                      </a:schemeClr>
                    </a:solidFill>
                  </a:tcPr>
                </a:tc>
                <a:extLst>
                  <a:ext uri="{0D108BD9-81ED-4DB2-BD59-A6C34878D82A}">
                    <a16:rowId xmlns="" xmlns:a16="http://schemas.microsoft.com/office/drawing/2014/main" val="1825986463"/>
                  </a:ext>
                </a:extLst>
              </a:tr>
              <a:tr h="487458">
                <a:tc>
                  <a:txBody>
                    <a:bodyPr/>
                    <a:lstStyle/>
                    <a:p>
                      <a:pPr algn="l" fontAlgn="t"/>
                      <a:r>
                        <a:rPr lang="en-IE" sz="1100" b="1" i="0" u="none" strike="noStrike" dirty="0">
                          <a:solidFill>
                            <a:srgbClr val="54C0E8"/>
                          </a:solidFill>
                          <a:effectLst/>
                          <a:latin typeface="+mn-lt"/>
                        </a:rPr>
                        <a:t>Many of my friends </a:t>
                      </a:r>
                      <a:r>
                        <a:rPr lang="en-IE" sz="1100" b="0" i="0" u="none" strike="noStrike" dirty="0">
                          <a:solidFill>
                            <a:srgbClr val="000000"/>
                          </a:solidFill>
                          <a:effectLst/>
                          <a:latin typeface="+mn-lt"/>
                        </a:rPr>
                        <a:t>take a strong interest in the arts</a:t>
                      </a:r>
                    </a:p>
                  </a:txBody>
                  <a:tcPr marL="8637" marR="8637" marT="8637"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15</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13</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17</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14</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16</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16</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18</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12</a:t>
                      </a:r>
                    </a:p>
                  </a:txBody>
                  <a:tcPr marL="9525" marR="9525" marT="9525" marB="0" anchor="ctr">
                    <a:solidFill>
                      <a:schemeClr val="bg1">
                        <a:lumMod val="95000"/>
                      </a:schemeClr>
                    </a:solidFill>
                  </a:tcPr>
                </a:tc>
                <a:tc>
                  <a:txBody>
                    <a:bodyPr/>
                    <a:lstStyle/>
                    <a:p>
                      <a:pPr algn="ctr" fontAlgn="t"/>
                      <a:r>
                        <a:rPr lang="en-IE" sz="1200" b="0" i="0" u="none" strike="noStrike" dirty="0">
                          <a:solidFill>
                            <a:srgbClr val="000000"/>
                          </a:solidFill>
                          <a:effectLst/>
                          <a:latin typeface="+mn-lt"/>
                        </a:rPr>
                        <a:t>21</a:t>
                      </a:r>
                    </a:p>
                  </a:txBody>
                  <a:tcPr marL="9525" marR="9525" marT="9525" marB="0" anchor="ctr">
                    <a:solidFill>
                      <a:schemeClr val="bg1">
                        <a:lumMod val="95000"/>
                      </a:schemeClr>
                    </a:solidFill>
                  </a:tcPr>
                </a:tc>
                <a:tc>
                  <a:txBody>
                    <a:bodyPr/>
                    <a:lstStyle/>
                    <a:p>
                      <a:pPr algn="ctr" fontAlgn="t"/>
                      <a:r>
                        <a:rPr lang="en-IE" sz="1200" b="0" i="0" u="none" strike="noStrike" dirty="0">
                          <a:solidFill>
                            <a:srgbClr val="000000"/>
                          </a:solidFill>
                          <a:effectLst/>
                          <a:latin typeface="+mn-lt"/>
                        </a:rPr>
                        <a:t>13</a:t>
                      </a:r>
                    </a:p>
                  </a:txBody>
                  <a:tcPr marL="9525" marR="9525" marT="9525" marB="0" anchor="ctr">
                    <a:solidFill>
                      <a:schemeClr val="bg1">
                        <a:lumMod val="95000"/>
                      </a:schemeClr>
                    </a:solidFill>
                  </a:tcPr>
                </a:tc>
                <a:tc>
                  <a:txBody>
                    <a:bodyPr/>
                    <a:lstStyle/>
                    <a:p>
                      <a:pPr algn="ctr" fontAlgn="t"/>
                      <a:r>
                        <a:rPr lang="en-IE" sz="1200" b="0" i="0" u="none" strike="noStrike" dirty="0">
                          <a:solidFill>
                            <a:srgbClr val="000000"/>
                          </a:solidFill>
                          <a:effectLst/>
                          <a:latin typeface="+mn-lt"/>
                        </a:rPr>
                        <a:t>16</a:t>
                      </a:r>
                    </a:p>
                  </a:txBody>
                  <a:tcPr marL="9525" marR="9525" marT="9525" marB="0" anchor="ctr">
                    <a:solidFill>
                      <a:schemeClr val="bg1">
                        <a:lumMod val="95000"/>
                      </a:schemeClr>
                    </a:solidFill>
                  </a:tcPr>
                </a:tc>
                <a:tc>
                  <a:txBody>
                    <a:bodyPr/>
                    <a:lstStyle/>
                    <a:p>
                      <a:pPr algn="ctr" fontAlgn="t"/>
                      <a:r>
                        <a:rPr lang="en-IE" sz="1200" b="0" i="0" u="none" strike="noStrike" dirty="0">
                          <a:solidFill>
                            <a:srgbClr val="000000"/>
                          </a:solidFill>
                          <a:effectLst/>
                          <a:latin typeface="+mn-lt"/>
                        </a:rPr>
                        <a:t>14</a:t>
                      </a:r>
                    </a:p>
                  </a:txBody>
                  <a:tcPr marL="9525" marR="9525" marT="9525" marB="0" anchor="ctr">
                    <a:solidFill>
                      <a:schemeClr val="bg1">
                        <a:lumMod val="95000"/>
                      </a:schemeClr>
                    </a:solidFill>
                  </a:tcPr>
                </a:tc>
                <a:extLst>
                  <a:ext uri="{0D108BD9-81ED-4DB2-BD59-A6C34878D82A}">
                    <a16:rowId xmlns="" xmlns:a16="http://schemas.microsoft.com/office/drawing/2014/main" val="317205370"/>
                  </a:ext>
                </a:extLst>
              </a:tr>
              <a:tr h="725002">
                <a:tc>
                  <a:txBody>
                    <a:bodyPr/>
                    <a:lstStyle/>
                    <a:p>
                      <a:pPr algn="l" fontAlgn="t"/>
                      <a:r>
                        <a:rPr lang="en-IE" sz="1100" b="1" i="0" u="none" strike="noStrike" dirty="0">
                          <a:solidFill>
                            <a:srgbClr val="54C0E8"/>
                          </a:solidFill>
                          <a:effectLst/>
                          <a:latin typeface="+mn-lt"/>
                        </a:rPr>
                        <a:t>I would like my children </a:t>
                      </a:r>
                      <a:r>
                        <a:rPr lang="en-IE" sz="1100" b="0" i="0" u="none" strike="noStrike" dirty="0">
                          <a:solidFill>
                            <a:srgbClr val="000000"/>
                          </a:solidFill>
                          <a:effectLst/>
                          <a:latin typeface="+mn-lt"/>
                        </a:rPr>
                        <a:t>to take a strong interest in the arts</a:t>
                      </a:r>
                    </a:p>
                  </a:txBody>
                  <a:tcPr marL="8637" marR="8637" marT="8637"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21</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19</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23</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20</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28</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17</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22</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20</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22</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21</a:t>
                      </a:r>
                    </a:p>
                  </a:txBody>
                  <a:tcPr marL="9525" marR="9525" marT="9525" marB="0" anchor="ctr">
                    <a:solidFill>
                      <a:schemeClr val="bg1">
                        <a:lumMod val="95000"/>
                      </a:schemeClr>
                    </a:solidFill>
                  </a:tcPr>
                </a:tc>
                <a:tc>
                  <a:txBody>
                    <a:bodyPr/>
                    <a:lstStyle/>
                    <a:p>
                      <a:pPr algn="ctr" fontAlgn="t"/>
                      <a:r>
                        <a:rPr lang="en-IE" sz="1200" b="0" i="0" u="none" strike="noStrike">
                          <a:solidFill>
                            <a:srgbClr val="000000"/>
                          </a:solidFill>
                          <a:effectLst/>
                          <a:latin typeface="+mn-lt"/>
                        </a:rPr>
                        <a:t>21</a:t>
                      </a:r>
                    </a:p>
                  </a:txBody>
                  <a:tcPr marL="9525" marR="9525" marT="9525" marB="0" anchor="ctr">
                    <a:solidFill>
                      <a:schemeClr val="bg1">
                        <a:lumMod val="95000"/>
                      </a:schemeClr>
                    </a:solidFill>
                  </a:tcPr>
                </a:tc>
                <a:tc>
                  <a:txBody>
                    <a:bodyPr/>
                    <a:lstStyle/>
                    <a:p>
                      <a:pPr algn="ctr" fontAlgn="t"/>
                      <a:r>
                        <a:rPr lang="en-IE" sz="1200" b="0" i="0" u="none" strike="noStrike" dirty="0">
                          <a:solidFill>
                            <a:srgbClr val="000000"/>
                          </a:solidFill>
                          <a:effectLst/>
                          <a:latin typeface="+mn-lt"/>
                        </a:rPr>
                        <a:t>21</a:t>
                      </a:r>
                    </a:p>
                  </a:txBody>
                  <a:tcPr marL="9525" marR="9525" marT="9525" marB="0" anchor="ctr">
                    <a:solidFill>
                      <a:schemeClr val="bg1">
                        <a:lumMod val="95000"/>
                      </a:schemeClr>
                    </a:solidFill>
                  </a:tcPr>
                </a:tc>
                <a:extLst>
                  <a:ext uri="{0D108BD9-81ED-4DB2-BD59-A6C34878D82A}">
                    <a16:rowId xmlns="" xmlns:a16="http://schemas.microsoft.com/office/drawing/2014/main" val="2100746460"/>
                  </a:ext>
                </a:extLst>
              </a:tr>
            </a:tbl>
          </a:graphicData>
        </a:graphic>
      </p:graphicFrame>
    </p:spTree>
    <p:extLst>
      <p:ext uri="{BB962C8B-B14F-4D97-AF65-F5344CB8AC3E}">
        <p14:creationId xmlns:p14="http://schemas.microsoft.com/office/powerpoint/2010/main" val="3427996467"/>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8" name="Chart 17">
            <a:extLst>
              <a:ext uri="{FF2B5EF4-FFF2-40B4-BE49-F238E27FC236}">
                <a16:creationId xmlns="" xmlns:a16="http://schemas.microsoft.com/office/drawing/2014/main" id="{C104DF12-EA92-45D1-8BB7-9B6BB40F4B77}"/>
              </a:ext>
            </a:extLst>
          </p:cNvPr>
          <p:cNvGraphicFramePr/>
          <p:nvPr>
            <p:custDataLst>
              <p:tags r:id="rId1"/>
            </p:custDataLst>
            <p:extLst>
              <p:ext uri="{D42A27DB-BD31-4B8C-83A1-F6EECF244321}">
                <p14:modId xmlns:p14="http://schemas.microsoft.com/office/powerpoint/2010/main" val="328686405"/>
              </p:ext>
            </p:extLst>
          </p:nvPr>
        </p:nvGraphicFramePr>
        <p:xfrm>
          <a:off x="64840" y="797606"/>
          <a:ext cx="9685701" cy="535382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a:extLst>
              <a:ext uri="{FF2B5EF4-FFF2-40B4-BE49-F238E27FC236}">
                <a16:creationId xmlns="" xmlns:a16="http://schemas.microsoft.com/office/drawing/2014/main" id="{04CCA0AC-A4E5-4607-9A00-4876915D2CD8}"/>
              </a:ext>
            </a:extLst>
          </p:cNvPr>
          <p:cNvSpPr>
            <a:spLocks noGrp="1"/>
          </p:cNvSpPr>
          <p:nvPr>
            <p:ph type="body" sz="quarter" idx="49"/>
          </p:nvPr>
        </p:nvSpPr>
        <p:spPr>
          <a:xfrm>
            <a:off x="232011" y="595585"/>
            <a:ext cx="5548676" cy="323941"/>
          </a:xfrm>
        </p:spPr>
        <p:txBody>
          <a:bodyPr/>
          <a:lstStyle/>
          <a:p>
            <a:r>
              <a:rPr lang="en-IE" dirty="0">
                <a:solidFill>
                  <a:schemeClr val="bg1">
                    <a:lumMod val="50000"/>
                  </a:schemeClr>
                </a:solidFill>
              </a:rPr>
              <a:t>Base : All Adults aged 16+ n- 1,303</a:t>
            </a:r>
            <a:endParaRPr lang="en-IE" dirty="0"/>
          </a:p>
        </p:txBody>
      </p:sp>
      <p:sp>
        <p:nvSpPr>
          <p:cNvPr id="2" name="Title 1">
            <a:extLst>
              <a:ext uri="{FF2B5EF4-FFF2-40B4-BE49-F238E27FC236}">
                <a16:creationId xmlns="" xmlns:a16="http://schemas.microsoft.com/office/drawing/2014/main" id="{9B67E307-3389-49D6-A438-9CEA8926AE69}"/>
              </a:ext>
            </a:extLst>
          </p:cNvPr>
          <p:cNvSpPr>
            <a:spLocks noGrp="1"/>
          </p:cNvSpPr>
          <p:nvPr>
            <p:ph type="title"/>
          </p:nvPr>
        </p:nvSpPr>
        <p:spPr>
          <a:xfrm>
            <a:off x="232011" y="183414"/>
            <a:ext cx="7952663" cy="370620"/>
          </a:xfrm>
        </p:spPr>
        <p:txBody>
          <a:bodyPr>
            <a:noAutofit/>
          </a:bodyPr>
          <a:lstStyle/>
          <a:p>
            <a:r>
              <a:rPr lang="en-IE" dirty="0"/>
              <a:t>Arts attendance past 12 months* 2019</a:t>
            </a:r>
            <a:endParaRPr lang="en-IE" dirty="0">
              <a:solidFill>
                <a:schemeClr val="bg1">
                  <a:lumMod val="50000"/>
                </a:schemeClr>
              </a:solidFill>
            </a:endParaRPr>
          </a:p>
        </p:txBody>
      </p:sp>
      <p:sp>
        <p:nvSpPr>
          <p:cNvPr id="7" name="Text Placeholder 6">
            <a:extLst>
              <a:ext uri="{FF2B5EF4-FFF2-40B4-BE49-F238E27FC236}">
                <a16:creationId xmlns="" xmlns:a16="http://schemas.microsoft.com/office/drawing/2014/main" id="{8C02D46F-BDCF-4F95-A7F0-6F528715791B}"/>
              </a:ext>
            </a:extLst>
          </p:cNvPr>
          <p:cNvSpPr>
            <a:spLocks noGrp="1"/>
          </p:cNvSpPr>
          <p:nvPr>
            <p:ph type="body" sz="quarter" idx="60"/>
          </p:nvPr>
        </p:nvSpPr>
        <p:spPr/>
        <p:txBody>
          <a:bodyPr/>
          <a:lstStyle/>
          <a:p>
            <a:pPr fontAlgn="t"/>
            <a:r>
              <a:rPr lang="en-IE" i="0" dirty="0"/>
              <a:t>Q.2 In the past 12 months, have you been to any of these events?</a:t>
            </a:r>
          </a:p>
          <a:p>
            <a:endParaRPr lang="en-IE" dirty="0"/>
          </a:p>
        </p:txBody>
      </p:sp>
      <p:cxnSp>
        <p:nvCxnSpPr>
          <p:cNvPr id="8" name="Straight Connector 7">
            <a:extLst>
              <a:ext uri="{FF2B5EF4-FFF2-40B4-BE49-F238E27FC236}">
                <a16:creationId xmlns="" xmlns:a16="http://schemas.microsoft.com/office/drawing/2014/main" id="{84DF9D6C-7885-4A77-B884-3ACC967083E5}"/>
              </a:ext>
            </a:extLst>
          </p:cNvPr>
          <p:cNvCxnSpPr/>
          <p:nvPr/>
        </p:nvCxnSpPr>
        <p:spPr>
          <a:xfrm>
            <a:off x="848544" y="3487830"/>
            <a:ext cx="7996720" cy="0"/>
          </a:xfrm>
          <a:prstGeom prst="line">
            <a:avLst/>
          </a:prstGeom>
          <a:ln w="9525"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a:extLst>
              <a:ext uri="{FF2B5EF4-FFF2-40B4-BE49-F238E27FC236}">
                <a16:creationId xmlns="" xmlns:a16="http://schemas.microsoft.com/office/drawing/2014/main" id="{A1D13060-A049-4B09-BD58-BF785134E93F}"/>
              </a:ext>
            </a:extLst>
          </p:cNvPr>
          <p:cNvCxnSpPr/>
          <p:nvPr/>
        </p:nvCxnSpPr>
        <p:spPr>
          <a:xfrm>
            <a:off x="848544" y="2158919"/>
            <a:ext cx="7996720" cy="0"/>
          </a:xfrm>
          <a:prstGeom prst="line">
            <a:avLst/>
          </a:prstGeom>
          <a:ln w="9525"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Parallelogram 9">
            <a:extLst>
              <a:ext uri="{FF2B5EF4-FFF2-40B4-BE49-F238E27FC236}">
                <a16:creationId xmlns="" xmlns:a16="http://schemas.microsoft.com/office/drawing/2014/main" id="{4339C57C-55E7-4924-9BAF-32B2542F1142}"/>
              </a:ext>
            </a:extLst>
          </p:cNvPr>
          <p:cNvSpPr/>
          <p:nvPr/>
        </p:nvSpPr>
        <p:spPr>
          <a:xfrm>
            <a:off x="2519462" y="6246841"/>
            <a:ext cx="8001243" cy="427745"/>
          </a:xfrm>
          <a:prstGeom prst="parallelogram">
            <a:avLst/>
          </a:prstGeom>
          <a:noFill/>
        </p:spPr>
        <p:txBody>
          <a:bodyPr lIns="32645" rIns="32645" anchor="ctr" anchorCtr="0">
            <a:noAutofit/>
          </a:bodyPr>
          <a:lstStyle/>
          <a:p>
            <a:pPr lvl="0" algn="ctr">
              <a:defRPr/>
            </a:pPr>
            <a:r>
              <a:rPr lang="en-IE" sz="900" dirty="0">
                <a:solidFill>
                  <a:schemeClr val="bg1">
                    <a:lumMod val="50000"/>
                  </a:schemeClr>
                </a:solidFill>
                <a:latin typeface="+mn-lt"/>
                <a:ea typeface="Verdana" panose="020B0604030504040204" pitchFamily="34" charset="0"/>
                <a:cs typeface="Verdana" panose="020B0604030504040204" pitchFamily="34" charset="0"/>
              </a:rPr>
              <a:t>* ‘Any’ based on events traditionally funded by the Arts Council: e</a:t>
            </a:r>
            <a:r>
              <a:rPr lang="en-IE" sz="900" dirty="0" err="1">
                <a:solidFill>
                  <a:schemeClr val="bg1">
                    <a:lumMod val="50000"/>
                  </a:schemeClr>
                </a:solidFill>
                <a:latin typeface="+mn-lt"/>
                <a:ea typeface="Verdana" panose="020B0604030504040204" pitchFamily="34" charset="0"/>
                <a:cs typeface="Verdana" panose="020B0604030504040204" pitchFamily="34" charset="0"/>
              </a:rPr>
              <a:t>xcludes</a:t>
            </a:r>
            <a:r>
              <a:rPr lang="en-IE" sz="900" dirty="0">
                <a:solidFill>
                  <a:schemeClr val="bg1">
                    <a:lumMod val="50000"/>
                  </a:schemeClr>
                </a:solidFill>
                <a:latin typeface="+mn-lt"/>
                <a:ea typeface="Verdana" panose="020B0604030504040204" pitchFamily="34" charset="0"/>
                <a:cs typeface="Verdana" panose="020B0604030504040204" pitchFamily="34" charset="0"/>
              </a:rPr>
              <a:t> films, musicals, stand-up comedy, rock or popular music</a:t>
            </a:r>
          </a:p>
        </p:txBody>
      </p:sp>
      <p:graphicFrame>
        <p:nvGraphicFramePr>
          <p:cNvPr id="14" name="Table 13">
            <a:extLst>
              <a:ext uri="{FF2B5EF4-FFF2-40B4-BE49-F238E27FC236}">
                <a16:creationId xmlns="" xmlns:a16="http://schemas.microsoft.com/office/drawing/2014/main" id="{F2CD6563-869C-4CE9-B759-1023A7F1E585}"/>
              </a:ext>
            </a:extLst>
          </p:cNvPr>
          <p:cNvGraphicFramePr>
            <a:graphicFrameLocks noGrp="1"/>
          </p:cNvGraphicFramePr>
          <p:nvPr>
            <p:extLst>
              <p:ext uri="{D42A27DB-BD31-4B8C-83A1-F6EECF244321}">
                <p14:modId xmlns:p14="http://schemas.microsoft.com/office/powerpoint/2010/main" val="2208112588"/>
              </p:ext>
            </p:extLst>
          </p:nvPr>
        </p:nvGraphicFramePr>
        <p:xfrm>
          <a:off x="7594703" y="853068"/>
          <a:ext cx="341822" cy="167640"/>
        </p:xfrm>
        <a:graphic>
          <a:graphicData uri="http://schemas.openxmlformats.org/drawingml/2006/table">
            <a:tbl>
              <a:tblPr firstRow="1" bandRow="1">
                <a:tableStyleId>{5C22544A-7EE6-4342-B048-85BDC9FD1C3A}</a:tableStyleId>
              </a:tblPr>
              <a:tblGrid>
                <a:gridCol w="29483">
                  <a:extLst>
                    <a:ext uri="{9D8B030D-6E8A-4147-A177-3AD203B41FA5}">
                      <a16:colId xmlns="" xmlns:a16="http://schemas.microsoft.com/office/drawing/2014/main" val="20001"/>
                    </a:ext>
                  </a:extLst>
                </a:gridCol>
                <a:gridCol w="312339">
                  <a:extLst>
                    <a:ext uri="{9D8B030D-6E8A-4147-A177-3AD203B41FA5}">
                      <a16:colId xmlns="" xmlns:a16="http://schemas.microsoft.com/office/drawing/2014/main" val="20002"/>
                    </a:ext>
                  </a:extLst>
                </a:gridCol>
              </a:tblGrid>
              <a:tr h="0">
                <a:tc>
                  <a:txBody>
                    <a:bodyPr/>
                    <a:lstStyle/>
                    <a:p>
                      <a:pPr algn="ctr"/>
                      <a:endParaRPr lang="en-IE" sz="1100" dirty="0">
                        <a:solidFill>
                          <a:schemeClr val="accent3">
                            <a:lumMod val="60000"/>
                            <a:lumOff val="40000"/>
                          </a:schemeClr>
                        </a:solidFill>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IE" sz="1100" dirty="0">
                          <a:solidFill>
                            <a:schemeClr val="tx1">
                              <a:lumMod val="65000"/>
                              <a:lumOff val="35000"/>
                            </a:schemeClr>
                          </a:solidFill>
                        </a:rPr>
                        <a:t>%</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sp>
        <p:nvSpPr>
          <p:cNvPr id="15" name="TextBox 14">
            <a:extLst>
              <a:ext uri="{FF2B5EF4-FFF2-40B4-BE49-F238E27FC236}">
                <a16:creationId xmlns="" xmlns:a16="http://schemas.microsoft.com/office/drawing/2014/main" id="{34FB0300-A52D-462A-B711-5C7C4F248076}"/>
              </a:ext>
            </a:extLst>
          </p:cNvPr>
          <p:cNvSpPr txBox="1"/>
          <p:nvPr/>
        </p:nvSpPr>
        <p:spPr>
          <a:xfrm>
            <a:off x="6177136" y="712931"/>
            <a:ext cx="941027" cy="307777"/>
          </a:xfrm>
          <a:prstGeom prst="rect">
            <a:avLst/>
          </a:prstGeom>
          <a:noFill/>
        </p:spPr>
        <p:txBody>
          <a:bodyPr wrap="none" rtlCol="0">
            <a:spAutoFit/>
          </a:bodyPr>
          <a:lstStyle/>
          <a:p>
            <a:r>
              <a:rPr lang="en-IE" sz="1400" b="1" dirty="0">
                <a:solidFill>
                  <a:schemeClr val="tx1">
                    <a:lumMod val="65000"/>
                    <a:lumOff val="35000"/>
                  </a:schemeClr>
                </a:solidFill>
              </a:rPr>
              <a:t>2019 total</a:t>
            </a:r>
          </a:p>
        </p:txBody>
      </p:sp>
      <p:cxnSp>
        <p:nvCxnSpPr>
          <p:cNvPr id="16" name="Straight Connector 15">
            <a:extLst>
              <a:ext uri="{FF2B5EF4-FFF2-40B4-BE49-F238E27FC236}">
                <a16:creationId xmlns="" xmlns:a16="http://schemas.microsoft.com/office/drawing/2014/main" id="{2DE81B2F-C153-4034-8B14-F441DD08815E}"/>
              </a:ext>
            </a:extLst>
          </p:cNvPr>
          <p:cNvCxnSpPr/>
          <p:nvPr/>
        </p:nvCxnSpPr>
        <p:spPr>
          <a:xfrm>
            <a:off x="848544" y="4798000"/>
            <a:ext cx="7996720" cy="0"/>
          </a:xfrm>
          <a:prstGeom prst="line">
            <a:avLst/>
          </a:prstGeom>
          <a:ln w="9525"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 xmlns:a16="http://schemas.microsoft.com/office/drawing/2014/main" id="{E478AC0B-818E-4F6F-A1AC-0474D4756DE8}"/>
              </a:ext>
            </a:extLst>
          </p:cNvPr>
          <p:cNvCxnSpPr/>
          <p:nvPr/>
        </p:nvCxnSpPr>
        <p:spPr>
          <a:xfrm>
            <a:off x="848544" y="5896322"/>
            <a:ext cx="7996720" cy="0"/>
          </a:xfrm>
          <a:prstGeom prst="line">
            <a:avLst/>
          </a:prstGeom>
          <a:ln w="9525" cap="flat" cmpd="sng" algn="ctr">
            <a:solidFill>
              <a:schemeClr val="tx1">
                <a:lumMod val="85000"/>
                <a:lumOff val="1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aphicFrame>
        <p:nvGraphicFramePr>
          <p:cNvPr id="19" name="Table 18">
            <a:extLst>
              <a:ext uri="{FF2B5EF4-FFF2-40B4-BE49-F238E27FC236}">
                <a16:creationId xmlns="" xmlns:a16="http://schemas.microsoft.com/office/drawing/2014/main" id="{C3739EC1-AE66-4BE8-8C4A-CD09ACADA9FA}"/>
              </a:ext>
            </a:extLst>
          </p:cNvPr>
          <p:cNvGraphicFramePr>
            <a:graphicFrameLocks noGrp="1"/>
          </p:cNvGraphicFramePr>
          <p:nvPr>
            <p:extLst>
              <p:ext uri="{D42A27DB-BD31-4B8C-83A1-F6EECF244321}">
                <p14:modId xmlns:p14="http://schemas.microsoft.com/office/powerpoint/2010/main" val="4154917349"/>
              </p:ext>
            </p:extLst>
          </p:nvPr>
        </p:nvGraphicFramePr>
        <p:xfrm>
          <a:off x="893557" y="1088637"/>
          <a:ext cx="4516445" cy="5048983"/>
        </p:xfrm>
        <a:graphic>
          <a:graphicData uri="http://schemas.openxmlformats.org/drawingml/2006/table">
            <a:tbl>
              <a:tblPr>
                <a:tableStyleId>{5C22544A-7EE6-4342-B048-85BDC9FD1C3A}</a:tableStyleId>
              </a:tblPr>
              <a:tblGrid>
                <a:gridCol w="4516445">
                  <a:extLst>
                    <a:ext uri="{9D8B030D-6E8A-4147-A177-3AD203B41FA5}">
                      <a16:colId xmlns="" xmlns:a16="http://schemas.microsoft.com/office/drawing/2014/main" val="2776625127"/>
                    </a:ext>
                  </a:extLst>
                </a:gridCol>
              </a:tblGrid>
              <a:tr h="219521">
                <a:tc>
                  <a:txBody>
                    <a:bodyPr/>
                    <a:lstStyle/>
                    <a:p>
                      <a:pPr algn="r" fontAlgn="t"/>
                      <a:r>
                        <a:rPr lang="en-US" sz="1050" u="none" strike="noStrike" dirty="0">
                          <a:solidFill>
                            <a:schemeClr val="tx1">
                              <a:lumMod val="75000"/>
                              <a:lumOff val="25000"/>
                            </a:schemeClr>
                          </a:solidFill>
                          <a:effectLst/>
                        </a:rPr>
                        <a:t>Films at a cinema or other venue</a:t>
                      </a:r>
                      <a:endParaRPr lang="en-US"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624986583"/>
                  </a:ext>
                </a:extLst>
              </a:tr>
              <a:tr h="219521">
                <a:tc>
                  <a:txBody>
                    <a:bodyPr/>
                    <a:lstStyle/>
                    <a:p>
                      <a:pPr algn="r" fontAlgn="t"/>
                      <a:r>
                        <a:rPr lang="en-US" sz="1050" u="none" strike="noStrike" dirty="0">
                          <a:solidFill>
                            <a:schemeClr val="tx1">
                              <a:lumMod val="75000"/>
                              <a:lumOff val="25000"/>
                            </a:schemeClr>
                          </a:solidFill>
                          <a:effectLst/>
                        </a:rPr>
                        <a:t>Street arts (e.g. outdoor based performance/ parade/ carnival/ circus)</a:t>
                      </a:r>
                      <a:endParaRPr lang="en-US"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3404849325"/>
                  </a:ext>
                </a:extLst>
              </a:tr>
              <a:tr h="219521">
                <a:tc>
                  <a:txBody>
                    <a:bodyPr/>
                    <a:lstStyle/>
                    <a:p>
                      <a:pPr algn="r" fontAlgn="t"/>
                      <a:r>
                        <a:rPr lang="en-IE" sz="1050" u="none" strike="noStrike" dirty="0">
                          <a:solidFill>
                            <a:schemeClr val="tx1">
                              <a:lumMod val="75000"/>
                              <a:lumOff val="25000"/>
                            </a:schemeClr>
                          </a:solidFill>
                          <a:effectLst/>
                        </a:rPr>
                        <a:t>Rock or Popular music</a:t>
                      </a:r>
                      <a:endParaRPr lang="en-IE"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453826545"/>
                  </a:ext>
                </a:extLst>
              </a:tr>
              <a:tr h="219521">
                <a:tc>
                  <a:txBody>
                    <a:bodyPr/>
                    <a:lstStyle/>
                    <a:p>
                      <a:pPr algn="r" fontAlgn="t"/>
                      <a:r>
                        <a:rPr lang="en-IE" sz="1050" u="none" strike="noStrike" dirty="0">
                          <a:solidFill>
                            <a:schemeClr val="tx1">
                              <a:lumMod val="75000"/>
                              <a:lumOff val="25000"/>
                            </a:schemeClr>
                          </a:solidFill>
                          <a:effectLst/>
                        </a:rPr>
                        <a:t>Musical</a:t>
                      </a:r>
                      <a:endParaRPr lang="en-IE"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3229007065"/>
                  </a:ext>
                </a:extLst>
              </a:tr>
              <a:tr h="219521">
                <a:tc>
                  <a:txBody>
                    <a:bodyPr/>
                    <a:lstStyle/>
                    <a:p>
                      <a:pPr algn="r" fontAlgn="t"/>
                      <a:r>
                        <a:rPr lang="en-IE" sz="1050" u="none" strike="noStrike" dirty="0">
                          <a:solidFill>
                            <a:schemeClr val="tx1">
                              <a:lumMod val="75000"/>
                              <a:lumOff val="25000"/>
                            </a:schemeClr>
                          </a:solidFill>
                          <a:effectLst/>
                        </a:rPr>
                        <a:t>Plays</a:t>
                      </a:r>
                      <a:endParaRPr lang="en-IE"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3784673480"/>
                  </a:ext>
                </a:extLst>
              </a:tr>
              <a:tr h="219521">
                <a:tc>
                  <a:txBody>
                    <a:bodyPr/>
                    <a:lstStyle/>
                    <a:p>
                      <a:pPr algn="r" fontAlgn="t"/>
                      <a:r>
                        <a:rPr lang="en-IE" sz="1050" u="none" strike="noStrike" dirty="0">
                          <a:solidFill>
                            <a:schemeClr val="tx1">
                              <a:lumMod val="75000"/>
                              <a:lumOff val="25000"/>
                            </a:schemeClr>
                          </a:solidFill>
                          <a:effectLst/>
                        </a:rPr>
                        <a:t>Traditional Irish/Folk music</a:t>
                      </a:r>
                      <a:endParaRPr lang="en-IE"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2591447433"/>
                  </a:ext>
                </a:extLst>
              </a:tr>
              <a:tr h="219521">
                <a:tc>
                  <a:txBody>
                    <a:bodyPr/>
                    <a:lstStyle/>
                    <a:p>
                      <a:pPr algn="r" fontAlgn="t"/>
                      <a:r>
                        <a:rPr lang="en-IE" sz="1050" u="none" strike="noStrike" dirty="0">
                          <a:solidFill>
                            <a:schemeClr val="tx1">
                              <a:lumMod val="75000"/>
                              <a:lumOff val="25000"/>
                            </a:schemeClr>
                          </a:solidFill>
                          <a:effectLst/>
                        </a:rPr>
                        <a:t>Country Music</a:t>
                      </a:r>
                      <a:endParaRPr lang="en-IE"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3296384154"/>
                  </a:ext>
                </a:extLst>
              </a:tr>
              <a:tr h="219521">
                <a:tc>
                  <a:txBody>
                    <a:bodyPr/>
                    <a:lstStyle/>
                    <a:p>
                      <a:pPr algn="r" fontAlgn="t"/>
                      <a:r>
                        <a:rPr lang="en-US" sz="1050" u="none" strike="noStrike" dirty="0">
                          <a:solidFill>
                            <a:schemeClr val="tx1">
                              <a:lumMod val="75000"/>
                              <a:lumOff val="25000"/>
                            </a:schemeClr>
                          </a:solidFill>
                          <a:effectLst/>
                        </a:rPr>
                        <a:t>Art Exhibition (paintings, sculpture, photography, etc.</a:t>
                      </a:r>
                      <a:endParaRPr lang="en-US"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1385562833"/>
                  </a:ext>
                </a:extLst>
              </a:tr>
              <a:tr h="219521">
                <a:tc>
                  <a:txBody>
                    <a:bodyPr/>
                    <a:lstStyle/>
                    <a:p>
                      <a:pPr algn="r" fontAlgn="t"/>
                      <a:r>
                        <a:rPr lang="en-IE" sz="1050" u="none" strike="noStrike" dirty="0">
                          <a:solidFill>
                            <a:schemeClr val="tx1">
                              <a:lumMod val="75000"/>
                              <a:lumOff val="25000"/>
                            </a:schemeClr>
                          </a:solidFill>
                          <a:effectLst/>
                        </a:rPr>
                        <a:t>Stand-up comedy</a:t>
                      </a:r>
                      <a:endParaRPr lang="en-IE"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844839662"/>
                  </a:ext>
                </a:extLst>
              </a:tr>
              <a:tr h="219521">
                <a:tc>
                  <a:txBody>
                    <a:bodyPr/>
                    <a:lstStyle/>
                    <a:p>
                      <a:pPr algn="r" fontAlgn="t"/>
                      <a:r>
                        <a:rPr lang="en-US" sz="1050" u="none" strike="noStrike" dirty="0">
                          <a:solidFill>
                            <a:schemeClr val="tx1">
                              <a:lumMod val="75000"/>
                              <a:lumOff val="25000"/>
                            </a:schemeClr>
                          </a:solidFill>
                          <a:effectLst/>
                        </a:rPr>
                        <a:t>Traditional Irish/Folk dance performance (not competitive event)</a:t>
                      </a:r>
                      <a:endParaRPr lang="en-US"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3673449957"/>
                  </a:ext>
                </a:extLst>
              </a:tr>
              <a:tr h="219521">
                <a:tc>
                  <a:txBody>
                    <a:bodyPr/>
                    <a:lstStyle/>
                    <a:p>
                      <a:pPr algn="r" fontAlgn="t"/>
                      <a:r>
                        <a:rPr lang="en-US" sz="1050" u="none" strike="noStrike" dirty="0">
                          <a:solidFill>
                            <a:schemeClr val="tx1">
                              <a:lumMod val="75000"/>
                              <a:lumOff val="25000"/>
                            </a:schemeClr>
                          </a:solidFill>
                          <a:effectLst/>
                        </a:rPr>
                        <a:t>Live streaming of an event at a cinema (e.g. play, opera, concert etc.)</a:t>
                      </a:r>
                      <a:endParaRPr lang="en-US"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1569890619"/>
                  </a:ext>
                </a:extLst>
              </a:tr>
              <a:tr h="219521">
                <a:tc>
                  <a:txBody>
                    <a:bodyPr/>
                    <a:lstStyle/>
                    <a:p>
                      <a:pPr algn="r" fontAlgn="t"/>
                      <a:r>
                        <a:rPr lang="en-IE" sz="1050" u="none" strike="noStrike" dirty="0">
                          <a:solidFill>
                            <a:schemeClr val="tx1">
                              <a:lumMod val="75000"/>
                              <a:lumOff val="25000"/>
                            </a:schemeClr>
                          </a:solidFill>
                          <a:effectLst/>
                        </a:rPr>
                        <a:t>World music</a:t>
                      </a:r>
                      <a:endParaRPr lang="en-IE"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2987608015"/>
                  </a:ext>
                </a:extLst>
              </a:tr>
              <a:tr h="219521">
                <a:tc>
                  <a:txBody>
                    <a:bodyPr/>
                    <a:lstStyle/>
                    <a:p>
                      <a:pPr algn="r" fontAlgn="t"/>
                      <a:r>
                        <a:rPr lang="en-IE" sz="1050" u="none" strike="noStrike" dirty="0">
                          <a:solidFill>
                            <a:schemeClr val="tx1">
                              <a:lumMod val="75000"/>
                              <a:lumOff val="25000"/>
                            </a:schemeClr>
                          </a:solidFill>
                          <a:effectLst/>
                        </a:rPr>
                        <a:t>Classical music</a:t>
                      </a:r>
                      <a:endParaRPr lang="en-IE"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839520448"/>
                  </a:ext>
                </a:extLst>
              </a:tr>
              <a:tr h="219521">
                <a:tc>
                  <a:txBody>
                    <a:bodyPr/>
                    <a:lstStyle/>
                    <a:p>
                      <a:pPr algn="r" fontAlgn="t"/>
                      <a:r>
                        <a:rPr lang="en-IE" sz="1050" u="none" strike="noStrike" dirty="0">
                          <a:solidFill>
                            <a:schemeClr val="tx1">
                              <a:lumMod val="75000"/>
                              <a:lumOff val="25000"/>
                            </a:schemeClr>
                          </a:solidFill>
                          <a:effectLst/>
                        </a:rPr>
                        <a:t>Jazz/Blues music</a:t>
                      </a:r>
                      <a:endParaRPr lang="en-IE"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3223812276"/>
                  </a:ext>
                </a:extLst>
              </a:tr>
              <a:tr h="219521">
                <a:tc>
                  <a:txBody>
                    <a:bodyPr/>
                    <a:lstStyle/>
                    <a:p>
                      <a:pPr algn="r" fontAlgn="t"/>
                      <a:r>
                        <a:rPr lang="en-US" sz="1050" u="none" strike="noStrike" dirty="0">
                          <a:solidFill>
                            <a:schemeClr val="tx1">
                              <a:lumMod val="75000"/>
                              <a:lumOff val="25000"/>
                            </a:schemeClr>
                          </a:solidFill>
                          <a:effectLst/>
                        </a:rPr>
                        <a:t>Circus – in a tent or other venue</a:t>
                      </a:r>
                      <a:endParaRPr lang="en-US"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2052228607"/>
                  </a:ext>
                </a:extLst>
              </a:tr>
              <a:tr h="219521">
                <a:tc>
                  <a:txBody>
                    <a:bodyPr/>
                    <a:lstStyle/>
                    <a:p>
                      <a:pPr algn="r" fontAlgn="t"/>
                      <a:r>
                        <a:rPr lang="en-US" sz="1050" u="none" strike="noStrike" dirty="0">
                          <a:solidFill>
                            <a:schemeClr val="tx1">
                              <a:lumMod val="75000"/>
                              <a:lumOff val="25000"/>
                            </a:schemeClr>
                          </a:solidFill>
                          <a:effectLst/>
                        </a:rPr>
                        <a:t>Event connected with books or writing (</a:t>
                      </a:r>
                      <a:r>
                        <a:rPr lang="en-US" sz="1050" u="none" strike="noStrike" dirty="0" err="1">
                          <a:solidFill>
                            <a:schemeClr val="tx1">
                              <a:lumMod val="75000"/>
                              <a:lumOff val="25000"/>
                            </a:schemeClr>
                          </a:solidFill>
                          <a:effectLst/>
                        </a:rPr>
                        <a:t>e.g</a:t>
                      </a:r>
                      <a:r>
                        <a:rPr lang="en-US" sz="1050" u="none" strike="noStrike" dirty="0">
                          <a:solidFill>
                            <a:schemeClr val="tx1">
                              <a:lumMod val="75000"/>
                              <a:lumOff val="25000"/>
                            </a:schemeClr>
                          </a:solidFill>
                          <a:effectLst/>
                        </a:rPr>
                        <a:t> reading or interview with author)</a:t>
                      </a:r>
                      <a:endParaRPr lang="en-US"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2050148398"/>
                  </a:ext>
                </a:extLst>
              </a:tr>
              <a:tr h="219521">
                <a:tc>
                  <a:txBody>
                    <a:bodyPr/>
                    <a:lstStyle/>
                    <a:p>
                      <a:pPr algn="r" fontAlgn="t"/>
                      <a:r>
                        <a:rPr lang="en-US" sz="1050" u="none" strike="noStrike" dirty="0">
                          <a:solidFill>
                            <a:schemeClr val="tx1">
                              <a:lumMod val="75000"/>
                              <a:lumOff val="25000"/>
                            </a:schemeClr>
                          </a:solidFill>
                          <a:effectLst/>
                        </a:rPr>
                        <a:t>Event connected with Architecture (</a:t>
                      </a:r>
                      <a:r>
                        <a:rPr lang="en-US" sz="1050" u="none" strike="noStrike" dirty="0" err="1">
                          <a:solidFill>
                            <a:schemeClr val="tx1">
                              <a:lumMod val="75000"/>
                              <a:lumOff val="25000"/>
                            </a:schemeClr>
                          </a:solidFill>
                          <a:effectLst/>
                        </a:rPr>
                        <a:t>eg</a:t>
                      </a:r>
                      <a:r>
                        <a:rPr lang="en-US" sz="1050" u="none" strike="noStrike" dirty="0">
                          <a:solidFill>
                            <a:schemeClr val="tx1">
                              <a:lumMod val="75000"/>
                              <a:lumOff val="25000"/>
                            </a:schemeClr>
                          </a:solidFill>
                          <a:effectLst/>
                        </a:rPr>
                        <a:t> talk, exhibition, guided tour)</a:t>
                      </a:r>
                      <a:endParaRPr lang="en-US"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2288932336"/>
                  </a:ext>
                </a:extLst>
              </a:tr>
              <a:tr h="219521">
                <a:tc>
                  <a:txBody>
                    <a:bodyPr/>
                    <a:lstStyle/>
                    <a:p>
                      <a:pPr algn="r" fontAlgn="t"/>
                      <a:r>
                        <a:rPr lang="en-IE" sz="1050" u="none" strike="noStrike" dirty="0">
                          <a:solidFill>
                            <a:schemeClr val="tx1">
                              <a:lumMod val="75000"/>
                              <a:lumOff val="25000"/>
                            </a:schemeClr>
                          </a:solidFill>
                          <a:effectLst/>
                        </a:rPr>
                        <a:t>Opera</a:t>
                      </a:r>
                      <a:endParaRPr lang="en-IE"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2329229389"/>
                  </a:ext>
                </a:extLst>
              </a:tr>
              <a:tr h="219521">
                <a:tc>
                  <a:txBody>
                    <a:bodyPr/>
                    <a:lstStyle/>
                    <a:p>
                      <a:pPr algn="r" fontAlgn="t"/>
                      <a:r>
                        <a:rPr lang="en-IE" sz="1050" u="none" strike="noStrike" dirty="0">
                          <a:solidFill>
                            <a:schemeClr val="tx1">
                              <a:lumMod val="75000"/>
                              <a:lumOff val="25000"/>
                            </a:schemeClr>
                          </a:solidFill>
                          <a:effectLst/>
                        </a:rPr>
                        <a:t>Contemporary dance performance</a:t>
                      </a:r>
                      <a:endParaRPr lang="en-IE"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2170857119"/>
                  </a:ext>
                </a:extLst>
              </a:tr>
              <a:tr h="219521">
                <a:tc>
                  <a:txBody>
                    <a:bodyPr/>
                    <a:lstStyle/>
                    <a:p>
                      <a:pPr algn="r" fontAlgn="t"/>
                      <a:r>
                        <a:rPr lang="en-IE" sz="1050" u="none" strike="noStrike" dirty="0">
                          <a:solidFill>
                            <a:schemeClr val="tx1">
                              <a:lumMod val="75000"/>
                              <a:lumOff val="25000"/>
                            </a:schemeClr>
                          </a:solidFill>
                          <a:effectLst/>
                        </a:rPr>
                        <a:t>Ballet</a:t>
                      </a:r>
                      <a:endParaRPr lang="en-IE"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2204394153"/>
                  </a:ext>
                </a:extLst>
              </a:tr>
              <a:tr h="219521">
                <a:tc>
                  <a:txBody>
                    <a:bodyPr/>
                    <a:lstStyle/>
                    <a:p>
                      <a:pPr algn="r" fontAlgn="t"/>
                      <a:r>
                        <a:rPr lang="en-IE" sz="1050" u="none" strike="noStrike" dirty="0">
                          <a:solidFill>
                            <a:schemeClr val="tx1">
                              <a:lumMod val="75000"/>
                              <a:lumOff val="25000"/>
                            </a:schemeClr>
                          </a:solidFill>
                          <a:effectLst/>
                        </a:rPr>
                        <a:t>Other music</a:t>
                      </a:r>
                      <a:endParaRPr lang="en-IE"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2316821683"/>
                  </a:ext>
                </a:extLst>
              </a:tr>
              <a:tr h="219521">
                <a:tc>
                  <a:txBody>
                    <a:bodyPr/>
                    <a:lstStyle/>
                    <a:p>
                      <a:pPr algn="r" fontAlgn="t"/>
                      <a:r>
                        <a:rPr lang="en-US" sz="1050" u="none" strike="noStrike" dirty="0">
                          <a:solidFill>
                            <a:schemeClr val="tx1">
                              <a:lumMod val="75000"/>
                              <a:lumOff val="25000"/>
                            </a:schemeClr>
                          </a:solidFill>
                          <a:effectLst/>
                        </a:rPr>
                        <a:t>Other performance, concert, event</a:t>
                      </a:r>
                      <a:endParaRPr lang="en-US"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2995626901"/>
                  </a:ext>
                </a:extLst>
              </a:tr>
              <a:tr h="219521">
                <a:tc>
                  <a:txBody>
                    <a:bodyPr/>
                    <a:lstStyle/>
                    <a:p>
                      <a:pPr algn="r" fontAlgn="t"/>
                      <a:r>
                        <a:rPr lang="en-IE" sz="1050" u="none" strike="noStrike" dirty="0">
                          <a:solidFill>
                            <a:schemeClr val="tx1">
                              <a:lumMod val="75000"/>
                              <a:lumOff val="25000"/>
                            </a:schemeClr>
                          </a:solidFill>
                          <a:effectLst/>
                        </a:rPr>
                        <a:t>Any Arts Council Funded*</a:t>
                      </a:r>
                      <a:endParaRPr lang="en-IE" sz="1050" b="0" i="0" u="none" strike="noStrike" dirty="0">
                        <a:solidFill>
                          <a:schemeClr val="tx1">
                            <a:lumMod val="75000"/>
                            <a:lumOff val="25000"/>
                          </a:schemeClr>
                        </a:solidFill>
                        <a:effectLst/>
                        <a:latin typeface="Tahoma" panose="020B0604030504040204" pitchFamily="34" charset="0"/>
                      </a:endParaRPr>
                    </a:p>
                  </a:txBody>
                  <a:tcPr marL="5810" marR="5810" marT="5810" marB="0">
                    <a:noFill/>
                  </a:tcPr>
                </a:tc>
                <a:extLst>
                  <a:ext uri="{0D108BD9-81ED-4DB2-BD59-A6C34878D82A}">
                    <a16:rowId xmlns="" xmlns:a16="http://schemas.microsoft.com/office/drawing/2014/main" val="1365356207"/>
                  </a:ext>
                </a:extLst>
              </a:tr>
            </a:tbl>
          </a:graphicData>
        </a:graphic>
      </p:graphicFrame>
    </p:spTree>
    <p:extLst>
      <p:ext uri="{BB962C8B-B14F-4D97-AF65-F5344CB8AC3E}">
        <p14:creationId xmlns:p14="http://schemas.microsoft.com/office/powerpoint/2010/main" val="2258015890"/>
      </p:ext>
    </p:extLst>
  </p:cSld>
  <p:clrMapOvr>
    <a:masterClrMapping/>
  </p:clrMapOvr>
  <p:transition spd="slow">
    <p:wipe dir="r"/>
  </p:transition>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0D195AEF-7908-4917-995D-51840F11C6EC}"/>
              </a:ext>
            </a:extLst>
          </p:cNvPr>
          <p:cNvSpPr>
            <a:spLocks noGrp="1"/>
          </p:cNvSpPr>
          <p:nvPr>
            <p:ph type="body" sz="quarter" idx="49"/>
          </p:nvPr>
        </p:nvSpPr>
        <p:spPr/>
        <p:txBody>
          <a:bodyPr/>
          <a:lstStyle/>
          <a:p>
            <a:r>
              <a:rPr lang="en-IE" dirty="0">
                <a:solidFill>
                  <a:prstClr val="white">
                    <a:lumMod val="50000"/>
                  </a:prstClr>
                </a:solidFill>
              </a:rPr>
              <a:t>Base : All Adults n - 1303</a:t>
            </a:r>
            <a:endParaRPr lang="en-IE" dirty="0"/>
          </a:p>
        </p:txBody>
      </p:sp>
      <p:sp>
        <p:nvSpPr>
          <p:cNvPr id="7" name="Title 1"/>
          <p:cNvSpPr>
            <a:spLocks noGrp="1"/>
          </p:cNvSpPr>
          <p:nvPr>
            <p:ph type="title"/>
          </p:nvPr>
        </p:nvSpPr>
        <p:spPr/>
        <p:txBody>
          <a:bodyPr anchor="t">
            <a:normAutofit fontScale="90000"/>
          </a:bodyPr>
          <a:lstStyle/>
          <a:p>
            <a:r>
              <a:rPr lang="en-US" dirty="0"/>
              <a:t>Attitudes Towards the Arts</a:t>
            </a:r>
            <a:endParaRPr lang="en-IE" sz="2176" dirty="0"/>
          </a:p>
        </p:txBody>
      </p:sp>
      <p:sp>
        <p:nvSpPr>
          <p:cNvPr id="4" name="Text Placeholder 3">
            <a:extLst>
              <a:ext uri="{FF2B5EF4-FFF2-40B4-BE49-F238E27FC236}">
                <a16:creationId xmlns="" xmlns:a16="http://schemas.microsoft.com/office/drawing/2014/main" id="{2FCE3914-3AE1-4104-BCF8-F333084DD379}"/>
              </a:ext>
            </a:extLst>
          </p:cNvPr>
          <p:cNvSpPr>
            <a:spLocks noGrp="1"/>
          </p:cNvSpPr>
          <p:nvPr>
            <p:ph type="body" sz="quarter" idx="60"/>
          </p:nvPr>
        </p:nvSpPr>
        <p:spPr/>
        <p:txBody>
          <a:bodyPr/>
          <a:lstStyle/>
          <a:p>
            <a:pPr fontAlgn="t"/>
            <a:r>
              <a:rPr lang="en-IE" i="0" dirty="0"/>
              <a:t>Q.30 How much do you agree or disagree with each of the following statements </a:t>
            </a:r>
          </a:p>
          <a:p>
            <a:endParaRPr lang="en-IE" dirty="0"/>
          </a:p>
        </p:txBody>
      </p:sp>
      <p:graphicFrame>
        <p:nvGraphicFramePr>
          <p:cNvPr id="8" name="Table 7">
            <a:extLst>
              <a:ext uri="{FF2B5EF4-FFF2-40B4-BE49-F238E27FC236}">
                <a16:creationId xmlns="" xmlns:a16="http://schemas.microsoft.com/office/drawing/2014/main" id="{E8F7E586-E0A6-4DCB-9718-D7D46DE8D57A}"/>
              </a:ext>
            </a:extLst>
          </p:cNvPr>
          <p:cNvGraphicFramePr>
            <a:graphicFrameLocks noGrp="1"/>
          </p:cNvGraphicFramePr>
          <p:nvPr>
            <p:extLst>
              <p:ext uri="{D42A27DB-BD31-4B8C-83A1-F6EECF244321}">
                <p14:modId xmlns:p14="http://schemas.microsoft.com/office/powerpoint/2010/main" val="212448448"/>
              </p:ext>
            </p:extLst>
          </p:nvPr>
        </p:nvGraphicFramePr>
        <p:xfrm>
          <a:off x="425042" y="994583"/>
          <a:ext cx="9064462" cy="5479409"/>
        </p:xfrm>
        <a:graphic>
          <a:graphicData uri="http://schemas.openxmlformats.org/drawingml/2006/table">
            <a:tbl>
              <a:tblPr>
                <a:tableStyleId>{5C22544A-7EE6-4342-B048-85BDC9FD1C3A}</a:tableStyleId>
              </a:tblPr>
              <a:tblGrid>
                <a:gridCol w="3625562">
                  <a:extLst>
                    <a:ext uri="{9D8B030D-6E8A-4147-A177-3AD203B41FA5}">
                      <a16:colId xmlns="" xmlns:a16="http://schemas.microsoft.com/office/drawing/2014/main" val="2473096392"/>
                    </a:ext>
                  </a:extLst>
                </a:gridCol>
                <a:gridCol w="872151">
                  <a:extLst>
                    <a:ext uri="{9D8B030D-6E8A-4147-A177-3AD203B41FA5}">
                      <a16:colId xmlns="" xmlns:a16="http://schemas.microsoft.com/office/drawing/2014/main" val="742325161"/>
                    </a:ext>
                  </a:extLst>
                </a:gridCol>
                <a:gridCol w="793394">
                  <a:extLst>
                    <a:ext uri="{9D8B030D-6E8A-4147-A177-3AD203B41FA5}">
                      <a16:colId xmlns="" xmlns:a16="http://schemas.microsoft.com/office/drawing/2014/main" val="3012688645"/>
                    </a:ext>
                  </a:extLst>
                </a:gridCol>
                <a:gridCol w="754671">
                  <a:extLst>
                    <a:ext uri="{9D8B030D-6E8A-4147-A177-3AD203B41FA5}">
                      <a16:colId xmlns="" xmlns:a16="http://schemas.microsoft.com/office/drawing/2014/main" val="2202898782"/>
                    </a:ext>
                  </a:extLst>
                </a:gridCol>
                <a:gridCol w="754671">
                  <a:extLst>
                    <a:ext uri="{9D8B030D-6E8A-4147-A177-3AD203B41FA5}">
                      <a16:colId xmlns="" xmlns:a16="http://schemas.microsoft.com/office/drawing/2014/main" val="2825986149"/>
                    </a:ext>
                  </a:extLst>
                </a:gridCol>
                <a:gridCol w="754671">
                  <a:extLst>
                    <a:ext uri="{9D8B030D-6E8A-4147-A177-3AD203B41FA5}">
                      <a16:colId xmlns="" xmlns:a16="http://schemas.microsoft.com/office/drawing/2014/main" val="3004776689"/>
                    </a:ext>
                  </a:extLst>
                </a:gridCol>
                <a:gridCol w="754671">
                  <a:extLst>
                    <a:ext uri="{9D8B030D-6E8A-4147-A177-3AD203B41FA5}">
                      <a16:colId xmlns="" xmlns:a16="http://schemas.microsoft.com/office/drawing/2014/main" val="1081691730"/>
                    </a:ext>
                  </a:extLst>
                </a:gridCol>
                <a:gridCol w="754671">
                  <a:extLst>
                    <a:ext uri="{9D8B030D-6E8A-4147-A177-3AD203B41FA5}">
                      <a16:colId xmlns="" xmlns:a16="http://schemas.microsoft.com/office/drawing/2014/main" val="3538466049"/>
                    </a:ext>
                  </a:extLst>
                </a:gridCol>
              </a:tblGrid>
              <a:tr h="178291">
                <a:tc rowSpan="2">
                  <a:txBody>
                    <a:bodyPr/>
                    <a:lstStyle/>
                    <a:p>
                      <a:pPr algn="l" fontAlgn="t"/>
                      <a:r>
                        <a:rPr lang="en-IE" sz="1200" u="none" strike="noStrike" dirty="0">
                          <a:solidFill>
                            <a:schemeClr val="tx1"/>
                          </a:solidFill>
                          <a:effectLst/>
                        </a:rPr>
                        <a:t> Agree Strongly</a:t>
                      </a:r>
                      <a:endParaRPr lang="en-IE" sz="1200" b="0" i="0" u="none" strike="noStrike" dirty="0">
                        <a:solidFill>
                          <a:schemeClr val="tx1"/>
                        </a:solidFill>
                        <a:effectLst/>
                        <a:latin typeface="Tahoma" panose="020B0604030504040204" pitchFamily="34" charset="0"/>
                      </a:endParaRPr>
                    </a:p>
                  </a:txBody>
                  <a:tcPr marL="5586" marR="5586" marT="5586" marB="0" anchor="ctr">
                    <a:solidFill>
                      <a:srgbClr val="FED402"/>
                    </a:solidFill>
                  </a:tcPr>
                </a:tc>
                <a:tc rowSpan="2">
                  <a:txBody>
                    <a:bodyPr/>
                    <a:lstStyle/>
                    <a:p>
                      <a:pPr algn="ctr" fontAlgn="t"/>
                      <a:r>
                        <a:rPr lang="en-IE" sz="1200" b="1" u="none" strike="noStrike" dirty="0">
                          <a:solidFill>
                            <a:schemeClr val="tx1"/>
                          </a:solidFill>
                          <a:effectLst/>
                          <a:latin typeface="+mn-lt"/>
                        </a:rPr>
                        <a:t>Total</a:t>
                      </a:r>
                      <a:endParaRPr lang="en-IE" sz="1200" b="1" i="0" u="none" strike="noStrike" dirty="0">
                        <a:solidFill>
                          <a:schemeClr val="tx1"/>
                        </a:solidFill>
                        <a:effectLst/>
                        <a:latin typeface="+mn-lt"/>
                      </a:endParaRPr>
                    </a:p>
                  </a:txBody>
                  <a:tcPr marL="5586" marR="5586" marT="5586" marB="0" anchor="ctr">
                    <a:solidFill>
                      <a:srgbClr val="FED402"/>
                    </a:solidFill>
                  </a:tcPr>
                </a:tc>
                <a:tc gridSpan="6">
                  <a:txBody>
                    <a:bodyPr/>
                    <a:lstStyle/>
                    <a:p>
                      <a:pPr algn="ctr" fontAlgn="t"/>
                      <a:r>
                        <a:rPr lang="en-IE" sz="1200" b="1" u="none" strike="noStrike" kern="1200" dirty="0">
                          <a:solidFill>
                            <a:schemeClr val="tx1"/>
                          </a:solidFill>
                          <a:effectLst/>
                          <a:latin typeface="+mn-lt"/>
                          <a:ea typeface="+mn-ea"/>
                          <a:cs typeface="+mn-cs"/>
                        </a:rPr>
                        <a:t>Arts Goers</a:t>
                      </a:r>
                    </a:p>
                  </a:txBody>
                  <a:tcPr marL="5586" marR="5586" marT="5586" marB="0" anchor="ctr">
                    <a:solidFill>
                      <a:srgbClr val="FED402"/>
                    </a:solidFill>
                  </a:tcPr>
                </a:tc>
                <a:tc hMerge="1">
                  <a:txBody>
                    <a:bodyPr/>
                    <a:lstStyle/>
                    <a:p>
                      <a:endParaRPr lang="en-IE"/>
                    </a:p>
                  </a:txBody>
                  <a:tcPr/>
                </a:tc>
                <a:tc hMerge="1">
                  <a:txBody>
                    <a:bodyPr/>
                    <a:lstStyle/>
                    <a:p>
                      <a:pPr algn="ctr" fontAlgn="t"/>
                      <a:endParaRPr lang="en-IE" sz="1200" b="1" i="0" u="none" strike="noStrike" dirty="0">
                        <a:solidFill>
                          <a:schemeClr val="tx1"/>
                        </a:solidFill>
                        <a:effectLst/>
                        <a:latin typeface="Tahoma" panose="020B0604030504040204" pitchFamily="34" charset="0"/>
                      </a:endParaRPr>
                    </a:p>
                  </a:txBody>
                  <a:tcPr marL="5586" marR="5586" marT="5586" marB="0" anchor="ctr">
                    <a:solidFill>
                      <a:srgbClr val="FED402"/>
                    </a:solidFill>
                  </a:tcPr>
                </a:tc>
                <a:tc hMerge="1">
                  <a:txBody>
                    <a:bodyPr/>
                    <a:lstStyle/>
                    <a:p>
                      <a:pPr algn="ctr" fontAlgn="t"/>
                      <a:endParaRPr lang="en-IE" sz="1200" b="1" i="0" u="none" strike="noStrike" dirty="0">
                        <a:solidFill>
                          <a:schemeClr val="tx1"/>
                        </a:solidFill>
                        <a:effectLst/>
                        <a:latin typeface="Tahoma" panose="020B0604030504040204" pitchFamily="34" charset="0"/>
                      </a:endParaRPr>
                    </a:p>
                  </a:txBody>
                  <a:tcPr marL="5586" marR="5586" marT="5586" marB="0" anchor="ctr">
                    <a:solidFill>
                      <a:srgbClr val="FED402"/>
                    </a:solidFill>
                  </a:tcPr>
                </a:tc>
                <a:tc hMerge="1">
                  <a:txBody>
                    <a:bodyPr/>
                    <a:lstStyle/>
                    <a:p>
                      <a:pPr algn="ctr" fontAlgn="t"/>
                      <a:endParaRPr lang="en-IE" sz="1200" b="1" i="0" u="none" strike="noStrike" dirty="0">
                        <a:solidFill>
                          <a:schemeClr val="tx1"/>
                        </a:solidFill>
                        <a:effectLst/>
                        <a:latin typeface="Tahoma" panose="020B0604030504040204" pitchFamily="34" charset="0"/>
                      </a:endParaRPr>
                    </a:p>
                  </a:txBody>
                  <a:tcPr marL="5586" marR="5586" marT="5586" marB="0" anchor="ctr">
                    <a:solidFill>
                      <a:srgbClr val="FED402"/>
                    </a:solidFill>
                  </a:tcPr>
                </a:tc>
                <a:tc hMerge="1">
                  <a:txBody>
                    <a:bodyPr/>
                    <a:lstStyle/>
                    <a:p>
                      <a:pPr algn="ctr" fontAlgn="t"/>
                      <a:endParaRPr lang="en-IE" sz="1200" b="1" i="0" u="none" strike="noStrike" dirty="0">
                        <a:solidFill>
                          <a:schemeClr val="tx1"/>
                        </a:solidFill>
                        <a:effectLst/>
                        <a:latin typeface="Tahoma" panose="020B0604030504040204" pitchFamily="34" charset="0"/>
                      </a:endParaRPr>
                    </a:p>
                  </a:txBody>
                  <a:tcPr marL="5586" marR="5586" marT="5586" marB="0" anchor="ctr">
                    <a:solidFill>
                      <a:srgbClr val="FED402"/>
                    </a:solidFill>
                  </a:tcPr>
                </a:tc>
                <a:extLst>
                  <a:ext uri="{0D108BD9-81ED-4DB2-BD59-A6C34878D82A}">
                    <a16:rowId xmlns="" xmlns:a16="http://schemas.microsoft.com/office/drawing/2014/main" val="683185702"/>
                  </a:ext>
                </a:extLst>
              </a:tr>
              <a:tr h="313424">
                <a:tc vMerge="1">
                  <a:txBody>
                    <a:bodyPr/>
                    <a:lstStyle/>
                    <a:p>
                      <a:endParaRPr lang="en-IE"/>
                    </a:p>
                  </a:txBody>
                  <a:tcPr/>
                </a:tc>
                <a:tc vMerge="1">
                  <a:txBody>
                    <a:bodyPr/>
                    <a:lstStyle/>
                    <a:p>
                      <a:endParaRPr lang="en-IE"/>
                    </a:p>
                  </a:txBody>
                  <a:tcPr/>
                </a:tc>
                <a:tc>
                  <a:txBody>
                    <a:bodyPr/>
                    <a:lstStyle/>
                    <a:p>
                      <a:pPr algn="ctr" fontAlgn="t"/>
                      <a:r>
                        <a:rPr lang="en-IE" sz="1000" b="0" i="0" u="none" strike="noStrike" dirty="0">
                          <a:solidFill>
                            <a:srgbClr val="000000"/>
                          </a:solidFill>
                          <a:effectLst/>
                          <a:latin typeface="+mn-lt"/>
                        </a:rPr>
                        <a:t>Any arts goers</a:t>
                      </a:r>
                    </a:p>
                  </a:txBody>
                  <a:tcPr marL="9525" marR="9525" marT="9525" marB="0" anchor="ctr">
                    <a:solidFill>
                      <a:srgbClr val="FED402"/>
                    </a:solidFill>
                  </a:tcPr>
                </a:tc>
                <a:tc>
                  <a:txBody>
                    <a:bodyPr/>
                    <a:lstStyle/>
                    <a:p>
                      <a:pPr algn="ctr" fontAlgn="t"/>
                      <a:r>
                        <a:rPr lang="en-IE" sz="1000" b="0" i="0" u="none" strike="noStrike" dirty="0">
                          <a:solidFill>
                            <a:srgbClr val="000000"/>
                          </a:solidFill>
                          <a:effectLst/>
                          <a:latin typeface="+mn-lt"/>
                        </a:rPr>
                        <a:t>Occasional</a:t>
                      </a:r>
                    </a:p>
                  </a:txBody>
                  <a:tcPr marL="9525" marR="9525" marT="9525" marB="0" anchor="ctr">
                    <a:solidFill>
                      <a:srgbClr val="FED402"/>
                    </a:solidFill>
                  </a:tcPr>
                </a:tc>
                <a:tc>
                  <a:txBody>
                    <a:bodyPr/>
                    <a:lstStyle/>
                    <a:p>
                      <a:pPr algn="ctr" fontAlgn="t"/>
                      <a:r>
                        <a:rPr lang="en-IE" sz="1000" b="0" i="0" u="none" strike="noStrike" dirty="0">
                          <a:solidFill>
                            <a:srgbClr val="000000"/>
                          </a:solidFill>
                          <a:effectLst/>
                          <a:latin typeface="+mn-lt"/>
                        </a:rPr>
                        <a:t>Regular</a:t>
                      </a:r>
                    </a:p>
                  </a:txBody>
                  <a:tcPr marL="9525" marR="9525" marT="9525" marB="0" anchor="ctr">
                    <a:solidFill>
                      <a:srgbClr val="FED402"/>
                    </a:solidFill>
                  </a:tcPr>
                </a:tc>
                <a:tc>
                  <a:txBody>
                    <a:bodyPr/>
                    <a:lstStyle/>
                    <a:p>
                      <a:pPr algn="ctr" fontAlgn="t"/>
                      <a:r>
                        <a:rPr lang="en-IE" sz="1000" b="0" i="0" u="none" strike="noStrike" dirty="0">
                          <a:solidFill>
                            <a:srgbClr val="000000"/>
                          </a:solidFill>
                          <a:effectLst/>
                          <a:latin typeface="+mn-lt"/>
                        </a:rPr>
                        <a:t>Aficionados</a:t>
                      </a:r>
                    </a:p>
                  </a:txBody>
                  <a:tcPr marL="9525" marR="9525" marT="9525" marB="0" anchor="ctr">
                    <a:solidFill>
                      <a:srgbClr val="FED402"/>
                    </a:solidFill>
                  </a:tcPr>
                </a:tc>
                <a:tc>
                  <a:txBody>
                    <a:bodyPr/>
                    <a:lstStyle/>
                    <a:p>
                      <a:pPr algn="ctr" fontAlgn="t"/>
                      <a:r>
                        <a:rPr lang="en-US" sz="1000" b="0" i="0" u="none" strike="noStrike" dirty="0">
                          <a:solidFill>
                            <a:srgbClr val="000000"/>
                          </a:solidFill>
                          <a:effectLst/>
                          <a:latin typeface="+mn-lt"/>
                        </a:rPr>
                        <a:t>Films (only)</a:t>
                      </a:r>
                    </a:p>
                  </a:txBody>
                  <a:tcPr marL="9525" marR="9525" marT="9525" marB="0" anchor="ctr">
                    <a:solidFill>
                      <a:srgbClr val="FED402"/>
                    </a:solidFill>
                  </a:tcPr>
                </a:tc>
                <a:tc>
                  <a:txBody>
                    <a:bodyPr/>
                    <a:lstStyle/>
                    <a:p>
                      <a:pPr algn="ctr" fontAlgn="t"/>
                      <a:r>
                        <a:rPr lang="en-IE" sz="1000" b="0" i="0" u="none" strike="noStrike" dirty="0">
                          <a:solidFill>
                            <a:srgbClr val="000000"/>
                          </a:solidFill>
                          <a:effectLst/>
                          <a:latin typeface="+mn-lt"/>
                        </a:rPr>
                        <a:t>None</a:t>
                      </a:r>
                    </a:p>
                  </a:txBody>
                  <a:tcPr marL="9525" marR="9525" marT="9525" marB="0" anchor="ctr">
                    <a:solidFill>
                      <a:srgbClr val="FED402"/>
                    </a:solidFill>
                  </a:tcPr>
                </a:tc>
                <a:extLst>
                  <a:ext uri="{0D108BD9-81ED-4DB2-BD59-A6C34878D82A}">
                    <a16:rowId xmlns="" xmlns:a16="http://schemas.microsoft.com/office/drawing/2014/main" val="3572103902"/>
                  </a:ext>
                </a:extLst>
              </a:tr>
              <a:tr h="124349">
                <a:tc>
                  <a:txBody>
                    <a:bodyPr/>
                    <a:lstStyle/>
                    <a:p>
                      <a:pPr algn="ctr" fontAlgn="t"/>
                      <a:endParaRPr lang="en-IE" sz="800" b="0" i="1" u="none" strike="noStrike" dirty="0">
                        <a:solidFill>
                          <a:schemeClr val="bg1"/>
                        </a:solidFill>
                        <a:effectLst/>
                        <a:latin typeface="Tahoma" panose="020B0604030504040204" pitchFamily="34" charset="0"/>
                      </a:endParaRPr>
                    </a:p>
                  </a:txBody>
                  <a:tcPr marL="5586" marR="5586" marT="5586" marB="0">
                    <a:solidFill>
                      <a:schemeClr val="bg1">
                        <a:lumMod val="75000"/>
                      </a:schemeClr>
                    </a:solidFill>
                  </a:tcPr>
                </a:tc>
                <a:tc>
                  <a:txBody>
                    <a:bodyPr/>
                    <a:lstStyle/>
                    <a:p>
                      <a:pPr algn="ctr" fontAlgn="t"/>
                      <a:r>
                        <a:rPr kumimoji="0" lang="en-IE" sz="800" b="0" i="1" u="none" strike="noStrike" kern="1200" cap="none" spc="0" normalizeH="0" baseline="0" dirty="0">
                          <a:ln>
                            <a:noFill/>
                          </a:ln>
                          <a:solidFill>
                            <a:schemeClr val="bg1"/>
                          </a:solidFill>
                          <a:effectLst/>
                          <a:uLnTx/>
                          <a:uFillTx/>
                          <a:latin typeface="+mn-lt"/>
                          <a:ea typeface="+mn-ea"/>
                          <a:cs typeface="+mn-cs"/>
                        </a:rPr>
                        <a:t>1303</a:t>
                      </a:r>
                    </a:p>
                  </a:txBody>
                  <a:tcPr marL="9525" marR="9525" marT="9525" marB="0">
                    <a:solidFill>
                      <a:schemeClr val="bg1">
                        <a:lumMod val="75000"/>
                      </a:schemeClr>
                    </a:solidFill>
                  </a:tcPr>
                </a:tc>
                <a:tc>
                  <a:txBody>
                    <a:bodyPr/>
                    <a:lstStyle/>
                    <a:p>
                      <a:pPr algn="ctr" fontAlgn="t"/>
                      <a:r>
                        <a:rPr kumimoji="0" lang="en-IE" sz="800" b="0" i="1" u="none" strike="noStrike" kern="1200" cap="none" spc="0" normalizeH="0" baseline="0" dirty="0">
                          <a:ln>
                            <a:noFill/>
                          </a:ln>
                          <a:solidFill>
                            <a:schemeClr val="bg1"/>
                          </a:solidFill>
                          <a:effectLst/>
                          <a:uLnTx/>
                          <a:uFillTx/>
                          <a:latin typeface="+mn-lt"/>
                          <a:ea typeface="+mn-ea"/>
                          <a:cs typeface="+mn-cs"/>
                        </a:rPr>
                        <a:t>889</a:t>
                      </a:r>
                    </a:p>
                  </a:txBody>
                  <a:tcPr marL="9525" marR="9525" marT="9525" marB="0">
                    <a:solidFill>
                      <a:schemeClr val="bg1">
                        <a:lumMod val="75000"/>
                      </a:schemeClr>
                    </a:solidFill>
                  </a:tcPr>
                </a:tc>
                <a:tc>
                  <a:txBody>
                    <a:bodyPr/>
                    <a:lstStyle/>
                    <a:p>
                      <a:pPr algn="ctr" fontAlgn="t"/>
                      <a:r>
                        <a:rPr kumimoji="0" lang="en-IE" sz="800" b="0" i="1" u="none" strike="noStrike" kern="1200" cap="none" spc="0" normalizeH="0" baseline="0" dirty="0">
                          <a:ln>
                            <a:noFill/>
                          </a:ln>
                          <a:solidFill>
                            <a:schemeClr val="bg1"/>
                          </a:solidFill>
                          <a:effectLst/>
                          <a:uLnTx/>
                          <a:uFillTx/>
                          <a:latin typeface="+mn-lt"/>
                          <a:ea typeface="+mn-ea"/>
                          <a:cs typeface="+mn-cs"/>
                        </a:rPr>
                        <a:t>341</a:t>
                      </a:r>
                    </a:p>
                  </a:txBody>
                  <a:tcPr marL="9525" marR="9525" marT="9525" marB="0">
                    <a:solidFill>
                      <a:schemeClr val="bg1">
                        <a:lumMod val="75000"/>
                      </a:schemeClr>
                    </a:solidFill>
                  </a:tcPr>
                </a:tc>
                <a:tc>
                  <a:txBody>
                    <a:bodyPr/>
                    <a:lstStyle/>
                    <a:p>
                      <a:pPr algn="ctr" fontAlgn="t"/>
                      <a:r>
                        <a:rPr kumimoji="0" lang="en-IE" sz="800" b="0" i="1" u="none" strike="noStrike" kern="1200" cap="none" spc="0" normalizeH="0" baseline="0" dirty="0">
                          <a:ln>
                            <a:noFill/>
                          </a:ln>
                          <a:solidFill>
                            <a:schemeClr val="bg1"/>
                          </a:solidFill>
                          <a:effectLst/>
                          <a:uLnTx/>
                          <a:uFillTx/>
                          <a:latin typeface="+mn-lt"/>
                          <a:ea typeface="+mn-ea"/>
                          <a:cs typeface="+mn-cs"/>
                        </a:rPr>
                        <a:t>305</a:t>
                      </a:r>
                    </a:p>
                  </a:txBody>
                  <a:tcPr marL="9525" marR="9525" marT="9525" marB="0">
                    <a:solidFill>
                      <a:schemeClr val="bg1">
                        <a:lumMod val="75000"/>
                      </a:schemeClr>
                    </a:solidFill>
                  </a:tcPr>
                </a:tc>
                <a:tc>
                  <a:txBody>
                    <a:bodyPr/>
                    <a:lstStyle/>
                    <a:p>
                      <a:pPr algn="ctr" fontAlgn="t"/>
                      <a:r>
                        <a:rPr kumimoji="0" lang="en-IE" sz="800" b="0" i="1" u="none" strike="noStrike" kern="1200" cap="none" spc="0" normalizeH="0" baseline="0" dirty="0">
                          <a:ln>
                            <a:noFill/>
                          </a:ln>
                          <a:solidFill>
                            <a:schemeClr val="bg1"/>
                          </a:solidFill>
                          <a:effectLst/>
                          <a:uLnTx/>
                          <a:uFillTx/>
                          <a:latin typeface="+mn-lt"/>
                          <a:ea typeface="+mn-ea"/>
                          <a:cs typeface="+mn-cs"/>
                        </a:rPr>
                        <a:t>243</a:t>
                      </a:r>
                    </a:p>
                  </a:txBody>
                  <a:tcPr marL="9525" marR="9525" marT="9525" marB="0">
                    <a:solidFill>
                      <a:schemeClr val="bg1">
                        <a:lumMod val="75000"/>
                      </a:schemeClr>
                    </a:solidFill>
                  </a:tcPr>
                </a:tc>
                <a:tc>
                  <a:txBody>
                    <a:bodyPr/>
                    <a:lstStyle/>
                    <a:p>
                      <a:pPr algn="ctr" fontAlgn="t"/>
                      <a:r>
                        <a:rPr kumimoji="0" lang="en-IE" sz="800" b="0" i="1" u="none" strike="noStrike" kern="1200" cap="none" spc="0" normalizeH="0" baseline="0" dirty="0">
                          <a:ln>
                            <a:noFill/>
                          </a:ln>
                          <a:solidFill>
                            <a:schemeClr val="bg1"/>
                          </a:solidFill>
                          <a:effectLst/>
                          <a:uLnTx/>
                          <a:uFillTx/>
                          <a:latin typeface="+mn-lt"/>
                          <a:ea typeface="+mn-ea"/>
                          <a:cs typeface="+mn-cs"/>
                        </a:rPr>
                        <a:t>111</a:t>
                      </a:r>
                    </a:p>
                  </a:txBody>
                  <a:tcPr marL="9525" marR="9525" marT="9525" marB="0">
                    <a:solidFill>
                      <a:schemeClr val="bg1">
                        <a:lumMod val="75000"/>
                      </a:schemeClr>
                    </a:solidFill>
                  </a:tcPr>
                </a:tc>
                <a:tc>
                  <a:txBody>
                    <a:bodyPr/>
                    <a:lstStyle/>
                    <a:p>
                      <a:pPr algn="ctr" fontAlgn="t"/>
                      <a:r>
                        <a:rPr kumimoji="0" lang="en-IE" sz="800" b="0" i="1" u="none" strike="noStrike" kern="1200" cap="none" spc="0" normalizeH="0" baseline="0" dirty="0">
                          <a:ln>
                            <a:noFill/>
                          </a:ln>
                          <a:solidFill>
                            <a:schemeClr val="bg1"/>
                          </a:solidFill>
                          <a:effectLst/>
                          <a:uLnTx/>
                          <a:uFillTx/>
                          <a:latin typeface="+mn-lt"/>
                          <a:ea typeface="+mn-ea"/>
                          <a:cs typeface="+mn-cs"/>
                        </a:rPr>
                        <a:t>302</a:t>
                      </a:r>
                    </a:p>
                  </a:txBody>
                  <a:tcPr marL="9525" marR="9525" marT="9525" marB="0">
                    <a:solidFill>
                      <a:schemeClr val="bg1">
                        <a:lumMod val="75000"/>
                      </a:schemeClr>
                    </a:solidFill>
                  </a:tcPr>
                </a:tc>
                <a:extLst>
                  <a:ext uri="{0D108BD9-81ED-4DB2-BD59-A6C34878D82A}">
                    <a16:rowId xmlns="" xmlns:a16="http://schemas.microsoft.com/office/drawing/2014/main" val="4026998718"/>
                  </a:ext>
                </a:extLst>
              </a:tr>
              <a:tr h="120622">
                <a:tc>
                  <a:txBody>
                    <a:bodyPr/>
                    <a:lstStyle/>
                    <a:p>
                      <a:pPr algn="ctr" fontAlgn="t"/>
                      <a:endParaRPr lang="en-IE" sz="800" b="0" i="1" u="none" strike="noStrike" dirty="0">
                        <a:solidFill>
                          <a:schemeClr val="bg1"/>
                        </a:solidFill>
                        <a:effectLst/>
                        <a:latin typeface="Tahoma" panose="020B0604030504040204" pitchFamily="34" charset="0"/>
                      </a:endParaRPr>
                    </a:p>
                  </a:txBody>
                  <a:tcPr marL="5586" marR="5586" marT="5586" marB="0">
                    <a:solidFill>
                      <a:schemeClr val="bg1">
                        <a:lumMod val="75000"/>
                      </a:schemeClr>
                    </a:solidFill>
                  </a:tcPr>
                </a:tc>
                <a:tc>
                  <a:txBody>
                    <a:bodyPr/>
                    <a:lstStyle/>
                    <a:p>
                      <a:pPr algn="ctr" fontAlgn="t"/>
                      <a:r>
                        <a:rPr kumimoji="0" lang="en-IE" sz="800" b="0" i="1" u="none" strike="noStrike" kern="1200" cap="none" spc="0" normalizeH="0" baseline="0" dirty="0">
                          <a:ln>
                            <a:noFill/>
                          </a:ln>
                          <a:solidFill>
                            <a:schemeClr val="bg1"/>
                          </a:solidFill>
                          <a:effectLst/>
                          <a:uLnTx/>
                          <a:uFillTx/>
                          <a:latin typeface="+mn-lt"/>
                          <a:ea typeface="+mn-ea"/>
                          <a:cs typeface="+mn-cs"/>
                        </a:rPr>
                        <a:t>%</a:t>
                      </a:r>
                    </a:p>
                  </a:txBody>
                  <a:tcPr marL="5586" marR="5586" marT="5586" marB="0">
                    <a:solidFill>
                      <a:schemeClr val="bg1">
                        <a:lumMod val="75000"/>
                      </a:schemeClr>
                    </a:solidFill>
                  </a:tcPr>
                </a:tc>
                <a:tc>
                  <a:txBody>
                    <a:bodyPr/>
                    <a:lstStyle/>
                    <a:p>
                      <a:pPr marL="0" marR="0" lvl="0" indent="0" algn="ctr" defTabSz="497693" rtl="0" eaLnBrk="1" fontAlgn="t" latinLnBrk="0" hangingPunct="1">
                        <a:lnSpc>
                          <a:spcPct val="100000"/>
                        </a:lnSpc>
                        <a:spcBef>
                          <a:spcPts val="0"/>
                        </a:spcBef>
                        <a:spcAft>
                          <a:spcPts val="0"/>
                        </a:spcAft>
                        <a:buClrTx/>
                        <a:buSzTx/>
                        <a:buFontTx/>
                        <a:buNone/>
                        <a:tabLst/>
                        <a:defRPr/>
                      </a:pPr>
                      <a:r>
                        <a:rPr kumimoji="0" lang="en-IE" sz="800" b="0" i="1" u="none" strike="noStrike" kern="1200" cap="none" spc="0" normalizeH="0" baseline="0" noProof="0" dirty="0">
                          <a:ln>
                            <a:noFill/>
                          </a:ln>
                          <a:solidFill>
                            <a:schemeClr val="bg1"/>
                          </a:solidFill>
                          <a:effectLst/>
                          <a:uLnTx/>
                          <a:uFillTx/>
                          <a:latin typeface="+mn-lt"/>
                          <a:ea typeface="+mn-ea"/>
                          <a:cs typeface="+mn-cs"/>
                        </a:rPr>
                        <a:t>%</a:t>
                      </a:r>
                    </a:p>
                  </a:txBody>
                  <a:tcPr marL="5586" marR="5586" marT="5586" marB="0">
                    <a:solidFill>
                      <a:schemeClr val="bg1">
                        <a:lumMod val="75000"/>
                      </a:schemeClr>
                    </a:solidFill>
                  </a:tcPr>
                </a:tc>
                <a:tc>
                  <a:txBody>
                    <a:bodyPr/>
                    <a:lstStyle/>
                    <a:p>
                      <a:pPr marL="0" marR="0" lvl="0" indent="0" algn="ctr" defTabSz="497693" rtl="0" eaLnBrk="1" fontAlgn="t" latinLnBrk="0" hangingPunct="1">
                        <a:lnSpc>
                          <a:spcPct val="100000"/>
                        </a:lnSpc>
                        <a:spcBef>
                          <a:spcPts val="0"/>
                        </a:spcBef>
                        <a:spcAft>
                          <a:spcPts val="0"/>
                        </a:spcAft>
                        <a:buClrTx/>
                        <a:buSzTx/>
                        <a:buFontTx/>
                        <a:buNone/>
                        <a:tabLst/>
                        <a:defRPr/>
                      </a:pPr>
                      <a:r>
                        <a:rPr kumimoji="0" lang="en-IE" sz="800" b="0" i="1" u="none" strike="noStrike" kern="1200" cap="none" spc="0" normalizeH="0" baseline="0" noProof="0" dirty="0">
                          <a:ln>
                            <a:noFill/>
                          </a:ln>
                          <a:solidFill>
                            <a:schemeClr val="bg1"/>
                          </a:solidFill>
                          <a:effectLst/>
                          <a:uLnTx/>
                          <a:uFillTx/>
                          <a:latin typeface="+mn-lt"/>
                          <a:ea typeface="+mn-ea"/>
                          <a:cs typeface="+mn-cs"/>
                        </a:rPr>
                        <a:t>%</a:t>
                      </a:r>
                    </a:p>
                  </a:txBody>
                  <a:tcPr marL="5586" marR="5586" marT="5586" marB="0">
                    <a:solidFill>
                      <a:schemeClr val="bg1">
                        <a:lumMod val="75000"/>
                      </a:schemeClr>
                    </a:solidFill>
                  </a:tcPr>
                </a:tc>
                <a:tc>
                  <a:txBody>
                    <a:bodyPr/>
                    <a:lstStyle/>
                    <a:p>
                      <a:pPr marL="0" marR="0" lvl="0" indent="0" algn="ctr" defTabSz="497693" rtl="0" eaLnBrk="1" fontAlgn="t" latinLnBrk="0" hangingPunct="1">
                        <a:lnSpc>
                          <a:spcPct val="100000"/>
                        </a:lnSpc>
                        <a:spcBef>
                          <a:spcPts val="0"/>
                        </a:spcBef>
                        <a:spcAft>
                          <a:spcPts val="0"/>
                        </a:spcAft>
                        <a:buClrTx/>
                        <a:buSzTx/>
                        <a:buFontTx/>
                        <a:buNone/>
                        <a:tabLst/>
                        <a:defRPr/>
                      </a:pPr>
                      <a:r>
                        <a:rPr kumimoji="0" lang="en-IE" sz="800" b="0" i="1" u="none" strike="noStrike" kern="1200" cap="none" spc="0" normalizeH="0" baseline="0" noProof="0" dirty="0">
                          <a:ln>
                            <a:noFill/>
                          </a:ln>
                          <a:solidFill>
                            <a:schemeClr val="bg1"/>
                          </a:solidFill>
                          <a:effectLst/>
                          <a:uLnTx/>
                          <a:uFillTx/>
                          <a:latin typeface="+mn-lt"/>
                          <a:ea typeface="+mn-ea"/>
                          <a:cs typeface="+mn-cs"/>
                        </a:rPr>
                        <a:t>%</a:t>
                      </a:r>
                    </a:p>
                  </a:txBody>
                  <a:tcPr marL="5586" marR="5586" marT="5586" marB="0">
                    <a:solidFill>
                      <a:schemeClr val="bg1">
                        <a:lumMod val="75000"/>
                      </a:schemeClr>
                    </a:solidFill>
                  </a:tcPr>
                </a:tc>
                <a:tc>
                  <a:txBody>
                    <a:bodyPr/>
                    <a:lstStyle/>
                    <a:p>
                      <a:pPr marL="0" marR="0" lvl="0" indent="0" algn="ctr" defTabSz="497693" rtl="0" eaLnBrk="1" fontAlgn="t" latinLnBrk="0" hangingPunct="1">
                        <a:lnSpc>
                          <a:spcPct val="100000"/>
                        </a:lnSpc>
                        <a:spcBef>
                          <a:spcPts val="0"/>
                        </a:spcBef>
                        <a:spcAft>
                          <a:spcPts val="0"/>
                        </a:spcAft>
                        <a:buClrTx/>
                        <a:buSzTx/>
                        <a:buFontTx/>
                        <a:buNone/>
                        <a:tabLst/>
                        <a:defRPr/>
                      </a:pPr>
                      <a:r>
                        <a:rPr kumimoji="0" lang="en-IE" sz="800" b="0" i="1" u="none" strike="noStrike" kern="1200" cap="none" spc="0" normalizeH="0" baseline="0" noProof="0" dirty="0">
                          <a:ln>
                            <a:noFill/>
                          </a:ln>
                          <a:solidFill>
                            <a:schemeClr val="bg1"/>
                          </a:solidFill>
                          <a:effectLst/>
                          <a:uLnTx/>
                          <a:uFillTx/>
                          <a:latin typeface="+mn-lt"/>
                          <a:ea typeface="+mn-ea"/>
                          <a:cs typeface="+mn-cs"/>
                        </a:rPr>
                        <a:t>%</a:t>
                      </a:r>
                    </a:p>
                  </a:txBody>
                  <a:tcPr marL="5586" marR="5586" marT="5586" marB="0">
                    <a:solidFill>
                      <a:schemeClr val="bg1">
                        <a:lumMod val="75000"/>
                      </a:schemeClr>
                    </a:solidFill>
                  </a:tcPr>
                </a:tc>
                <a:tc>
                  <a:txBody>
                    <a:bodyPr/>
                    <a:lstStyle/>
                    <a:p>
                      <a:pPr marL="0" marR="0" lvl="0" indent="0" algn="ctr" defTabSz="497693" rtl="0" eaLnBrk="1" fontAlgn="t" latinLnBrk="0" hangingPunct="1">
                        <a:lnSpc>
                          <a:spcPct val="100000"/>
                        </a:lnSpc>
                        <a:spcBef>
                          <a:spcPts val="0"/>
                        </a:spcBef>
                        <a:spcAft>
                          <a:spcPts val="0"/>
                        </a:spcAft>
                        <a:buClrTx/>
                        <a:buSzTx/>
                        <a:buFontTx/>
                        <a:buNone/>
                        <a:tabLst/>
                        <a:defRPr/>
                      </a:pPr>
                      <a:r>
                        <a:rPr kumimoji="0" lang="en-IE" sz="800" b="0" i="1" u="none" strike="noStrike" kern="1200" cap="none" spc="0" normalizeH="0" baseline="0" noProof="0" dirty="0">
                          <a:ln>
                            <a:noFill/>
                          </a:ln>
                          <a:solidFill>
                            <a:schemeClr val="bg1"/>
                          </a:solidFill>
                          <a:effectLst/>
                          <a:uLnTx/>
                          <a:uFillTx/>
                          <a:latin typeface="+mn-lt"/>
                          <a:ea typeface="+mn-ea"/>
                          <a:cs typeface="+mn-cs"/>
                        </a:rPr>
                        <a:t>%</a:t>
                      </a:r>
                    </a:p>
                  </a:txBody>
                  <a:tcPr marL="5586" marR="5586" marT="5586" marB="0">
                    <a:solidFill>
                      <a:schemeClr val="bg1">
                        <a:lumMod val="75000"/>
                      </a:schemeClr>
                    </a:solidFill>
                  </a:tcPr>
                </a:tc>
                <a:tc>
                  <a:txBody>
                    <a:bodyPr/>
                    <a:lstStyle/>
                    <a:p>
                      <a:pPr marL="0" marR="0" lvl="0" indent="0" algn="ctr" defTabSz="497693" rtl="0" eaLnBrk="1" fontAlgn="t" latinLnBrk="0" hangingPunct="1">
                        <a:lnSpc>
                          <a:spcPct val="100000"/>
                        </a:lnSpc>
                        <a:spcBef>
                          <a:spcPts val="0"/>
                        </a:spcBef>
                        <a:spcAft>
                          <a:spcPts val="0"/>
                        </a:spcAft>
                        <a:buClrTx/>
                        <a:buSzTx/>
                        <a:buFontTx/>
                        <a:buNone/>
                        <a:tabLst/>
                        <a:defRPr/>
                      </a:pPr>
                      <a:r>
                        <a:rPr kumimoji="0" lang="en-IE" sz="800" b="0" i="1" u="none" strike="noStrike" kern="1200" cap="none" spc="0" normalizeH="0" baseline="0" noProof="0" dirty="0">
                          <a:ln>
                            <a:noFill/>
                          </a:ln>
                          <a:solidFill>
                            <a:schemeClr val="bg1"/>
                          </a:solidFill>
                          <a:effectLst/>
                          <a:uLnTx/>
                          <a:uFillTx/>
                          <a:latin typeface="+mn-lt"/>
                          <a:ea typeface="+mn-ea"/>
                          <a:cs typeface="+mn-cs"/>
                        </a:rPr>
                        <a:t>%</a:t>
                      </a:r>
                    </a:p>
                  </a:txBody>
                  <a:tcPr marL="5586" marR="5586" marT="5586" marB="0">
                    <a:solidFill>
                      <a:schemeClr val="bg1">
                        <a:lumMod val="75000"/>
                      </a:schemeClr>
                    </a:solidFill>
                  </a:tcPr>
                </a:tc>
                <a:extLst>
                  <a:ext uri="{0D108BD9-81ED-4DB2-BD59-A6C34878D82A}">
                    <a16:rowId xmlns="" xmlns:a16="http://schemas.microsoft.com/office/drawing/2014/main" val="2331962389"/>
                  </a:ext>
                </a:extLst>
              </a:tr>
              <a:tr h="293629">
                <a:tc>
                  <a:txBody>
                    <a:bodyPr/>
                    <a:lstStyle/>
                    <a:p>
                      <a:pPr algn="l" fontAlgn="t"/>
                      <a:r>
                        <a:rPr lang="en-US" sz="1000" b="1" i="0" u="none" strike="noStrike" kern="1200" dirty="0">
                          <a:solidFill>
                            <a:srgbClr val="000000"/>
                          </a:solidFill>
                          <a:effectLst/>
                          <a:latin typeface="Calibri "/>
                          <a:ea typeface="+mn-ea"/>
                          <a:cs typeface="+mn-cs"/>
                        </a:rPr>
                        <a:t> Art education </a:t>
                      </a:r>
                      <a:r>
                        <a:rPr lang="en-US" sz="1000" b="0" i="0" u="none" strike="noStrike" kern="1200" dirty="0">
                          <a:solidFill>
                            <a:srgbClr val="000000"/>
                          </a:solidFill>
                          <a:effectLst/>
                          <a:latin typeface="Calibri "/>
                          <a:ea typeface="+mn-ea"/>
                          <a:cs typeface="+mn-cs"/>
                        </a:rPr>
                        <a:t>in schools (e.g. dance, drama, music, etc.) is as important as science education</a:t>
                      </a:r>
                      <a:endParaRPr lang="en-IE" sz="1000" b="0" i="0" u="none" strike="noStrike" kern="1200" dirty="0">
                        <a:solidFill>
                          <a:srgbClr val="000000"/>
                        </a:solidFill>
                        <a:effectLst/>
                        <a:latin typeface="Calibri "/>
                        <a:ea typeface="+mn-ea"/>
                        <a:cs typeface="+mn-cs"/>
                      </a:endParaRPr>
                    </a:p>
                  </a:txBody>
                  <a:tcPr marL="5586" marR="5586" marT="5586" marB="0" anchor="ctr">
                    <a:solidFill>
                      <a:schemeClr val="bg1">
                        <a:lumMod val="95000"/>
                      </a:schemeClr>
                    </a:solidFill>
                  </a:tcPr>
                </a:tc>
                <a:tc>
                  <a:txBody>
                    <a:bodyPr/>
                    <a:lstStyle/>
                    <a:p>
                      <a:pPr algn="ctr" fontAlgn="t"/>
                      <a:r>
                        <a:rPr lang="en-IE" sz="1000" b="0" i="0" u="none" strike="noStrike" dirty="0">
                          <a:solidFill>
                            <a:srgbClr val="000000"/>
                          </a:solidFill>
                          <a:effectLst/>
                          <a:latin typeface="Calibri "/>
                        </a:rPr>
                        <a:t>31</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34</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27</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33</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48</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25</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Calibri "/>
                        </a:rPr>
                        <a:t>26</a:t>
                      </a:r>
                    </a:p>
                  </a:txBody>
                  <a:tcPr marL="9525" marR="9525" marT="9525" marB="0" anchor="ctr">
                    <a:solidFill>
                      <a:schemeClr val="bg1">
                        <a:lumMod val="95000"/>
                      </a:schemeClr>
                    </a:solidFill>
                  </a:tcPr>
                </a:tc>
                <a:extLst>
                  <a:ext uri="{0D108BD9-81ED-4DB2-BD59-A6C34878D82A}">
                    <a16:rowId xmlns="" xmlns:a16="http://schemas.microsoft.com/office/drawing/2014/main" val="113736809"/>
                  </a:ext>
                </a:extLst>
              </a:tr>
              <a:tr h="293629">
                <a:tc>
                  <a:txBody>
                    <a:bodyPr/>
                    <a:lstStyle/>
                    <a:p>
                      <a:pPr algn="l" fontAlgn="t"/>
                      <a:r>
                        <a:rPr lang="en-US" sz="1000" b="0" i="0" u="none" strike="noStrike" kern="1200" dirty="0">
                          <a:solidFill>
                            <a:srgbClr val="000000"/>
                          </a:solidFill>
                          <a:effectLst/>
                          <a:latin typeface="Calibri "/>
                          <a:ea typeface="+mn-ea"/>
                          <a:cs typeface="+mn-cs"/>
                        </a:rPr>
                        <a:t>As much importance should be given to providing </a:t>
                      </a:r>
                      <a:r>
                        <a:rPr lang="en-US" sz="1000" b="1" i="0" u="none" strike="noStrike" kern="1200" dirty="0">
                          <a:solidFill>
                            <a:srgbClr val="000000"/>
                          </a:solidFill>
                          <a:effectLst/>
                          <a:latin typeface="Calibri "/>
                          <a:ea typeface="+mn-ea"/>
                          <a:cs typeface="+mn-cs"/>
                        </a:rPr>
                        <a:t>arts amenities</a:t>
                      </a:r>
                      <a:r>
                        <a:rPr lang="en-US" sz="1000" b="0" i="0" u="none" strike="noStrike" kern="1200" dirty="0">
                          <a:solidFill>
                            <a:srgbClr val="000000"/>
                          </a:solidFill>
                          <a:effectLst/>
                          <a:latin typeface="Calibri "/>
                          <a:ea typeface="+mn-ea"/>
                          <a:cs typeface="+mn-cs"/>
                        </a:rPr>
                        <a:t> as is given to providing sports amenities</a:t>
                      </a:r>
                      <a:endParaRPr lang="en-IE" sz="1000" b="0" i="0" u="none" strike="noStrike" kern="1200" dirty="0">
                        <a:solidFill>
                          <a:srgbClr val="000000"/>
                        </a:solidFill>
                        <a:effectLst/>
                        <a:latin typeface="Calibri "/>
                        <a:ea typeface="+mn-ea"/>
                        <a:cs typeface="+mn-cs"/>
                      </a:endParaRPr>
                    </a:p>
                  </a:txBody>
                  <a:tcPr marL="5586" marR="5586" marT="5586" marB="0" anchor="ctr">
                    <a:solidFill>
                      <a:schemeClr val="bg1">
                        <a:lumMod val="95000"/>
                      </a:schemeClr>
                    </a:solidFill>
                  </a:tcPr>
                </a:tc>
                <a:tc>
                  <a:txBody>
                    <a:bodyPr/>
                    <a:lstStyle/>
                    <a:p>
                      <a:pPr algn="ctr" fontAlgn="t"/>
                      <a:r>
                        <a:rPr lang="en-IE" sz="1000" b="0" i="0" u="none" strike="noStrike" dirty="0">
                          <a:solidFill>
                            <a:srgbClr val="000000"/>
                          </a:solidFill>
                          <a:effectLst/>
                          <a:latin typeface="Calibri "/>
                        </a:rPr>
                        <a:t>30</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Calibri "/>
                        </a:rPr>
                        <a:t>34</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Calibri "/>
                        </a:rPr>
                        <a:t>28</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32</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45</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20</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Calibri "/>
                        </a:rPr>
                        <a:t>22</a:t>
                      </a:r>
                    </a:p>
                  </a:txBody>
                  <a:tcPr marL="9525" marR="9525" marT="9525" marB="0" anchor="ctr">
                    <a:solidFill>
                      <a:schemeClr val="bg1">
                        <a:lumMod val="95000"/>
                      </a:schemeClr>
                    </a:solidFill>
                  </a:tcPr>
                </a:tc>
                <a:extLst>
                  <a:ext uri="{0D108BD9-81ED-4DB2-BD59-A6C34878D82A}">
                    <a16:rowId xmlns="" xmlns:a16="http://schemas.microsoft.com/office/drawing/2014/main" val="1825986463"/>
                  </a:ext>
                </a:extLst>
              </a:tr>
              <a:tr h="386348">
                <a:tc>
                  <a:txBody>
                    <a:bodyPr/>
                    <a:lstStyle/>
                    <a:p>
                      <a:pPr algn="l" fontAlgn="t"/>
                      <a:r>
                        <a:rPr lang="en-US" sz="1000" b="0" i="0" u="none" strike="noStrike" kern="1200" dirty="0">
                          <a:solidFill>
                            <a:srgbClr val="000000"/>
                          </a:solidFill>
                          <a:effectLst/>
                          <a:latin typeface="Calibri "/>
                          <a:ea typeface="+mn-ea"/>
                          <a:cs typeface="+mn-cs"/>
                        </a:rPr>
                        <a:t>The arts help us express and define </a:t>
                      </a:r>
                      <a:r>
                        <a:rPr lang="en-US" sz="1000" b="1" i="0" u="none" strike="noStrike" kern="1200" dirty="0">
                          <a:solidFill>
                            <a:srgbClr val="000000"/>
                          </a:solidFill>
                          <a:effectLst/>
                          <a:latin typeface="Calibri "/>
                          <a:ea typeface="+mn-ea"/>
                          <a:cs typeface="+mn-cs"/>
                        </a:rPr>
                        <a:t>what it means to be Irish</a:t>
                      </a:r>
                      <a:endParaRPr lang="en-IE" sz="1000" b="1" i="0" u="none" strike="noStrike" kern="1200" dirty="0">
                        <a:solidFill>
                          <a:srgbClr val="000000"/>
                        </a:solidFill>
                        <a:effectLst/>
                        <a:latin typeface="Calibri "/>
                        <a:ea typeface="+mn-ea"/>
                        <a:cs typeface="+mn-cs"/>
                      </a:endParaRPr>
                    </a:p>
                  </a:txBody>
                  <a:tcPr marL="5586" marR="5586" marT="5586"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29</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33</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26</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Calibri "/>
                        </a:rPr>
                        <a:t>34</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Calibri "/>
                        </a:rPr>
                        <a:t>40</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25</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Calibri "/>
                        </a:rPr>
                        <a:t>22</a:t>
                      </a:r>
                    </a:p>
                  </a:txBody>
                  <a:tcPr marL="9525" marR="9525" marT="9525" marB="0" anchor="ctr">
                    <a:solidFill>
                      <a:schemeClr val="bg1">
                        <a:lumMod val="95000"/>
                      </a:schemeClr>
                    </a:solidFill>
                  </a:tcPr>
                </a:tc>
                <a:extLst>
                  <a:ext uri="{0D108BD9-81ED-4DB2-BD59-A6C34878D82A}">
                    <a16:rowId xmlns="" xmlns:a16="http://schemas.microsoft.com/office/drawing/2014/main" val="317205370"/>
                  </a:ext>
                </a:extLst>
              </a:tr>
              <a:tr h="386348">
                <a:tc>
                  <a:txBody>
                    <a:bodyPr/>
                    <a:lstStyle/>
                    <a:p>
                      <a:pPr algn="l" fontAlgn="t"/>
                      <a:r>
                        <a:rPr lang="en-US" sz="1000" b="0" i="0" u="none" strike="noStrike" kern="1200" dirty="0">
                          <a:solidFill>
                            <a:srgbClr val="000000"/>
                          </a:solidFill>
                          <a:effectLst/>
                          <a:latin typeface="Calibri "/>
                          <a:ea typeface="+mn-ea"/>
                          <a:cs typeface="+mn-cs"/>
                        </a:rPr>
                        <a:t>Ireland is a </a:t>
                      </a:r>
                      <a:r>
                        <a:rPr lang="en-US" sz="1000" b="1" i="0" u="none" strike="noStrike" kern="1200" dirty="0">
                          <a:solidFill>
                            <a:srgbClr val="000000"/>
                          </a:solidFill>
                          <a:effectLst/>
                          <a:latin typeface="Calibri "/>
                          <a:ea typeface="+mn-ea"/>
                          <a:cs typeface="+mn-cs"/>
                        </a:rPr>
                        <a:t>creative nation</a:t>
                      </a:r>
                      <a:endParaRPr lang="en-IE" sz="1000" b="1" i="0" u="none" strike="noStrike" kern="1200" dirty="0">
                        <a:solidFill>
                          <a:srgbClr val="000000"/>
                        </a:solidFill>
                        <a:effectLst/>
                        <a:latin typeface="Calibri "/>
                        <a:ea typeface="+mn-ea"/>
                        <a:cs typeface="+mn-cs"/>
                      </a:endParaRPr>
                    </a:p>
                  </a:txBody>
                  <a:tcPr marL="5586" marR="5586" marT="5586"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35</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38</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31</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39</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Calibri "/>
                        </a:rPr>
                        <a:t>47</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18</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Calibri "/>
                        </a:rPr>
                        <a:t>32</a:t>
                      </a:r>
                    </a:p>
                  </a:txBody>
                  <a:tcPr marL="9525" marR="9525" marT="9525" marB="0" anchor="ctr">
                    <a:solidFill>
                      <a:schemeClr val="bg1">
                        <a:lumMod val="95000"/>
                      </a:schemeClr>
                    </a:solidFill>
                  </a:tcPr>
                </a:tc>
                <a:extLst>
                  <a:ext uri="{0D108BD9-81ED-4DB2-BD59-A6C34878D82A}">
                    <a16:rowId xmlns="" xmlns:a16="http://schemas.microsoft.com/office/drawing/2014/main" val="2100746460"/>
                  </a:ext>
                </a:extLst>
              </a:tr>
              <a:tr h="259278">
                <a:tc>
                  <a:txBody>
                    <a:bodyPr/>
                    <a:lstStyle/>
                    <a:p>
                      <a:pPr algn="l" fontAlgn="t"/>
                      <a:r>
                        <a:rPr lang="en-US" sz="1000" b="0" i="0" u="none" strike="noStrike" kern="1200" dirty="0">
                          <a:solidFill>
                            <a:srgbClr val="000000"/>
                          </a:solidFill>
                          <a:effectLst/>
                          <a:latin typeface="Calibri "/>
                          <a:ea typeface="+mn-ea"/>
                          <a:cs typeface="+mn-cs"/>
                        </a:rPr>
                        <a:t>The </a:t>
                      </a:r>
                      <a:r>
                        <a:rPr lang="en-US" sz="1000" b="1" i="0" u="none" strike="noStrike" kern="1200" dirty="0">
                          <a:solidFill>
                            <a:srgbClr val="000000"/>
                          </a:solidFill>
                          <a:effectLst/>
                          <a:latin typeface="Calibri "/>
                          <a:ea typeface="+mn-ea"/>
                          <a:cs typeface="+mn-cs"/>
                        </a:rPr>
                        <a:t>arts locally </a:t>
                      </a:r>
                      <a:r>
                        <a:rPr lang="en-US" sz="1000" b="0" i="0" u="none" strike="noStrike" kern="1200" dirty="0">
                          <a:solidFill>
                            <a:srgbClr val="000000"/>
                          </a:solidFill>
                          <a:effectLst/>
                          <a:latin typeface="Calibri "/>
                          <a:ea typeface="+mn-ea"/>
                          <a:cs typeface="+mn-cs"/>
                        </a:rPr>
                        <a:t>help give my county or region a distinctive identity.</a:t>
                      </a:r>
                      <a:endParaRPr lang="en-IE" sz="1000" b="0" i="0" u="none" strike="noStrike" kern="1200" dirty="0">
                        <a:solidFill>
                          <a:srgbClr val="000000"/>
                        </a:solidFill>
                        <a:effectLst/>
                        <a:latin typeface="Calibri "/>
                        <a:ea typeface="+mn-ea"/>
                        <a:cs typeface="+mn-cs"/>
                      </a:endParaRPr>
                    </a:p>
                  </a:txBody>
                  <a:tcPr marL="5586" marR="5586" marT="5586"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26</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28</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24</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29</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32</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Calibri "/>
                        </a:rPr>
                        <a:t>17</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Calibri "/>
                        </a:rPr>
                        <a:t>24</a:t>
                      </a:r>
                    </a:p>
                  </a:txBody>
                  <a:tcPr marL="9525" marR="9525" marT="9525" marB="0" anchor="ctr">
                    <a:solidFill>
                      <a:schemeClr val="bg1">
                        <a:lumMod val="95000"/>
                      </a:schemeClr>
                    </a:solidFill>
                  </a:tcPr>
                </a:tc>
                <a:extLst>
                  <a:ext uri="{0D108BD9-81ED-4DB2-BD59-A6C34878D82A}">
                    <a16:rowId xmlns="" xmlns:a16="http://schemas.microsoft.com/office/drawing/2014/main" val="1968134761"/>
                  </a:ext>
                </a:extLst>
              </a:tr>
              <a:tr h="386348">
                <a:tc>
                  <a:txBody>
                    <a:bodyPr/>
                    <a:lstStyle/>
                    <a:p>
                      <a:pPr algn="l" fontAlgn="t"/>
                      <a:r>
                        <a:rPr lang="en-US" sz="1000" b="0" i="0" u="none" strike="noStrike" kern="1200" dirty="0">
                          <a:solidFill>
                            <a:srgbClr val="000000"/>
                          </a:solidFill>
                          <a:effectLst/>
                          <a:latin typeface="Calibri "/>
                          <a:ea typeface="+mn-ea"/>
                          <a:cs typeface="+mn-cs"/>
                        </a:rPr>
                        <a:t>Involvement in the arts makes me feel a </a:t>
                      </a:r>
                      <a:r>
                        <a:rPr lang="en-US" sz="1000" b="1" i="0" u="none" strike="noStrike" kern="1200" dirty="0">
                          <a:solidFill>
                            <a:srgbClr val="000000"/>
                          </a:solidFill>
                          <a:effectLst/>
                          <a:latin typeface="Calibri "/>
                          <a:ea typeface="+mn-ea"/>
                          <a:cs typeface="+mn-cs"/>
                        </a:rPr>
                        <a:t>stronger</a:t>
                      </a:r>
                      <a:r>
                        <a:rPr lang="en-US" sz="1000" b="0" i="0" u="none" strike="noStrike" kern="1200" dirty="0">
                          <a:solidFill>
                            <a:srgbClr val="000000"/>
                          </a:solidFill>
                          <a:effectLst/>
                          <a:latin typeface="Calibri "/>
                          <a:ea typeface="+mn-ea"/>
                          <a:cs typeface="+mn-cs"/>
                        </a:rPr>
                        <a:t> </a:t>
                      </a:r>
                      <a:r>
                        <a:rPr lang="en-US" sz="1000" b="1" i="0" u="none" strike="noStrike" kern="1200" dirty="0">
                          <a:solidFill>
                            <a:srgbClr val="000000"/>
                          </a:solidFill>
                          <a:effectLst/>
                          <a:latin typeface="Calibri "/>
                          <a:ea typeface="+mn-ea"/>
                          <a:cs typeface="+mn-cs"/>
                        </a:rPr>
                        <a:t>connection</a:t>
                      </a:r>
                      <a:r>
                        <a:rPr lang="en-US" sz="1000" b="0" i="0" u="none" strike="noStrike" kern="1200" dirty="0">
                          <a:solidFill>
                            <a:srgbClr val="000000"/>
                          </a:solidFill>
                          <a:effectLst/>
                          <a:latin typeface="Calibri "/>
                          <a:ea typeface="+mn-ea"/>
                          <a:cs typeface="+mn-cs"/>
                        </a:rPr>
                        <a:t> to where I live</a:t>
                      </a:r>
                      <a:endParaRPr lang="en-IE" sz="1000" b="0" i="0" u="none" strike="noStrike" kern="1200" dirty="0">
                        <a:solidFill>
                          <a:srgbClr val="000000"/>
                        </a:solidFill>
                        <a:effectLst/>
                        <a:latin typeface="Calibri "/>
                        <a:ea typeface="+mn-ea"/>
                        <a:cs typeface="+mn-cs"/>
                      </a:endParaRPr>
                    </a:p>
                  </a:txBody>
                  <a:tcPr marL="5586" marR="5586" marT="5586"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21</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24</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20</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19</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35</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Calibri "/>
                        </a:rPr>
                        <a:t>12</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Calibri "/>
                        </a:rPr>
                        <a:t>18</a:t>
                      </a:r>
                    </a:p>
                  </a:txBody>
                  <a:tcPr marL="9525" marR="9525" marT="9525" marB="0" anchor="ctr">
                    <a:solidFill>
                      <a:schemeClr val="bg1">
                        <a:lumMod val="95000"/>
                      </a:schemeClr>
                    </a:solidFill>
                  </a:tcPr>
                </a:tc>
                <a:extLst>
                  <a:ext uri="{0D108BD9-81ED-4DB2-BD59-A6C34878D82A}">
                    <a16:rowId xmlns="" xmlns:a16="http://schemas.microsoft.com/office/drawing/2014/main" val="193583469"/>
                  </a:ext>
                </a:extLst>
              </a:tr>
              <a:tr h="268102">
                <a:tc>
                  <a:txBody>
                    <a:bodyPr/>
                    <a:lstStyle/>
                    <a:p>
                      <a:pPr algn="l" fontAlgn="t"/>
                      <a:r>
                        <a:rPr lang="en-US" sz="1000" b="0" i="0" u="none" strike="noStrike" kern="1200" dirty="0">
                          <a:solidFill>
                            <a:srgbClr val="000000"/>
                          </a:solidFill>
                          <a:effectLst/>
                          <a:latin typeface="Calibri "/>
                          <a:ea typeface="+mn-ea"/>
                          <a:cs typeface="+mn-cs"/>
                        </a:rPr>
                        <a:t>Overall, the arts in Ireland are of </a:t>
                      </a:r>
                      <a:r>
                        <a:rPr lang="en-US" sz="1000" b="1" i="0" u="none" strike="noStrike" kern="1200" dirty="0">
                          <a:solidFill>
                            <a:srgbClr val="000000"/>
                          </a:solidFill>
                          <a:effectLst/>
                          <a:latin typeface="Calibri "/>
                          <a:ea typeface="+mn-ea"/>
                          <a:cs typeface="+mn-cs"/>
                        </a:rPr>
                        <a:t>high quality</a:t>
                      </a:r>
                      <a:endParaRPr lang="en-IE" sz="1000" b="1" i="0" u="none" strike="noStrike" kern="1200" dirty="0">
                        <a:solidFill>
                          <a:srgbClr val="000000"/>
                        </a:solidFill>
                        <a:effectLst/>
                        <a:latin typeface="Calibri "/>
                        <a:ea typeface="+mn-ea"/>
                        <a:cs typeface="+mn-cs"/>
                      </a:endParaRPr>
                    </a:p>
                  </a:txBody>
                  <a:tcPr marL="5586" marR="5586" marT="5586"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29</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31</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27</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28</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41</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Calibri "/>
                        </a:rPr>
                        <a:t>22</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Calibri "/>
                        </a:rPr>
                        <a:t>24</a:t>
                      </a:r>
                    </a:p>
                  </a:txBody>
                  <a:tcPr marL="9525" marR="9525" marT="9525" marB="0" anchor="ctr">
                    <a:solidFill>
                      <a:schemeClr val="bg1">
                        <a:lumMod val="95000"/>
                      </a:schemeClr>
                    </a:solidFill>
                  </a:tcPr>
                </a:tc>
                <a:extLst>
                  <a:ext uri="{0D108BD9-81ED-4DB2-BD59-A6C34878D82A}">
                    <a16:rowId xmlns="" xmlns:a16="http://schemas.microsoft.com/office/drawing/2014/main" val="2236528706"/>
                  </a:ext>
                </a:extLst>
              </a:tr>
              <a:tr h="259278">
                <a:tc>
                  <a:txBody>
                    <a:bodyPr/>
                    <a:lstStyle/>
                    <a:p>
                      <a:pPr algn="l" fontAlgn="t"/>
                      <a:r>
                        <a:rPr lang="en-US" sz="1000" b="0" i="0" u="none" strike="noStrike" kern="1200" dirty="0">
                          <a:solidFill>
                            <a:srgbClr val="000000"/>
                          </a:solidFill>
                          <a:effectLst/>
                          <a:latin typeface="Calibri "/>
                          <a:ea typeface="+mn-ea"/>
                          <a:cs typeface="+mn-cs"/>
                        </a:rPr>
                        <a:t>The arts in Ireland should receive </a:t>
                      </a:r>
                      <a:r>
                        <a:rPr lang="en-US" sz="1000" b="1" i="0" u="none" strike="noStrike" kern="1200" dirty="0">
                          <a:solidFill>
                            <a:srgbClr val="000000"/>
                          </a:solidFill>
                          <a:effectLst/>
                          <a:latin typeface="Calibri "/>
                          <a:ea typeface="+mn-ea"/>
                          <a:cs typeface="+mn-cs"/>
                        </a:rPr>
                        <a:t>public funding</a:t>
                      </a:r>
                      <a:endParaRPr lang="en-IE" sz="1000" b="1" i="0" u="none" strike="noStrike" kern="1200" dirty="0">
                        <a:solidFill>
                          <a:srgbClr val="000000"/>
                        </a:solidFill>
                        <a:effectLst/>
                        <a:latin typeface="Calibri "/>
                        <a:ea typeface="+mn-ea"/>
                        <a:cs typeface="+mn-cs"/>
                      </a:endParaRPr>
                    </a:p>
                  </a:txBody>
                  <a:tcPr marL="5586" marR="5586" marT="5586"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32</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35</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27</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34</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49</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20</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Calibri "/>
                        </a:rPr>
                        <a:t>26</a:t>
                      </a:r>
                    </a:p>
                  </a:txBody>
                  <a:tcPr marL="9525" marR="9525" marT="9525" marB="0" anchor="ctr">
                    <a:solidFill>
                      <a:schemeClr val="bg1">
                        <a:lumMod val="95000"/>
                      </a:schemeClr>
                    </a:solidFill>
                  </a:tcPr>
                </a:tc>
                <a:extLst>
                  <a:ext uri="{0D108BD9-81ED-4DB2-BD59-A6C34878D82A}">
                    <a16:rowId xmlns="" xmlns:a16="http://schemas.microsoft.com/office/drawing/2014/main" val="3197973158"/>
                  </a:ext>
                </a:extLst>
              </a:tr>
              <a:tr h="259278">
                <a:tc>
                  <a:txBody>
                    <a:bodyPr/>
                    <a:lstStyle/>
                    <a:p>
                      <a:pPr algn="l" fontAlgn="t"/>
                      <a:r>
                        <a:rPr lang="en-US" sz="1000" b="0" i="0" u="none" strike="noStrike" kern="1200" dirty="0">
                          <a:solidFill>
                            <a:srgbClr val="000000"/>
                          </a:solidFill>
                          <a:effectLst/>
                          <a:latin typeface="Calibri "/>
                          <a:ea typeface="+mn-ea"/>
                          <a:cs typeface="+mn-cs"/>
                        </a:rPr>
                        <a:t>The arts in Ireland are </a:t>
                      </a:r>
                      <a:r>
                        <a:rPr lang="en-US" sz="1000" b="1" i="0" u="none" strike="noStrike" kern="1200" dirty="0">
                          <a:solidFill>
                            <a:srgbClr val="000000"/>
                          </a:solidFill>
                          <a:effectLst/>
                          <a:latin typeface="Calibri "/>
                          <a:ea typeface="+mn-ea"/>
                          <a:cs typeface="+mn-cs"/>
                        </a:rPr>
                        <a:t>underfunded</a:t>
                      </a:r>
                      <a:endParaRPr lang="en-IE" sz="1000" b="1" i="0" u="none" strike="noStrike" kern="1200" dirty="0">
                        <a:solidFill>
                          <a:srgbClr val="000000"/>
                        </a:solidFill>
                        <a:effectLst/>
                        <a:latin typeface="Calibri "/>
                        <a:ea typeface="+mn-ea"/>
                        <a:cs typeface="+mn-cs"/>
                      </a:endParaRPr>
                    </a:p>
                  </a:txBody>
                  <a:tcPr marL="5586" marR="5586" marT="5586"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26</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28</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21</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26</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39</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16</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Calibri "/>
                        </a:rPr>
                        <a:t>24</a:t>
                      </a:r>
                    </a:p>
                  </a:txBody>
                  <a:tcPr marL="9525" marR="9525" marT="9525" marB="0" anchor="ctr">
                    <a:solidFill>
                      <a:schemeClr val="bg1">
                        <a:lumMod val="95000"/>
                      </a:schemeClr>
                    </a:solidFill>
                  </a:tcPr>
                </a:tc>
                <a:extLst>
                  <a:ext uri="{0D108BD9-81ED-4DB2-BD59-A6C34878D82A}">
                    <a16:rowId xmlns="" xmlns:a16="http://schemas.microsoft.com/office/drawing/2014/main" val="1104017607"/>
                  </a:ext>
                </a:extLst>
              </a:tr>
              <a:tr h="294124">
                <a:tc>
                  <a:txBody>
                    <a:bodyPr/>
                    <a:lstStyle/>
                    <a:p>
                      <a:pPr algn="l" fontAlgn="t"/>
                      <a:r>
                        <a:rPr lang="en-US" sz="1000" b="0" i="0" u="none" strike="noStrike" kern="1200" dirty="0">
                          <a:solidFill>
                            <a:srgbClr val="000000"/>
                          </a:solidFill>
                          <a:effectLst/>
                          <a:latin typeface="Calibri "/>
                          <a:ea typeface="+mn-ea"/>
                          <a:cs typeface="+mn-cs"/>
                        </a:rPr>
                        <a:t>Ireland’s reputation for the arts helps bring </a:t>
                      </a:r>
                      <a:r>
                        <a:rPr lang="en-US" sz="1000" b="1" i="0" u="none" strike="noStrike" kern="1200" dirty="0">
                          <a:solidFill>
                            <a:srgbClr val="000000"/>
                          </a:solidFill>
                          <a:effectLst/>
                          <a:latin typeface="Calibri "/>
                          <a:ea typeface="+mn-ea"/>
                          <a:cs typeface="+mn-cs"/>
                        </a:rPr>
                        <a:t>visitors and tourists </a:t>
                      </a:r>
                      <a:r>
                        <a:rPr lang="en-US" sz="1000" b="0" i="0" u="none" strike="noStrike" kern="1200" dirty="0">
                          <a:solidFill>
                            <a:srgbClr val="000000"/>
                          </a:solidFill>
                          <a:effectLst/>
                          <a:latin typeface="Calibri "/>
                          <a:ea typeface="+mn-ea"/>
                          <a:cs typeface="+mn-cs"/>
                        </a:rPr>
                        <a:t>to Ireland </a:t>
                      </a:r>
                      <a:endParaRPr lang="en-IE" sz="1000" b="0" i="0" u="none" strike="noStrike" kern="1200" dirty="0">
                        <a:solidFill>
                          <a:srgbClr val="000000"/>
                        </a:solidFill>
                        <a:effectLst/>
                        <a:latin typeface="Calibri "/>
                        <a:ea typeface="+mn-ea"/>
                        <a:cs typeface="+mn-cs"/>
                      </a:endParaRPr>
                    </a:p>
                  </a:txBody>
                  <a:tcPr marL="5586" marR="5586" marT="5586"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34</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38</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31</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37</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51</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18</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Calibri "/>
                        </a:rPr>
                        <a:t>27</a:t>
                      </a:r>
                    </a:p>
                  </a:txBody>
                  <a:tcPr marL="9525" marR="9525" marT="9525" marB="0" anchor="ctr">
                    <a:solidFill>
                      <a:schemeClr val="bg1">
                        <a:lumMod val="95000"/>
                      </a:schemeClr>
                    </a:solidFill>
                  </a:tcPr>
                </a:tc>
                <a:extLst>
                  <a:ext uri="{0D108BD9-81ED-4DB2-BD59-A6C34878D82A}">
                    <a16:rowId xmlns="" xmlns:a16="http://schemas.microsoft.com/office/drawing/2014/main" val="3685342738"/>
                  </a:ext>
                </a:extLst>
              </a:tr>
              <a:tr h="293629">
                <a:tc>
                  <a:txBody>
                    <a:bodyPr/>
                    <a:lstStyle/>
                    <a:p>
                      <a:pPr algn="l" fontAlgn="t"/>
                      <a:r>
                        <a:rPr lang="en-US" sz="1000" b="0" i="0" u="none" strike="noStrike" kern="1200" dirty="0">
                          <a:solidFill>
                            <a:srgbClr val="000000"/>
                          </a:solidFill>
                          <a:effectLst/>
                          <a:latin typeface="Calibri "/>
                          <a:ea typeface="+mn-ea"/>
                          <a:cs typeface="+mn-cs"/>
                        </a:rPr>
                        <a:t>The arts from </a:t>
                      </a:r>
                      <a:r>
                        <a:rPr lang="en-US" sz="1000" b="1" i="0" u="none" strike="noStrike" kern="1200" dirty="0">
                          <a:solidFill>
                            <a:srgbClr val="000000"/>
                          </a:solidFill>
                          <a:effectLst/>
                          <a:latin typeface="Calibri "/>
                          <a:ea typeface="+mn-ea"/>
                          <a:cs typeface="+mn-cs"/>
                        </a:rPr>
                        <a:t>different cultures </a:t>
                      </a:r>
                      <a:r>
                        <a:rPr lang="en-US" sz="1000" b="0" i="0" u="none" strike="noStrike" kern="1200" dirty="0">
                          <a:solidFill>
                            <a:srgbClr val="000000"/>
                          </a:solidFill>
                          <a:effectLst/>
                          <a:latin typeface="Calibri "/>
                          <a:ea typeface="+mn-ea"/>
                          <a:cs typeface="+mn-cs"/>
                        </a:rPr>
                        <a:t>give us an insight into the lives of people from different cultures</a:t>
                      </a:r>
                      <a:endParaRPr lang="en-IE" sz="1000" b="0" i="0" u="none" strike="noStrike" kern="1200" dirty="0">
                        <a:solidFill>
                          <a:srgbClr val="000000"/>
                        </a:solidFill>
                        <a:effectLst/>
                        <a:latin typeface="Calibri "/>
                        <a:ea typeface="+mn-ea"/>
                        <a:cs typeface="+mn-cs"/>
                      </a:endParaRPr>
                    </a:p>
                  </a:txBody>
                  <a:tcPr marL="5586" marR="5586" marT="5586"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35</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39</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29</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43</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49</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23</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Calibri "/>
                        </a:rPr>
                        <a:t>29</a:t>
                      </a:r>
                    </a:p>
                  </a:txBody>
                  <a:tcPr marL="9525" marR="9525" marT="9525" marB="0" anchor="ctr">
                    <a:solidFill>
                      <a:schemeClr val="bg1">
                        <a:lumMod val="95000"/>
                      </a:schemeClr>
                    </a:solidFill>
                  </a:tcPr>
                </a:tc>
                <a:extLst>
                  <a:ext uri="{0D108BD9-81ED-4DB2-BD59-A6C34878D82A}">
                    <a16:rowId xmlns="" xmlns:a16="http://schemas.microsoft.com/office/drawing/2014/main" val="899464544"/>
                  </a:ext>
                </a:extLst>
              </a:tr>
              <a:tr h="259278">
                <a:tc>
                  <a:txBody>
                    <a:bodyPr/>
                    <a:lstStyle/>
                    <a:p>
                      <a:pPr algn="l" fontAlgn="t"/>
                      <a:r>
                        <a:rPr lang="en-US" sz="1000" b="1" i="0" u="none" strike="noStrike" kern="1200" dirty="0">
                          <a:solidFill>
                            <a:srgbClr val="000000"/>
                          </a:solidFill>
                          <a:effectLst/>
                          <a:latin typeface="Calibri "/>
                          <a:ea typeface="+mn-ea"/>
                          <a:cs typeface="+mn-cs"/>
                        </a:rPr>
                        <a:t> I cannot afford to attend </a:t>
                      </a:r>
                      <a:r>
                        <a:rPr lang="en-US" sz="1000" b="0" i="0" u="none" strike="noStrike" kern="1200" dirty="0">
                          <a:solidFill>
                            <a:srgbClr val="000000"/>
                          </a:solidFill>
                          <a:effectLst/>
                          <a:latin typeface="Calibri "/>
                          <a:ea typeface="+mn-ea"/>
                          <a:cs typeface="+mn-cs"/>
                        </a:rPr>
                        <a:t>as many arts events as I might wish </a:t>
                      </a:r>
                      <a:endParaRPr lang="en-IE" sz="1000" b="0" i="0" u="none" strike="noStrike" kern="1200" dirty="0">
                        <a:solidFill>
                          <a:srgbClr val="000000"/>
                        </a:solidFill>
                        <a:effectLst/>
                        <a:latin typeface="Calibri "/>
                        <a:ea typeface="+mn-ea"/>
                        <a:cs typeface="+mn-cs"/>
                      </a:endParaRPr>
                    </a:p>
                  </a:txBody>
                  <a:tcPr marL="5586" marR="5586" marT="5586"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22</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22</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18</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21</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27</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15</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Calibri "/>
                        </a:rPr>
                        <a:t>24</a:t>
                      </a:r>
                    </a:p>
                  </a:txBody>
                  <a:tcPr marL="9525" marR="9525" marT="9525" marB="0" anchor="ctr">
                    <a:solidFill>
                      <a:schemeClr val="bg1">
                        <a:lumMod val="95000"/>
                      </a:schemeClr>
                    </a:solidFill>
                  </a:tcPr>
                </a:tc>
                <a:extLst>
                  <a:ext uri="{0D108BD9-81ED-4DB2-BD59-A6C34878D82A}">
                    <a16:rowId xmlns="" xmlns:a16="http://schemas.microsoft.com/office/drawing/2014/main" val="1019352571"/>
                  </a:ext>
                </a:extLst>
              </a:tr>
              <a:tr h="437802">
                <a:tc>
                  <a:txBody>
                    <a:bodyPr/>
                    <a:lstStyle/>
                    <a:p>
                      <a:pPr algn="l" fontAlgn="t"/>
                      <a:r>
                        <a:rPr lang="en-US" sz="1000" b="0" i="0" u="none" strike="noStrike" kern="1200" dirty="0">
                          <a:solidFill>
                            <a:srgbClr val="000000"/>
                          </a:solidFill>
                          <a:effectLst/>
                          <a:latin typeface="Calibri "/>
                          <a:ea typeface="+mn-ea"/>
                          <a:cs typeface="+mn-cs"/>
                        </a:rPr>
                        <a:t>There are </a:t>
                      </a:r>
                      <a:r>
                        <a:rPr lang="en-US" sz="1000" b="1" i="0" u="none" strike="noStrike" kern="1200" dirty="0">
                          <a:solidFill>
                            <a:srgbClr val="000000"/>
                          </a:solidFill>
                          <a:effectLst/>
                          <a:latin typeface="Calibri "/>
                          <a:ea typeface="+mn-ea"/>
                          <a:cs typeface="+mn-cs"/>
                        </a:rPr>
                        <a:t>equal opportunities </a:t>
                      </a:r>
                      <a:r>
                        <a:rPr lang="en-US" sz="1000" b="0" i="0" u="none" strike="noStrike" kern="1200" dirty="0">
                          <a:solidFill>
                            <a:srgbClr val="000000"/>
                          </a:solidFill>
                          <a:effectLst/>
                          <a:latin typeface="Calibri "/>
                          <a:ea typeface="+mn-ea"/>
                          <a:cs typeface="+mn-cs"/>
                        </a:rPr>
                        <a:t>for everyone living in Ireland to </a:t>
                      </a:r>
                      <a:r>
                        <a:rPr lang="en-US" sz="1000" b="1" i="0" u="none" strike="noStrike" kern="1200" dirty="0">
                          <a:solidFill>
                            <a:srgbClr val="000000"/>
                          </a:solidFill>
                          <a:effectLst/>
                          <a:latin typeface="Calibri "/>
                          <a:ea typeface="+mn-ea"/>
                          <a:cs typeface="+mn-cs"/>
                        </a:rPr>
                        <a:t>attend and participate </a:t>
                      </a:r>
                      <a:r>
                        <a:rPr lang="en-US" sz="1000" b="0" i="0" u="none" strike="noStrike" kern="1200" dirty="0">
                          <a:solidFill>
                            <a:srgbClr val="000000"/>
                          </a:solidFill>
                          <a:effectLst/>
                          <a:latin typeface="Calibri "/>
                          <a:ea typeface="+mn-ea"/>
                          <a:cs typeface="+mn-cs"/>
                        </a:rPr>
                        <a:t>in the arts, (regardless of class, age, ethnicity, disability </a:t>
                      </a:r>
                      <a:r>
                        <a:rPr lang="en-US" sz="1000" b="0" i="0" u="none" strike="noStrike" kern="1200" dirty="0" err="1">
                          <a:solidFill>
                            <a:srgbClr val="000000"/>
                          </a:solidFill>
                          <a:effectLst/>
                          <a:latin typeface="Calibri "/>
                          <a:ea typeface="+mn-ea"/>
                          <a:cs typeface="+mn-cs"/>
                        </a:rPr>
                        <a:t>etc</a:t>
                      </a:r>
                      <a:r>
                        <a:rPr lang="en-US" sz="1000" b="0" i="0" u="none" strike="noStrike" kern="1200" dirty="0">
                          <a:solidFill>
                            <a:srgbClr val="000000"/>
                          </a:solidFill>
                          <a:effectLst/>
                          <a:latin typeface="Calibri "/>
                          <a:ea typeface="+mn-ea"/>
                          <a:cs typeface="+mn-cs"/>
                        </a:rPr>
                        <a:t>) </a:t>
                      </a:r>
                      <a:endParaRPr lang="en-IE" sz="1000" b="0" i="0" u="none" strike="noStrike" kern="1200" dirty="0">
                        <a:solidFill>
                          <a:srgbClr val="000000"/>
                        </a:solidFill>
                        <a:effectLst/>
                        <a:latin typeface="Calibri "/>
                        <a:ea typeface="+mn-ea"/>
                        <a:cs typeface="+mn-cs"/>
                      </a:endParaRPr>
                    </a:p>
                  </a:txBody>
                  <a:tcPr marL="5586" marR="5586" marT="5586"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23</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22</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20</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21</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24</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20</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Calibri "/>
                        </a:rPr>
                        <a:t>28</a:t>
                      </a:r>
                    </a:p>
                  </a:txBody>
                  <a:tcPr marL="9525" marR="9525" marT="9525" marB="0" anchor="ctr">
                    <a:solidFill>
                      <a:schemeClr val="bg1">
                        <a:lumMod val="95000"/>
                      </a:schemeClr>
                    </a:solidFill>
                  </a:tcPr>
                </a:tc>
                <a:extLst>
                  <a:ext uri="{0D108BD9-81ED-4DB2-BD59-A6C34878D82A}">
                    <a16:rowId xmlns="" xmlns:a16="http://schemas.microsoft.com/office/drawing/2014/main" val="69821981"/>
                  </a:ext>
                </a:extLst>
              </a:tr>
              <a:tr h="249436">
                <a:tc>
                  <a:txBody>
                    <a:bodyPr/>
                    <a:lstStyle/>
                    <a:p>
                      <a:pPr algn="l" fontAlgn="t"/>
                      <a:r>
                        <a:rPr lang="en-US" sz="1000" b="0" i="0" u="none" strike="noStrike" kern="1200" dirty="0">
                          <a:solidFill>
                            <a:srgbClr val="000000"/>
                          </a:solidFill>
                          <a:effectLst/>
                          <a:latin typeface="Calibri "/>
                          <a:ea typeface="+mn-ea"/>
                          <a:cs typeface="+mn-cs"/>
                        </a:rPr>
                        <a:t>The arts make for a richer and more </a:t>
                      </a:r>
                      <a:r>
                        <a:rPr lang="en-US" sz="1000" b="1" i="0" u="none" strike="noStrike" kern="1200" dirty="0">
                          <a:solidFill>
                            <a:srgbClr val="000000"/>
                          </a:solidFill>
                          <a:effectLst/>
                          <a:latin typeface="Calibri "/>
                          <a:ea typeface="+mn-ea"/>
                          <a:cs typeface="+mn-cs"/>
                        </a:rPr>
                        <a:t>meaningful life </a:t>
                      </a:r>
                      <a:endParaRPr lang="en-IE" sz="1000" b="1" i="0" u="none" strike="noStrike" kern="1200" dirty="0">
                        <a:solidFill>
                          <a:srgbClr val="000000"/>
                        </a:solidFill>
                        <a:effectLst/>
                        <a:latin typeface="Calibri "/>
                        <a:ea typeface="+mn-ea"/>
                        <a:cs typeface="+mn-cs"/>
                      </a:endParaRPr>
                    </a:p>
                  </a:txBody>
                  <a:tcPr marL="5586" marR="5586" marT="5586"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30</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35</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28</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31</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51</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16</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Calibri "/>
                        </a:rPr>
                        <a:t>23</a:t>
                      </a:r>
                    </a:p>
                  </a:txBody>
                  <a:tcPr marL="9525" marR="9525" marT="9525" marB="0" anchor="ctr">
                    <a:solidFill>
                      <a:schemeClr val="bg1">
                        <a:lumMod val="95000"/>
                      </a:schemeClr>
                    </a:solidFill>
                  </a:tcPr>
                </a:tc>
                <a:extLst>
                  <a:ext uri="{0D108BD9-81ED-4DB2-BD59-A6C34878D82A}">
                    <a16:rowId xmlns="" xmlns:a16="http://schemas.microsoft.com/office/drawing/2014/main" val="1853951705"/>
                  </a:ext>
                </a:extLst>
              </a:tr>
              <a:tr h="249436">
                <a:tc>
                  <a:txBody>
                    <a:bodyPr/>
                    <a:lstStyle/>
                    <a:p>
                      <a:pPr algn="l" fontAlgn="t"/>
                      <a:r>
                        <a:rPr lang="en-US" sz="1000" b="0" i="0" u="none" strike="noStrike" kern="1200" dirty="0">
                          <a:solidFill>
                            <a:srgbClr val="000000"/>
                          </a:solidFill>
                          <a:effectLst/>
                          <a:latin typeface="Calibri "/>
                          <a:ea typeface="+mn-ea"/>
                          <a:cs typeface="+mn-cs"/>
                        </a:rPr>
                        <a:t>The arts play a </a:t>
                      </a:r>
                      <a:r>
                        <a:rPr lang="en-US" sz="1000" b="1" i="0" u="none" strike="noStrike" kern="1200" dirty="0">
                          <a:solidFill>
                            <a:srgbClr val="000000"/>
                          </a:solidFill>
                          <a:effectLst/>
                          <a:latin typeface="Calibri "/>
                          <a:ea typeface="+mn-ea"/>
                          <a:cs typeface="+mn-cs"/>
                        </a:rPr>
                        <a:t>significant part in my life</a:t>
                      </a:r>
                      <a:endParaRPr lang="en-IE" sz="1000" b="1" i="0" u="none" strike="noStrike" kern="1200" dirty="0">
                        <a:solidFill>
                          <a:srgbClr val="000000"/>
                        </a:solidFill>
                        <a:effectLst/>
                        <a:latin typeface="Calibri "/>
                        <a:ea typeface="+mn-ea"/>
                        <a:cs typeface="+mn-cs"/>
                      </a:endParaRPr>
                    </a:p>
                  </a:txBody>
                  <a:tcPr marL="5586" marR="5586" marT="5586"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16</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20</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12</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18</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33</a:t>
                      </a:r>
                    </a:p>
                  </a:txBody>
                  <a:tcPr marL="9525" marR="9525" marT="9525" marB="0" anchor="ctr">
                    <a:solidFill>
                      <a:schemeClr val="bg1">
                        <a:lumMod val="95000"/>
                      </a:schemeClr>
                    </a:solidFill>
                  </a:tcPr>
                </a:tc>
                <a:tc>
                  <a:txBody>
                    <a:bodyPr/>
                    <a:lstStyle/>
                    <a:p>
                      <a:pPr algn="ctr" fontAlgn="t"/>
                      <a:r>
                        <a:rPr lang="en-IE" sz="1000" b="0" i="0" u="none" strike="noStrike">
                          <a:solidFill>
                            <a:srgbClr val="000000"/>
                          </a:solidFill>
                          <a:effectLst/>
                          <a:latin typeface="Calibri "/>
                        </a:rPr>
                        <a:t>8</a:t>
                      </a:r>
                    </a:p>
                  </a:txBody>
                  <a:tcPr marL="9525" marR="9525" marT="9525" marB="0" anchor="ctr">
                    <a:solidFill>
                      <a:schemeClr val="bg1">
                        <a:lumMod val="95000"/>
                      </a:schemeClr>
                    </a:solidFill>
                  </a:tcPr>
                </a:tc>
                <a:tc>
                  <a:txBody>
                    <a:bodyPr/>
                    <a:lstStyle/>
                    <a:p>
                      <a:pPr algn="ctr" fontAlgn="t"/>
                      <a:r>
                        <a:rPr lang="en-IE" sz="1000" b="0" i="0" u="none" strike="noStrike" dirty="0">
                          <a:solidFill>
                            <a:srgbClr val="000000"/>
                          </a:solidFill>
                          <a:effectLst/>
                          <a:latin typeface="Calibri "/>
                        </a:rPr>
                        <a:t>10</a:t>
                      </a:r>
                    </a:p>
                  </a:txBody>
                  <a:tcPr marL="9525" marR="9525" marT="9525" marB="0" anchor="ctr">
                    <a:solidFill>
                      <a:schemeClr val="bg1">
                        <a:lumMod val="95000"/>
                      </a:schemeClr>
                    </a:solidFill>
                  </a:tcPr>
                </a:tc>
                <a:extLst>
                  <a:ext uri="{0D108BD9-81ED-4DB2-BD59-A6C34878D82A}">
                    <a16:rowId xmlns="" xmlns:a16="http://schemas.microsoft.com/office/drawing/2014/main" val="1892883541"/>
                  </a:ext>
                </a:extLst>
              </a:tr>
            </a:tbl>
          </a:graphicData>
        </a:graphic>
      </p:graphicFrame>
    </p:spTree>
    <p:extLst>
      <p:ext uri="{BB962C8B-B14F-4D97-AF65-F5344CB8AC3E}">
        <p14:creationId xmlns:p14="http://schemas.microsoft.com/office/powerpoint/2010/main" val="4160912544"/>
      </p:ext>
    </p:extLst>
  </p:cSld>
  <p:clrMapOvr>
    <a:masterClrMapping/>
  </p:clrMapOvr>
  <p:transition spd="slow">
    <p:wipe dir="r"/>
  </p:transition>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860E3E75-D848-4791-9B00-F6DDAE95FFD8}"/>
              </a:ext>
            </a:extLst>
          </p:cNvPr>
          <p:cNvSpPr>
            <a:spLocks noGrp="1"/>
          </p:cNvSpPr>
          <p:nvPr>
            <p:ph type="body" sz="quarter" idx="49"/>
          </p:nvPr>
        </p:nvSpPr>
        <p:spPr/>
        <p:txBody>
          <a:bodyPr/>
          <a:lstStyle/>
          <a:p>
            <a:r>
              <a:rPr lang="en-IE" dirty="0">
                <a:solidFill>
                  <a:prstClr val="white">
                    <a:lumMod val="50000"/>
                  </a:prstClr>
                </a:solidFill>
              </a:rPr>
              <a:t>Base : All Adults n - 1303</a:t>
            </a:r>
            <a:endParaRPr lang="en-IE" dirty="0"/>
          </a:p>
        </p:txBody>
      </p:sp>
      <p:sp>
        <p:nvSpPr>
          <p:cNvPr id="7" name="Title 1"/>
          <p:cNvSpPr>
            <a:spLocks noGrp="1"/>
          </p:cNvSpPr>
          <p:nvPr>
            <p:ph type="title"/>
          </p:nvPr>
        </p:nvSpPr>
        <p:spPr/>
        <p:txBody>
          <a:bodyPr anchor="t">
            <a:normAutofit fontScale="90000"/>
          </a:bodyPr>
          <a:lstStyle/>
          <a:p>
            <a:r>
              <a:rPr lang="en-US" dirty="0"/>
              <a:t>Attitudes Towards the Arts II</a:t>
            </a:r>
            <a:endParaRPr lang="en-IE" sz="2176" dirty="0"/>
          </a:p>
        </p:txBody>
      </p:sp>
      <p:sp>
        <p:nvSpPr>
          <p:cNvPr id="4" name="Text Placeholder 3">
            <a:extLst>
              <a:ext uri="{FF2B5EF4-FFF2-40B4-BE49-F238E27FC236}">
                <a16:creationId xmlns="" xmlns:a16="http://schemas.microsoft.com/office/drawing/2014/main" id="{0D9915B9-7BE9-49A4-A5DA-30AB43402DAC}"/>
              </a:ext>
            </a:extLst>
          </p:cNvPr>
          <p:cNvSpPr>
            <a:spLocks noGrp="1"/>
          </p:cNvSpPr>
          <p:nvPr>
            <p:ph type="body" sz="quarter" idx="60"/>
          </p:nvPr>
        </p:nvSpPr>
        <p:spPr/>
        <p:txBody>
          <a:bodyPr/>
          <a:lstStyle/>
          <a:p>
            <a:pPr fontAlgn="t"/>
            <a:r>
              <a:rPr lang="en-IE" i="0" dirty="0"/>
              <a:t>Q.31 How much do you agree or disagree with each of the following statements </a:t>
            </a:r>
          </a:p>
          <a:p>
            <a:endParaRPr lang="en-IE" dirty="0"/>
          </a:p>
        </p:txBody>
      </p:sp>
      <p:graphicFrame>
        <p:nvGraphicFramePr>
          <p:cNvPr id="2" name="Table 1">
            <a:extLst>
              <a:ext uri="{FF2B5EF4-FFF2-40B4-BE49-F238E27FC236}">
                <a16:creationId xmlns="" xmlns:a16="http://schemas.microsoft.com/office/drawing/2014/main" id="{E0396E25-1288-4035-86C6-D50114DBB006}"/>
              </a:ext>
            </a:extLst>
          </p:cNvPr>
          <p:cNvGraphicFramePr>
            <a:graphicFrameLocks noGrp="1"/>
          </p:cNvGraphicFramePr>
          <p:nvPr>
            <p:extLst>
              <p:ext uri="{D42A27DB-BD31-4B8C-83A1-F6EECF244321}">
                <p14:modId xmlns:p14="http://schemas.microsoft.com/office/powerpoint/2010/main" val="3390378428"/>
              </p:ext>
            </p:extLst>
          </p:nvPr>
        </p:nvGraphicFramePr>
        <p:xfrm>
          <a:off x="969888" y="1453846"/>
          <a:ext cx="8292708" cy="3376042"/>
        </p:xfrm>
        <a:graphic>
          <a:graphicData uri="http://schemas.openxmlformats.org/drawingml/2006/table">
            <a:tbl>
              <a:tblPr>
                <a:tableStyleId>{5C22544A-7EE6-4342-B048-85BDC9FD1C3A}</a:tableStyleId>
              </a:tblPr>
              <a:tblGrid>
                <a:gridCol w="2677174">
                  <a:extLst>
                    <a:ext uri="{9D8B030D-6E8A-4147-A177-3AD203B41FA5}">
                      <a16:colId xmlns="" xmlns:a16="http://schemas.microsoft.com/office/drawing/2014/main" val="2473096392"/>
                    </a:ext>
                  </a:extLst>
                </a:gridCol>
                <a:gridCol w="848860">
                  <a:extLst>
                    <a:ext uri="{9D8B030D-6E8A-4147-A177-3AD203B41FA5}">
                      <a16:colId xmlns="" xmlns:a16="http://schemas.microsoft.com/office/drawing/2014/main" val="742325161"/>
                    </a:ext>
                  </a:extLst>
                </a:gridCol>
                <a:gridCol w="848860">
                  <a:extLst>
                    <a:ext uri="{9D8B030D-6E8A-4147-A177-3AD203B41FA5}">
                      <a16:colId xmlns="" xmlns:a16="http://schemas.microsoft.com/office/drawing/2014/main" val="3012688645"/>
                    </a:ext>
                  </a:extLst>
                </a:gridCol>
                <a:gridCol w="894858">
                  <a:extLst>
                    <a:ext uri="{9D8B030D-6E8A-4147-A177-3AD203B41FA5}">
                      <a16:colId xmlns="" xmlns:a16="http://schemas.microsoft.com/office/drawing/2014/main" val="2202898782"/>
                    </a:ext>
                  </a:extLst>
                </a:gridCol>
                <a:gridCol w="755739">
                  <a:extLst>
                    <a:ext uri="{9D8B030D-6E8A-4147-A177-3AD203B41FA5}">
                      <a16:colId xmlns="" xmlns:a16="http://schemas.microsoft.com/office/drawing/2014/main" val="2825986149"/>
                    </a:ext>
                  </a:extLst>
                </a:gridCol>
                <a:gridCol w="895984">
                  <a:extLst>
                    <a:ext uri="{9D8B030D-6E8A-4147-A177-3AD203B41FA5}">
                      <a16:colId xmlns="" xmlns:a16="http://schemas.microsoft.com/office/drawing/2014/main" val="2791914485"/>
                    </a:ext>
                  </a:extLst>
                </a:gridCol>
                <a:gridCol w="615494">
                  <a:extLst>
                    <a:ext uri="{9D8B030D-6E8A-4147-A177-3AD203B41FA5}">
                      <a16:colId xmlns="" xmlns:a16="http://schemas.microsoft.com/office/drawing/2014/main" val="3772999047"/>
                    </a:ext>
                  </a:extLst>
                </a:gridCol>
                <a:gridCol w="755739">
                  <a:extLst>
                    <a:ext uri="{9D8B030D-6E8A-4147-A177-3AD203B41FA5}">
                      <a16:colId xmlns="" xmlns:a16="http://schemas.microsoft.com/office/drawing/2014/main" val="4286436957"/>
                    </a:ext>
                  </a:extLst>
                </a:gridCol>
              </a:tblGrid>
              <a:tr h="408028">
                <a:tc rowSpan="2">
                  <a:txBody>
                    <a:bodyPr/>
                    <a:lstStyle/>
                    <a:p>
                      <a:pPr algn="ctr" fontAlgn="t"/>
                      <a:r>
                        <a:rPr lang="en-IE" sz="1100" u="none" strike="noStrike" dirty="0">
                          <a:solidFill>
                            <a:schemeClr val="tx1"/>
                          </a:solidFill>
                          <a:effectLst/>
                          <a:latin typeface="+mn-lt"/>
                        </a:rPr>
                        <a:t> </a:t>
                      </a:r>
                      <a:endParaRPr lang="en-IE" sz="1100" b="0" i="0" u="none" strike="noStrike" dirty="0">
                        <a:solidFill>
                          <a:schemeClr val="tx1"/>
                        </a:solidFill>
                        <a:effectLst/>
                        <a:latin typeface="+mn-lt"/>
                      </a:endParaRPr>
                    </a:p>
                  </a:txBody>
                  <a:tcPr marL="5586" marR="5586" marT="5586" marB="0" anchor="ctr">
                    <a:solidFill>
                      <a:srgbClr val="FED402"/>
                    </a:solidFill>
                  </a:tcPr>
                </a:tc>
                <a:tc rowSpan="2">
                  <a:txBody>
                    <a:bodyPr/>
                    <a:lstStyle/>
                    <a:p>
                      <a:pPr algn="ctr" fontAlgn="t"/>
                      <a:r>
                        <a:rPr lang="en-IE" sz="1100" b="1" u="none" strike="noStrike" dirty="0">
                          <a:solidFill>
                            <a:schemeClr val="tx1"/>
                          </a:solidFill>
                          <a:effectLst/>
                          <a:latin typeface="+mn-lt"/>
                        </a:rPr>
                        <a:t>Total</a:t>
                      </a:r>
                      <a:endParaRPr lang="en-IE" sz="1100" b="1" i="0" u="none" strike="noStrike" dirty="0">
                        <a:solidFill>
                          <a:schemeClr val="tx1"/>
                        </a:solidFill>
                        <a:effectLst/>
                        <a:latin typeface="+mn-lt"/>
                      </a:endParaRPr>
                    </a:p>
                  </a:txBody>
                  <a:tcPr marL="5586" marR="5586" marT="5586" marB="0" anchor="ctr">
                    <a:solidFill>
                      <a:srgbClr val="FED402"/>
                    </a:solidFill>
                  </a:tcPr>
                </a:tc>
                <a:tc gridSpan="6">
                  <a:txBody>
                    <a:bodyPr/>
                    <a:lstStyle/>
                    <a:p>
                      <a:pPr algn="ctr" fontAlgn="t"/>
                      <a:r>
                        <a:rPr lang="en-IE" sz="1100" b="1" i="0" u="none" strike="noStrike" dirty="0">
                          <a:solidFill>
                            <a:schemeClr val="tx1"/>
                          </a:solidFill>
                          <a:effectLst/>
                          <a:latin typeface="+mn-lt"/>
                        </a:rPr>
                        <a:t>Arts Goers</a:t>
                      </a:r>
                    </a:p>
                  </a:txBody>
                  <a:tcPr marL="8637" marR="8637" marT="8637" marB="0" anchor="ctr">
                    <a:solidFill>
                      <a:srgbClr val="FED402"/>
                    </a:solidFill>
                  </a:tcPr>
                </a:tc>
                <a:tc hMerge="1">
                  <a:txBody>
                    <a:bodyPr/>
                    <a:lstStyle/>
                    <a:p>
                      <a:endParaRPr lang="en-IE"/>
                    </a:p>
                  </a:txBody>
                  <a:tcPr/>
                </a:tc>
                <a:tc hMerge="1">
                  <a:txBody>
                    <a:bodyPr/>
                    <a:lstStyle/>
                    <a:p>
                      <a:endParaRPr lang="en-IE"/>
                    </a:p>
                  </a:txBody>
                  <a:tcPr>
                    <a:solidFill>
                      <a:schemeClr val="accent1"/>
                    </a:solidFill>
                  </a:tcPr>
                </a:tc>
                <a:tc hMerge="1">
                  <a:txBody>
                    <a:bodyPr/>
                    <a:lstStyle/>
                    <a:p>
                      <a:endParaRPr lang="en-IE"/>
                    </a:p>
                  </a:txBody>
                  <a:tcPr/>
                </a:tc>
                <a:tc hMerge="1">
                  <a:txBody>
                    <a:bodyPr/>
                    <a:lstStyle/>
                    <a:p>
                      <a:endParaRPr lang="en-IE"/>
                    </a:p>
                  </a:txBody>
                  <a:tcPr/>
                </a:tc>
                <a:tc hMerge="1">
                  <a:txBody>
                    <a:bodyPr/>
                    <a:lstStyle/>
                    <a:p>
                      <a:endParaRPr lang="en-IE" dirty="0"/>
                    </a:p>
                  </a:txBody>
                  <a:tcPr>
                    <a:solidFill>
                      <a:schemeClr val="accent1"/>
                    </a:solidFill>
                  </a:tcPr>
                </a:tc>
                <a:extLst>
                  <a:ext uri="{0D108BD9-81ED-4DB2-BD59-A6C34878D82A}">
                    <a16:rowId xmlns="" xmlns:a16="http://schemas.microsoft.com/office/drawing/2014/main" val="683185702"/>
                  </a:ext>
                </a:extLst>
              </a:tr>
              <a:tr h="977094">
                <a:tc vMerge="1">
                  <a:txBody>
                    <a:bodyPr/>
                    <a:lstStyle/>
                    <a:p>
                      <a:endParaRPr lang="en-IE"/>
                    </a:p>
                  </a:txBody>
                  <a:tcPr/>
                </a:tc>
                <a:tc vMerge="1">
                  <a:txBody>
                    <a:bodyPr/>
                    <a:lstStyle/>
                    <a:p>
                      <a:endParaRPr lang="en-IE"/>
                    </a:p>
                  </a:txBody>
                  <a:tcPr/>
                </a:tc>
                <a:tc>
                  <a:txBody>
                    <a:bodyPr/>
                    <a:lstStyle/>
                    <a:p>
                      <a:pPr algn="ctr" fontAlgn="t"/>
                      <a:r>
                        <a:rPr lang="en-IE" sz="1100" b="0" i="0" u="none" strike="noStrike" dirty="0">
                          <a:solidFill>
                            <a:schemeClr val="tx1"/>
                          </a:solidFill>
                          <a:effectLst/>
                          <a:latin typeface="+mn-lt"/>
                        </a:rPr>
                        <a:t>Any arts goers</a:t>
                      </a:r>
                    </a:p>
                  </a:txBody>
                  <a:tcPr marL="8637" marR="8637" marT="8637" marB="0" anchor="ctr">
                    <a:solidFill>
                      <a:srgbClr val="FED402"/>
                    </a:solidFill>
                  </a:tcPr>
                </a:tc>
                <a:tc>
                  <a:txBody>
                    <a:bodyPr/>
                    <a:lstStyle/>
                    <a:p>
                      <a:pPr algn="ctr" fontAlgn="t"/>
                      <a:r>
                        <a:rPr lang="en-IE" sz="1100" b="0" i="0" u="none" strike="noStrike" dirty="0">
                          <a:solidFill>
                            <a:schemeClr val="tx1"/>
                          </a:solidFill>
                          <a:effectLst/>
                          <a:latin typeface="+mn-lt"/>
                        </a:rPr>
                        <a:t>Occasional</a:t>
                      </a:r>
                    </a:p>
                  </a:txBody>
                  <a:tcPr marL="8637" marR="8637" marT="8637" marB="0" anchor="ctr">
                    <a:solidFill>
                      <a:srgbClr val="FED402"/>
                    </a:solidFill>
                  </a:tcPr>
                </a:tc>
                <a:tc>
                  <a:txBody>
                    <a:bodyPr/>
                    <a:lstStyle/>
                    <a:p>
                      <a:pPr algn="ctr" fontAlgn="t"/>
                      <a:r>
                        <a:rPr lang="en-IE" sz="1100" b="0" i="0" u="none" strike="noStrike" dirty="0">
                          <a:solidFill>
                            <a:schemeClr val="tx1"/>
                          </a:solidFill>
                          <a:effectLst/>
                          <a:latin typeface="+mn-lt"/>
                        </a:rPr>
                        <a:t>Regular</a:t>
                      </a:r>
                    </a:p>
                  </a:txBody>
                  <a:tcPr marL="8637" marR="8637" marT="8637" marB="0" anchor="ctr">
                    <a:solidFill>
                      <a:srgbClr val="FED402"/>
                    </a:solidFill>
                  </a:tcPr>
                </a:tc>
                <a:tc>
                  <a:txBody>
                    <a:bodyPr/>
                    <a:lstStyle/>
                    <a:p>
                      <a:pPr algn="ctr" fontAlgn="t"/>
                      <a:r>
                        <a:rPr lang="en-IE" sz="1100" b="0" i="0" u="none" strike="noStrike" dirty="0">
                          <a:solidFill>
                            <a:schemeClr val="tx1"/>
                          </a:solidFill>
                          <a:effectLst/>
                          <a:latin typeface="+mn-lt"/>
                        </a:rPr>
                        <a:t>Aficionados</a:t>
                      </a:r>
                    </a:p>
                  </a:txBody>
                  <a:tcPr marL="8637" marR="8637" marT="8637" marB="0" anchor="ctr">
                    <a:solidFill>
                      <a:srgbClr val="FED402"/>
                    </a:solidFill>
                  </a:tcPr>
                </a:tc>
                <a:tc>
                  <a:txBody>
                    <a:bodyPr/>
                    <a:lstStyle/>
                    <a:p>
                      <a:pPr algn="ctr" fontAlgn="t"/>
                      <a:r>
                        <a:rPr lang="en-IE" sz="1100" b="0" i="0" u="none" strike="noStrike" dirty="0">
                          <a:solidFill>
                            <a:schemeClr val="tx1"/>
                          </a:solidFill>
                          <a:effectLst/>
                          <a:latin typeface="+mn-lt"/>
                        </a:rPr>
                        <a:t>Films</a:t>
                      </a:r>
                    </a:p>
                    <a:p>
                      <a:pPr algn="ctr" fontAlgn="t"/>
                      <a:r>
                        <a:rPr lang="en-IE" sz="1100" b="0" i="0" u="none" strike="noStrike" dirty="0">
                          <a:solidFill>
                            <a:schemeClr val="tx1"/>
                          </a:solidFill>
                          <a:effectLst/>
                          <a:latin typeface="+mn-lt"/>
                        </a:rPr>
                        <a:t>ONLY</a:t>
                      </a:r>
                    </a:p>
                  </a:txBody>
                  <a:tcPr marL="8637" marR="8637" marT="8637" marB="0" anchor="ctr">
                    <a:solidFill>
                      <a:srgbClr val="FED402"/>
                    </a:solidFill>
                  </a:tcPr>
                </a:tc>
                <a:tc>
                  <a:txBody>
                    <a:bodyPr/>
                    <a:lstStyle/>
                    <a:p>
                      <a:pPr algn="ctr" fontAlgn="t"/>
                      <a:r>
                        <a:rPr lang="en-IE" sz="1100" b="0" i="0" u="none" strike="noStrike" dirty="0">
                          <a:solidFill>
                            <a:schemeClr val="tx1"/>
                          </a:solidFill>
                          <a:effectLst/>
                          <a:latin typeface="+mn-lt"/>
                        </a:rPr>
                        <a:t>None</a:t>
                      </a:r>
                    </a:p>
                  </a:txBody>
                  <a:tcPr marL="8637" marR="8637" marT="8637" marB="0" anchor="ctr">
                    <a:solidFill>
                      <a:srgbClr val="FED402"/>
                    </a:solidFill>
                  </a:tcPr>
                </a:tc>
                <a:extLst>
                  <a:ext uri="{0D108BD9-81ED-4DB2-BD59-A6C34878D82A}">
                    <a16:rowId xmlns="" xmlns:a16="http://schemas.microsoft.com/office/drawing/2014/main" val="3572103902"/>
                  </a:ext>
                </a:extLst>
              </a:tr>
              <a:tr h="203477">
                <a:tc>
                  <a:txBody>
                    <a:bodyPr/>
                    <a:lstStyle/>
                    <a:p>
                      <a:pPr algn="l" fontAlgn="t"/>
                      <a:r>
                        <a:rPr lang="en-IE" sz="1100" i="1" u="none" strike="noStrike" dirty="0">
                          <a:solidFill>
                            <a:schemeClr val="bg1"/>
                          </a:solidFill>
                          <a:effectLst/>
                          <a:latin typeface="+mn-lt"/>
                        </a:rPr>
                        <a:t>UNWTD</a:t>
                      </a:r>
                      <a:endParaRPr lang="en-IE" sz="1100" b="0" i="1" u="none" strike="noStrike" dirty="0">
                        <a:solidFill>
                          <a:schemeClr val="bg1"/>
                        </a:solidFill>
                        <a:effectLst/>
                        <a:latin typeface="+mn-lt"/>
                      </a:endParaRPr>
                    </a:p>
                  </a:txBody>
                  <a:tcPr marL="5586" marR="5586" marT="5586" marB="0">
                    <a:solidFill>
                      <a:schemeClr val="bg1">
                        <a:lumMod val="75000"/>
                      </a:schemeClr>
                    </a:solidFill>
                  </a:tcPr>
                </a:tc>
                <a:tc>
                  <a:txBody>
                    <a:bodyPr/>
                    <a:lstStyle/>
                    <a:p>
                      <a:pPr algn="ctr" fontAlgn="t"/>
                      <a:r>
                        <a:rPr lang="en-IE" sz="800" b="0" i="1" u="none" strike="noStrike" dirty="0">
                          <a:solidFill>
                            <a:schemeClr val="bg1"/>
                          </a:solidFill>
                          <a:effectLst/>
                          <a:latin typeface="Tahoma" panose="020B0604030504040204" pitchFamily="34" charset="0"/>
                        </a:rPr>
                        <a:t>1303</a:t>
                      </a:r>
                    </a:p>
                  </a:txBody>
                  <a:tcPr marL="9525" marR="9525" marT="9525" marB="0" anchor="ctr">
                    <a:solidFill>
                      <a:schemeClr val="bg1">
                        <a:lumMod val="75000"/>
                      </a:schemeClr>
                    </a:solidFill>
                  </a:tcPr>
                </a:tc>
                <a:tc>
                  <a:txBody>
                    <a:bodyPr/>
                    <a:lstStyle/>
                    <a:p>
                      <a:pPr algn="ctr" fontAlgn="t"/>
                      <a:r>
                        <a:rPr lang="en-IE" sz="800" b="0" i="1" u="none" strike="noStrike" dirty="0">
                          <a:solidFill>
                            <a:schemeClr val="bg1"/>
                          </a:solidFill>
                          <a:effectLst/>
                          <a:latin typeface="Tahoma" panose="020B0604030504040204" pitchFamily="34" charset="0"/>
                        </a:rPr>
                        <a:t>889</a:t>
                      </a:r>
                    </a:p>
                  </a:txBody>
                  <a:tcPr marL="9525" marR="9525" marT="9525" marB="0" anchor="ctr">
                    <a:solidFill>
                      <a:schemeClr val="bg1">
                        <a:lumMod val="75000"/>
                      </a:schemeClr>
                    </a:solidFill>
                  </a:tcPr>
                </a:tc>
                <a:tc>
                  <a:txBody>
                    <a:bodyPr/>
                    <a:lstStyle/>
                    <a:p>
                      <a:pPr algn="ctr" fontAlgn="t"/>
                      <a:r>
                        <a:rPr lang="en-IE" sz="800" b="0" i="1" u="none" strike="noStrike" dirty="0">
                          <a:solidFill>
                            <a:schemeClr val="bg1"/>
                          </a:solidFill>
                          <a:effectLst/>
                          <a:latin typeface="Tahoma" panose="020B0604030504040204" pitchFamily="34" charset="0"/>
                        </a:rPr>
                        <a:t>341</a:t>
                      </a:r>
                    </a:p>
                  </a:txBody>
                  <a:tcPr marL="9525" marR="9525" marT="9525" marB="0" anchor="ctr">
                    <a:solidFill>
                      <a:schemeClr val="bg1">
                        <a:lumMod val="75000"/>
                      </a:schemeClr>
                    </a:solidFill>
                  </a:tcPr>
                </a:tc>
                <a:tc>
                  <a:txBody>
                    <a:bodyPr/>
                    <a:lstStyle/>
                    <a:p>
                      <a:pPr algn="ctr" fontAlgn="t"/>
                      <a:r>
                        <a:rPr lang="en-IE" sz="800" b="0" i="1" u="none" strike="noStrike" dirty="0">
                          <a:solidFill>
                            <a:schemeClr val="bg1"/>
                          </a:solidFill>
                          <a:effectLst/>
                          <a:latin typeface="Tahoma" panose="020B0604030504040204" pitchFamily="34" charset="0"/>
                        </a:rPr>
                        <a:t>305</a:t>
                      </a:r>
                    </a:p>
                  </a:txBody>
                  <a:tcPr marL="9525" marR="9525" marT="9525" marB="0" anchor="ctr">
                    <a:solidFill>
                      <a:schemeClr val="bg1">
                        <a:lumMod val="75000"/>
                      </a:schemeClr>
                    </a:solidFill>
                  </a:tcPr>
                </a:tc>
                <a:tc>
                  <a:txBody>
                    <a:bodyPr/>
                    <a:lstStyle/>
                    <a:p>
                      <a:pPr algn="ctr" fontAlgn="t"/>
                      <a:r>
                        <a:rPr lang="en-IE" sz="800" b="0" i="1" u="none" strike="noStrike" dirty="0">
                          <a:solidFill>
                            <a:schemeClr val="bg1"/>
                          </a:solidFill>
                          <a:effectLst/>
                          <a:latin typeface="Tahoma" panose="020B0604030504040204" pitchFamily="34" charset="0"/>
                        </a:rPr>
                        <a:t>243</a:t>
                      </a:r>
                    </a:p>
                  </a:txBody>
                  <a:tcPr marL="9525" marR="9525" marT="9525" marB="0" anchor="ctr">
                    <a:solidFill>
                      <a:schemeClr val="bg1">
                        <a:lumMod val="75000"/>
                      </a:schemeClr>
                    </a:solidFill>
                  </a:tcPr>
                </a:tc>
                <a:tc>
                  <a:txBody>
                    <a:bodyPr/>
                    <a:lstStyle/>
                    <a:p>
                      <a:pPr algn="ctr" fontAlgn="t"/>
                      <a:r>
                        <a:rPr lang="en-IE" sz="800" b="0" i="1" u="none" strike="noStrike">
                          <a:solidFill>
                            <a:schemeClr val="bg1"/>
                          </a:solidFill>
                          <a:effectLst/>
                          <a:latin typeface="Tahoma" panose="020B0604030504040204" pitchFamily="34" charset="0"/>
                        </a:rPr>
                        <a:t>111</a:t>
                      </a:r>
                    </a:p>
                  </a:txBody>
                  <a:tcPr marL="9525" marR="9525" marT="9525" marB="0" anchor="ctr">
                    <a:solidFill>
                      <a:schemeClr val="bg1">
                        <a:lumMod val="75000"/>
                      </a:schemeClr>
                    </a:solidFill>
                  </a:tcPr>
                </a:tc>
                <a:tc>
                  <a:txBody>
                    <a:bodyPr/>
                    <a:lstStyle/>
                    <a:p>
                      <a:pPr algn="ctr" fontAlgn="t"/>
                      <a:r>
                        <a:rPr lang="en-IE" sz="800" b="0" i="1" u="none" strike="noStrike" dirty="0">
                          <a:solidFill>
                            <a:schemeClr val="bg1"/>
                          </a:solidFill>
                          <a:effectLst/>
                          <a:latin typeface="Tahoma" panose="020B0604030504040204" pitchFamily="34" charset="0"/>
                        </a:rPr>
                        <a:t>302</a:t>
                      </a:r>
                    </a:p>
                  </a:txBody>
                  <a:tcPr marL="9525" marR="9525" marT="9525" marB="0" anchor="ctr">
                    <a:solidFill>
                      <a:schemeClr val="bg1">
                        <a:lumMod val="75000"/>
                      </a:schemeClr>
                    </a:solidFill>
                  </a:tcPr>
                </a:tc>
                <a:extLst>
                  <a:ext uri="{0D108BD9-81ED-4DB2-BD59-A6C34878D82A}">
                    <a16:rowId xmlns="" xmlns:a16="http://schemas.microsoft.com/office/drawing/2014/main" val="4026998718"/>
                  </a:ext>
                </a:extLst>
              </a:tr>
              <a:tr h="199919">
                <a:tc>
                  <a:txBody>
                    <a:bodyPr/>
                    <a:lstStyle/>
                    <a:p>
                      <a:pPr algn="l" fontAlgn="t"/>
                      <a:endParaRPr lang="en-IE" sz="1100" b="0" i="1" u="none" strike="noStrike" dirty="0">
                        <a:solidFill>
                          <a:schemeClr val="bg1"/>
                        </a:solidFill>
                        <a:effectLst/>
                        <a:latin typeface="+mn-lt"/>
                      </a:endParaRPr>
                    </a:p>
                  </a:txBody>
                  <a:tcPr marL="5586" marR="5586" marT="5586" marB="0">
                    <a:solidFill>
                      <a:schemeClr val="bg1">
                        <a:lumMod val="75000"/>
                      </a:schemeClr>
                    </a:solidFill>
                  </a:tcPr>
                </a:tc>
                <a:tc>
                  <a:txBody>
                    <a:bodyPr/>
                    <a:lstStyle/>
                    <a:p>
                      <a:pPr algn="ctr" fontAlgn="t"/>
                      <a:r>
                        <a:rPr lang="en-IE" sz="1100" b="0" i="1" u="none" strike="noStrike" dirty="0">
                          <a:solidFill>
                            <a:schemeClr val="bg1"/>
                          </a:solidFill>
                          <a:effectLst/>
                          <a:latin typeface="+mn-lt"/>
                        </a:rPr>
                        <a:t>%</a:t>
                      </a:r>
                    </a:p>
                  </a:txBody>
                  <a:tcPr marL="5586" marR="5586" marT="5586" marB="0">
                    <a:solidFill>
                      <a:schemeClr val="bg1">
                        <a:lumMod val="75000"/>
                      </a:schemeClr>
                    </a:solidFill>
                  </a:tcPr>
                </a:tc>
                <a:tc>
                  <a:txBody>
                    <a:bodyPr/>
                    <a:lstStyle/>
                    <a:p>
                      <a:pPr marL="0" marR="0" lvl="0" indent="0" algn="ctr" defTabSz="497693" rtl="0" eaLnBrk="1" fontAlgn="t" latinLnBrk="0" hangingPunct="1">
                        <a:lnSpc>
                          <a:spcPct val="100000"/>
                        </a:lnSpc>
                        <a:spcBef>
                          <a:spcPts val="0"/>
                        </a:spcBef>
                        <a:spcAft>
                          <a:spcPts val="0"/>
                        </a:spcAft>
                        <a:buClrTx/>
                        <a:buSzTx/>
                        <a:buFontTx/>
                        <a:buNone/>
                        <a:tabLst/>
                        <a:defRPr/>
                      </a:pPr>
                      <a:r>
                        <a:rPr kumimoji="0" lang="en-IE" sz="1100" b="0" i="1" u="none" strike="noStrike" kern="1200" cap="none" spc="0" normalizeH="0" baseline="0" noProof="0" dirty="0">
                          <a:ln>
                            <a:noFill/>
                          </a:ln>
                          <a:solidFill>
                            <a:schemeClr val="bg1"/>
                          </a:solidFill>
                          <a:effectLst/>
                          <a:uLnTx/>
                          <a:uFillTx/>
                          <a:latin typeface="+mn-lt"/>
                          <a:ea typeface="+mn-ea"/>
                          <a:cs typeface="+mn-cs"/>
                        </a:rPr>
                        <a:t>%</a:t>
                      </a:r>
                    </a:p>
                  </a:txBody>
                  <a:tcPr marL="5586" marR="5586" marT="5586" marB="0">
                    <a:solidFill>
                      <a:schemeClr val="bg1">
                        <a:lumMod val="75000"/>
                      </a:schemeClr>
                    </a:solidFill>
                  </a:tcPr>
                </a:tc>
                <a:tc>
                  <a:txBody>
                    <a:bodyPr/>
                    <a:lstStyle/>
                    <a:p>
                      <a:pPr marL="0" marR="0" lvl="0" indent="0" algn="ctr" defTabSz="497693" rtl="0" eaLnBrk="1" fontAlgn="t" latinLnBrk="0" hangingPunct="1">
                        <a:lnSpc>
                          <a:spcPct val="100000"/>
                        </a:lnSpc>
                        <a:spcBef>
                          <a:spcPts val="0"/>
                        </a:spcBef>
                        <a:spcAft>
                          <a:spcPts val="0"/>
                        </a:spcAft>
                        <a:buClrTx/>
                        <a:buSzTx/>
                        <a:buFontTx/>
                        <a:buNone/>
                        <a:tabLst/>
                        <a:defRPr/>
                      </a:pPr>
                      <a:r>
                        <a:rPr kumimoji="0" lang="en-IE" sz="1100" b="0" i="1" u="none" strike="noStrike" kern="1200" cap="none" spc="0" normalizeH="0" baseline="0" noProof="0" dirty="0">
                          <a:ln>
                            <a:noFill/>
                          </a:ln>
                          <a:solidFill>
                            <a:schemeClr val="bg1"/>
                          </a:solidFill>
                          <a:effectLst/>
                          <a:uLnTx/>
                          <a:uFillTx/>
                          <a:latin typeface="+mn-lt"/>
                          <a:ea typeface="+mn-ea"/>
                          <a:cs typeface="+mn-cs"/>
                        </a:rPr>
                        <a:t>%</a:t>
                      </a:r>
                    </a:p>
                  </a:txBody>
                  <a:tcPr marL="5586" marR="5586" marT="5586" marB="0">
                    <a:solidFill>
                      <a:schemeClr val="bg1">
                        <a:lumMod val="75000"/>
                      </a:schemeClr>
                    </a:solidFill>
                  </a:tcPr>
                </a:tc>
                <a:tc>
                  <a:txBody>
                    <a:bodyPr/>
                    <a:lstStyle/>
                    <a:p>
                      <a:pPr marL="0" marR="0" lvl="0" indent="0" algn="ctr" defTabSz="497693" rtl="0" eaLnBrk="1" fontAlgn="t" latinLnBrk="0" hangingPunct="1">
                        <a:lnSpc>
                          <a:spcPct val="100000"/>
                        </a:lnSpc>
                        <a:spcBef>
                          <a:spcPts val="0"/>
                        </a:spcBef>
                        <a:spcAft>
                          <a:spcPts val="0"/>
                        </a:spcAft>
                        <a:buClrTx/>
                        <a:buSzTx/>
                        <a:buFontTx/>
                        <a:buNone/>
                        <a:tabLst/>
                        <a:defRPr/>
                      </a:pPr>
                      <a:r>
                        <a:rPr kumimoji="0" lang="en-IE" sz="1100" b="0" i="1" u="none" strike="noStrike" kern="1200" cap="none" spc="0" normalizeH="0" baseline="0" noProof="0" dirty="0">
                          <a:ln>
                            <a:noFill/>
                          </a:ln>
                          <a:solidFill>
                            <a:schemeClr val="bg1"/>
                          </a:solidFill>
                          <a:effectLst/>
                          <a:uLnTx/>
                          <a:uFillTx/>
                          <a:latin typeface="+mn-lt"/>
                          <a:ea typeface="+mn-ea"/>
                          <a:cs typeface="+mn-cs"/>
                        </a:rPr>
                        <a:t>%</a:t>
                      </a:r>
                    </a:p>
                  </a:txBody>
                  <a:tcPr marL="5586" marR="5586" marT="5586" marB="0">
                    <a:solidFill>
                      <a:schemeClr val="bg1">
                        <a:lumMod val="75000"/>
                      </a:schemeClr>
                    </a:solidFill>
                  </a:tcPr>
                </a:tc>
                <a:tc>
                  <a:txBody>
                    <a:bodyPr/>
                    <a:lstStyle/>
                    <a:p>
                      <a:pPr marL="0" marR="0" lvl="0" indent="0" algn="ctr" defTabSz="497693" rtl="0" eaLnBrk="1" fontAlgn="t" latinLnBrk="0" hangingPunct="1">
                        <a:lnSpc>
                          <a:spcPct val="100000"/>
                        </a:lnSpc>
                        <a:spcBef>
                          <a:spcPts val="0"/>
                        </a:spcBef>
                        <a:spcAft>
                          <a:spcPts val="0"/>
                        </a:spcAft>
                        <a:buClrTx/>
                        <a:buSzTx/>
                        <a:buFontTx/>
                        <a:buNone/>
                        <a:tabLst/>
                        <a:defRPr/>
                      </a:pPr>
                      <a:r>
                        <a:rPr kumimoji="0" lang="en-IE" sz="1100" b="0" i="1" u="none" strike="noStrike" kern="1200" cap="none" spc="0" normalizeH="0" baseline="0" noProof="0" dirty="0">
                          <a:ln>
                            <a:noFill/>
                          </a:ln>
                          <a:solidFill>
                            <a:schemeClr val="bg1"/>
                          </a:solidFill>
                          <a:effectLst/>
                          <a:uLnTx/>
                          <a:uFillTx/>
                          <a:latin typeface="+mn-lt"/>
                          <a:ea typeface="+mn-ea"/>
                          <a:cs typeface="+mn-cs"/>
                        </a:rPr>
                        <a:t>%</a:t>
                      </a:r>
                    </a:p>
                  </a:txBody>
                  <a:tcPr marL="5586" marR="5586" marT="5586" marB="0">
                    <a:solidFill>
                      <a:schemeClr val="bg1">
                        <a:lumMod val="75000"/>
                      </a:schemeClr>
                    </a:solidFill>
                  </a:tcPr>
                </a:tc>
                <a:tc>
                  <a:txBody>
                    <a:bodyPr/>
                    <a:lstStyle/>
                    <a:p>
                      <a:pPr marL="0" marR="0" lvl="0" indent="0" algn="ctr" defTabSz="497693" rtl="0" eaLnBrk="1" fontAlgn="t" latinLnBrk="0" hangingPunct="1">
                        <a:lnSpc>
                          <a:spcPct val="100000"/>
                        </a:lnSpc>
                        <a:spcBef>
                          <a:spcPts val="0"/>
                        </a:spcBef>
                        <a:spcAft>
                          <a:spcPts val="0"/>
                        </a:spcAft>
                        <a:buClrTx/>
                        <a:buSzTx/>
                        <a:buFontTx/>
                        <a:buNone/>
                        <a:tabLst/>
                        <a:defRPr/>
                      </a:pPr>
                      <a:r>
                        <a:rPr kumimoji="0" lang="en-IE" sz="1100" b="0" i="1" u="none" strike="noStrike" kern="1200" cap="none" spc="0" normalizeH="0" baseline="0" noProof="0" dirty="0">
                          <a:ln>
                            <a:noFill/>
                          </a:ln>
                          <a:solidFill>
                            <a:schemeClr val="bg1"/>
                          </a:solidFill>
                          <a:effectLst/>
                          <a:uLnTx/>
                          <a:uFillTx/>
                          <a:latin typeface="+mn-lt"/>
                          <a:ea typeface="+mn-ea"/>
                          <a:cs typeface="+mn-cs"/>
                        </a:rPr>
                        <a:t>%</a:t>
                      </a:r>
                    </a:p>
                  </a:txBody>
                  <a:tcPr marL="5586" marR="5586" marT="5586" marB="0">
                    <a:solidFill>
                      <a:schemeClr val="bg1">
                        <a:lumMod val="75000"/>
                      </a:schemeClr>
                    </a:solidFill>
                  </a:tcPr>
                </a:tc>
                <a:tc>
                  <a:txBody>
                    <a:bodyPr/>
                    <a:lstStyle/>
                    <a:p>
                      <a:pPr marL="0" marR="0" lvl="0" indent="0" algn="ctr" defTabSz="497693" rtl="0" eaLnBrk="1" fontAlgn="t" latinLnBrk="0" hangingPunct="1">
                        <a:lnSpc>
                          <a:spcPct val="100000"/>
                        </a:lnSpc>
                        <a:spcBef>
                          <a:spcPts val="0"/>
                        </a:spcBef>
                        <a:spcAft>
                          <a:spcPts val="0"/>
                        </a:spcAft>
                        <a:buClrTx/>
                        <a:buSzTx/>
                        <a:buFontTx/>
                        <a:buNone/>
                        <a:tabLst/>
                        <a:defRPr/>
                      </a:pPr>
                      <a:r>
                        <a:rPr kumimoji="0" lang="en-IE" sz="1100" b="0" i="1" u="none" strike="noStrike" kern="1200" cap="none" spc="0" normalizeH="0" baseline="0" noProof="0" dirty="0">
                          <a:ln>
                            <a:noFill/>
                          </a:ln>
                          <a:solidFill>
                            <a:schemeClr val="bg1"/>
                          </a:solidFill>
                          <a:effectLst/>
                          <a:uLnTx/>
                          <a:uFillTx/>
                          <a:latin typeface="+mn-lt"/>
                          <a:ea typeface="+mn-ea"/>
                          <a:cs typeface="+mn-cs"/>
                        </a:rPr>
                        <a:t>%</a:t>
                      </a:r>
                    </a:p>
                  </a:txBody>
                  <a:tcPr marL="5586" marR="5586" marT="5586" marB="0">
                    <a:solidFill>
                      <a:schemeClr val="bg1">
                        <a:lumMod val="75000"/>
                      </a:schemeClr>
                    </a:solidFill>
                  </a:tcPr>
                </a:tc>
                <a:extLst>
                  <a:ext uri="{0D108BD9-81ED-4DB2-BD59-A6C34878D82A}">
                    <a16:rowId xmlns="" xmlns:a16="http://schemas.microsoft.com/office/drawing/2014/main" val="2331962389"/>
                  </a:ext>
                </a:extLst>
              </a:tr>
              <a:tr h="396881">
                <a:tc>
                  <a:txBody>
                    <a:bodyPr/>
                    <a:lstStyle/>
                    <a:p>
                      <a:pPr algn="l" fontAlgn="t"/>
                      <a:r>
                        <a:rPr lang="en-IE" sz="1100" b="0" i="0" u="none" strike="noStrike" dirty="0">
                          <a:solidFill>
                            <a:srgbClr val="000000"/>
                          </a:solidFill>
                          <a:effectLst/>
                          <a:latin typeface="+mn-lt"/>
                        </a:rPr>
                        <a:t>My parents took a strong interest in the arts</a:t>
                      </a:r>
                    </a:p>
                  </a:txBody>
                  <a:tcPr marL="8637" marR="8637" marT="8637" marB="0" anchor="ctr">
                    <a:solidFill>
                      <a:schemeClr val="bg1">
                        <a:lumMod val="95000"/>
                      </a:schemeClr>
                    </a:solidFill>
                  </a:tcPr>
                </a:tc>
                <a:tc>
                  <a:txBody>
                    <a:bodyPr/>
                    <a:lstStyle/>
                    <a:p>
                      <a:pPr algn="ctr" fontAlgn="t"/>
                      <a:r>
                        <a:rPr lang="en-IE" sz="800" b="0" i="0" u="none" strike="noStrike" dirty="0">
                          <a:solidFill>
                            <a:srgbClr val="000000"/>
                          </a:solidFill>
                          <a:effectLst/>
                          <a:latin typeface="Tahoma" panose="020B0604030504040204" pitchFamily="34" charset="0"/>
                        </a:rPr>
                        <a:t>11</a:t>
                      </a:r>
                    </a:p>
                  </a:txBody>
                  <a:tcPr marL="9525" marR="9525" marT="9525" marB="0" anchor="ctr">
                    <a:solidFill>
                      <a:schemeClr val="bg1">
                        <a:lumMod val="95000"/>
                      </a:schemeClr>
                    </a:solidFill>
                  </a:tcPr>
                </a:tc>
                <a:tc>
                  <a:txBody>
                    <a:bodyPr/>
                    <a:lstStyle/>
                    <a:p>
                      <a:pPr algn="ctr" fontAlgn="t"/>
                      <a:r>
                        <a:rPr lang="en-IE" sz="800" b="0" i="0" u="none" strike="noStrike" dirty="0">
                          <a:solidFill>
                            <a:srgbClr val="000000"/>
                          </a:solidFill>
                          <a:effectLst/>
                          <a:latin typeface="Tahoma" panose="020B0604030504040204" pitchFamily="34" charset="0"/>
                        </a:rPr>
                        <a:t>12</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Tahoma" panose="020B0604030504040204" pitchFamily="34" charset="0"/>
                        </a:rPr>
                        <a:t>12</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Tahoma" panose="020B0604030504040204" pitchFamily="34" charset="0"/>
                        </a:rPr>
                        <a:t>10</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Tahoma" panose="020B0604030504040204" pitchFamily="34" charset="0"/>
                        </a:rPr>
                        <a:t>16</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Tahoma" panose="020B0604030504040204" pitchFamily="34" charset="0"/>
                        </a:rPr>
                        <a:t>13</a:t>
                      </a:r>
                    </a:p>
                  </a:txBody>
                  <a:tcPr marL="9525" marR="9525" marT="9525" marB="0" anchor="ctr">
                    <a:solidFill>
                      <a:schemeClr val="bg1">
                        <a:lumMod val="95000"/>
                      </a:schemeClr>
                    </a:solidFill>
                  </a:tcPr>
                </a:tc>
                <a:tc>
                  <a:txBody>
                    <a:bodyPr/>
                    <a:lstStyle/>
                    <a:p>
                      <a:pPr algn="ctr" fontAlgn="t"/>
                      <a:r>
                        <a:rPr lang="en-IE" sz="800" b="0" i="0" u="none" strike="noStrike" dirty="0">
                          <a:solidFill>
                            <a:srgbClr val="000000"/>
                          </a:solidFill>
                          <a:effectLst/>
                          <a:latin typeface="Tahoma" panose="020B0604030504040204" pitchFamily="34" charset="0"/>
                        </a:rPr>
                        <a:t>8</a:t>
                      </a:r>
                    </a:p>
                  </a:txBody>
                  <a:tcPr marL="9525" marR="9525" marT="9525" marB="0" anchor="ctr">
                    <a:solidFill>
                      <a:schemeClr val="bg1">
                        <a:lumMod val="95000"/>
                      </a:schemeClr>
                    </a:solidFill>
                  </a:tcPr>
                </a:tc>
                <a:extLst>
                  <a:ext uri="{0D108BD9-81ED-4DB2-BD59-A6C34878D82A}">
                    <a16:rowId xmlns="" xmlns:a16="http://schemas.microsoft.com/office/drawing/2014/main" val="113736809"/>
                  </a:ext>
                </a:extLst>
              </a:tr>
              <a:tr h="396881">
                <a:tc>
                  <a:txBody>
                    <a:bodyPr/>
                    <a:lstStyle/>
                    <a:p>
                      <a:pPr algn="l" fontAlgn="t"/>
                      <a:r>
                        <a:rPr lang="en-IE" sz="1100" b="0" i="0" u="none" strike="noStrike" dirty="0">
                          <a:solidFill>
                            <a:srgbClr val="000000"/>
                          </a:solidFill>
                          <a:effectLst/>
                          <a:latin typeface="+mn-lt"/>
                        </a:rPr>
                        <a:t>Others in my family take a strong interest in the arts</a:t>
                      </a:r>
                    </a:p>
                  </a:txBody>
                  <a:tcPr marL="8637" marR="8637" marT="8637" marB="0" anchor="ctr">
                    <a:solidFill>
                      <a:schemeClr val="bg1">
                        <a:lumMod val="95000"/>
                      </a:schemeClr>
                    </a:solidFill>
                  </a:tcPr>
                </a:tc>
                <a:tc>
                  <a:txBody>
                    <a:bodyPr/>
                    <a:lstStyle/>
                    <a:p>
                      <a:pPr algn="ctr" fontAlgn="t"/>
                      <a:r>
                        <a:rPr lang="en-IE" sz="800" b="0" i="0" u="none" strike="noStrike">
                          <a:solidFill>
                            <a:srgbClr val="000000"/>
                          </a:solidFill>
                          <a:effectLst/>
                          <a:latin typeface="Tahoma" panose="020B0604030504040204" pitchFamily="34" charset="0"/>
                        </a:rPr>
                        <a:t>14</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Tahoma" panose="020B0604030504040204" pitchFamily="34" charset="0"/>
                        </a:rPr>
                        <a:t>16</a:t>
                      </a:r>
                    </a:p>
                  </a:txBody>
                  <a:tcPr marL="9525" marR="9525" marT="9525" marB="0" anchor="ctr">
                    <a:solidFill>
                      <a:schemeClr val="bg1">
                        <a:lumMod val="95000"/>
                      </a:schemeClr>
                    </a:solidFill>
                  </a:tcPr>
                </a:tc>
                <a:tc>
                  <a:txBody>
                    <a:bodyPr/>
                    <a:lstStyle/>
                    <a:p>
                      <a:pPr algn="ctr" fontAlgn="t"/>
                      <a:r>
                        <a:rPr lang="en-IE" sz="800" b="0" i="0" u="none" strike="noStrike" dirty="0">
                          <a:solidFill>
                            <a:srgbClr val="000000"/>
                          </a:solidFill>
                          <a:effectLst/>
                          <a:latin typeface="Tahoma" panose="020B0604030504040204" pitchFamily="34" charset="0"/>
                        </a:rPr>
                        <a:t>14</a:t>
                      </a:r>
                    </a:p>
                  </a:txBody>
                  <a:tcPr marL="9525" marR="9525" marT="9525" marB="0" anchor="ctr">
                    <a:solidFill>
                      <a:schemeClr val="bg1">
                        <a:lumMod val="95000"/>
                      </a:schemeClr>
                    </a:solidFill>
                  </a:tcPr>
                </a:tc>
                <a:tc>
                  <a:txBody>
                    <a:bodyPr/>
                    <a:lstStyle/>
                    <a:p>
                      <a:pPr algn="ctr" fontAlgn="t"/>
                      <a:r>
                        <a:rPr lang="en-IE" sz="800" b="0" i="0" u="none" strike="noStrike" dirty="0">
                          <a:solidFill>
                            <a:srgbClr val="000000"/>
                          </a:solidFill>
                          <a:effectLst/>
                          <a:latin typeface="Tahoma" panose="020B0604030504040204" pitchFamily="34" charset="0"/>
                        </a:rPr>
                        <a:t>13</a:t>
                      </a:r>
                    </a:p>
                  </a:txBody>
                  <a:tcPr marL="9525" marR="9525" marT="9525" marB="0" anchor="ctr">
                    <a:solidFill>
                      <a:schemeClr val="bg1">
                        <a:lumMod val="95000"/>
                      </a:schemeClr>
                    </a:solidFill>
                  </a:tcPr>
                </a:tc>
                <a:tc>
                  <a:txBody>
                    <a:bodyPr/>
                    <a:lstStyle/>
                    <a:p>
                      <a:pPr algn="ctr" fontAlgn="t"/>
                      <a:r>
                        <a:rPr lang="en-IE" sz="800" b="0" i="0" u="none" strike="noStrike" dirty="0">
                          <a:solidFill>
                            <a:srgbClr val="000000"/>
                          </a:solidFill>
                          <a:effectLst/>
                          <a:latin typeface="Tahoma" panose="020B0604030504040204" pitchFamily="34" charset="0"/>
                        </a:rPr>
                        <a:t>22</a:t>
                      </a:r>
                    </a:p>
                  </a:txBody>
                  <a:tcPr marL="9525" marR="9525" marT="9525" marB="0" anchor="ctr">
                    <a:solidFill>
                      <a:schemeClr val="bg1">
                        <a:lumMod val="95000"/>
                      </a:schemeClr>
                    </a:solidFill>
                  </a:tcPr>
                </a:tc>
                <a:tc>
                  <a:txBody>
                    <a:bodyPr/>
                    <a:lstStyle/>
                    <a:p>
                      <a:pPr algn="ctr" fontAlgn="t"/>
                      <a:r>
                        <a:rPr lang="en-IE" sz="800" b="0" i="0" u="none" strike="noStrike" dirty="0">
                          <a:solidFill>
                            <a:srgbClr val="000000"/>
                          </a:solidFill>
                          <a:effectLst/>
                          <a:latin typeface="Tahoma" panose="020B0604030504040204" pitchFamily="34" charset="0"/>
                        </a:rPr>
                        <a:t>13</a:t>
                      </a:r>
                    </a:p>
                  </a:txBody>
                  <a:tcPr marL="9525" marR="9525" marT="9525" marB="0" anchor="ctr">
                    <a:solidFill>
                      <a:schemeClr val="bg1">
                        <a:lumMod val="95000"/>
                      </a:schemeClr>
                    </a:solidFill>
                  </a:tcPr>
                </a:tc>
                <a:tc>
                  <a:txBody>
                    <a:bodyPr/>
                    <a:lstStyle/>
                    <a:p>
                      <a:pPr algn="ctr" fontAlgn="t"/>
                      <a:r>
                        <a:rPr lang="en-IE" sz="800" b="0" i="0" u="none" strike="noStrike" dirty="0">
                          <a:solidFill>
                            <a:srgbClr val="000000"/>
                          </a:solidFill>
                          <a:effectLst/>
                          <a:latin typeface="Tahoma" panose="020B0604030504040204" pitchFamily="34" charset="0"/>
                        </a:rPr>
                        <a:t>9</a:t>
                      </a:r>
                    </a:p>
                  </a:txBody>
                  <a:tcPr marL="9525" marR="9525" marT="9525" marB="0" anchor="ctr">
                    <a:solidFill>
                      <a:schemeClr val="bg1">
                        <a:lumMod val="95000"/>
                      </a:schemeClr>
                    </a:solidFill>
                  </a:tcPr>
                </a:tc>
                <a:extLst>
                  <a:ext uri="{0D108BD9-81ED-4DB2-BD59-A6C34878D82A}">
                    <a16:rowId xmlns="" xmlns:a16="http://schemas.microsoft.com/office/drawing/2014/main" val="1825986463"/>
                  </a:ext>
                </a:extLst>
              </a:tr>
              <a:tr h="396881">
                <a:tc>
                  <a:txBody>
                    <a:bodyPr/>
                    <a:lstStyle/>
                    <a:p>
                      <a:pPr algn="l" fontAlgn="t"/>
                      <a:r>
                        <a:rPr lang="en-IE" sz="1100" b="0" i="0" u="none" strike="noStrike" dirty="0">
                          <a:solidFill>
                            <a:srgbClr val="000000"/>
                          </a:solidFill>
                          <a:effectLst/>
                          <a:latin typeface="+mn-lt"/>
                        </a:rPr>
                        <a:t>Many of my friends take a strong interest in the arts</a:t>
                      </a:r>
                    </a:p>
                  </a:txBody>
                  <a:tcPr marL="8637" marR="8637" marT="8637" marB="0" anchor="ctr">
                    <a:solidFill>
                      <a:schemeClr val="bg1">
                        <a:lumMod val="95000"/>
                      </a:schemeClr>
                    </a:solidFill>
                  </a:tcPr>
                </a:tc>
                <a:tc>
                  <a:txBody>
                    <a:bodyPr/>
                    <a:lstStyle/>
                    <a:p>
                      <a:pPr algn="ctr" fontAlgn="t"/>
                      <a:r>
                        <a:rPr lang="en-IE" sz="800" b="0" i="0" u="none" strike="noStrike">
                          <a:solidFill>
                            <a:srgbClr val="000000"/>
                          </a:solidFill>
                          <a:effectLst/>
                          <a:latin typeface="Tahoma" panose="020B0604030504040204" pitchFamily="34" charset="0"/>
                        </a:rPr>
                        <a:t>15</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Tahoma" panose="020B0604030504040204" pitchFamily="34" charset="0"/>
                        </a:rPr>
                        <a:t>17</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Tahoma" panose="020B0604030504040204" pitchFamily="34" charset="0"/>
                        </a:rPr>
                        <a:t>12</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Tahoma" panose="020B0604030504040204" pitchFamily="34" charset="0"/>
                        </a:rPr>
                        <a:t>13</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Tahoma" panose="020B0604030504040204" pitchFamily="34" charset="0"/>
                        </a:rPr>
                        <a:t>32</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Tahoma" panose="020B0604030504040204" pitchFamily="34" charset="0"/>
                        </a:rPr>
                        <a:t>15</a:t>
                      </a:r>
                    </a:p>
                  </a:txBody>
                  <a:tcPr marL="9525" marR="9525" marT="9525" marB="0" anchor="ctr">
                    <a:solidFill>
                      <a:schemeClr val="bg1">
                        <a:lumMod val="95000"/>
                      </a:schemeClr>
                    </a:solidFill>
                  </a:tcPr>
                </a:tc>
                <a:tc>
                  <a:txBody>
                    <a:bodyPr/>
                    <a:lstStyle/>
                    <a:p>
                      <a:pPr algn="ctr" fontAlgn="t"/>
                      <a:r>
                        <a:rPr lang="en-IE" sz="800" b="0" i="0" u="none" strike="noStrike" dirty="0">
                          <a:solidFill>
                            <a:srgbClr val="000000"/>
                          </a:solidFill>
                          <a:effectLst/>
                          <a:latin typeface="Tahoma" panose="020B0604030504040204" pitchFamily="34" charset="0"/>
                        </a:rPr>
                        <a:t>10</a:t>
                      </a:r>
                    </a:p>
                  </a:txBody>
                  <a:tcPr marL="9525" marR="9525" marT="9525" marB="0" anchor="ctr">
                    <a:solidFill>
                      <a:schemeClr val="bg1">
                        <a:lumMod val="95000"/>
                      </a:schemeClr>
                    </a:solidFill>
                  </a:tcPr>
                </a:tc>
                <a:extLst>
                  <a:ext uri="{0D108BD9-81ED-4DB2-BD59-A6C34878D82A}">
                    <a16:rowId xmlns="" xmlns:a16="http://schemas.microsoft.com/office/drawing/2014/main" val="317205370"/>
                  </a:ext>
                </a:extLst>
              </a:tr>
              <a:tr h="396881">
                <a:tc>
                  <a:txBody>
                    <a:bodyPr/>
                    <a:lstStyle/>
                    <a:p>
                      <a:pPr algn="l" fontAlgn="t"/>
                      <a:r>
                        <a:rPr lang="en-IE" sz="1100" b="0" i="0" u="none" strike="noStrike" dirty="0">
                          <a:solidFill>
                            <a:srgbClr val="000000"/>
                          </a:solidFill>
                          <a:effectLst/>
                          <a:latin typeface="+mn-lt"/>
                        </a:rPr>
                        <a:t>I would like my children to take a strong interest in the arts</a:t>
                      </a:r>
                    </a:p>
                  </a:txBody>
                  <a:tcPr marL="8637" marR="8637" marT="8637" marB="0" anchor="ctr">
                    <a:solidFill>
                      <a:schemeClr val="bg1">
                        <a:lumMod val="95000"/>
                      </a:schemeClr>
                    </a:solidFill>
                  </a:tcPr>
                </a:tc>
                <a:tc>
                  <a:txBody>
                    <a:bodyPr/>
                    <a:lstStyle/>
                    <a:p>
                      <a:pPr algn="ctr" fontAlgn="t"/>
                      <a:r>
                        <a:rPr lang="en-IE" sz="800" b="0" i="0" u="none" strike="noStrike">
                          <a:solidFill>
                            <a:srgbClr val="000000"/>
                          </a:solidFill>
                          <a:effectLst/>
                          <a:latin typeface="Tahoma" panose="020B0604030504040204" pitchFamily="34" charset="0"/>
                        </a:rPr>
                        <a:t>21</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Tahoma" panose="020B0604030504040204" pitchFamily="34" charset="0"/>
                        </a:rPr>
                        <a:t>23</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Tahoma" panose="020B0604030504040204" pitchFamily="34" charset="0"/>
                        </a:rPr>
                        <a:t>18</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Tahoma" panose="020B0604030504040204" pitchFamily="34" charset="0"/>
                        </a:rPr>
                        <a:t>20</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Tahoma" panose="020B0604030504040204" pitchFamily="34" charset="0"/>
                        </a:rPr>
                        <a:t>32</a:t>
                      </a:r>
                    </a:p>
                  </a:txBody>
                  <a:tcPr marL="9525" marR="9525" marT="9525" marB="0" anchor="ctr">
                    <a:solidFill>
                      <a:schemeClr val="bg1">
                        <a:lumMod val="95000"/>
                      </a:schemeClr>
                    </a:solidFill>
                  </a:tcPr>
                </a:tc>
                <a:tc>
                  <a:txBody>
                    <a:bodyPr/>
                    <a:lstStyle/>
                    <a:p>
                      <a:pPr algn="ctr" fontAlgn="t"/>
                      <a:r>
                        <a:rPr lang="en-IE" sz="800" b="0" i="0" u="none" strike="noStrike">
                          <a:solidFill>
                            <a:srgbClr val="000000"/>
                          </a:solidFill>
                          <a:effectLst/>
                          <a:latin typeface="Tahoma" panose="020B0604030504040204" pitchFamily="34" charset="0"/>
                        </a:rPr>
                        <a:t>24</a:t>
                      </a:r>
                    </a:p>
                  </a:txBody>
                  <a:tcPr marL="9525" marR="9525" marT="9525" marB="0" anchor="ctr">
                    <a:solidFill>
                      <a:schemeClr val="bg1">
                        <a:lumMod val="95000"/>
                      </a:schemeClr>
                    </a:solidFill>
                  </a:tcPr>
                </a:tc>
                <a:tc>
                  <a:txBody>
                    <a:bodyPr/>
                    <a:lstStyle/>
                    <a:p>
                      <a:pPr algn="ctr" fontAlgn="t"/>
                      <a:r>
                        <a:rPr lang="en-IE" sz="800" b="0" i="0" u="none" strike="noStrike" dirty="0">
                          <a:solidFill>
                            <a:srgbClr val="000000"/>
                          </a:solidFill>
                          <a:effectLst/>
                          <a:latin typeface="Tahoma" panose="020B0604030504040204" pitchFamily="34" charset="0"/>
                        </a:rPr>
                        <a:t>16</a:t>
                      </a:r>
                    </a:p>
                  </a:txBody>
                  <a:tcPr marL="9525" marR="9525" marT="9525" marB="0" anchor="ctr">
                    <a:solidFill>
                      <a:schemeClr val="bg1">
                        <a:lumMod val="95000"/>
                      </a:schemeClr>
                    </a:solidFill>
                  </a:tcPr>
                </a:tc>
                <a:extLst>
                  <a:ext uri="{0D108BD9-81ED-4DB2-BD59-A6C34878D82A}">
                    <a16:rowId xmlns="" xmlns:a16="http://schemas.microsoft.com/office/drawing/2014/main" val="2100746460"/>
                  </a:ext>
                </a:extLst>
              </a:tr>
            </a:tbl>
          </a:graphicData>
        </a:graphic>
      </p:graphicFrame>
      <p:sp>
        <p:nvSpPr>
          <p:cNvPr id="8" name="Parallelogram 7">
            <a:extLst>
              <a:ext uri="{FF2B5EF4-FFF2-40B4-BE49-F238E27FC236}">
                <a16:creationId xmlns="" xmlns:a16="http://schemas.microsoft.com/office/drawing/2014/main" id="{D23EC751-F7F0-47D9-ACAC-4C8D88B45AC1}"/>
              </a:ext>
            </a:extLst>
          </p:cNvPr>
          <p:cNvSpPr/>
          <p:nvPr/>
        </p:nvSpPr>
        <p:spPr>
          <a:xfrm>
            <a:off x="1208584" y="5829131"/>
            <a:ext cx="7661409" cy="435831"/>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prstClr val="white"/>
                </a:solidFill>
              </a:rPr>
              <a:t>The attitudes of ‘Regulars’ and ‘Aficionados’ towards the arts are consistently distinct.</a:t>
            </a:r>
          </a:p>
        </p:txBody>
      </p:sp>
    </p:spTree>
    <p:extLst>
      <p:ext uri="{BB962C8B-B14F-4D97-AF65-F5344CB8AC3E}">
        <p14:creationId xmlns:p14="http://schemas.microsoft.com/office/powerpoint/2010/main" val="578004674"/>
      </p:ext>
    </p:extLst>
  </p:cSld>
  <p:clrMapOvr>
    <a:masterClrMapping/>
  </p:clrMapOvr>
  <p:transition spd="slow">
    <p:wipe dir="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 xmlns:a16="http://schemas.microsoft.com/office/drawing/2014/main" id="{4DD7BDE8-9C4F-4AE0-A621-7A17E5EFC248}"/>
              </a:ext>
            </a:extLst>
          </p:cNvPr>
          <p:cNvPicPr>
            <a:picLocks noGrp="1" noChangeAspect="1"/>
          </p:cNvPicPr>
          <p:nvPr>
            <p:ph type="pic" sz="quarter" idx="10"/>
          </p:nvPr>
        </p:nvPicPr>
        <p:blipFill rotWithShape="1">
          <a:blip r:embed="rId2"/>
          <a:srcRect l="12434" t="3765" r="12434"/>
          <a:stretch/>
        </p:blipFill>
        <p:spPr>
          <a:xfrm>
            <a:off x="0" y="0"/>
            <a:ext cx="9906000" cy="7137250"/>
          </a:xfrm>
        </p:spPr>
      </p:pic>
      <p:sp>
        <p:nvSpPr>
          <p:cNvPr id="9" name="Picture Placeholder 13">
            <a:extLst>
              <a:ext uri="{FF2B5EF4-FFF2-40B4-BE49-F238E27FC236}">
                <a16:creationId xmlns="" xmlns:a16="http://schemas.microsoft.com/office/drawing/2014/main" id="{8BA0B7CD-C33D-4324-9484-CA7FDC7F9536}"/>
              </a:ext>
            </a:extLst>
          </p:cNvPr>
          <p:cNvSpPr>
            <a:spLocks noGrp="1"/>
          </p:cNvSpPr>
          <p:nvPr>
            <p:ph type="pic" sz="quarter" idx="12"/>
          </p:nvPr>
        </p:nvSpPr>
        <p:spPr>
          <a:xfrm>
            <a:off x="0" y="5539297"/>
            <a:ext cx="9906000" cy="1318704"/>
          </a:xfrm>
          <a:prstGeom prst="rect">
            <a:avLst/>
          </a:prstGeom>
          <a:solidFill>
            <a:schemeClr val="tx1">
              <a:lumMod val="85000"/>
              <a:lumOff val="15000"/>
              <a:alpha val="88000"/>
            </a:schemeClr>
          </a:solidFill>
        </p:spPr>
      </p:sp>
      <p:sp>
        <p:nvSpPr>
          <p:cNvPr id="4" name="Text Placeholder 3"/>
          <p:cNvSpPr>
            <a:spLocks noGrp="1"/>
          </p:cNvSpPr>
          <p:nvPr>
            <p:ph type="body" sz="quarter" idx="13"/>
          </p:nvPr>
        </p:nvSpPr>
        <p:spPr>
          <a:xfrm>
            <a:off x="423640" y="5958127"/>
            <a:ext cx="5511939" cy="481043"/>
          </a:xfrm>
        </p:spPr>
        <p:txBody>
          <a:bodyPr anchor="ctr"/>
          <a:lstStyle/>
          <a:p>
            <a:r>
              <a:rPr lang="en-US" sz="3200" dirty="0">
                <a:solidFill>
                  <a:srgbClr val="FED402"/>
                </a:solidFill>
              </a:rPr>
              <a:t>Summary and Conclusions</a:t>
            </a:r>
          </a:p>
          <a:p>
            <a:r>
              <a:rPr lang="en-IE" sz="1400">
                <a:solidFill>
                  <a:srgbClr val="FED402"/>
                </a:solidFill>
              </a:rPr>
              <a:t>Arts Insight 2019</a:t>
            </a:r>
            <a:endParaRPr lang="en-US" sz="3200" dirty="0">
              <a:solidFill>
                <a:srgbClr val="FED402"/>
              </a:solidFill>
            </a:endParaRPr>
          </a:p>
        </p:txBody>
      </p:sp>
      <p:sp>
        <p:nvSpPr>
          <p:cNvPr id="5" name="Picture Placeholder 4"/>
          <p:cNvSpPr>
            <a:spLocks noGrp="1"/>
          </p:cNvSpPr>
          <p:nvPr>
            <p:ph type="pic" sz="quarter" idx="11"/>
          </p:nvPr>
        </p:nvSpPr>
        <p:spPr/>
      </p:sp>
    </p:spTree>
    <p:extLst>
      <p:ext uri="{BB962C8B-B14F-4D97-AF65-F5344CB8AC3E}">
        <p14:creationId xmlns:p14="http://schemas.microsoft.com/office/powerpoint/2010/main" val="2528419744"/>
      </p:ext>
    </p:extLst>
  </p:cSld>
  <p:clrMapOvr>
    <a:masterClrMapping/>
  </p:clrMapOvr>
  <p:transition spd="slow">
    <p:wipe dir="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EAD6A697-7DF3-4EBF-9F8B-67ADB2DD8882}"/>
              </a:ext>
            </a:extLst>
          </p:cNvPr>
          <p:cNvSpPr>
            <a:spLocks noGrp="1"/>
          </p:cNvSpPr>
          <p:nvPr>
            <p:ph type="body" sz="quarter" idx="49"/>
          </p:nvPr>
        </p:nvSpPr>
        <p:spPr/>
        <p:txBody>
          <a:bodyPr/>
          <a:lstStyle/>
          <a:p>
            <a:endParaRPr lang="en-IE" dirty="0"/>
          </a:p>
        </p:txBody>
      </p:sp>
      <p:sp>
        <p:nvSpPr>
          <p:cNvPr id="6" name="Title 5">
            <a:extLst>
              <a:ext uri="{FF2B5EF4-FFF2-40B4-BE49-F238E27FC236}">
                <a16:creationId xmlns="" xmlns:a16="http://schemas.microsoft.com/office/drawing/2014/main" id="{141E3F11-3244-4B56-8B1D-0831FEB3BAA4}"/>
              </a:ext>
            </a:extLst>
          </p:cNvPr>
          <p:cNvSpPr>
            <a:spLocks noGrp="1"/>
          </p:cNvSpPr>
          <p:nvPr>
            <p:ph type="title"/>
          </p:nvPr>
        </p:nvSpPr>
        <p:spPr/>
        <p:txBody>
          <a:bodyPr/>
          <a:lstStyle/>
          <a:p>
            <a:r>
              <a:rPr lang="en-IE" dirty="0"/>
              <a:t>Summary and Conclusions</a:t>
            </a:r>
          </a:p>
        </p:txBody>
      </p:sp>
      <p:sp>
        <p:nvSpPr>
          <p:cNvPr id="8" name="Rectangle 7">
            <a:extLst>
              <a:ext uri="{FF2B5EF4-FFF2-40B4-BE49-F238E27FC236}">
                <a16:creationId xmlns="" xmlns:a16="http://schemas.microsoft.com/office/drawing/2014/main" id="{200C5C3E-8836-4050-91B4-B05663971A21}"/>
              </a:ext>
            </a:extLst>
          </p:cNvPr>
          <p:cNvSpPr/>
          <p:nvPr/>
        </p:nvSpPr>
        <p:spPr>
          <a:xfrm>
            <a:off x="452500" y="1196752"/>
            <a:ext cx="9001000" cy="3513526"/>
          </a:xfrm>
          <a:prstGeom prst="rect">
            <a:avLst/>
          </a:prstGeom>
        </p:spPr>
        <p:txBody>
          <a:bodyPr wrap="square">
            <a:spAutoFit/>
          </a:bodyPr>
          <a:lstStyle/>
          <a:p>
            <a:pPr marL="285750" lvl="0" indent="-285750">
              <a:buFont typeface="Arial" panose="020B0604020202020204" pitchFamily="34" charset="0"/>
              <a:buChar char="•"/>
            </a:pPr>
            <a:r>
              <a:rPr lang="en-IE" sz="1600" dirty="0"/>
              <a:t>Overall, Art attendance shows a slight contraction in 2019. At an aggregate level, 76% of Irish adults have attended an Arts events (incl. film) in the past 12 months; this equates 2.8m adults. In general, arts attendance peaks among under 50s and ABC1s</a:t>
            </a:r>
          </a:p>
          <a:p>
            <a:pPr lvl="0"/>
            <a:endParaRPr lang="en-IE" sz="1600" dirty="0"/>
          </a:p>
          <a:p>
            <a:pPr marL="285750" lvl="0" indent="-285750">
              <a:buFont typeface="Arial" panose="020B0604020202020204" pitchFamily="34" charset="0"/>
              <a:buChar char="•"/>
            </a:pPr>
            <a:r>
              <a:rPr lang="en-IE" sz="1600" dirty="0"/>
              <a:t>59% of Irish adults attended an event in the past 12 months which is traditionally funded by the Arts Council and 43% attended an event in a venue traditionally funded by the Arts Council.</a:t>
            </a:r>
          </a:p>
          <a:p>
            <a:pPr lvl="0"/>
            <a:endParaRPr lang="en-IE" sz="1600" dirty="0"/>
          </a:p>
          <a:p>
            <a:pPr marL="285750" lvl="0" indent="-285750">
              <a:buFont typeface="Arial" panose="020B0604020202020204" pitchFamily="34" charset="0"/>
              <a:buChar char="•"/>
            </a:pPr>
            <a:r>
              <a:rPr lang="en-IE" sz="1600" dirty="0"/>
              <a:t>Aficionados account for c. 50% of all Arts attendances and </a:t>
            </a:r>
            <a:r>
              <a:rPr lang="en-US" sz="1600" dirty="0"/>
              <a:t>are distinctive in relation to age, social class and region.</a:t>
            </a:r>
            <a:r>
              <a:rPr lang="en-IE" sz="1600" dirty="0"/>
              <a:t> They are generally much more active culturally &amp; socially.</a:t>
            </a:r>
          </a:p>
          <a:p>
            <a:pPr lvl="0"/>
            <a:endParaRPr lang="en-IE" sz="1600" dirty="0"/>
          </a:p>
          <a:p>
            <a:pPr marL="285750" lvl="0" indent="-285750">
              <a:buFont typeface="Arial" panose="020B0604020202020204" pitchFamily="34" charset="0"/>
              <a:buChar char="•"/>
            </a:pPr>
            <a:r>
              <a:rPr lang="en-IE" sz="1600" dirty="0"/>
              <a:t>1mn/ </a:t>
            </a:r>
            <a:r>
              <a:rPr lang="en-US" sz="1600" dirty="0"/>
              <a:t>25% of Irish adults participated in the arts in the past 12 months. Amid a generally consistent pattern, participation does peak among ABC1s. 29% of current non-participants would like to be involved with the arts. </a:t>
            </a:r>
            <a:endParaRPr lang="en-IE" sz="1600" dirty="0"/>
          </a:p>
          <a:p>
            <a:pPr marL="171450" indent="-171450">
              <a:lnSpc>
                <a:spcPct val="107000"/>
              </a:lnSpc>
              <a:spcAft>
                <a:spcPts val="800"/>
              </a:spcAft>
              <a:buFont typeface="Arial" panose="020B0604020202020204" pitchFamily="34" charset="0"/>
              <a:buChar char="•"/>
            </a:pPr>
            <a:endParaRPr lang="en-IE" sz="1400" dirty="0">
              <a:ea typeface="Calibri" panose="020F0502020204030204" pitchFamily="34" charset="0"/>
              <a:cs typeface="Times New Roman" panose="02020603050405020304" pitchFamily="18" charset="0"/>
            </a:endParaRPr>
          </a:p>
        </p:txBody>
      </p:sp>
      <p:pic>
        <p:nvPicPr>
          <p:cNvPr id="10" name="Graphic 9" descr="Magnifying glass">
            <a:extLst>
              <a:ext uri="{FF2B5EF4-FFF2-40B4-BE49-F238E27FC236}">
                <a16:creationId xmlns="" xmlns:a16="http://schemas.microsoft.com/office/drawing/2014/main" id="{07D6B8E8-7057-49FA-8078-B518BEEEB71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905328" y="4948784"/>
            <a:ext cx="914400" cy="914400"/>
          </a:xfrm>
          <a:prstGeom prst="rect">
            <a:avLst/>
          </a:prstGeom>
        </p:spPr>
      </p:pic>
    </p:spTree>
    <p:extLst>
      <p:ext uri="{BB962C8B-B14F-4D97-AF65-F5344CB8AC3E}">
        <p14:creationId xmlns:p14="http://schemas.microsoft.com/office/powerpoint/2010/main" val="4122651977"/>
      </p:ext>
    </p:extLst>
  </p:cSld>
  <p:clrMapOvr>
    <a:masterClrMapping/>
  </p:clrMapOvr>
  <p:transition spd="slow">
    <p:wipe dir="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EAD6A697-7DF3-4EBF-9F8B-67ADB2DD8882}"/>
              </a:ext>
            </a:extLst>
          </p:cNvPr>
          <p:cNvSpPr>
            <a:spLocks noGrp="1"/>
          </p:cNvSpPr>
          <p:nvPr>
            <p:ph type="body" sz="quarter" idx="49"/>
          </p:nvPr>
        </p:nvSpPr>
        <p:spPr/>
        <p:txBody>
          <a:bodyPr/>
          <a:lstStyle/>
          <a:p>
            <a:endParaRPr lang="en-IE"/>
          </a:p>
        </p:txBody>
      </p:sp>
      <p:sp>
        <p:nvSpPr>
          <p:cNvPr id="6" name="Title 5">
            <a:extLst>
              <a:ext uri="{FF2B5EF4-FFF2-40B4-BE49-F238E27FC236}">
                <a16:creationId xmlns="" xmlns:a16="http://schemas.microsoft.com/office/drawing/2014/main" id="{141E3F11-3244-4B56-8B1D-0831FEB3BAA4}"/>
              </a:ext>
            </a:extLst>
          </p:cNvPr>
          <p:cNvSpPr>
            <a:spLocks noGrp="1"/>
          </p:cNvSpPr>
          <p:nvPr>
            <p:ph type="title"/>
          </p:nvPr>
        </p:nvSpPr>
        <p:spPr/>
        <p:txBody>
          <a:bodyPr/>
          <a:lstStyle/>
          <a:p>
            <a:r>
              <a:rPr lang="en-IE" dirty="0"/>
              <a:t>Summary and Conclusions</a:t>
            </a:r>
          </a:p>
        </p:txBody>
      </p:sp>
      <p:sp>
        <p:nvSpPr>
          <p:cNvPr id="8" name="Rectangle 7">
            <a:extLst>
              <a:ext uri="{FF2B5EF4-FFF2-40B4-BE49-F238E27FC236}">
                <a16:creationId xmlns="" xmlns:a16="http://schemas.microsoft.com/office/drawing/2014/main" id="{200C5C3E-8836-4050-91B4-B05663971A21}"/>
              </a:ext>
            </a:extLst>
          </p:cNvPr>
          <p:cNvSpPr/>
          <p:nvPr/>
        </p:nvSpPr>
        <p:spPr>
          <a:xfrm>
            <a:off x="452500" y="1196752"/>
            <a:ext cx="9001000" cy="3359638"/>
          </a:xfrm>
          <a:prstGeom prst="rect">
            <a:avLst/>
          </a:prstGeom>
        </p:spPr>
        <p:txBody>
          <a:bodyPr wrap="square">
            <a:spAutoFit/>
          </a:bodyPr>
          <a:lstStyle/>
          <a:p>
            <a:pPr marL="285750" lvl="0" indent="-285750">
              <a:buFont typeface="Arial" panose="020B0604020202020204" pitchFamily="34" charset="0"/>
              <a:buChar char="•"/>
            </a:pPr>
            <a:r>
              <a:rPr lang="en-IE" dirty="0"/>
              <a:t>38% of Irish adults attended at least one of the festival types in the past 12 months. Currently, attendance at larger scale arts &amp; cultural festivals appears largely the preserve of ‘Regulars’ &amp; ‘Aficionados’</a:t>
            </a:r>
          </a:p>
          <a:p>
            <a:pPr lvl="0"/>
            <a:endParaRPr lang="en-IE" dirty="0"/>
          </a:p>
          <a:p>
            <a:pPr marL="285750" lvl="0" indent="-285750">
              <a:buFont typeface="Arial" panose="020B0604020202020204" pitchFamily="34" charset="0"/>
              <a:buChar char="•"/>
            </a:pPr>
            <a:r>
              <a:rPr lang="en-IE" dirty="0"/>
              <a:t>40% of Irish adults attended a local Cultural or Arts Festival in the past 12 months – peaking outside Dublin</a:t>
            </a:r>
          </a:p>
          <a:p>
            <a:pPr lvl="0"/>
            <a:endParaRPr lang="en-IE" dirty="0"/>
          </a:p>
          <a:p>
            <a:pPr marL="285750" lvl="0" indent="-285750">
              <a:buFont typeface="Arial" panose="020B0604020202020204" pitchFamily="34" charset="0"/>
              <a:buChar char="•"/>
            </a:pPr>
            <a:r>
              <a:rPr lang="en-IE" dirty="0"/>
              <a:t>A strong sense of community support informs motivations for local festival attendance. A willingness to engage strongly with local festivals is evident with over 1 in 5 of those who attend indicating they like to go to as many events as possible and participate if possible. </a:t>
            </a:r>
            <a:r>
              <a:rPr lang="en-US" dirty="0"/>
              <a:t>The strength of positive agreement towards local arts is consistent across arts goers.</a:t>
            </a:r>
            <a:endParaRPr lang="en-IE" dirty="0"/>
          </a:p>
          <a:p>
            <a:pPr marL="171450" indent="-171450">
              <a:lnSpc>
                <a:spcPct val="107000"/>
              </a:lnSpc>
              <a:spcAft>
                <a:spcPts val="800"/>
              </a:spcAft>
              <a:buFont typeface="Arial" panose="020B0604020202020204" pitchFamily="34" charset="0"/>
              <a:buChar char="•"/>
            </a:pPr>
            <a:endParaRPr lang="en-IE" sz="1400" dirty="0">
              <a:ea typeface="Calibri" panose="020F0502020204030204" pitchFamily="34" charset="0"/>
              <a:cs typeface="Times New Roman" panose="02020603050405020304" pitchFamily="18" charset="0"/>
            </a:endParaRPr>
          </a:p>
        </p:txBody>
      </p:sp>
      <p:pic>
        <p:nvPicPr>
          <p:cNvPr id="10" name="Graphic 9" descr="Magnifying glass">
            <a:extLst>
              <a:ext uri="{FF2B5EF4-FFF2-40B4-BE49-F238E27FC236}">
                <a16:creationId xmlns="" xmlns:a16="http://schemas.microsoft.com/office/drawing/2014/main" id="{07D6B8E8-7057-49FA-8078-B518BEEEB71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905328" y="4948784"/>
            <a:ext cx="914400" cy="914400"/>
          </a:xfrm>
          <a:prstGeom prst="rect">
            <a:avLst/>
          </a:prstGeom>
        </p:spPr>
      </p:pic>
    </p:spTree>
    <p:extLst>
      <p:ext uri="{BB962C8B-B14F-4D97-AF65-F5344CB8AC3E}">
        <p14:creationId xmlns:p14="http://schemas.microsoft.com/office/powerpoint/2010/main" val="703703749"/>
      </p:ext>
    </p:extLst>
  </p:cSld>
  <p:clrMapOvr>
    <a:masterClrMapping/>
  </p:clrMapOvr>
  <p:transition spd="slow">
    <p:wipe dir="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EAD6A697-7DF3-4EBF-9F8B-67ADB2DD8882}"/>
              </a:ext>
            </a:extLst>
          </p:cNvPr>
          <p:cNvSpPr>
            <a:spLocks noGrp="1"/>
          </p:cNvSpPr>
          <p:nvPr>
            <p:ph type="body" sz="quarter" idx="49"/>
          </p:nvPr>
        </p:nvSpPr>
        <p:spPr/>
        <p:txBody>
          <a:bodyPr/>
          <a:lstStyle/>
          <a:p>
            <a:endParaRPr lang="en-IE"/>
          </a:p>
        </p:txBody>
      </p:sp>
      <p:sp>
        <p:nvSpPr>
          <p:cNvPr id="6" name="Title 5">
            <a:extLst>
              <a:ext uri="{FF2B5EF4-FFF2-40B4-BE49-F238E27FC236}">
                <a16:creationId xmlns="" xmlns:a16="http://schemas.microsoft.com/office/drawing/2014/main" id="{141E3F11-3244-4B56-8B1D-0831FEB3BAA4}"/>
              </a:ext>
            </a:extLst>
          </p:cNvPr>
          <p:cNvSpPr>
            <a:spLocks noGrp="1"/>
          </p:cNvSpPr>
          <p:nvPr>
            <p:ph type="title"/>
          </p:nvPr>
        </p:nvSpPr>
        <p:spPr/>
        <p:txBody>
          <a:bodyPr/>
          <a:lstStyle/>
          <a:p>
            <a:r>
              <a:rPr lang="en-IE" dirty="0"/>
              <a:t>Summary and Conclusions</a:t>
            </a:r>
          </a:p>
        </p:txBody>
      </p:sp>
      <p:sp>
        <p:nvSpPr>
          <p:cNvPr id="8" name="Rectangle 7">
            <a:extLst>
              <a:ext uri="{FF2B5EF4-FFF2-40B4-BE49-F238E27FC236}">
                <a16:creationId xmlns="" xmlns:a16="http://schemas.microsoft.com/office/drawing/2014/main" id="{200C5C3E-8836-4050-91B4-B05663971A21}"/>
              </a:ext>
            </a:extLst>
          </p:cNvPr>
          <p:cNvSpPr/>
          <p:nvPr/>
        </p:nvSpPr>
        <p:spPr>
          <a:xfrm>
            <a:off x="452500" y="1196752"/>
            <a:ext cx="9001000" cy="3636637"/>
          </a:xfrm>
          <a:prstGeom prst="rect">
            <a:avLst/>
          </a:prstGeom>
        </p:spPr>
        <p:txBody>
          <a:bodyPr wrap="square">
            <a:spAutoFit/>
          </a:bodyPr>
          <a:lstStyle/>
          <a:p>
            <a:pPr marL="285750" lvl="0" indent="-285750">
              <a:buFont typeface="Arial" panose="020B0604020202020204" pitchFamily="34" charset="0"/>
              <a:buChar char="•"/>
            </a:pPr>
            <a:r>
              <a:rPr lang="en-IE" dirty="0"/>
              <a:t>Total awareness of Galway 2020 is at 56% nationally and 86% among residents of Galway.</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dirty="0"/>
              <a:t>Awareness/Understanding is largely consistent demographically and includes 42% of Non Arts goers. Familiarity with key features of Galway 2020 among those aware is reasonably positive, both in and outside of Galway.</a:t>
            </a:r>
            <a:endParaRPr lang="en-IE" dirty="0"/>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dirty="0"/>
              <a:t>8% of Irish adults indicate they are ‘definitely planning to attend or participate in Galway 2020, including 39% of Galway residents.</a:t>
            </a:r>
            <a:endParaRPr lang="en-IE" dirty="0"/>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dirty="0"/>
              <a:t>In 2019, 28% off Irish adults are very satisfied with the availability of information about arts events and activities. While the ‘very satisfied’ level is rarely above 30%, there are no levels of active dissatisfaction.</a:t>
            </a:r>
            <a:endParaRPr lang="en-IE" dirty="0"/>
          </a:p>
          <a:p>
            <a:pPr marL="171450" indent="-171450">
              <a:lnSpc>
                <a:spcPct val="107000"/>
              </a:lnSpc>
              <a:spcAft>
                <a:spcPts val="800"/>
              </a:spcAft>
              <a:buFont typeface="Arial" panose="020B0604020202020204" pitchFamily="34" charset="0"/>
              <a:buChar char="•"/>
            </a:pPr>
            <a:endParaRPr lang="en-IE" sz="1400" dirty="0">
              <a:ea typeface="Calibri" panose="020F0502020204030204" pitchFamily="34" charset="0"/>
              <a:cs typeface="Times New Roman" panose="02020603050405020304" pitchFamily="18" charset="0"/>
            </a:endParaRPr>
          </a:p>
        </p:txBody>
      </p:sp>
      <p:pic>
        <p:nvPicPr>
          <p:cNvPr id="10" name="Graphic 9" descr="Magnifying glass">
            <a:extLst>
              <a:ext uri="{FF2B5EF4-FFF2-40B4-BE49-F238E27FC236}">
                <a16:creationId xmlns="" xmlns:a16="http://schemas.microsoft.com/office/drawing/2014/main" id="{07D6B8E8-7057-49FA-8078-B518BEEEB71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905328" y="4948784"/>
            <a:ext cx="914400" cy="914400"/>
          </a:xfrm>
          <a:prstGeom prst="rect">
            <a:avLst/>
          </a:prstGeom>
        </p:spPr>
      </p:pic>
    </p:spTree>
    <p:extLst>
      <p:ext uri="{BB962C8B-B14F-4D97-AF65-F5344CB8AC3E}">
        <p14:creationId xmlns:p14="http://schemas.microsoft.com/office/powerpoint/2010/main" val="564807287"/>
      </p:ext>
    </p:extLst>
  </p:cSld>
  <p:clrMapOvr>
    <a:masterClrMapping/>
  </p:clrMapOvr>
  <p:transition spd="slow">
    <p:wipe dir="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559A002F-F609-4E13-80D2-CCEF5AC9519B}"/>
              </a:ext>
            </a:extLst>
          </p:cNvPr>
          <p:cNvPicPr>
            <a:picLocks noChangeAspect="1"/>
          </p:cNvPicPr>
          <p:nvPr/>
        </p:nvPicPr>
        <p:blipFill>
          <a:blip r:embed="rId2"/>
          <a:stretch>
            <a:fillRect/>
          </a:stretch>
        </p:blipFill>
        <p:spPr>
          <a:xfrm>
            <a:off x="17276" y="-147924"/>
            <a:ext cx="9905999" cy="7005924"/>
          </a:xfrm>
          <a:prstGeom prst="rect">
            <a:avLst/>
          </a:prstGeom>
        </p:spPr>
      </p:pic>
      <p:sp>
        <p:nvSpPr>
          <p:cNvPr id="8" name="Título 7">
            <a:extLst>
              <a:ext uri="{FF2B5EF4-FFF2-40B4-BE49-F238E27FC236}">
                <a16:creationId xmlns="" xmlns:a16="http://schemas.microsoft.com/office/drawing/2014/main" id="{2E80200E-832B-4DA2-BD9C-8ADC145FD0A4}"/>
              </a:ext>
            </a:extLst>
          </p:cNvPr>
          <p:cNvSpPr>
            <a:spLocks noGrp="1"/>
          </p:cNvSpPr>
          <p:nvPr>
            <p:ph type="title"/>
          </p:nvPr>
        </p:nvSpPr>
        <p:spPr>
          <a:xfrm>
            <a:off x="807200" y="1707884"/>
            <a:ext cx="4037174" cy="741345"/>
          </a:xfrm>
        </p:spPr>
        <p:txBody>
          <a:bodyPr/>
          <a:lstStyle/>
          <a:p>
            <a:r>
              <a:rPr lang="en-US" altLang="en-US" sz="5400" dirty="0">
                <a:solidFill>
                  <a:schemeClr val="tx1">
                    <a:lumMod val="75000"/>
                    <a:lumOff val="25000"/>
                  </a:schemeClr>
                </a:solidFill>
              </a:rPr>
              <a:t>Thank you</a:t>
            </a:r>
            <a:r>
              <a:rPr lang="en-US" altLang="en-US" sz="5400" dirty="0">
                <a:solidFill>
                  <a:srgbClr val="54C0E8"/>
                </a:solidFill>
              </a:rPr>
              <a:t>.</a:t>
            </a:r>
            <a:endParaRPr lang="en-US" sz="5400" dirty="0">
              <a:solidFill>
                <a:srgbClr val="54C0E8"/>
              </a:solidFill>
            </a:endParaRPr>
          </a:p>
        </p:txBody>
      </p:sp>
      <p:sp>
        <p:nvSpPr>
          <p:cNvPr id="7" name="Espaço Reservado para Texto 6">
            <a:extLst>
              <a:ext uri="{FF2B5EF4-FFF2-40B4-BE49-F238E27FC236}">
                <a16:creationId xmlns="" xmlns:a16="http://schemas.microsoft.com/office/drawing/2014/main" id="{33544175-7590-4965-9D73-6B78919D0352}"/>
              </a:ext>
            </a:extLst>
          </p:cNvPr>
          <p:cNvSpPr>
            <a:spLocks noGrp="1"/>
          </p:cNvSpPr>
          <p:nvPr>
            <p:ph type="body" sz="quarter" idx="67"/>
          </p:nvPr>
        </p:nvSpPr>
        <p:spPr>
          <a:xfrm>
            <a:off x="129303" y="5796518"/>
            <a:ext cx="2613897" cy="596433"/>
          </a:xfrm>
        </p:spPr>
        <p:txBody>
          <a:bodyPr/>
          <a:lstStyle/>
          <a:p>
            <a:pPr algn="l">
              <a:spcBef>
                <a:spcPts val="0"/>
              </a:spcBef>
            </a:pPr>
            <a:r>
              <a:rPr lang="en-US" sz="1200" dirty="0">
                <a:solidFill>
                  <a:schemeClr val="tx1">
                    <a:lumMod val="75000"/>
                    <a:lumOff val="25000"/>
                  </a:schemeClr>
                </a:solidFill>
              </a:rPr>
              <a:t>Milltown House </a:t>
            </a:r>
          </a:p>
          <a:p>
            <a:pPr algn="l">
              <a:spcBef>
                <a:spcPts val="0"/>
              </a:spcBef>
            </a:pPr>
            <a:r>
              <a:rPr lang="en-US" sz="1200" dirty="0">
                <a:solidFill>
                  <a:schemeClr val="tx1">
                    <a:lumMod val="75000"/>
                    <a:lumOff val="25000"/>
                  </a:schemeClr>
                </a:solidFill>
              </a:rPr>
              <a:t>Mount Saint </a:t>
            </a:r>
            <a:r>
              <a:rPr lang="en-US" sz="1200" dirty="0" err="1">
                <a:solidFill>
                  <a:schemeClr val="tx1">
                    <a:lumMod val="75000"/>
                    <a:lumOff val="25000"/>
                  </a:schemeClr>
                </a:solidFill>
              </a:rPr>
              <a:t>Annes</a:t>
            </a:r>
            <a:endParaRPr lang="en-US" sz="1200" dirty="0">
              <a:solidFill>
                <a:schemeClr val="tx1">
                  <a:lumMod val="75000"/>
                  <a:lumOff val="25000"/>
                </a:schemeClr>
              </a:solidFill>
            </a:endParaRPr>
          </a:p>
          <a:p>
            <a:pPr algn="l">
              <a:spcBef>
                <a:spcPts val="0"/>
              </a:spcBef>
            </a:pPr>
            <a:r>
              <a:rPr lang="en-US" sz="1200" dirty="0">
                <a:solidFill>
                  <a:schemeClr val="tx1">
                    <a:lumMod val="75000"/>
                    <a:lumOff val="25000"/>
                  </a:schemeClr>
                </a:solidFill>
              </a:rPr>
              <a:t>Milltown, Dublin 6  -  D06 Y822 </a:t>
            </a:r>
          </a:p>
          <a:p>
            <a:pPr algn="l">
              <a:spcBef>
                <a:spcPts val="0"/>
              </a:spcBef>
            </a:pPr>
            <a:r>
              <a:rPr lang="en-US" sz="1200" dirty="0">
                <a:solidFill>
                  <a:schemeClr val="tx1">
                    <a:lumMod val="75000"/>
                    <a:lumOff val="25000"/>
                  </a:schemeClr>
                </a:solidFill>
              </a:rPr>
              <a:t>+353 1 205 7500  |  </a:t>
            </a:r>
            <a:r>
              <a:rPr lang="en-US" sz="1200" b="1" dirty="0">
                <a:solidFill>
                  <a:schemeClr val="tx1">
                    <a:lumMod val="75000"/>
                    <a:lumOff val="25000"/>
                  </a:schemeClr>
                </a:solidFill>
              </a:rPr>
              <a:t>www.banda.ie</a:t>
            </a:r>
          </a:p>
          <a:p>
            <a:pPr algn="l">
              <a:spcBef>
                <a:spcPts val="0"/>
              </a:spcBef>
            </a:pPr>
            <a:endParaRPr lang="en-US" sz="1200" dirty="0">
              <a:solidFill>
                <a:schemeClr val="tx1">
                  <a:lumMod val="75000"/>
                  <a:lumOff val="25000"/>
                </a:schemeClr>
              </a:solidFill>
            </a:endParaRPr>
          </a:p>
        </p:txBody>
      </p:sp>
      <p:sp>
        <p:nvSpPr>
          <p:cNvPr id="6" name="Título 7">
            <a:extLst>
              <a:ext uri="{FF2B5EF4-FFF2-40B4-BE49-F238E27FC236}">
                <a16:creationId xmlns="" xmlns:a16="http://schemas.microsoft.com/office/drawing/2014/main" id="{1C5E526E-9B7B-4A41-8BCF-3AFDCFF39C13}"/>
              </a:ext>
            </a:extLst>
          </p:cNvPr>
          <p:cNvSpPr txBox="1">
            <a:spLocks/>
          </p:cNvSpPr>
          <p:nvPr/>
        </p:nvSpPr>
        <p:spPr>
          <a:xfrm>
            <a:off x="-1263337" y="2667689"/>
            <a:ext cx="8178248" cy="741345"/>
          </a:xfrm>
          <a:prstGeom prst="rect">
            <a:avLst/>
          </a:prstGeom>
        </p:spPr>
        <p:txBody>
          <a:bodyPr/>
          <a:lstStyle>
            <a:lvl1pPr algn="ctr" rtl="0" fontAlgn="base">
              <a:lnSpc>
                <a:spcPct val="90000"/>
              </a:lnSpc>
              <a:spcBef>
                <a:spcPct val="0"/>
              </a:spcBef>
              <a:spcAft>
                <a:spcPct val="0"/>
              </a:spcAft>
              <a:tabLst/>
              <a:defRPr sz="4000" b="1" kern="1200">
                <a:solidFill>
                  <a:schemeClr val="bg1"/>
                </a:solidFill>
                <a:latin typeface="Trebuchet MS" panose="020B0603020202020204" pitchFamily="34" charset="0"/>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IE" altLang="en-US" sz="1600" dirty="0">
                <a:solidFill>
                  <a:schemeClr val="tx1">
                    <a:lumMod val="75000"/>
                    <a:lumOff val="25000"/>
                  </a:schemeClr>
                </a:solidFill>
              </a:rPr>
              <a:t>Arts Insight </a:t>
            </a:r>
            <a:br>
              <a:rPr lang="en-IE" altLang="en-US" sz="1600" dirty="0">
                <a:solidFill>
                  <a:schemeClr val="tx1">
                    <a:lumMod val="75000"/>
                    <a:lumOff val="25000"/>
                  </a:schemeClr>
                </a:solidFill>
              </a:rPr>
            </a:br>
            <a:r>
              <a:rPr lang="en-IE" altLang="en-US" sz="1600" dirty="0">
                <a:solidFill>
                  <a:schemeClr val="tx1">
                    <a:lumMod val="75000"/>
                    <a:lumOff val="25000"/>
                  </a:schemeClr>
                </a:solidFill>
              </a:rPr>
              <a:t>The National Arts Engagement Survey 2019</a:t>
            </a:r>
          </a:p>
        </p:txBody>
      </p:sp>
    </p:spTree>
    <p:extLst>
      <p:ext uri="{BB962C8B-B14F-4D97-AF65-F5344CB8AC3E}">
        <p14:creationId xmlns:p14="http://schemas.microsoft.com/office/powerpoint/2010/main" val="1079152101"/>
      </p:ext>
    </p:extLst>
  </p:cSld>
  <p:clrMapOvr>
    <a:masterClrMapping/>
  </p:clrMapOvr>
  <p:transition>
    <p:wipe dir="r"/>
  </p:transition>
</p:sld>
</file>

<file path=ppt/tags/tag1.xml><?xml version="1.0" encoding="utf-8"?>
<p:tagLst xmlns:a="http://schemas.openxmlformats.org/drawingml/2006/main" xmlns:r="http://schemas.openxmlformats.org/officeDocument/2006/relationships" xmlns:p="http://schemas.openxmlformats.org/presentationml/2006/main">
  <p:tag name="PPOID_458095484" val="1"/>
  <p:tag name="PPOBJECTNAME" val="sideway single 4"/>
  <p:tag name="PPDESC" val=""/>
  <p:tag name="PPACTIONTYPE1" val="Data"/>
  <p:tag name="PPDATASOURCE1" val="2"/>
  <p:tag name="PPDATATABLE1" val="10"/>
  <p:tag name="PPFILTERSTRING1" val="TBR:0|TBC:0|NDFR:0|NDFC:0|NDTR:0|NDTC:0|QT:0|BNR:1|STB:1|DA:1|DSC:1|SST:1|SSV:0|SBV:1|OSC:1|OBR:0|RSV:1|RBV:0|PRF:0|PSF:0|IB:0|SLM:0|BS:F|RH:0|TC:1|DP:-1|NIP:0|NID:0|SP:0|MN:0|SS:::|RF:00000000000000000000000000|XPR:|XPC:|LDR:|LDC:|BAR:|STC:|SA:0,0,0,0|SI:|IER:String^IncludeWithLabels|IEC:String^IncludeWithLabels|SR:|SC:|SX:"/>
  <p:tag name="PPSELECTEDAREA1" val="SC:2-9|SR:7|DL:3"/>
  <p:tag name="PPADDMETHOD1" val="AM:5|TM:5|TC:1|TR:1"/>
  <p:tag name="PPGRIDAREAS1" val="DH:1|DC:4|DA:5|PF:17|ST:1|FC:2|LC:97|OC:96|OR:12"/>
  <p:tag name="PPACTIONTYPE2" val="Flip"/>
  <p:tag name="PPACTIONTYPE3" val="Map"/>
  <p:tag name="PPMAPSTRING3" val="&quot;A small number of drinks at home with the family (a drink over dinner / drinking for less than an hour)`A small number of drinks at home with the family&quot;,&quot;A small number of drinks at home with a partner as a couple (might be less than an hour)`A small number of drinks at home with a partner as a couple&quot;,&quot;Several drinks at home with a partner (maybe 1 to 3 hours)`Several drinks at home with a partner&quot;,&quot;Getting together at your or someone else’s house (at weekends for a few hours)`Getting together at your or someone else’s house &quot;,&quot;Going out for a meal (a quiet drink with a partner or friends for a family occasion)`Going out for a meal&quot;,&quot;Evening or night out with friends, with no drinking at home (meeting people in pub, restaurant, or club)`Evening or night out with friends, with no drinking at home&quot;,&quot;Mixed home drinking and night out with friends (a few different venues for a whole evening)`Mixed home drinking and night out with friends&quot;"/>
  <p:tag name="PPACTIONTYPE4" val="Map"/>
  <p:tag name="PPMAPSTRING4" val="&quot;A small number of drinks at home with the family (a drink over dinner / drinking for less than an hour)`A small number of drinks at home with the family&quot;,&quot;A small number of drinks at home with a partner as a couple (might be less than an hour)`A small number of drinks at home with a partner as a couple&quot;,&quot;Several drinks at home with a partner (maybe 1 to 3 hours)`Several drinks at home with a partner&quot;,&quot;Getting together at your or someone else’s house (at weekends for a few hours)`Getting together at your or someone else’s house &quot;,&quot;Going out for a meal (a quiet drink with a partner or friends for a family occasion)`Going out for a meal&quot;,&quot;Evening or night out with friends, with no drinking at home (meeting people in pub, restaurant, or club)`Evening or night out with friends, with no drinking at home&quot;,&quot;Mixed home drinking and night out with friends (a few different venues for a whole evening)`Mixed home drinking and night out with friends&quot;"/>
  <p:tag name="PPACTIONCOUNT" val="5"/>
  <p:tag name="PPACTIONTYPE5" val="Sort"/>
  <p:tag name="PPSORTSTRING5" val="SF:T|S1:+2|O1:1|S2:|O2:0|S3:|O3:0|HR:1|HC:1|ET:|EB:|EL:|ER:|WF:F"/>
</p:tagLst>
</file>

<file path=ppt/tags/tag10.xml><?xml version="1.0" encoding="utf-8"?>
<p:tagLst xmlns:a="http://schemas.openxmlformats.org/drawingml/2006/main" xmlns:r="http://schemas.openxmlformats.org/officeDocument/2006/relationships" xmlns:p="http://schemas.openxmlformats.org/presentationml/2006/main">
  <p:tag name="PPOBJECTNAME" val="stacked 6 colours new CG"/>
  <p:tag name="PPDESC" val=""/>
  <p:tag name="PPACTIONCOUNT" val="1"/>
  <p:tag name="PPACTIONTYPE1" val="Data"/>
  <p:tag name="PPDATASOURCE1" val="2"/>
  <p:tag name="PPDATATABLE1" val="5"/>
  <p:tag name="PPFILTERSTRING1" val="TBR:0|TBC:0|NDFR:0|NDFC:0|NDTR:0|NDTC:0|QT:0|BNR:1|STB:1|DA:1|DSC:1|SST:1|SSV:0|SBV:1|OSC:1|OBR:0|RSV:1|RBV:0|PRF:0|PSF:0|IB:0|SLM:0|BS:F|RH:0|TC:1|DP:-1|NIP:0|NID:0|SP:0|MN:0|SS:::|RF:00000000000000000000000000|XPR:|XPC:|LDR:|LDC:|BAR:|STC:|SA:0,0,0,0|SI:|IER:String^IncludeWithLabels|IEC:String^IncludeWithLabels^`Total0NoSort^`Male0NoSort^`Female0NoSort^`Under 340NoSort^`35-540NoSort^`55+0NoSort^`ABC10NoSort^`C2DE0NoSort^`F0NoSort^`Dublin0NoSort^`ROL0NoSort^`Munster0NoSort^`Conn/Uls0NoSort^`Urban0NoSort^`Rural0NoSort|SR:|SC:|SX:"/>
  <p:tag name="PPSELECTEDAREA1" val="SC:1-2|SR:6-11|DL:3"/>
  <p:tag name="PPADDMETHOD1" val="AM:5|TM:5|TC:1|TR:1"/>
  <p:tag name="PPGRIDAREAS1" val="DH:1|DC:4|DA:5|PF:12|ST:1|FC:2|LC:16|OC:96|OR:7"/>
</p:tagLst>
</file>

<file path=ppt/tags/tag11.xml><?xml version="1.0" encoding="utf-8"?>
<p:tagLst xmlns:a="http://schemas.openxmlformats.org/drawingml/2006/main" xmlns:r="http://schemas.openxmlformats.org/officeDocument/2006/relationships" xmlns:p="http://schemas.openxmlformats.org/presentationml/2006/main">
  <p:tag name="PPPRESID" val="25957084"/>
</p:tagLst>
</file>

<file path=ppt/tags/tag12.xml><?xml version="1.0" encoding="utf-8"?>
<p:tagLst xmlns:a="http://schemas.openxmlformats.org/drawingml/2006/main" xmlns:r="http://schemas.openxmlformats.org/officeDocument/2006/relationships" xmlns:p="http://schemas.openxmlformats.org/presentationml/2006/main">
  <p:tag name="PPOBJECTNAME" val="Demo 2 AUDIT"/>
  <p:tag name="PPDESC" val=""/>
  <p:tag name="PPACTIONCOUNT" val="1"/>
  <p:tag name="PPACTIONTYPE1" val="Data"/>
  <p:tag name="PPDATASOURCE1" val="4"/>
  <p:tag name="PPDATATABLE1" val="12"/>
  <p:tag name="PPFILTERSTRING1" val="TBR:0|TBC:0|NDFR:0|NDFC:0|NDTR:0|NDTC:0|QT:0|BNR:1|STB:1|DA:1|DSC:1|SST:1|SSV:0|SBV:1|OSC:1|OBR:0|RSV:1|RBV:0|PRF:0|PSF:0|IB:0|SLM:0|BS:F|RH:0|TC:1|DP:-1|NIP:0|NID:0|SP:0|MN:0|SS:::|RF:00000000000000000000000000|XPR:|XPC:|LDR:|LDC:|BAR:|STC:|SA:0,0,0,0|SI:|IER:String^IncludeWithLabels|IEC:String^IncludeWithLabels^`Total0NoSort^`Male0NoSort^`Female0NoSort^`Under 250NoSort^`25-340NoSort^`35-490NoSort^`50-640NoSort^`65+0NoSort^`ABC10NoSort^`C2DE0NoSort^`F0NoSort^`Dublin0NoSort^`ROL0NoSort^`Munster0NoSort^`Conn/Uls0NoSort^`Urban0NoSort^`Rural0NoSort|SR:|SC:|SX:"/>
  <p:tag name="PPSELECTEDAREA1" val="SC:2-18|SR:5-16|DL:3"/>
  <p:tag name="PPADDMETHOD1" val="AM:5|TM:5|TC:1|TR:1"/>
  <p:tag name="PPGRIDAREAS1" val="DH:1|DC:4|DA:5|PF:17|ST:1|FC:2|LC:18|OC:96|OR:12"/>
</p:tagLst>
</file>

<file path=ppt/tags/tag13.xml><?xml version="1.0" encoding="utf-8"?>
<p:tagLst xmlns:a="http://schemas.openxmlformats.org/drawingml/2006/main" xmlns:r="http://schemas.openxmlformats.org/officeDocument/2006/relationships" xmlns:p="http://schemas.openxmlformats.org/presentationml/2006/main">
  <p:tag name="PPOID_458095484" val="1"/>
  <p:tag name="PPOBJECTNAME" val="sideway single 4"/>
  <p:tag name="PPDESC" val=""/>
  <p:tag name="PPACTIONTYPE1" val="Data"/>
  <p:tag name="PPDATASOURCE1" val="2"/>
  <p:tag name="PPDATATABLE1" val="10"/>
  <p:tag name="PPFILTERSTRING1" val="TBR:0|TBC:0|NDFR:0|NDFC:0|NDTR:0|NDTC:0|QT:0|BNR:1|STB:1|DA:1|DSC:1|SST:1|SSV:0|SBV:1|OSC:1|OBR:0|RSV:1|RBV:0|PRF:0|PSF:0|IB:0|SLM:0|BS:F|RH:0|TC:1|DP:-1|NIP:0|NID:0|SP:0|MN:0|SS:::|RF:00000000000000000000000000|XPR:|XPC:|LDR:|LDC:|BAR:|STC:|SA:0,0,0,0|SI:|IER:String^IncludeWithLabels|IEC:String^IncludeWithLabels|SR:|SC:|SX:"/>
  <p:tag name="PPSELECTEDAREA1" val="SC:2-9|SR:7|DL:3"/>
  <p:tag name="PPADDMETHOD1" val="AM:5|TM:5|TC:1|TR:1"/>
  <p:tag name="PPGRIDAREAS1" val="DH:1|DC:4|DA:5|PF:17|ST:1|FC:2|LC:97|OC:96|OR:12"/>
  <p:tag name="PPACTIONTYPE2" val="Flip"/>
  <p:tag name="PPACTIONTYPE3" val="Map"/>
  <p:tag name="PPMAPSTRING3" val="&quot;A small number of drinks at home with the family (a drink over dinner / drinking for less than an hour)`A small number of drinks at home with the family&quot;,&quot;A small number of drinks at home with a partner as a couple (might be less than an hour)`A small number of drinks at home with a partner as a couple&quot;,&quot;Several drinks at home with a partner (maybe 1 to 3 hours)`Several drinks at home with a partner&quot;,&quot;Getting together at your or someone else’s house (at weekends for a few hours)`Getting together at your or someone else’s house &quot;,&quot;Going out for a meal (a quiet drink with a partner or friends for a family occasion)`Going out for a meal&quot;,&quot;Evening or night out with friends, with no drinking at home (meeting people in pub, restaurant, or club)`Evening or night out with friends, with no drinking at home&quot;,&quot;Mixed home drinking and night out with friends (a few different venues for a whole evening)`Mixed home drinking and night out with friends&quot;"/>
  <p:tag name="PPACTIONTYPE4" val="Map"/>
  <p:tag name="PPMAPSTRING4" val="&quot;A small number of drinks at home with the family (a drink over dinner / drinking for less than an hour)`A small number of drinks at home with the family&quot;,&quot;A small number of drinks at home with a partner as a couple (might be less than an hour)`A small number of drinks at home with a partner as a couple&quot;,&quot;Several drinks at home with a partner (maybe 1 to 3 hours)`Several drinks at home with a partner&quot;,&quot;Getting together at your or someone else’s house (at weekends for a few hours)`Getting together at your or someone else’s house &quot;,&quot;Going out for a meal (a quiet drink with a partner or friends for a family occasion)`Going out for a meal&quot;,&quot;Evening or night out with friends, with no drinking at home (meeting people in pub, restaurant, or club)`Evening or night out with friends, with no drinking at home&quot;,&quot;Mixed home drinking and night out with friends (a few different venues for a whole evening)`Mixed home drinking and night out with friends&quot;"/>
  <p:tag name="PPACTIONCOUNT" val="5"/>
  <p:tag name="PPACTIONTYPE5" val="Sort"/>
  <p:tag name="PPSORTSTRING5" val="SF:T|S1:+2|O1:1|S2:|O2:0|S3:|O3:0|HR:1|HC:1|ET:|EB:|EL:|ER:|WF:F"/>
</p:tagLst>
</file>

<file path=ppt/tags/tag14.xml><?xml version="1.0" encoding="utf-8"?>
<p:tagLst xmlns:a="http://schemas.openxmlformats.org/drawingml/2006/main" xmlns:r="http://schemas.openxmlformats.org/officeDocument/2006/relationships" xmlns:p="http://schemas.openxmlformats.org/presentationml/2006/main">
  <p:tag name="PPOID_458095484" val="1"/>
  <p:tag name="PPOBJECTNAME" val="sideway single 4"/>
  <p:tag name="PPDESC" val=""/>
  <p:tag name="PPACTIONTYPE1" val="Data"/>
  <p:tag name="PPDATASOURCE1" val="2"/>
  <p:tag name="PPDATATABLE1" val="10"/>
  <p:tag name="PPFILTERSTRING1" val="TBR:0|TBC:0|NDFR:0|NDFC:0|NDTR:0|NDTC:0|QT:0|BNR:1|STB:1|DA:1|DSC:1|SST:1|SSV:0|SBV:1|OSC:1|OBR:0|RSV:1|RBV:0|PRF:0|PSF:0|IB:0|SLM:0|BS:F|RH:0|TC:1|DP:-1|NIP:0|NID:0|SP:0|MN:0|SS:::|RF:00000000000000000000000000|XPR:|XPC:|LDR:|LDC:|BAR:|STC:|SA:0,0,0,0|SI:|IER:String^IncludeWithLabels|IEC:String^IncludeWithLabels|SR:|SC:|SX:"/>
  <p:tag name="PPSELECTEDAREA1" val="SC:2-9|SR:7|DL:3"/>
  <p:tag name="PPADDMETHOD1" val="AM:5|TM:5|TC:1|TR:1"/>
  <p:tag name="PPGRIDAREAS1" val="DH:1|DC:4|DA:5|PF:17|ST:1|FC:2|LC:97|OC:96|OR:12"/>
  <p:tag name="PPACTIONTYPE2" val="Flip"/>
  <p:tag name="PPACTIONTYPE3" val="Map"/>
  <p:tag name="PPMAPSTRING3" val="&quot;A small number of drinks at home with the family (a drink over dinner / drinking for less than an hour)`A small number of drinks at home with the family&quot;,&quot;A small number of drinks at home with a partner as a couple (might be less than an hour)`A small number of drinks at home with a partner as a couple&quot;,&quot;Several drinks at home with a partner (maybe 1 to 3 hours)`Several drinks at home with a partner&quot;,&quot;Getting together at your or someone else’s house (at weekends for a few hours)`Getting together at your or someone else’s house &quot;,&quot;Going out for a meal (a quiet drink with a partner or friends for a family occasion)`Going out for a meal&quot;,&quot;Evening or night out with friends, with no drinking at home (meeting people in pub, restaurant, or club)`Evening or night out with friends, with no drinking at home&quot;,&quot;Mixed home drinking and night out with friends (a few different venues for a whole evening)`Mixed home drinking and night out with friends&quot;"/>
  <p:tag name="PPACTIONTYPE4" val="Map"/>
  <p:tag name="PPMAPSTRING4" val="&quot;A small number of drinks at home with the family (a drink over dinner / drinking for less than an hour)`A small number of drinks at home with the family&quot;,&quot;A small number of drinks at home with a partner as a couple (might be less than an hour)`A small number of drinks at home with a partner as a couple&quot;,&quot;Several drinks at home with a partner (maybe 1 to 3 hours)`Several drinks at home with a partner&quot;,&quot;Getting together at your or someone else’s house (at weekends for a few hours)`Getting together at your or someone else’s house &quot;,&quot;Going out for a meal (a quiet drink with a partner or friends for a family occasion)`Going out for a meal&quot;,&quot;Evening or night out with friends, with no drinking at home (meeting people in pub, restaurant, or club)`Evening or night out with friends, with no drinking at home&quot;,&quot;Mixed home drinking and night out with friends (a few different venues for a whole evening)`Mixed home drinking and night out with friends&quot;"/>
  <p:tag name="PPACTIONCOUNT" val="5"/>
  <p:tag name="PPACTIONTYPE5" val="Sort"/>
  <p:tag name="PPSORTSTRING5" val="SF:T|S1:+2|O1:1|S2:|O2:0|S3:|O3:0|HR:1|HC:1|ET:|EB:|EL:|ER:|WF:F"/>
</p:tagLst>
</file>

<file path=ppt/tags/tag15.xml><?xml version="1.0" encoding="utf-8"?>
<p:tagLst xmlns:a="http://schemas.openxmlformats.org/drawingml/2006/main" xmlns:r="http://schemas.openxmlformats.org/officeDocument/2006/relationships" xmlns:p="http://schemas.openxmlformats.org/presentationml/2006/main">
  <p:tag name="PPOBJECTNAME" val="Labels - sideway bar x 5"/>
  <p:tag name="PPDESC" val=""/>
  <p:tag name="PPACTIONCOUNT" val="1"/>
  <p:tag name="PPACTIONTYPE1" val="Data"/>
  <p:tag name="PPDATASOURCE1" val="2"/>
  <p:tag name="PPDATATABLE1" val="12"/>
  <p:tag name="PPFILTERSTRING1" val="TBR:0|TBC:0|NDFR:0|NDFC:0|NDTR:0|NDTC:0|QT:0|BNR:1|STB:1|DA:1|DSC:1|SST:1|SSV:0|SBV:1|OSC:1|OBR:0|RSV:1|RBV:0|PRF:0|PSF:0|IB:0|SLM:0|BS:F|RH:0|TC:1|DP:-1|NIP:0|NID:0|SP:0|MN:0|SS:::|RF:00000000000000000000000000|XPR:|XPC:|LDR:|LDC:|BAR:|STC:|SA:0,0,0,0|SI:|IER:String^IncludeWithLabels|IEC:String^IncludeWithLabels|SR:|SC:|SX:"/>
  <p:tag name="PPSELECTEDAREA1" val="SC:1|SR:7-13|DL:3"/>
  <p:tag name="PPADDMETHOD1" val="AM:5|TM:5|TC:1|TR:1"/>
  <p:tag name="PPGRIDAREAS1" val="DH:1|DC:4|DA:5|PF:14|ST:1|FC:2|LC:97|OC:96|OR:9"/>
</p:tagLst>
</file>

<file path=ppt/tags/tag16.xml><?xml version="1.0" encoding="utf-8"?>
<p:tagLst xmlns:a="http://schemas.openxmlformats.org/drawingml/2006/main" xmlns:r="http://schemas.openxmlformats.org/officeDocument/2006/relationships" xmlns:p="http://schemas.openxmlformats.org/presentationml/2006/main">
  <p:tag name="PPOBJECTNAME" val="Stacked bar x 5 colours"/>
  <p:tag name="PPDESC" val=""/>
  <p:tag name="PPACTIONTYPE1" val="Data"/>
  <p:tag name="PPDATASOURCE1" val="4"/>
  <p:tag name="PPDATATABLE1" val="5"/>
  <p:tag name="PPFILTERSTRING1" val="TBR:0|TBC:0|NDFR:0|NDFC:0|NDTR:0|NDTC:0|QT:0|BNR:1|STB:1|DA:1|DSC:1|SST:1|SSV:0|SBV:1|OSC:1|OBR:0|RSV:1|RBV:0|PRF:0|PSF:0|IB:0|SLM:0|BS:F|RH:0|TC:1|DP:-1|NIP:0|NID:0|SP:0|MN:0|SS:::|RF:00000000000000000000000000|XPR:|XPC:|LDR:|LDC:|BAR:|STC:|SA:0,0,0,0|SI:|IER:String^IncludeWithLabels|IEC:String^IncludeWithLabels^`Total0NoSort^`Male0NoSort^`Female0NoSort^`Under 340NoSort^`35-540NoSort^`55+0NoSort^`ABC10NoSort^`C2DE0NoSort^`F0NoSort^`Dublin0NoSort^`ROL0NoSort^`Munster0NoSort^`Conn/Uls0NoSort^`Urban0NoSort^`Rural0NoSort|SR:|SC:|SX:"/>
  <p:tag name="PPSELECTEDAREA1" val="SC:1-2|SR:7-13|DL:3"/>
  <p:tag name="PPADDMETHOD1" val="AM:5|TM:5|TC:1|TR:1"/>
  <p:tag name="PPGRIDAREAS1" val="DH:1|DC:4|DA:5|PF:14|ST:1|FC:2|LC:16|OC:96|OR:9"/>
  <p:tag name="PPACTIONCOUNT" val="2"/>
  <p:tag name="PPACTIONTYPE2" val="Sort"/>
  <p:tag name="PPSORTSTRING2" val="SF:T|S1:+2|O1:1|S2:|O2:0|S3:|O3:0|HR:1|HC:1|ET:|EB:=None of the above|EL:|ER:|WF:F"/>
</p:tagLst>
</file>

<file path=ppt/tags/tag17.xml><?xml version="1.0" encoding="utf-8"?>
<p:tagLst xmlns:a="http://schemas.openxmlformats.org/drawingml/2006/main" xmlns:r="http://schemas.openxmlformats.org/officeDocument/2006/relationships" xmlns:p="http://schemas.openxmlformats.org/presentationml/2006/main">
  <p:tag name="PPOBJECTNAME" val="Stacked bar x 5 colours"/>
  <p:tag name="PPDESC" val=""/>
  <p:tag name="PPACTIONTYPE1" val="Data"/>
  <p:tag name="PPDATASOURCE1" val="4"/>
  <p:tag name="PPDATATABLE1" val="5"/>
  <p:tag name="PPFILTERSTRING1" val="TBR:0|TBC:0|NDFR:0|NDFC:0|NDTR:0|NDTC:0|QT:0|BNR:1|STB:1|DA:1|DSC:1|SST:1|SSV:0|SBV:1|OSC:1|OBR:0|RSV:1|RBV:0|PRF:0|PSF:0|IB:0|SLM:0|BS:F|RH:0|TC:1|DP:-1|NIP:0|NID:0|SP:0|MN:0|SS:::|RF:00000000000000000000000000|XPR:|XPC:|LDR:|LDC:|BAR:|STC:|SA:0,0,0,0|SI:|IER:String^IncludeWithLabels|IEC:String^IncludeWithLabels^`Total0NoSort^`Male0NoSort^`Female0NoSort^`Under 340NoSort^`35-540NoSort^`55+0NoSort^`ABC10NoSort^`C2DE0NoSort^`F0NoSort^`Dublin0NoSort^`ROL0NoSort^`Munster0NoSort^`Conn/Uls0NoSort^`Urban0NoSort^`Rural0NoSort|SR:|SC:|SX:"/>
  <p:tag name="PPSELECTEDAREA1" val="SC:1-2|SR:7-13|DL:3"/>
  <p:tag name="PPADDMETHOD1" val="AM:5|TM:5|TC:1|TR:1"/>
  <p:tag name="PPGRIDAREAS1" val="DH:1|DC:4|DA:5|PF:14|ST:1|FC:2|LC:16|OC:96|OR:9"/>
  <p:tag name="PPACTIONCOUNT" val="2"/>
  <p:tag name="PPACTIONTYPE2" val="Sort"/>
  <p:tag name="PPSORTSTRING2" val="SF:T|S1:+2|O1:1|S2:|O2:0|S3:|O3:0|HR:1|HC:1|ET:|EB:=None of the above|EL:|ER:|WF:F"/>
</p:tagLst>
</file>

<file path=ppt/tags/tag18.xml><?xml version="1.0" encoding="utf-8"?>
<p:tagLst xmlns:a="http://schemas.openxmlformats.org/drawingml/2006/main" xmlns:r="http://schemas.openxmlformats.org/officeDocument/2006/relationships" xmlns:p="http://schemas.openxmlformats.org/presentationml/2006/main">
  <p:tag name="PPOBJECTNAME" val="Labels - sideway bar x 5"/>
  <p:tag name="PPDESC" val=""/>
  <p:tag name="PPACTIONCOUNT" val="1"/>
  <p:tag name="PPACTIONTYPE1" val="Data"/>
  <p:tag name="PPDATASOURCE1" val="2"/>
  <p:tag name="PPDATATABLE1" val="12"/>
  <p:tag name="PPFILTERSTRING1" val="TBR:0|TBC:0|NDFR:0|NDFC:0|NDTR:0|NDTC:0|QT:0|BNR:1|STB:1|DA:1|DSC:1|SST:1|SSV:0|SBV:1|OSC:1|OBR:0|RSV:1|RBV:0|PRF:0|PSF:0|IB:0|SLM:0|BS:F|RH:0|TC:1|DP:-1|NIP:0|NID:0|SP:0|MN:0|SS:::|RF:00000000000000000000000000|XPR:|XPC:|LDR:|LDC:|BAR:|STC:|SA:0,0,0,0|SI:|IER:String^IncludeWithLabels|IEC:String^IncludeWithLabels|SR:|SC:|SX:"/>
  <p:tag name="PPSELECTEDAREA1" val="SC:1|SR:7-13|DL:3"/>
  <p:tag name="PPADDMETHOD1" val="AM:5|TM:5|TC:1|TR:1"/>
  <p:tag name="PPGRIDAREAS1" val="DH:1|DC:4|DA:5|PF:14|ST:1|FC:2|LC:97|OC:96|OR:9"/>
</p:tagLst>
</file>

<file path=ppt/tags/tag19.xml><?xml version="1.0" encoding="utf-8"?>
<p:tagLst xmlns:a="http://schemas.openxmlformats.org/drawingml/2006/main" xmlns:r="http://schemas.openxmlformats.org/officeDocument/2006/relationships" xmlns:p="http://schemas.openxmlformats.org/presentationml/2006/main">
  <p:tag name="PPOID_458095484" val="1"/>
  <p:tag name="PPOBJECTNAME" val="sideway single 4"/>
  <p:tag name="PPDESC" val=""/>
  <p:tag name="PPACTIONTYPE1" val="Data"/>
  <p:tag name="PPDATASOURCE1" val="2"/>
  <p:tag name="PPDATATABLE1" val="10"/>
  <p:tag name="PPFILTERSTRING1" val="TBR:0|TBC:0|NDFR:0|NDFC:0|NDTR:0|NDTC:0|QT:0|BNR:1|STB:1|DA:1|DSC:1|SST:1|SSV:0|SBV:1|OSC:1|OBR:0|RSV:1|RBV:0|PRF:0|PSF:0|IB:0|SLM:0|BS:F|RH:0|TC:1|DP:-1|NIP:0|NID:0|SP:0|MN:0|SS:::|RF:00000000000000000000000000|XPR:|XPC:|LDR:|LDC:|BAR:|STC:|SA:0,0,0,0|SI:|IER:String^IncludeWithLabels|IEC:String^IncludeWithLabels|SR:|SC:|SX:"/>
  <p:tag name="PPSELECTEDAREA1" val="SC:2-9|SR:7|DL:3"/>
  <p:tag name="PPADDMETHOD1" val="AM:5|TM:5|TC:1|TR:1"/>
  <p:tag name="PPGRIDAREAS1" val="DH:1|DC:4|DA:5|PF:17|ST:1|FC:2|LC:97|OC:96|OR:12"/>
  <p:tag name="PPACTIONTYPE2" val="Flip"/>
  <p:tag name="PPACTIONTYPE3" val="Map"/>
  <p:tag name="PPMAPSTRING3" val="&quot;A small number of drinks at home with the family (a drink over dinner / drinking for less than an hour)`A small number of drinks at home with the family&quot;,&quot;A small number of drinks at home with a partner as a couple (might be less than an hour)`A small number of drinks at home with a partner as a couple&quot;,&quot;Several drinks at home with a partner (maybe 1 to 3 hours)`Several drinks at home with a partner&quot;,&quot;Getting together at your or someone else’s house (at weekends for a few hours)`Getting together at your or someone else’s house &quot;,&quot;Going out for a meal (a quiet drink with a partner or friends for a family occasion)`Going out for a meal&quot;,&quot;Evening or night out with friends, with no drinking at home (meeting people in pub, restaurant, or club)`Evening or night out with friends, with no drinking at home&quot;,&quot;Mixed home drinking and night out with friends (a few different venues for a whole evening)`Mixed home drinking and night out with friends&quot;"/>
  <p:tag name="PPACTIONTYPE4" val="Map"/>
  <p:tag name="PPMAPSTRING4" val="&quot;A small number of drinks at home with the family (a drink over dinner / drinking for less than an hour)`A small number of drinks at home with the family&quot;,&quot;A small number of drinks at home with a partner as a couple (might be less than an hour)`A small number of drinks at home with a partner as a couple&quot;,&quot;Several drinks at home with a partner (maybe 1 to 3 hours)`Several drinks at home with a partner&quot;,&quot;Getting together at your or someone else’s house (at weekends for a few hours)`Getting together at your or someone else’s house &quot;,&quot;Going out for a meal (a quiet drink with a partner or friends for a family occasion)`Going out for a meal&quot;,&quot;Evening or night out with friends, with no drinking at home (meeting people in pub, restaurant, or club)`Evening or night out with friends, with no drinking at home&quot;,&quot;Mixed home drinking and night out with friends (a few different venues for a whole evening)`Mixed home drinking and night out with friends&quot;"/>
  <p:tag name="PPACTIONCOUNT" val="5"/>
  <p:tag name="PPACTIONTYPE5" val="Sort"/>
  <p:tag name="PPSORTSTRING5" val="SF:T|S1:+2|O1:1|S2:|O2:0|S3:|O3:0|HR:1|HC:1|ET:|EB:|EL:|ER:|WF:F"/>
</p:tagLst>
</file>

<file path=ppt/tags/tag2.xml><?xml version="1.0" encoding="utf-8"?>
<p:tagLst xmlns:a="http://schemas.openxmlformats.org/drawingml/2006/main" xmlns:r="http://schemas.openxmlformats.org/officeDocument/2006/relationships" xmlns:p="http://schemas.openxmlformats.org/presentationml/2006/main">
  <p:tag name="PPOID_458095484" val="1"/>
  <p:tag name="PPOBJECTNAME" val="sideway single 4"/>
  <p:tag name="PPDESC" val=""/>
  <p:tag name="PPACTIONTYPE1" val="Data"/>
  <p:tag name="PPDATASOURCE1" val="2"/>
  <p:tag name="PPDATATABLE1" val="10"/>
  <p:tag name="PPFILTERSTRING1" val="TBR:0|TBC:0|NDFR:0|NDFC:0|NDTR:0|NDTC:0|QT:0|BNR:1|STB:1|DA:1|DSC:1|SST:1|SSV:0|SBV:1|OSC:1|OBR:0|RSV:1|RBV:0|PRF:0|PSF:0|IB:0|SLM:0|BS:F|RH:0|TC:1|DP:-1|NIP:0|NID:0|SP:0|MN:0|SS:::|RF:00000000000000000000000000|XPR:|XPC:|LDR:|LDC:|BAR:|STC:|SA:0,0,0,0|SI:|IER:String^IncludeWithLabels|IEC:String^IncludeWithLabels|SR:|SC:|SX:"/>
  <p:tag name="PPSELECTEDAREA1" val="SC:2-9|SR:7|DL:3"/>
  <p:tag name="PPADDMETHOD1" val="AM:5|TM:5|TC:1|TR:1"/>
  <p:tag name="PPGRIDAREAS1" val="DH:1|DC:4|DA:5|PF:17|ST:1|FC:2|LC:97|OC:96|OR:12"/>
  <p:tag name="PPACTIONTYPE2" val="Flip"/>
  <p:tag name="PPACTIONTYPE3" val="Map"/>
  <p:tag name="PPMAPSTRING3" val="&quot;A small number of drinks at home with the family (a drink over dinner / drinking for less than an hour)`A small number of drinks at home with the family&quot;,&quot;A small number of drinks at home with a partner as a couple (might be less than an hour)`A small number of drinks at home with a partner as a couple&quot;,&quot;Several drinks at home with a partner (maybe 1 to 3 hours)`Several drinks at home with a partner&quot;,&quot;Getting together at your or someone else’s house (at weekends for a few hours)`Getting together at your or someone else’s house &quot;,&quot;Going out for a meal (a quiet drink with a partner or friends for a family occasion)`Going out for a meal&quot;,&quot;Evening or night out with friends, with no drinking at home (meeting people in pub, restaurant, or club)`Evening or night out with friends, with no drinking at home&quot;,&quot;Mixed home drinking and night out with friends (a few different venues for a whole evening)`Mixed home drinking and night out with friends&quot;"/>
  <p:tag name="PPACTIONTYPE4" val="Map"/>
  <p:tag name="PPMAPSTRING4" val="&quot;A small number of drinks at home with the family (a drink over dinner / drinking for less than an hour)`A small number of drinks at home with the family&quot;,&quot;A small number of drinks at home with a partner as a couple (might be less than an hour)`A small number of drinks at home with a partner as a couple&quot;,&quot;Several drinks at home with a partner (maybe 1 to 3 hours)`Several drinks at home with a partner&quot;,&quot;Getting together at your or someone else’s house (at weekends for a few hours)`Getting together at your or someone else’s house &quot;,&quot;Going out for a meal (a quiet drink with a partner or friends for a family occasion)`Going out for a meal&quot;,&quot;Evening or night out with friends, with no drinking at home (meeting people in pub, restaurant, or club)`Evening or night out with friends, with no drinking at home&quot;,&quot;Mixed home drinking and night out with friends (a few different venues for a whole evening)`Mixed home drinking and night out with friends&quot;"/>
  <p:tag name="PPACTIONCOUNT" val="5"/>
  <p:tag name="PPACTIONTYPE5" val="Sort"/>
  <p:tag name="PPSORTSTRING5" val="SF:T|S1:+2|O1:1|S2:|O2:0|S3:|O3:0|HR:1|HC:1|ET:|EB:|EL:|ER:|WF:F"/>
</p:tagLst>
</file>

<file path=ppt/tags/tag20.xml><?xml version="1.0" encoding="utf-8"?>
<p:tagLst xmlns:a="http://schemas.openxmlformats.org/drawingml/2006/main" xmlns:r="http://schemas.openxmlformats.org/officeDocument/2006/relationships" xmlns:p="http://schemas.openxmlformats.org/presentationml/2006/main">
  <p:tag name="PPOBJECTNAME" val="sideway single 2"/>
  <p:tag name="PPDESC" val=""/>
  <p:tag name="PPACTIONTYPE1" val="Data"/>
  <p:tag name="PPDATASOURCE1" val="0"/>
  <p:tag name="PPDATATABLE1" val="4"/>
  <p:tag name="PPFILTERSTRING1" val="TBR:0|TBC:0|NDFR:0|NDFC:0|NDTR:0|NDTC:0|QT:0|BNR:1|STB:1|DA:1|DSC:1|SST:1|SSV:0|SBV:1|OSC:1|OBR:0|RSV:1|RBV:0|PRF:0|PSF:0|IB:0|SLM:0|BS:F|RH:0|TC:1|DP:-1|NIP:0|NID:0|SP:0|MN:0|SS:::|RF:00000000000000000000000000|XPR:|XPC:|LDR:|LDC:|BAR:|STC:|SA:0,0,0,0|SI:|IER:String^IncludeWithLabels|IEC:String^IncludeWithLabels^`Total0NoSort^`Rent home0NoSort^`Own home0NoSort^`Neither0NoSort^`Low0NoSort^`Medium0NoSort^`High0NoSort^`Ref/DK0NoSort^`LMA 10NoSort^`Rest of Country0NoSort^`Yes0NoSort^`No0NoSort|SR:|SC:|SX:"/>
  <p:tag name="PPSELECTEDAREA1" val="SC:1-2|SR:7-13|DL:3"/>
  <p:tag name="PPADDMETHOD1" val="AM:5|TM:0|TC:1|TR:1"/>
  <p:tag name="PPGRIDAREAS1" val="DH:1|DC:4|DA:5|PF:14|ST:1|FC:2|LC:17|OC:96|OR:9"/>
  <p:tag name="PPACTIONTYPE2" val="Sort"/>
  <p:tag name="PPSORTSTRING2" val="SF:T|S1:|O1:0|S2:|O2:0|S3:|O3:0|HR:1|HC:1|ET:|EB:=None|EL:|ER:|WF:F"/>
  <p:tag name="PPACTIONTYPE3" val="Sort"/>
  <p:tag name="PPSORTSTRING3" val="SF:T|S1:+2|O1:1|S2:|O2:0|S3:|O3:0|HR:1|HC:1|ET:|EB:=None / no other|EL:|ER:|WF:F"/>
  <p:tag name="PPOID_3544552015" val="1"/>
  <p:tag name="PPOID_3544652093" val="1"/>
  <p:tag name="PPACTIONTYPE4" val="Data"/>
  <p:tag name="PPDATASOURCE4" val="0"/>
  <p:tag name="PPDATATABLE4" val="5"/>
  <p:tag name="PPFILTERSTRING4" val="TBR:0|TBC:0|NDFR:0|NDFC:0|NDTR:0|NDTC:0|QT:0|BNR:1|STB:1|DA:1|DSC:1|SST:1|SSV:0|SBV:1|OSC:1|OBR:0|RSV:1|RBV:0|PRF:0|PSF:0|IB:0|SLM:0|BS:F|RH:0|TC:1|DP:-1|NIP:0|NID:0|SP:0|MN:0|SS:::|RF:00000000000000000000000000|XPR:|XPC:|LDR:|LDC:|BAR:|STC:|SA:0,0,0,0|SI:|IER:String^IncludeWithLabels|IEC:String^IncludeWithLabels^`Total0NoSort^`Rent home0NoSort^`Own home0NoSort^`Neither0NoSort^`Low0NoSort^`Medium0NoSort^`High0NoSort^`Ref/DK0NoSort^`LMA 10NoSort^`Rest of Country0NoSort^`Yes0NoSort^`No0NoSort|SR:|SC:|SX:"/>
  <p:tag name="PPSELECTEDAREA4" val="SC:2|SR:7-13|DL:0"/>
  <p:tag name="PPADDMETHOD4" val="AM:0|TM:0|TC:3|TR:2"/>
  <p:tag name="PPGRIDAREAS4" val="DH:1|DC:4|DA:5|PF:14|ST:1|FC:2|LC:17|OC:96|OR:9"/>
  <p:tag name="PPACTIONTYPE5" val="Data"/>
  <p:tag name="PPDATASOURCE5" val="0"/>
  <p:tag name="PPDATATABLE5" val="5"/>
  <p:tag name="PPFILTERSTRING5" val="TBR:0|TBC:0|NDFR:0|NDFC:0|NDTR:0|NDTC:0|QT:0|BNR:1|STB:1|DA:1|DSC:1|SST:1|SSV:0|SBV:1|OSC:1|OBR:0|RSV:1|RBV:0|PRF:0|PSF:0|IB:0|SLM:0|BS:F|RH:0|TC:1|DP:-1|NIP:0|NID:0|SP:0|MN:0|SS:::|RF:00000000000000000000000000|XPR:|XPC:|LDR:|LDC:|BAR:|STC:|SA:0,0,0,0|SI:|IER:String^IncludeWithLabels|IEC:String^IncludeWithLabels^`Total0NoSort^`Rent home0NoSort^`Own home0NoSort^`Neither0NoSort^`Low0NoSort^`Medium0NoSort^`High0NoSort^`Ref/DK0NoSort^`LMA 10NoSort^`Rest of Country0NoSort^`Yes0NoSort^`No0NoSort|SR:|SC:|SX:"/>
  <p:tag name="PPSELECTEDAREA5" val="SC:2|SR:7-13|DL:0"/>
  <p:tag name="PPADDMETHOD5" val="AM:1|TM:0|TC:4|TR:2"/>
  <p:tag name="PPGRIDAREAS5" val="DH:1|DC:4|DA:5|PF:14|ST:1|FC:2|LC:17|OC:96|OR:9"/>
  <p:tag name="PPACTIONTYPE6" val="Data"/>
  <p:tag name="PPDATASOURCE6" val="0"/>
  <p:tag name="PPDATATABLE6" val="5"/>
  <p:tag name="PPFILTERSTRING6" val="TBR:0|TBC:0|NDFR:0|NDFC:0|NDTR:0|NDTC:0|QT:0|BNR:1|STB:1|DA:1|DSC:1|SST:1|SSV:0|SBV:1|OSC:1|OBR:0|RSV:1|RBV:0|PRF:0|PSF:0|IB:0|SLM:0|BS:F|RH:0|TC:1|DP:-1|NIP:0|NID:0|SP:0|MN:0|SS:::|RF:00000000000000000000000000|XPR:|XPC:|LDR:|LDC:|BAR:|STC:|SA:0,0,0,0|SI:|IER:String^IncludeWithLabels|IEC:String^IncludeWithLabels^`Total0NoSort^`Rent home0NoSort^`Own home0NoSort^`Neither0NoSort^`Low0NoSort^`Medium0NoSort^`High0NoSort^`Ref/DK0NoSort^`LMA 10NoSort^`Rest of Country0NoSort^`Yes0NoSort^`No0NoSort|SR:|SC:|SX:"/>
  <p:tag name="PPSELECTEDAREA6" val="SC:2|SR:7-13|DL:0"/>
  <p:tag name="PPADDMETHOD6" val="AM:1|TM:0|TC:3|TR:2"/>
  <p:tag name="PPGRIDAREAS6" val="DH:1|DC:4|DA:5|PF:14|ST:1|FC:2|LC:17|OC:96|OR:9"/>
  <p:tag name="PPACTIONCOUNT" val="7"/>
  <p:tag name="PPACTIONTYPE7" val="Data"/>
  <p:tag name="PPDATASOURCE7" val="0"/>
  <p:tag name="PPDATATABLE7" val="6"/>
  <p:tag name="PPFILTERSTRING7" val="TBR:0|TBC:0|NDFR:0|NDFC:0|NDTR:0|NDTC:0|QT:0|BNR:1|STB:1|DA:1|DSC:1|SST:1|SSV:0|SBV:1|OSC:1|OBR:0|RSV:1|RBV:0|PRF:0|PSF:0|IB:0|SLM:0|BS:F|RH:0|TC:1|DP:-1|NIP:0|NID:0|SP:0|MN:0|SS:::|RF:00000000000000000000000000|XPR:|XPC:|LDR:|LDC:|BAR:|STC:|SA:0,0,0,0|SI:|IER:String^IncludeWithLabels|IEC:String^IncludeWithLabels^`Total0NoSort^`Rent home0NoSort^`Own home0NoSort^`Neither0NoSort^`Low0NoSort^`Medium0NoSort^`High0NoSort^`Ref/DK0NoSort^`LMA 10NoSort^`Rest of Country0NoSort^`Yes0NoSort^`No0NoSort|SR:|SC:|SX:"/>
  <p:tag name="PPSELECTEDAREA7" val="SC:2|SR:7-13|DL:0"/>
  <p:tag name="PPADDMETHOD7" val="AM:1|TM:0|TC:4|TR:2"/>
  <p:tag name="PPGRIDAREAS7" val="DH:1|DC:4|DA:5|PF:14|ST:1|FC:2|LC:17|OC:96|OR:9"/>
</p:tagLst>
</file>

<file path=ppt/tags/tag21.xml><?xml version="1.0" encoding="utf-8"?>
<p:tagLst xmlns:a="http://schemas.openxmlformats.org/drawingml/2006/main" xmlns:r="http://schemas.openxmlformats.org/officeDocument/2006/relationships" xmlns:p="http://schemas.openxmlformats.org/presentationml/2006/main">
  <p:tag name="PPACTIONTYPE1" val="Data"/>
  <p:tag name="PPDATASOURCE1" val="14"/>
  <p:tag name="PPDATATABLE1" val="1"/>
  <p:tag name="PPFILTERSTRING1" val="TBR:0|TBC:0|NDFR:0|NDFC:0|NDTR:0|NDTC:0|QT:0|BNR:1|STB:1|DA:1|DSC:1|SST:1|SSV:0|SBV:1|OSC:1|OBR:0|RSV:1|RBV:0|PRF:0|PSF:0|IB:0|SLM:0|BS:F|RH:0|TC:1|DP:-1|NIP:0|NID:0|SP:0|MN:0|SS:::|RF:00000000000000000000000000|XPR:|XPC:|LDR:|LDC:|BAR:|STC:|SA:0,0,0,0|SI:|IER:String^IncludeWithLabels|IEC:String^IncludeWithLabels^`Total0NoSort^`-340NoSort^`35-540NoSort^`55+0NoSort^`ABC10NoSort^`C2DE0NoSort^`Urban0NoSort^`Rural0NoSort^`Dublin0NoSort^`East &amp; Midlands Ex. Dublin0NoSort^`East &amp; Midlands Region0NoSort^`Southern Region0NoSort^`North-West Region0NoSort|SR:|SC:|SX:"/>
  <p:tag name="PPSELECTEDAREA1" val="SC:2|SR:8-15|DL:3"/>
  <p:tag name="PPADDMETHOD1" val="AM:5|TM:0|TC:1|TR:1"/>
  <p:tag name="PPGRIDAREAS1" val="DH:1|DC:4|DA:5|PF:20|ST:1|FC:2|LC:14|OC:96|OR:15"/>
  <p:tag name="PPACTIONTYPE2" val="Sort"/>
  <p:tag name="PPSORTSTRING2" val="SF:T|S1:+2|O1:1|S2:|O2:0|S3:|O3:0|HR:1|HC:1|ET:|EB:=Any Other|EL:|ER:|WF:F"/>
  <p:tag name="PPACTIONTYPE3" val="Sort"/>
  <p:tag name="PPSORTSTRING3" val="SF:T|S1:+2|O1:1|S2:|O2:0|S3:|O3:0|HR:1|HC:1|ET:|EB:=Any Other|EL:|ER:|WF:F"/>
  <p:tag name="PPACTIONCOUNT" val="4"/>
  <p:tag name="PPACTIONTYPE4" val="Sort"/>
  <p:tag name="PPSORTSTRING4" val="SF:T|S1:+2|O1:1|S2:|O2:0|S3:|O3:0|HR:1|HC:1|ET:|EB:=Any Other|EL:|ER:|WF:F"/>
</p:tagLst>
</file>

<file path=ppt/tags/tag22.xml><?xml version="1.0" encoding="utf-8"?>
<p:tagLst xmlns:a="http://schemas.openxmlformats.org/drawingml/2006/main" xmlns:r="http://schemas.openxmlformats.org/officeDocument/2006/relationships" xmlns:p="http://schemas.openxmlformats.org/presentationml/2006/main">
  <p:tag name="PPACTIONTYPE1" val="Data"/>
  <p:tag name="PPDATASOURCE1" val="14"/>
  <p:tag name="PPDATATABLE1" val="1"/>
  <p:tag name="PPFILTERSTRING1" val="TBR:0|TBC:0|NDFR:0|NDFC:0|NDTR:0|NDTC:0|QT:0|BNR:1|STB:1|DA:1|DSC:1|SST:1|SSV:0|SBV:1|OSC:1|OBR:0|RSV:1|RBV:0|PRF:0|PSF:0|IB:0|SLM:0|BS:F|RH:0|TC:1|DP:-1|NIP:0|NID:0|SP:0|MN:0|SS:::|RF:00000000000000000000000000|XPR:|XPC:|LDR:|LDC:|BAR:|STC:|SA:0,0,0,0|SI:|IER:String^IncludeWithLabels|IEC:String^IncludeWithLabels^`Total0NoSort^`-340NoSort^`35-540NoSort^`55+0NoSort^`ABC10NoSort^`C2DE0NoSort^`Urban0NoSort^`Rural0NoSort^`Dublin0NoSort^`East &amp; Midlands Ex. Dublin0NoSort^`East &amp; Midlands Region0NoSort^`Southern Region0NoSort^`North-West Region0NoSort|SR:|SC:|SX:"/>
  <p:tag name="PPSELECTEDAREA1" val="SC:2|SR:8-15|DL:3"/>
  <p:tag name="PPADDMETHOD1" val="AM:5|TM:0|TC:1|TR:1"/>
  <p:tag name="PPGRIDAREAS1" val="DH:1|DC:4|DA:5|PF:20|ST:1|FC:2|LC:14|OC:96|OR:15"/>
  <p:tag name="PPACTIONTYPE2" val="Sort"/>
  <p:tag name="PPSORTSTRING2" val="SF:T|S1:+2|O1:1|S2:|O2:0|S3:|O3:0|HR:1|HC:1|ET:|EB:=Any Other|EL:|ER:|WF:F"/>
  <p:tag name="PPACTIONTYPE3" val="Sort"/>
  <p:tag name="PPSORTSTRING3" val="SF:T|S1:+2|O1:1|S2:|O2:0|S3:|O3:0|HR:1|HC:1|ET:|EB:=Any Other|EL:|ER:|WF:F"/>
  <p:tag name="PPACTIONCOUNT" val="4"/>
  <p:tag name="PPACTIONTYPE4" val="Sort"/>
  <p:tag name="PPSORTSTRING4" val="SF:T|S1:+2|O1:1|S2:|O2:0|S3:|O3:0|HR:1|HC:1|ET:|EB:=Any Other|EL:|ER:|WF:F"/>
</p:tagLst>
</file>

<file path=ppt/tags/tag23.xml><?xml version="1.0" encoding="utf-8"?>
<p:tagLst xmlns:a="http://schemas.openxmlformats.org/drawingml/2006/main" xmlns:r="http://schemas.openxmlformats.org/officeDocument/2006/relationships" xmlns:p="http://schemas.openxmlformats.org/presentationml/2006/main">
  <p:tag name="PPACTIONTYPE1" val="Data"/>
  <p:tag name="PPDATASOURCE1" val="14"/>
  <p:tag name="PPDATATABLE1" val="1"/>
  <p:tag name="PPFILTERSTRING1" val="TBR:0|TBC:0|NDFR:0|NDFC:0|NDTR:0|NDTC:0|QT:0|BNR:1|STB:1|DA:1|DSC:1|SST:1|SSV:0|SBV:1|OSC:1|OBR:0|RSV:1|RBV:0|PRF:0|PSF:0|IB:0|SLM:0|BS:F|RH:0|TC:1|DP:-1|NIP:0|NID:0|SP:0|MN:0|SS:::|RF:00000000000000000000000000|XPR:|XPC:|LDR:|LDC:|BAR:|STC:|SA:0,0,0,0|SI:|IER:String^IncludeWithLabels|IEC:String^IncludeWithLabels^`Total0NoSort^`-340NoSort^`35-540NoSort^`55+0NoSort^`ABC10NoSort^`C2DE0NoSort^`Urban0NoSort^`Rural0NoSort^`Dublin0NoSort^`East &amp; Midlands Ex. Dublin0NoSort^`East &amp; Midlands Region0NoSort^`Southern Region0NoSort^`North-West Region0NoSort|SR:|SC:|SX:"/>
  <p:tag name="PPSELECTEDAREA1" val="SC:2|SR:8-15|DL:3"/>
  <p:tag name="PPADDMETHOD1" val="AM:5|TM:0|TC:1|TR:1"/>
  <p:tag name="PPGRIDAREAS1" val="DH:1|DC:4|DA:5|PF:20|ST:1|FC:2|LC:14|OC:96|OR:15"/>
  <p:tag name="PPACTIONTYPE2" val="Sort"/>
  <p:tag name="PPSORTSTRING2" val="SF:T|S1:+2|O1:1|S2:|O2:0|S3:|O3:0|HR:1|HC:1|ET:|EB:=Any Other|EL:|ER:|WF:F"/>
  <p:tag name="PPACTIONTYPE3" val="Sort"/>
  <p:tag name="PPSORTSTRING3" val="SF:T|S1:+2|O1:1|S2:|O2:0|S3:|O3:0|HR:1|HC:1|ET:|EB:=Any Other|EL:|ER:|WF:F"/>
  <p:tag name="PPACTIONCOUNT" val="4"/>
  <p:tag name="PPACTIONTYPE4" val="Sort"/>
  <p:tag name="PPSORTSTRING4" val="SF:T|S1:+2|O1:1|S2:|O2:0|S3:|O3:0|HR:1|HC:1|ET:|EB:=Any Other|EL:|ER:|WF:F"/>
</p:tagLst>
</file>

<file path=ppt/tags/tag24.xml><?xml version="1.0" encoding="utf-8"?>
<p:tagLst xmlns:a="http://schemas.openxmlformats.org/drawingml/2006/main" xmlns:r="http://schemas.openxmlformats.org/officeDocument/2006/relationships" xmlns:p="http://schemas.openxmlformats.org/presentationml/2006/main">
  <p:tag name="PPACTIONTYPE1" val="Data"/>
  <p:tag name="PPDATASOURCE1" val="14"/>
  <p:tag name="PPDATATABLE1" val="1"/>
  <p:tag name="PPFILTERSTRING1" val="TBR:0|TBC:0|NDFR:0|NDFC:0|NDTR:0|NDTC:0|QT:0|BNR:1|STB:1|DA:1|DSC:1|SST:1|SSV:0|SBV:1|OSC:1|OBR:0|RSV:1|RBV:0|PRF:0|PSF:0|IB:0|SLM:0|BS:F|RH:0|TC:1|DP:-1|NIP:0|NID:0|SP:0|MN:0|SS:::|RF:00000000000000000000000000|XPR:|XPC:|LDR:|LDC:|BAR:|STC:|SA:0,0,0,0|SI:|IER:String^IncludeWithLabels|IEC:String^IncludeWithLabels^`Total0NoSort^`-340NoSort^`35-540NoSort^`55+0NoSort^`ABC10NoSort^`C2DE0NoSort^`Urban0NoSort^`Rural0NoSort^`Dublin0NoSort^`East &amp; Midlands Ex. Dublin0NoSort^`East &amp; Midlands Region0NoSort^`Southern Region0NoSort^`North-West Region0NoSort|SR:|SC:|SX:"/>
  <p:tag name="PPSELECTEDAREA1" val="SC:2|SR:8-15|DL:3"/>
  <p:tag name="PPADDMETHOD1" val="AM:5|TM:0|TC:1|TR:1"/>
  <p:tag name="PPGRIDAREAS1" val="DH:1|DC:4|DA:5|PF:20|ST:1|FC:2|LC:14|OC:96|OR:15"/>
  <p:tag name="PPACTIONTYPE2" val="Sort"/>
  <p:tag name="PPSORTSTRING2" val="SF:T|S1:+2|O1:1|S2:|O2:0|S3:|O3:0|HR:1|HC:1|ET:|EB:=Any Other|EL:|ER:|WF:F"/>
  <p:tag name="PPACTIONTYPE3" val="Sort"/>
  <p:tag name="PPSORTSTRING3" val="SF:T|S1:+2|O1:1|S2:|O2:0|S3:|O3:0|HR:1|HC:1|ET:|EB:=Any Other|EL:|ER:|WF:F"/>
  <p:tag name="PPACTIONCOUNT" val="4"/>
  <p:tag name="PPACTIONTYPE4" val="Sort"/>
  <p:tag name="PPSORTSTRING4" val="SF:T|S1:+2|O1:1|S2:|O2:0|S3:|O3:0|HR:1|HC:1|ET:|EB:=Any Other|EL:|ER:|WF:F"/>
</p:tagLst>
</file>

<file path=ppt/tags/tag25.xml><?xml version="1.0" encoding="utf-8"?>
<p:tagLst xmlns:a="http://schemas.openxmlformats.org/drawingml/2006/main" xmlns:r="http://schemas.openxmlformats.org/officeDocument/2006/relationships" xmlns:p="http://schemas.openxmlformats.org/presentationml/2006/main">
  <p:tag name="PPACTIONTYPE1" val="Data"/>
  <p:tag name="PPDATASOURCE1" val="14"/>
  <p:tag name="PPDATATABLE1" val="1"/>
  <p:tag name="PPFILTERSTRING1" val="TBR:0|TBC:0|NDFR:0|NDFC:0|NDTR:0|NDTC:0|QT:0|BNR:1|STB:1|DA:1|DSC:1|SST:1|SSV:0|SBV:1|OSC:1|OBR:0|RSV:1|RBV:0|PRF:0|PSF:0|IB:0|SLM:0|BS:F|RH:0|TC:1|DP:-1|NIP:0|NID:0|SP:0|MN:0|SS:::|RF:00000000000000000000000000|XPR:|XPC:|LDR:|LDC:|BAR:|STC:|SA:0,0,0,0|SI:|IER:String^IncludeWithLabels|IEC:String^IncludeWithLabels^`Total0NoSort^`-340NoSort^`35-540NoSort^`55+0NoSort^`ABC10NoSort^`C2DE0NoSort^`Urban0NoSort^`Rural0NoSort^`Dublin0NoSort^`East &amp; Midlands Ex. Dublin0NoSort^`East &amp; Midlands Region0NoSort^`Southern Region0NoSort^`North-West Region0NoSort|SR:|SC:|SX:"/>
  <p:tag name="PPSELECTEDAREA1" val="SC:2|SR:8-15|DL:3"/>
  <p:tag name="PPADDMETHOD1" val="AM:5|TM:0|TC:1|TR:1"/>
  <p:tag name="PPGRIDAREAS1" val="DH:1|DC:4|DA:5|PF:20|ST:1|FC:2|LC:14|OC:96|OR:15"/>
  <p:tag name="PPACTIONTYPE2" val="Sort"/>
  <p:tag name="PPSORTSTRING2" val="SF:T|S1:+2|O1:1|S2:|O2:0|S3:|O3:0|HR:1|HC:1|ET:|EB:=Any Other|EL:|ER:|WF:F"/>
  <p:tag name="PPACTIONTYPE3" val="Sort"/>
  <p:tag name="PPSORTSTRING3" val="SF:T|S1:+2|O1:1|S2:|O2:0|S3:|O3:0|HR:1|HC:1|ET:|EB:=Any Other|EL:|ER:|WF:F"/>
  <p:tag name="PPACTIONCOUNT" val="4"/>
  <p:tag name="PPACTIONTYPE4" val="Sort"/>
  <p:tag name="PPSORTSTRING4" val="SF:T|S1:+2|O1:1|S2:|O2:0|S3:|O3:0|HR:1|HC:1|ET:|EB:=Any Other|EL:|ER:|WF:F"/>
</p:tagLst>
</file>

<file path=ppt/tags/tag26.xml><?xml version="1.0" encoding="utf-8"?>
<p:tagLst xmlns:a="http://schemas.openxmlformats.org/drawingml/2006/main" xmlns:r="http://schemas.openxmlformats.org/officeDocument/2006/relationships" xmlns:p="http://schemas.openxmlformats.org/presentationml/2006/main">
  <p:tag name="PPOBJECTNAME" val="Stacked bar x 5 colours"/>
  <p:tag name="PPDESC" val=""/>
  <p:tag name="PPACTIONCOUNT" val="1"/>
  <p:tag name="PPACTIONTYPE1" val="Data"/>
  <p:tag name="PPDATASOURCE1" val="3"/>
  <p:tag name="PPDATATABLE1" val="0"/>
  <p:tag name="PPFILTERSTRING1" val="TBR:0|TBC:0|NDFR:0|NDFC:0|NDTR:0|NDTC:0|QT:0|BNR:1|STB:1|DA:1|DSC:1|SST:1|SSV:0|SBV:1|OSC:1|OBR:0|RSV:1|RBV:0|PRF:0|PSF:0|IB:0|SLM:0|BS:F|RH:0|TC:1|DP:-1|NIP:0|NID:0|SP:0|MN:0|SS:::|RF:00000000000000000000000000|XPR:|XPC:|LDR:|LDC:|BAR:|STC:|SA:0,0,0,0|SI:|IER:|IEC:|SR:|SC:|SX:"/>
  <p:tag name="PPSELECTEDAREA1" val="SC:1-2|SR:6-16|DL:3"/>
  <p:tag name="PPADDMETHOD1" val="AM:5|TM:5|TC:1|TR:1"/>
  <p:tag name="PPGRIDAREAS1" val="DH:1|DC:4|DA:5|PF:17|ST:1|FC:2|LC:97|OC:96|OR:12"/>
</p:tagLst>
</file>

<file path=ppt/tags/tag27.xml><?xml version="1.0" encoding="utf-8"?>
<p:tagLst xmlns:a="http://schemas.openxmlformats.org/drawingml/2006/main" xmlns:r="http://schemas.openxmlformats.org/officeDocument/2006/relationships" xmlns:p="http://schemas.openxmlformats.org/presentationml/2006/main">
  <p:tag name="PPOBJECTNAME" val="Stacked bar x 5 colours"/>
  <p:tag name="PPDESC" val=""/>
  <p:tag name="PPACTIONCOUNT" val="1"/>
  <p:tag name="PPACTIONTYPE1" val="Data"/>
  <p:tag name="PPDATASOURCE1" val="3"/>
  <p:tag name="PPDATATABLE1" val="0"/>
  <p:tag name="PPFILTERSTRING1" val="TBR:0|TBC:0|NDFR:0|NDFC:0|NDTR:0|NDTC:0|QT:0|BNR:1|STB:1|DA:1|DSC:1|SST:1|SSV:0|SBV:1|OSC:1|OBR:0|RSV:1|RBV:0|PRF:0|PSF:0|IB:0|SLM:0|BS:F|RH:0|TC:1|DP:-1|NIP:0|NID:0|SP:0|MN:0|SS:::|RF:00000000000000000000000000|XPR:|XPC:|LDR:|LDC:|BAR:|STC:|SA:0,0,0,0|SI:|IER:|IEC:|SR:|SC:|SX:"/>
  <p:tag name="PPSELECTEDAREA1" val="SC:1-2|SR:6-16|DL:3"/>
  <p:tag name="PPADDMETHOD1" val="AM:5|TM:5|TC:1|TR:1"/>
  <p:tag name="PPGRIDAREAS1" val="DH:1|DC:4|DA:5|PF:17|ST:1|FC:2|LC:97|OC:96|OR:12"/>
</p:tagLst>
</file>

<file path=ppt/tags/tag28.xml><?xml version="1.0" encoding="utf-8"?>
<p:tagLst xmlns:a="http://schemas.openxmlformats.org/drawingml/2006/main" xmlns:r="http://schemas.openxmlformats.org/officeDocument/2006/relationships" xmlns:p="http://schemas.openxmlformats.org/presentationml/2006/main">
  <p:tag name="PPOBJECTNAME" val="Stacked bar x 5 colours"/>
  <p:tag name="PPDESC" val=""/>
  <p:tag name="PPACTIONCOUNT" val="1"/>
  <p:tag name="PPACTIONTYPE1" val="Data"/>
  <p:tag name="PPDATASOURCE1" val="2"/>
  <p:tag name="PPDATATABLE1" val="14"/>
  <p:tag name="PPFILTERSTRING1" val="TBR:0|TBC:0|NDFR:0|NDFC:0|NDTR:0|NDTC:0|QT:0|BNR:1|STB:1|DA:1|DSC:1|SST:1|SSV:0|SBV:1|OSC:1|OBR:0|RSV:1|RBV:0|PRF:0|PSF:0|IB:0|SLM:0|BS:F|RH:0|TC:1|DP:-1|NIP:0|NID:0|SP:0|MN:0|SS:::|RF:00000000000000000000000000|XPR:|XPC:|LDR:|LDC:|BAR:|STC:|SA:0,0,0,0|SI:|IER:String^IncludeWithLabels|IEC:String^IncludeWithLabels|SR:|SC:|SX:"/>
  <p:tag name="PPSELECTEDAREA1" val="SC:2-4|SR:7-11|DL:3"/>
  <p:tag name="PPADDMETHOD1" val="AM:5|TM:5|TC:1|TR:1"/>
  <p:tag name="PPGRIDAREAS1" val="DH:1|DC:4|DA:5|PF:19|ST:1|FC:2|LC:97|OC:96|OR:14"/>
</p:tagLst>
</file>

<file path=ppt/tags/tag29.xml><?xml version="1.0" encoding="utf-8"?>
<p:tagLst xmlns:a="http://schemas.openxmlformats.org/drawingml/2006/main" xmlns:r="http://schemas.openxmlformats.org/officeDocument/2006/relationships" xmlns:p="http://schemas.openxmlformats.org/presentationml/2006/main">
  <p:tag name="PPOBJECTNAME" val="Stacked bar x 5 colours"/>
  <p:tag name="PPDESC" val=""/>
  <p:tag name="PPACTIONCOUNT" val="1"/>
  <p:tag name="PPACTIONTYPE1" val="Data"/>
  <p:tag name="PPDATASOURCE1" val="2"/>
  <p:tag name="PPDATATABLE1" val="14"/>
  <p:tag name="PPFILTERSTRING1" val="TBR:0|TBC:0|NDFR:0|NDFC:0|NDTR:0|NDTC:0|QT:0|BNR:1|STB:1|DA:1|DSC:1|SST:1|SSV:0|SBV:1|OSC:1|OBR:0|RSV:1|RBV:0|PRF:0|PSF:0|IB:0|SLM:0|BS:F|RH:0|TC:1|DP:-1|NIP:0|NID:0|SP:0|MN:0|SS:::|RF:00000000000000000000000000|XPR:|XPC:|LDR:|LDC:|BAR:|STC:|SA:0,0,0,0|SI:|IER:String^IncludeWithLabels|IEC:String^IncludeWithLabels|SR:|SC:|SX:"/>
  <p:tag name="PPSELECTEDAREA1" val="SC:2-4|SR:7-11|DL:3"/>
  <p:tag name="PPADDMETHOD1" val="AM:5|TM:5|TC:1|TR:1"/>
  <p:tag name="PPGRIDAREAS1" val="DH:1|DC:4|DA:5|PF:19|ST:1|FC:2|LC:97|OC:96|OR:14"/>
</p:tagLst>
</file>

<file path=ppt/tags/tag3.xml><?xml version="1.0" encoding="utf-8"?>
<p:tagLst xmlns:a="http://schemas.openxmlformats.org/drawingml/2006/main" xmlns:r="http://schemas.openxmlformats.org/officeDocument/2006/relationships" xmlns:p="http://schemas.openxmlformats.org/presentationml/2006/main">
  <p:tag name="PPOID_458095484" val="1"/>
  <p:tag name="PPOBJECTNAME" val="sideway single 4"/>
  <p:tag name="PPDESC" val=""/>
  <p:tag name="PPACTIONTYPE1" val="Data"/>
  <p:tag name="PPDATASOURCE1" val="2"/>
  <p:tag name="PPDATATABLE1" val="10"/>
  <p:tag name="PPFILTERSTRING1" val="TBR:0|TBC:0|NDFR:0|NDFC:0|NDTR:0|NDTC:0|QT:0|BNR:1|STB:1|DA:1|DSC:1|SST:1|SSV:0|SBV:1|OSC:1|OBR:0|RSV:1|RBV:0|PRF:0|PSF:0|IB:0|SLM:0|BS:F|RH:0|TC:1|DP:-1|NIP:0|NID:0|SP:0|MN:0|SS:::|RF:00000000000000000000000000|XPR:|XPC:|LDR:|LDC:|BAR:|STC:|SA:0,0,0,0|SI:|IER:String^IncludeWithLabels|IEC:String^IncludeWithLabels|SR:|SC:|SX:"/>
  <p:tag name="PPSELECTEDAREA1" val="SC:2-9|SR:7|DL:3"/>
  <p:tag name="PPADDMETHOD1" val="AM:5|TM:5|TC:1|TR:1"/>
  <p:tag name="PPGRIDAREAS1" val="DH:1|DC:4|DA:5|PF:17|ST:1|FC:2|LC:97|OC:96|OR:12"/>
  <p:tag name="PPACTIONTYPE2" val="Flip"/>
  <p:tag name="PPACTIONTYPE3" val="Map"/>
  <p:tag name="PPMAPSTRING3" val="&quot;A small number of drinks at home with the family (a drink over dinner / drinking for less than an hour)`A small number of drinks at home with the family&quot;,&quot;A small number of drinks at home with a partner as a couple (might be less than an hour)`A small number of drinks at home with a partner as a couple&quot;,&quot;Several drinks at home with a partner (maybe 1 to 3 hours)`Several drinks at home with a partner&quot;,&quot;Getting together at your or someone else’s house (at weekends for a few hours)`Getting together at your or someone else’s house &quot;,&quot;Going out for a meal (a quiet drink with a partner or friends for a family occasion)`Going out for a meal&quot;,&quot;Evening or night out with friends, with no drinking at home (meeting people in pub, restaurant, or club)`Evening or night out with friends, with no drinking at home&quot;,&quot;Mixed home drinking and night out with friends (a few different venues for a whole evening)`Mixed home drinking and night out with friends&quot;"/>
  <p:tag name="PPACTIONTYPE4" val="Map"/>
  <p:tag name="PPMAPSTRING4" val="&quot;A small number of drinks at home with the family (a drink over dinner / drinking for less than an hour)`A small number of drinks at home with the family&quot;,&quot;A small number of drinks at home with a partner as a couple (might be less than an hour)`A small number of drinks at home with a partner as a couple&quot;,&quot;Several drinks at home with a partner (maybe 1 to 3 hours)`Several drinks at home with a partner&quot;,&quot;Getting together at your or someone else’s house (at weekends for a few hours)`Getting together at your or someone else’s house &quot;,&quot;Going out for a meal (a quiet drink with a partner or friends for a family occasion)`Going out for a meal&quot;,&quot;Evening or night out with friends, with no drinking at home (meeting people in pub, restaurant, or club)`Evening or night out with friends, with no drinking at home&quot;,&quot;Mixed home drinking and night out with friends (a few different venues for a whole evening)`Mixed home drinking and night out with friends&quot;"/>
  <p:tag name="PPACTIONCOUNT" val="5"/>
  <p:tag name="PPACTIONTYPE5" val="Sort"/>
  <p:tag name="PPSORTSTRING5" val="SF:T|S1:+2|O1:1|S2:|O2:0|S3:|O3:0|HR:1|HC:1|ET:|EB:|EL:|ER:|WF:F"/>
</p:tagLst>
</file>

<file path=ppt/tags/tag30.xml><?xml version="1.0" encoding="utf-8"?>
<p:tagLst xmlns:a="http://schemas.openxmlformats.org/drawingml/2006/main" xmlns:r="http://schemas.openxmlformats.org/officeDocument/2006/relationships" xmlns:p="http://schemas.openxmlformats.org/presentationml/2006/main">
  <p:tag name="PPOBJECTNAME" val="Labels - sideway bar x 5"/>
  <p:tag name="PPDESC" val=""/>
  <p:tag name="PPACTIONCOUNT" val="1"/>
  <p:tag name="PPACTIONTYPE1" val="Data"/>
  <p:tag name="PPDATASOURCE1" val="2"/>
  <p:tag name="PPDATATABLE1" val="15"/>
  <p:tag name="PPFILTERSTRING1" val="TBR:0|TBC:0|NDFR:0|NDFC:0|NDTR:0|NDTC:0|QT:0|BNR:1|STB:1|DA:1|DSC:1|SST:1|SSV:0|SBV:1|OSC:1|OBR:0|RSV:1|RBV:0|PRF:0|PSF:0|IB:0|SLM:0|BS:F|RH:0|TC:1|DP:-1|NIP:0|NID:0|SP:0|MN:0|SS:::|RF:00000000000000000000000000|XPR:|XPC:|LDR:|LDC:|BAR:|STC:|SA:0,0,0,0|SI:|IER:String^IncludeWithLabels|IEC:String^IncludeWithLabels|SR:|SC:|SX:"/>
  <p:tag name="PPSELECTEDAREA1" val="SC:1|SR:7-11|DL:3"/>
  <p:tag name="PPADDMETHOD1" val="AM:5|TM:5|TC:1|TR:1"/>
  <p:tag name="PPGRIDAREAS1" val="DH:1|DC:4|DA:5|PF:19|ST:1|FC:2|LC:97|OC:96|OR:14"/>
</p:tagLst>
</file>

<file path=ppt/tags/tag31.xml><?xml version="1.0" encoding="utf-8"?>
<p:tagLst xmlns:a="http://schemas.openxmlformats.org/drawingml/2006/main" xmlns:r="http://schemas.openxmlformats.org/officeDocument/2006/relationships" xmlns:p="http://schemas.openxmlformats.org/presentationml/2006/main">
  <p:tag name="PPOBJECTNAME" val="Stacked Bar1"/>
  <p:tag name="PPDESC" val=""/>
  <p:tag name="PPACTIONCOUNT" val="1"/>
  <p:tag name="PPACTIONTYPE1" val="Data"/>
  <p:tag name="PPDATASOURCE1" val="4"/>
  <p:tag name="PPDATATABLE1" val="2"/>
  <p:tag name="PPFILTERSTRING1" val="TBR:0|TBC:0|NDFR:0|NDFC:0|NDTR:0|NDTC:0|QT:0|BNR:1|STB:1|DA:1|DSC:1|SST:1|SSV:0|SBV:1|OSC:1|OBR:0|RSV:1|RBV:0|PRF:0|PSF:0|IB:0|SLM:0|BS:F|RH:0|TC:1|DP:-1|NIP:0|NID:0|SP:0|MN:0|SS:::|RF:00000000000000000000000000|XPR:|XPC:|LDR:|LDC:|BAR:|STC:|SA:0,0,0,0|SI:|IER:String^IncludeWithLabels|IEC:String^IncludeWithLabels^`Total0NoSort^`Detract 1-60NoSort^`Passives 7-80NoSort^`Promote 9-100NoSort^`ANY Agree0NoSort^`ANY Disagree0NoSort|SR:|SC:|SX:"/>
  <p:tag name="PPSELECTEDAREA1" val="SC:2-7|SR:17-21|DL:3"/>
  <p:tag name="PPADDMETHOD1" val="AM:5|TM:5|TC:1|TR:1"/>
  <p:tag name="PPGRIDAREAS1" val="DH:1|DC:4|DA:5|PF:91|ST:1|FC:2|LC:7|OC:96|OR:86"/>
</p:tagLst>
</file>

<file path=ppt/tags/tag32.xml><?xml version="1.0" encoding="utf-8"?>
<p:tagLst xmlns:a="http://schemas.openxmlformats.org/drawingml/2006/main" xmlns:r="http://schemas.openxmlformats.org/officeDocument/2006/relationships" xmlns:p="http://schemas.openxmlformats.org/presentationml/2006/main">
  <p:tag name="PPOBJECTNAME" val="sideway single 2"/>
  <p:tag name="PPDESC" val=""/>
  <p:tag name="PPACTIONTYPE1" val="Data"/>
  <p:tag name="PPDATASOURCE1" val="0"/>
  <p:tag name="PPDATATABLE1" val="4"/>
  <p:tag name="PPFILTERSTRING1" val="TBR:0|TBC:0|NDFR:0|NDFC:0|NDTR:0|NDTC:0|QT:0|BNR:1|STB:1|DA:1|DSC:1|SST:1|SSV:0|SBV:1|OSC:1|OBR:0|RSV:1|RBV:0|PRF:0|PSF:0|IB:0|SLM:0|BS:F|RH:0|TC:1|DP:-1|NIP:0|NID:0|SP:0|MN:0|SS:::|RF:00000000000000000000000000|XPR:|XPC:|LDR:|LDC:|BAR:|STC:|SA:0,0,0,0|SI:|IER:String^IncludeWithLabels|IEC:String^IncludeWithLabels^`Total0NoSort^`Rent home0NoSort^`Own home0NoSort^`Neither0NoSort^`Low0NoSort^`Medium0NoSort^`High0NoSort^`Ref/DK0NoSort^`LMA 10NoSort^`Rest of Country0NoSort^`Yes0NoSort^`No0NoSort|SR:|SC:|SX:"/>
  <p:tag name="PPSELECTEDAREA1" val="SC:1-2|SR:7-13|DL:3"/>
  <p:tag name="PPADDMETHOD1" val="AM:5|TM:0|TC:1|TR:1"/>
  <p:tag name="PPGRIDAREAS1" val="DH:1|DC:4|DA:5|PF:14|ST:1|FC:2|LC:17|OC:96|OR:9"/>
  <p:tag name="PPACTIONTYPE2" val="Sort"/>
  <p:tag name="PPSORTSTRING2" val="SF:T|S1:|O1:0|S2:|O2:0|S3:|O3:0|HR:1|HC:1|ET:|EB:=None|EL:|ER:|WF:F"/>
  <p:tag name="PPACTIONTYPE3" val="Sort"/>
  <p:tag name="PPSORTSTRING3" val="SF:T|S1:+2|O1:1|S2:|O2:0|S3:|O3:0|HR:1|HC:1|ET:|EB:=None / no other|EL:|ER:|WF:F"/>
  <p:tag name="PPOID_3544552015" val="1"/>
  <p:tag name="PPOID_3544652093" val="1"/>
  <p:tag name="PPACTIONTYPE4" val="Data"/>
  <p:tag name="PPDATASOURCE4" val="0"/>
  <p:tag name="PPDATATABLE4" val="5"/>
  <p:tag name="PPFILTERSTRING4" val="TBR:0|TBC:0|NDFR:0|NDFC:0|NDTR:0|NDTC:0|QT:0|BNR:1|STB:1|DA:1|DSC:1|SST:1|SSV:0|SBV:1|OSC:1|OBR:0|RSV:1|RBV:0|PRF:0|PSF:0|IB:0|SLM:0|BS:F|RH:0|TC:1|DP:-1|NIP:0|NID:0|SP:0|MN:0|SS:::|RF:00000000000000000000000000|XPR:|XPC:|LDR:|LDC:|BAR:|STC:|SA:0,0,0,0|SI:|IER:String^IncludeWithLabels|IEC:String^IncludeWithLabels^`Total0NoSort^`Rent home0NoSort^`Own home0NoSort^`Neither0NoSort^`Low0NoSort^`Medium0NoSort^`High0NoSort^`Ref/DK0NoSort^`LMA 10NoSort^`Rest of Country0NoSort^`Yes0NoSort^`No0NoSort|SR:|SC:|SX:"/>
  <p:tag name="PPSELECTEDAREA4" val="SC:2|SR:7-13|DL:0"/>
  <p:tag name="PPADDMETHOD4" val="AM:0|TM:0|TC:3|TR:2"/>
  <p:tag name="PPGRIDAREAS4" val="DH:1|DC:4|DA:5|PF:14|ST:1|FC:2|LC:17|OC:96|OR:9"/>
  <p:tag name="PPACTIONTYPE5" val="Data"/>
  <p:tag name="PPDATASOURCE5" val="0"/>
  <p:tag name="PPDATATABLE5" val="5"/>
  <p:tag name="PPFILTERSTRING5" val="TBR:0|TBC:0|NDFR:0|NDFC:0|NDTR:0|NDTC:0|QT:0|BNR:1|STB:1|DA:1|DSC:1|SST:1|SSV:0|SBV:1|OSC:1|OBR:0|RSV:1|RBV:0|PRF:0|PSF:0|IB:0|SLM:0|BS:F|RH:0|TC:1|DP:-1|NIP:0|NID:0|SP:0|MN:0|SS:::|RF:00000000000000000000000000|XPR:|XPC:|LDR:|LDC:|BAR:|STC:|SA:0,0,0,0|SI:|IER:String^IncludeWithLabels|IEC:String^IncludeWithLabels^`Total0NoSort^`Rent home0NoSort^`Own home0NoSort^`Neither0NoSort^`Low0NoSort^`Medium0NoSort^`High0NoSort^`Ref/DK0NoSort^`LMA 10NoSort^`Rest of Country0NoSort^`Yes0NoSort^`No0NoSort|SR:|SC:|SX:"/>
  <p:tag name="PPSELECTEDAREA5" val="SC:2|SR:7-13|DL:0"/>
  <p:tag name="PPADDMETHOD5" val="AM:1|TM:0|TC:4|TR:2"/>
  <p:tag name="PPGRIDAREAS5" val="DH:1|DC:4|DA:5|PF:14|ST:1|FC:2|LC:17|OC:96|OR:9"/>
  <p:tag name="PPACTIONTYPE6" val="Data"/>
  <p:tag name="PPDATASOURCE6" val="0"/>
  <p:tag name="PPDATATABLE6" val="5"/>
  <p:tag name="PPFILTERSTRING6" val="TBR:0|TBC:0|NDFR:0|NDFC:0|NDTR:0|NDTC:0|QT:0|BNR:1|STB:1|DA:1|DSC:1|SST:1|SSV:0|SBV:1|OSC:1|OBR:0|RSV:1|RBV:0|PRF:0|PSF:0|IB:0|SLM:0|BS:F|RH:0|TC:1|DP:-1|NIP:0|NID:0|SP:0|MN:0|SS:::|RF:00000000000000000000000000|XPR:|XPC:|LDR:|LDC:|BAR:|STC:|SA:0,0,0,0|SI:|IER:String^IncludeWithLabels|IEC:String^IncludeWithLabels^`Total0NoSort^`Rent home0NoSort^`Own home0NoSort^`Neither0NoSort^`Low0NoSort^`Medium0NoSort^`High0NoSort^`Ref/DK0NoSort^`LMA 10NoSort^`Rest of Country0NoSort^`Yes0NoSort^`No0NoSort|SR:|SC:|SX:"/>
  <p:tag name="PPSELECTEDAREA6" val="SC:2|SR:7-13|DL:0"/>
  <p:tag name="PPADDMETHOD6" val="AM:1|TM:0|TC:3|TR:2"/>
  <p:tag name="PPGRIDAREAS6" val="DH:1|DC:4|DA:5|PF:14|ST:1|FC:2|LC:17|OC:96|OR:9"/>
  <p:tag name="PPACTIONCOUNT" val="7"/>
  <p:tag name="PPACTIONTYPE7" val="Data"/>
  <p:tag name="PPDATASOURCE7" val="0"/>
  <p:tag name="PPDATATABLE7" val="6"/>
  <p:tag name="PPFILTERSTRING7" val="TBR:0|TBC:0|NDFR:0|NDFC:0|NDTR:0|NDTC:0|QT:0|BNR:1|STB:1|DA:1|DSC:1|SST:1|SSV:0|SBV:1|OSC:1|OBR:0|RSV:1|RBV:0|PRF:0|PSF:0|IB:0|SLM:0|BS:F|RH:0|TC:1|DP:-1|NIP:0|NID:0|SP:0|MN:0|SS:::|RF:00000000000000000000000000|XPR:|XPC:|LDR:|LDC:|BAR:|STC:|SA:0,0,0,0|SI:|IER:String^IncludeWithLabels|IEC:String^IncludeWithLabels^`Total0NoSort^`Rent home0NoSort^`Own home0NoSort^`Neither0NoSort^`Low0NoSort^`Medium0NoSort^`High0NoSort^`Ref/DK0NoSort^`LMA 10NoSort^`Rest of Country0NoSort^`Yes0NoSort^`No0NoSort|SR:|SC:|SX:"/>
  <p:tag name="PPSELECTEDAREA7" val="SC:2|SR:7-13|DL:0"/>
  <p:tag name="PPADDMETHOD7" val="AM:1|TM:0|TC:4|TR:2"/>
  <p:tag name="PPGRIDAREAS7" val="DH:1|DC:4|DA:5|PF:14|ST:1|FC:2|LC:17|OC:96|OR:9"/>
</p:tagLst>
</file>

<file path=ppt/tags/tag33.xml><?xml version="1.0" encoding="utf-8"?>
<p:tagLst xmlns:a="http://schemas.openxmlformats.org/drawingml/2006/main" xmlns:r="http://schemas.openxmlformats.org/officeDocument/2006/relationships" xmlns:p="http://schemas.openxmlformats.org/presentationml/2006/main">
  <p:tag name="PPACTIONCOUNT" val="1"/>
  <p:tag name="PPACTIONTYPE1" val="Data"/>
  <p:tag name="PPDATASOURCE1" val="2"/>
  <p:tag name="PPDATATABLE1" val="6"/>
  <p:tag name="PPFILTERSTRING1" val="TBR:0|TBC:0|NDFR:0|NDFC:0|NDTR:0|NDTC:0|QT:0|BNR:1|STB:1|DA:1|DSC:1|SST:1|SSV:0|SBV:1|OSC:1|OBR:0|RSV:1|RBV:0|PRF:0|PSF:0|IB:0|SLM:0|BS:F|RH:0|TC:1|DP:-1|NIP:0|NID:0|SP:0|MN:0|SS:::|RF:00000000000000000000000000|XPR:|XPC:|LDR:|LDC:|BAR:|STC:|SA:0,0,0,0|SI:|IER:|IEC:|SR:|SC:|SX:"/>
  <p:tag name="PPSELECTEDAREA1" val="SC:2-9|SR:8-12|DL:3"/>
  <p:tag name="PPADDMETHOD1" val="AM:5|TM:0|TC:1|TR:1"/>
  <p:tag name="PPGRIDAREAS1" val="DH:1|DC:4|DA:5|PF:20|ST:1|FC:2|LC:9|OC:8|OR:15"/>
</p:tagLst>
</file>

<file path=ppt/tags/tag34.xml><?xml version="1.0" encoding="utf-8"?>
<p:tagLst xmlns:a="http://schemas.openxmlformats.org/drawingml/2006/main" xmlns:r="http://schemas.openxmlformats.org/officeDocument/2006/relationships" xmlns:p="http://schemas.openxmlformats.org/presentationml/2006/main">
  <p:tag name="PPOID_458095484" val="1"/>
  <p:tag name="PPOBJECTNAME" val="sideway single 4"/>
  <p:tag name="PPDESC" val=""/>
  <p:tag name="PPACTIONTYPE1" val="Data"/>
  <p:tag name="PPDATASOURCE1" val="2"/>
  <p:tag name="PPDATATABLE1" val="10"/>
  <p:tag name="PPFILTERSTRING1" val="TBR:0|TBC:0|NDFR:0|NDFC:0|NDTR:0|NDTC:0|QT:0|BNR:1|STB:1|DA:1|DSC:1|SST:1|SSV:0|SBV:1|OSC:1|OBR:0|RSV:1|RBV:0|PRF:0|PSF:0|IB:0|SLM:0|BS:F|RH:0|TC:1|DP:-1|NIP:0|NID:0|SP:0|MN:0|SS:::|RF:00000000000000000000000000|XPR:|XPC:|LDR:|LDC:|BAR:|STC:|SA:0,0,0,0|SI:|IER:String^IncludeWithLabels|IEC:String^IncludeWithLabels|SR:|SC:|SX:"/>
  <p:tag name="PPSELECTEDAREA1" val="SC:2-9|SR:7|DL:3"/>
  <p:tag name="PPADDMETHOD1" val="AM:5|TM:5|TC:1|TR:1"/>
  <p:tag name="PPGRIDAREAS1" val="DH:1|DC:4|DA:5|PF:17|ST:1|FC:2|LC:97|OC:96|OR:12"/>
  <p:tag name="PPACTIONTYPE2" val="Flip"/>
  <p:tag name="PPACTIONTYPE3" val="Map"/>
  <p:tag name="PPMAPSTRING3" val="&quot;A small number of drinks at home with the family (a drink over dinner / drinking for less than an hour)`A small number of drinks at home with the family&quot;,&quot;A small number of drinks at home with a partner as a couple (might be less than an hour)`A small number of drinks at home with a partner as a couple&quot;,&quot;Several drinks at home with a partner (maybe 1 to 3 hours)`Several drinks at home with a partner&quot;,&quot;Getting together at your or someone else’s house (at weekends for a few hours)`Getting together at your or someone else’s house &quot;,&quot;Going out for a meal (a quiet drink with a partner or friends for a family occasion)`Going out for a meal&quot;,&quot;Evening or night out with friends, with no drinking at home (meeting people in pub, restaurant, or club)`Evening or night out with friends, with no drinking at home&quot;,&quot;Mixed home drinking and night out with friends (a few different venues for a whole evening)`Mixed home drinking and night out with friends&quot;"/>
  <p:tag name="PPACTIONTYPE4" val="Map"/>
  <p:tag name="PPMAPSTRING4" val="&quot;A small number of drinks at home with the family (a drink over dinner / drinking for less than an hour)`A small number of drinks at home with the family&quot;,&quot;A small number of drinks at home with a partner as a couple (might be less than an hour)`A small number of drinks at home with a partner as a couple&quot;,&quot;Several drinks at home with a partner (maybe 1 to 3 hours)`Several drinks at home with a partner&quot;,&quot;Getting together at your or someone else’s house (at weekends for a few hours)`Getting together at your or someone else’s house &quot;,&quot;Going out for a meal (a quiet drink with a partner or friends for a family occasion)`Going out for a meal&quot;,&quot;Evening or night out with friends, with no drinking at home (meeting people in pub, restaurant, or club)`Evening or night out with friends, with no drinking at home&quot;,&quot;Mixed home drinking and night out with friends (a few different venues for a whole evening)`Mixed home drinking and night out with friends&quot;"/>
  <p:tag name="PPACTIONCOUNT" val="5"/>
  <p:tag name="PPACTIONTYPE5" val="Sort"/>
  <p:tag name="PPSORTSTRING5" val="SF:T|S1:+2|O1:1|S2:|O2:0|S3:|O3:0|HR:1|HC:1|ET:|EB:|EL:|ER:|WF:F"/>
</p:tagLst>
</file>

<file path=ppt/tags/tag35.xml><?xml version="1.0" encoding="utf-8"?>
<p:tagLst xmlns:a="http://schemas.openxmlformats.org/drawingml/2006/main" xmlns:r="http://schemas.openxmlformats.org/officeDocument/2006/relationships" xmlns:p="http://schemas.openxmlformats.org/presentationml/2006/main">
  <p:tag name="PPOID_458095484" val="1"/>
  <p:tag name="PPOBJECTNAME" val="sideway single 4"/>
  <p:tag name="PPDESC" val=""/>
  <p:tag name="PPACTIONTYPE1" val="Data"/>
  <p:tag name="PPDATASOURCE1" val="2"/>
  <p:tag name="PPDATATABLE1" val="10"/>
  <p:tag name="PPFILTERSTRING1" val="TBR:0|TBC:0|NDFR:0|NDFC:0|NDTR:0|NDTC:0|QT:0|BNR:1|STB:1|DA:1|DSC:1|SST:1|SSV:0|SBV:1|OSC:1|OBR:0|RSV:1|RBV:0|PRF:0|PSF:0|IB:0|SLM:0|BS:F|RH:0|TC:1|DP:-1|NIP:0|NID:0|SP:0|MN:0|SS:::|RF:00000000000000000000000000|XPR:|XPC:|LDR:|LDC:|BAR:|STC:|SA:0,0,0,0|SI:|IER:String^IncludeWithLabels|IEC:String^IncludeWithLabels|SR:|SC:|SX:"/>
  <p:tag name="PPSELECTEDAREA1" val="SC:2-9|SR:7|DL:3"/>
  <p:tag name="PPADDMETHOD1" val="AM:5|TM:5|TC:1|TR:1"/>
  <p:tag name="PPGRIDAREAS1" val="DH:1|DC:4|DA:5|PF:17|ST:1|FC:2|LC:97|OC:96|OR:12"/>
  <p:tag name="PPACTIONTYPE2" val="Flip"/>
  <p:tag name="PPACTIONTYPE3" val="Map"/>
  <p:tag name="PPMAPSTRING3" val="&quot;A small number of drinks at home with the family (a drink over dinner / drinking for less than an hour)`A small number of drinks at home with the family&quot;,&quot;A small number of drinks at home with a partner as a couple (might be less than an hour)`A small number of drinks at home with a partner as a couple&quot;,&quot;Several drinks at home with a partner (maybe 1 to 3 hours)`Several drinks at home with a partner&quot;,&quot;Getting together at your or someone else’s house (at weekends for a few hours)`Getting together at your or someone else’s house &quot;,&quot;Going out for a meal (a quiet drink with a partner or friends for a family occasion)`Going out for a meal&quot;,&quot;Evening or night out with friends, with no drinking at home (meeting people in pub, restaurant, or club)`Evening or night out with friends, with no drinking at home&quot;,&quot;Mixed home drinking and night out with friends (a few different venues for a whole evening)`Mixed home drinking and night out with friends&quot;"/>
  <p:tag name="PPACTIONTYPE4" val="Map"/>
  <p:tag name="PPMAPSTRING4" val="&quot;A small number of drinks at home with the family (a drink over dinner / drinking for less than an hour)`A small number of drinks at home with the family&quot;,&quot;A small number of drinks at home with a partner as a couple (might be less than an hour)`A small number of drinks at home with a partner as a couple&quot;,&quot;Several drinks at home with a partner (maybe 1 to 3 hours)`Several drinks at home with a partner&quot;,&quot;Getting together at your or someone else’s house (at weekends for a few hours)`Getting together at your or someone else’s house &quot;,&quot;Going out for a meal (a quiet drink with a partner or friends for a family occasion)`Going out for a meal&quot;,&quot;Evening or night out with friends, with no drinking at home (meeting people in pub, restaurant, or club)`Evening or night out with friends, with no drinking at home&quot;,&quot;Mixed home drinking and night out with friends (a few different venues for a whole evening)`Mixed home drinking and night out with friends&quot;"/>
  <p:tag name="PPACTIONCOUNT" val="5"/>
  <p:tag name="PPACTIONTYPE5" val="Sort"/>
  <p:tag name="PPSORTSTRING5" val="SF:T|S1:+2|O1:1|S2:|O2:0|S3:|O3:0|HR:1|HC:1|ET:|EB:|EL:|ER:|WF:F"/>
</p:tagLst>
</file>

<file path=ppt/tags/tag4.xml><?xml version="1.0" encoding="utf-8"?>
<p:tagLst xmlns:a="http://schemas.openxmlformats.org/drawingml/2006/main" xmlns:r="http://schemas.openxmlformats.org/officeDocument/2006/relationships" xmlns:p="http://schemas.openxmlformats.org/presentationml/2006/main">
  <p:tag name="PPPRESID" val="25957084"/>
</p:tagLst>
</file>

<file path=ppt/tags/tag5.xml><?xml version="1.0" encoding="utf-8"?>
<p:tagLst xmlns:a="http://schemas.openxmlformats.org/drawingml/2006/main" xmlns:r="http://schemas.openxmlformats.org/officeDocument/2006/relationships" xmlns:p="http://schemas.openxmlformats.org/presentationml/2006/main">
  <p:tag name="PPOBJECTNAME" val="Stacked bar x 4 colours"/>
  <p:tag name="PPDESC" val=""/>
  <p:tag name="PPACTIONCOUNT" val="1"/>
  <p:tag name="PPACTIONTYPE1" val="Data"/>
  <p:tag name="PPDATASOURCE1" val="1"/>
  <p:tag name="PPDATATABLE1" val="4"/>
  <p:tag name="PPFILTERSTRING1" val="TBR:0|TBC:0|NDFR:0|NDFC:0|NDTR:0|NDTC:0|QT:0|BNR:1|STB:1|DA:1|DSC:1|SST:1|SSV:0|SBV:1|OSC:1|OBR:0|RSV:1|RBV:0|PRF:0|PSF:0|IB:0|SLM:0|BS:F|RH:0|TC:1|DP:-1|NIP:0|NID:0|SP:0|MN:0|SS:::|RF:00000000000000000000000000|XPR:|XPC:|LDR:|LDC:|BAR:|STC:|SA:0,0,0,0|SI:|IER:String^IncludeWithLabels|IEC:String^IncludeWithLabels|SR:|SC:|SX:"/>
  <p:tag name="PPSELECTEDAREA1" val="SC:2-4|SR:6-11|DL:3"/>
  <p:tag name="PPADDMETHOD1" val="AM:5|TM:5|TC:1|TR:1"/>
  <p:tag name="PPGRIDAREAS1" val="DH:1|DC:4|DA:5|PF:12|ST:1|FC:2|LC:97|OC:96|OR:7"/>
</p:tagLst>
</file>

<file path=ppt/tags/tag6.xml><?xml version="1.0" encoding="utf-8"?>
<p:tagLst xmlns:a="http://schemas.openxmlformats.org/drawingml/2006/main" xmlns:r="http://schemas.openxmlformats.org/officeDocument/2006/relationships" xmlns:p="http://schemas.openxmlformats.org/presentationml/2006/main">
  <p:tag name="PPOBJECTNAME" val="Labels - sideway bar x 5"/>
  <p:tag name="PPDESC" val=""/>
  <p:tag name="PPACTIONCOUNT" val="1"/>
  <p:tag name="PPACTIONTYPE1" val="Data"/>
  <p:tag name="PPDATASOURCE1" val="1"/>
  <p:tag name="PPDATATABLE1" val="4"/>
  <p:tag name="PPFILTERSTRING1" val="TBR:0|TBC:0|NDFR:0|NDFC:0|NDTR:0|NDTC:0|QT:0|BNR:1|STB:1|DA:1|DSC:1|SST:1|SSV:0|SBV:1|OSC:1|OBR:0|RSV:1|RBV:0|PRF:0|PSF:0|IB:0|SLM:0|BS:F|RH:0|TC:1|DP:-1|NIP:0|NID:0|SP:0|MN:0|SS:::|RF:00000000000000000000000000|XPR:|XPC:|LDR:|LDC:|BAR:|STC:|SA:0,0,0,0|SI:|IER:String^IncludeWithLabels|IEC:String^IncludeWithLabels|SR:|SC:|SX:"/>
  <p:tag name="PPSELECTEDAREA1" val="SC:1|SR:7-11|DL:3"/>
  <p:tag name="PPADDMETHOD1" val="AM:5|TM:5|TC:1|TR:1"/>
  <p:tag name="PPGRIDAREAS1" val="DH:1|DC:4|DA:5|PF:12|ST:1|FC:2|LC:97|OC:96|OR:7"/>
</p:tagLst>
</file>

<file path=ppt/tags/tag7.xml><?xml version="1.0" encoding="utf-8"?>
<p:tagLst xmlns:a="http://schemas.openxmlformats.org/drawingml/2006/main" xmlns:r="http://schemas.openxmlformats.org/officeDocument/2006/relationships" xmlns:p="http://schemas.openxmlformats.org/presentationml/2006/main">
  <p:tag name="PPOID_458095484" val="1"/>
  <p:tag name="PPOBJECTNAME" val="sideway single 4"/>
  <p:tag name="PPDESC" val=""/>
  <p:tag name="PPACTIONTYPE1" val="Data"/>
  <p:tag name="PPDATASOURCE1" val="2"/>
  <p:tag name="PPDATATABLE1" val="10"/>
  <p:tag name="PPFILTERSTRING1" val="TBR:0|TBC:0|NDFR:0|NDFC:0|NDTR:0|NDTC:0|QT:0|BNR:1|STB:1|DA:1|DSC:1|SST:1|SSV:0|SBV:1|OSC:1|OBR:0|RSV:1|RBV:0|PRF:0|PSF:0|IB:0|SLM:0|BS:F|RH:0|TC:1|DP:-1|NIP:0|NID:0|SP:0|MN:0|SS:::|RF:00000000000000000000000000|XPR:|XPC:|LDR:|LDC:|BAR:|STC:|SA:0,0,0,0|SI:|IER:String^IncludeWithLabels|IEC:String^IncludeWithLabels|SR:|SC:|SX:"/>
  <p:tag name="PPSELECTEDAREA1" val="SC:2-9|SR:7|DL:3"/>
  <p:tag name="PPADDMETHOD1" val="AM:5|TM:5|TC:1|TR:1"/>
  <p:tag name="PPGRIDAREAS1" val="DH:1|DC:4|DA:5|PF:17|ST:1|FC:2|LC:97|OC:96|OR:12"/>
  <p:tag name="PPACTIONTYPE2" val="Flip"/>
  <p:tag name="PPACTIONTYPE3" val="Map"/>
  <p:tag name="PPMAPSTRING3" val="&quot;A small number of drinks at home with the family (a drink over dinner / drinking for less than an hour)`A small number of drinks at home with the family&quot;,&quot;A small number of drinks at home with a partner as a couple (might be less than an hour)`A small number of drinks at home with a partner as a couple&quot;,&quot;Several drinks at home with a partner (maybe 1 to 3 hours)`Several drinks at home with a partner&quot;,&quot;Getting together at your or someone else’s house (at weekends for a few hours)`Getting together at your or someone else’s house &quot;,&quot;Going out for a meal (a quiet drink with a partner or friends for a family occasion)`Going out for a meal&quot;,&quot;Evening or night out with friends, with no drinking at home (meeting people in pub, restaurant, or club)`Evening or night out with friends, with no drinking at home&quot;,&quot;Mixed home drinking and night out with friends (a few different venues for a whole evening)`Mixed home drinking and night out with friends&quot;"/>
  <p:tag name="PPACTIONTYPE4" val="Map"/>
  <p:tag name="PPMAPSTRING4" val="&quot;A small number of drinks at home with the family (a drink over dinner / drinking for less than an hour)`A small number of drinks at home with the family&quot;,&quot;A small number of drinks at home with a partner as a couple (might be less than an hour)`A small number of drinks at home with a partner as a couple&quot;,&quot;Several drinks at home with a partner (maybe 1 to 3 hours)`Several drinks at home with a partner&quot;,&quot;Getting together at your or someone else’s house (at weekends for a few hours)`Getting together at your or someone else’s house &quot;,&quot;Going out for a meal (a quiet drink with a partner or friends for a family occasion)`Going out for a meal&quot;,&quot;Evening or night out with friends, with no drinking at home (meeting people in pub, restaurant, or club)`Evening or night out with friends, with no drinking at home&quot;,&quot;Mixed home drinking and night out with friends (a few different venues for a whole evening)`Mixed home drinking and night out with friends&quot;"/>
  <p:tag name="PPACTIONCOUNT" val="5"/>
  <p:tag name="PPACTIONTYPE5" val="Sort"/>
  <p:tag name="PPSORTSTRING5" val="SF:T|S1:+2|O1:1|S2:|O2:0|S3:|O3:0|HR:1|HC:1|ET:|EB:|EL:|ER:|WF:F"/>
</p:tagLst>
</file>

<file path=ppt/tags/tag8.xml><?xml version="1.0" encoding="utf-8"?>
<p:tagLst xmlns:a="http://schemas.openxmlformats.org/drawingml/2006/main" xmlns:r="http://schemas.openxmlformats.org/officeDocument/2006/relationships" xmlns:p="http://schemas.openxmlformats.org/presentationml/2006/main">
  <p:tag name="PPPRESID" val="25957084"/>
</p:tagLst>
</file>

<file path=ppt/tags/tag9.xml><?xml version="1.0" encoding="utf-8"?>
<p:tagLst xmlns:a="http://schemas.openxmlformats.org/drawingml/2006/main" xmlns:r="http://schemas.openxmlformats.org/officeDocument/2006/relationships" xmlns:p="http://schemas.openxmlformats.org/presentationml/2006/main">
  <p:tag name="PPOBJECTNAME" val="Stacked bar x 5 colours"/>
  <p:tag name="PPDESC" val=""/>
  <p:tag name="PPACTIONCOUNT" val="1"/>
  <p:tag name="PPACTIONTYPE1" val="Data"/>
  <p:tag name="PPDATASOURCE1" val="3"/>
  <p:tag name="PPDATATABLE1" val="0"/>
  <p:tag name="PPFILTERSTRING1" val="TBR:0|TBC:0|NDFR:0|NDFC:0|NDTR:0|NDTC:0|QT:0|BNR:1|STB:1|DA:1|DSC:1|SST:1|SSV:0|SBV:1|OSC:1|OBR:0|RSV:1|RBV:0|PRF:0|PSF:0|IB:0|SLM:0|BS:F|RH:0|TC:1|DP:-1|NIP:0|NID:0|SP:0|MN:0|SS:::|RF:00000000000000000000000000|XPR:|XPC:|LDR:|LDC:|BAR:|STC:|SA:0,0,0,0|SI:|IER:|IEC:|SR:|SC:|SX:"/>
  <p:tag name="PPSELECTEDAREA1" val="SC:1-2|SR:6-16|DL:3"/>
  <p:tag name="PPADDMETHOD1" val="AM:5|TM:5|TC:1|TR:1"/>
  <p:tag name="PPGRIDAREAS1" val="DH:1|DC:4|DA:5|PF:17|ST:1|FC:2|LC:97|OC:96|OR:12"/>
</p:tagLst>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FFFFFF"/>
      </a:dk2>
      <a:lt2>
        <a:srgbClr val="E7E6E6"/>
      </a:lt2>
      <a:accent1>
        <a:srgbClr val="AEC411"/>
      </a:accent1>
      <a:accent2>
        <a:srgbClr val="54C0E8"/>
      </a:accent2>
      <a:accent3>
        <a:srgbClr val="502F75"/>
      </a:accent3>
      <a:accent4>
        <a:srgbClr val="FED402"/>
      </a:accent4>
      <a:accent5>
        <a:srgbClr val="D61D6E"/>
      </a:accent5>
      <a:accent6>
        <a:srgbClr val="27908F"/>
      </a:accent6>
      <a:hlink>
        <a:srgbClr val="502F75"/>
      </a:hlink>
      <a:folHlink>
        <a:srgbClr val="D8D8D8"/>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2A2E33"/>
    </a:dk1>
    <a:lt1>
      <a:srgbClr val="FFFFFF"/>
    </a:lt1>
    <a:dk2>
      <a:srgbClr val="2A2E33"/>
    </a:dk2>
    <a:lt2>
      <a:srgbClr val="CDC6C0"/>
    </a:lt2>
    <a:accent1>
      <a:srgbClr val="64A0C8"/>
    </a:accent1>
    <a:accent2>
      <a:srgbClr val="80A18F"/>
    </a:accent2>
    <a:accent3>
      <a:srgbClr val="FFFFFF"/>
    </a:accent3>
    <a:accent4>
      <a:srgbClr val="22262A"/>
    </a:accent4>
    <a:accent5>
      <a:srgbClr val="B8CDE0"/>
    </a:accent5>
    <a:accent6>
      <a:srgbClr val="739181"/>
    </a:accent6>
    <a:hlink>
      <a:srgbClr val="AD8D9F"/>
    </a:hlink>
    <a:folHlink>
      <a:srgbClr val="E68188"/>
    </a:folHlink>
  </a:clrScheme>
  <a:fontScheme name="Bluepri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Tons Grey">
    <a:dk1>
      <a:sysClr val="windowText" lastClr="000000"/>
    </a:dk1>
    <a:lt1>
      <a:sysClr val="window" lastClr="FFFFFF"/>
    </a:lt1>
    <a:dk2>
      <a:srgbClr val="FFFFFF"/>
    </a:dk2>
    <a:lt2>
      <a:srgbClr val="E7E6E6"/>
    </a:lt2>
    <a:accent1>
      <a:srgbClr val="AEC411"/>
    </a:accent1>
    <a:accent2>
      <a:srgbClr val="DEF05B"/>
    </a:accent2>
    <a:accent3>
      <a:srgbClr val="D0CECE"/>
    </a:accent3>
    <a:accent4>
      <a:srgbClr val="F2A0C4"/>
    </a:accent4>
    <a:accent5>
      <a:srgbClr val="D61D6E"/>
    </a:accent5>
    <a:accent6>
      <a:srgbClr val="901449"/>
    </a:accent6>
    <a:hlink>
      <a:srgbClr val="BFBFBF"/>
    </a:hlink>
    <a:folHlink>
      <a:srgbClr val="D8D8D8"/>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Tons Grey">
    <a:dk1>
      <a:sysClr val="windowText" lastClr="000000"/>
    </a:dk1>
    <a:lt1>
      <a:sysClr val="window" lastClr="FFFFFF"/>
    </a:lt1>
    <a:dk2>
      <a:srgbClr val="FFFFFF"/>
    </a:dk2>
    <a:lt2>
      <a:srgbClr val="E7E6E6"/>
    </a:lt2>
    <a:accent1>
      <a:srgbClr val="AEC411"/>
    </a:accent1>
    <a:accent2>
      <a:srgbClr val="DEF05B"/>
    </a:accent2>
    <a:accent3>
      <a:srgbClr val="D0CECE"/>
    </a:accent3>
    <a:accent4>
      <a:srgbClr val="F2A0C4"/>
    </a:accent4>
    <a:accent5>
      <a:srgbClr val="D61D6E"/>
    </a:accent5>
    <a:accent6>
      <a:srgbClr val="901449"/>
    </a:accent6>
    <a:hlink>
      <a:srgbClr val="BFBFBF"/>
    </a:hlink>
    <a:folHlink>
      <a:srgbClr val="D8D8D8"/>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Tons Grey">
    <a:dk1>
      <a:sysClr val="windowText" lastClr="000000"/>
    </a:dk1>
    <a:lt1>
      <a:sysClr val="window" lastClr="FFFFFF"/>
    </a:lt1>
    <a:dk2>
      <a:srgbClr val="FFFFFF"/>
    </a:dk2>
    <a:lt2>
      <a:srgbClr val="E7E6E6"/>
    </a:lt2>
    <a:accent1>
      <a:srgbClr val="AEC411"/>
    </a:accent1>
    <a:accent2>
      <a:srgbClr val="DEF05B"/>
    </a:accent2>
    <a:accent3>
      <a:srgbClr val="D0CECE"/>
    </a:accent3>
    <a:accent4>
      <a:srgbClr val="F2A0C4"/>
    </a:accent4>
    <a:accent5>
      <a:srgbClr val="D61D6E"/>
    </a:accent5>
    <a:accent6>
      <a:srgbClr val="901449"/>
    </a:accent6>
    <a:hlink>
      <a:srgbClr val="BFBFBF"/>
    </a:hlink>
    <a:folHlink>
      <a:srgbClr val="D8D8D8"/>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Tons Grey">
    <a:dk1>
      <a:sysClr val="windowText" lastClr="000000"/>
    </a:dk1>
    <a:lt1>
      <a:sysClr val="window" lastClr="FFFFFF"/>
    </a:lt1>
    <a:dk2>
      <a:srgbClr val="FFFFFF"/>
    </a:dk2>
    <a:lt2>
      <a:srgbClr val="E7E6E6"/>
    </a:lt2>
    <a:accent1>
      <a:srgbClr val="AEC411"/>
    </a:accent1>
    <a:accent2>
      <a:srgbClr val="DEF05B"/>
    </a:accent2>
    <a:accent3>
      <a:srgbClr val="D0CECE"/>
    </a:accent3>
    <a:accent4>
      <a:srgbClr val="F2A0C4"/>
    </a:accent4>
    <a:accent5>
      <a:srgbClr val="D61D6E"/>
    </a:accent5>
    <a:accent6>
      <a:srgbClr val="901449"/>
    </a:accent6>
    <a:hlink>
      <a:srgbClr val="BFBFBF"/>
    </a:hlink>
    <a:folHlink>
      <a:srgbClr val="D8D8D8"/>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Tons Grey">
    <a:dk1>
      <a:sysClr val="windowText" lastClr="000000"/>
    </a:dk1>
    <a:lt1>
      <a:sysClr val="window" lastClr="FFFFFF"/>
    </a:lt1>
    <a:dk2>
      <a:srgbClr val="FFFFFF"/>
    </a:dk2>
    <a:lt2>
      <a:srgbClr val="E7E6E6"/>
    </a:lt2>
    <a:accent1>
      <a:srgbClr val="AEC411"/>
    </a:accent1>
    <a:accent2>
      <a:srgbClr val="DEF05B"/>
    </a:accent2>
    <a:accent3>
      <a:srgbClr val="D0CECE"/>
    </a:accent3>
    <a:accent4>
      <a:srgbClr val="F2A0C4"/>
    </a:accent4>
    <a:accent5>
      <a:srgbClr val="D61D6E"/>
    </a:accent5>
    <a:accent6>
      <a:srgbClr val="901449"/>
    </a:accent6>
    <a:hlink>
      <a:srgbClr val="BFBFBF"/>
    </a:hlink>
    <a:folHlink>
      <a:srgbClr val="D8D8D8"/>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
    <a:dk1>
      <a:srgbClr val="2A2E33"/>
    </a:dk1>
    <a:lt1>
      <a:srgbClr val="FFFFFF"/>
    </a:lt1>
    <a:dk2>
      <a:srgbClr val="2A2E33"/>
    </a:dk2>
    <a:lt2>
      <a:srgbClr val="CDC6C0"/>
    </a:lt2>
    <a:accent1>
      <a:srgbClr val="64A0C8"/>
    </a:accent1>
    <a:accent2>
      <a:srgbClr val="80A18F"/>
    </a:accent2>
    <a:accent3>
      <a:srgbClr val="FFFFFF"/>
    </a:accent3>
    <a:accent4>
      <a:srgbClr val="22262A"/>
    </a:accent4>
    <a:accent5>
      <a:srgbClr val="B8CDE0"/>
    </a:accent5>
    <a:accent6>
      <a:srgbClr val="739181"/>
    </a:accent6>
    <a:hlink>
      <a:srgbClr val="AD8D9F"/>
    </a:hlink>
    <a:folHlink>
      <a:srgbClr val="E68188"/>
    </a:folHlink>
  </a:clrScheme>
  <a:fontScheme name="Bluepri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
    <a:dk1>
      <a:srgbClr val="2A2E33"/>
    </a:dk1>
    <a:lt1>
      <a:srgbClr val="FFFFFF"/>
    </a:lt1>
    <a:dk2>
      <a:srgbClr val="2A2E33"/>
    </a:dk2>
    <a:lt2>
      <a:srgbClr val="CDC6C0"/>
    </a:lt2>
    <a:accent1>
      <a:srgbClr val="64A0C8"/>
    </a:accent1>
    <a:accent2>
      <a:srgbClr val="80A18F"/>
    </a:accent2>
    <a:accent3>
      <a:srgbClr val="FFFFFF"/>
    </a:accent3>
    <a:accent4>
      <a:srgbClr val="22262A"/>
    </a:accent4>
    <a:accent5>
      <a:srgbClr val="B8CDE0"/>
    </a:accent5>
    <a:accent6>
      <a:srgbClr val="739181"/>
    </a:accent6>
    <a:hlink>
      <a:srgbClr val="AD8D9F"/>
    </a:hlink>
    <a:folHlink>
      <a:srgbClr val="E68188"/>
    </a:folHlink>
  </a:clrScheme>
  <a:fontScheme name="Bluepri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
    <a:dk1>
      <a:srgbClr val="2A2E33"/>
    </a:dk1>
    <a:lt1>
      <a:srgbClr val="FFFFFF"/>
    </a:lt1>
    <a:dk2>
      <a:srgbClr val="2A2E33"/>
    </a:dk2>
    <a:lt2>
      <a:srgbClr val="CDC6C0"/>
    </a:lt2>
    <a:accent1>
      <a:srgbClr val="64A0C8"/>
    </a:accent1>
    <a:accent2>
      <a:srgbClr val="80A18F"/>
    </a:accent2>
    <a:accent3>
      <a:srgbClr val="FFFFFF"/>
    </a:accent3>
    <a:accent4>
      <a:srgbClr val="22262A"/>
    </a:accent4>
    <a:accent5>
      <a:srgbClr val="B8CDE0"/>
    </a:accent5>
    <a:accent6>
      <a:srgbClr val="739181"/>
    </a:accent6>
    <a:hlink>
      <a:srgbClr val="AD8D9F"/>
    </a:hlink>
    <a:folHlink>
      <a:srgbClr val="E68188"/>
    </a:folHlink>
  </a:clrScheme>
  <a:fontScheme name="Bluepri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
    <a:dk1>
      <a:srgbClr val="2A2E33"/>
    </a:dk1>
    <a:lt1>
      <a:srgbClr val="FFFFFF"/>
    </a:lt1>
    <a:dk2>
      <a:srgbClr val="2A2E33"/>
    </a:dk2>
    <a:lt2>
      <a:srgbClr val="CDC6C0"/>
    </a:lt2>
    <a:accent1>
      <a:srgbClr val="64A0C8"/>
    </a:accent1>
    <a:accent2>
      <a:srgbClr val="80A18F"/>
    </a:accent2>
    <a:accent3>
      <a:srgbClr val="FFFFFF"/>
    </a:accent3>
    <a:accent4>
      <a:srgbClr val="22262A"/>
    </a:accent4>
    <a:accent5>
      <a:srgbClr val="B8CDE0"/>
    </a:accent5>
    <a:accent6>
      <a:srgbClr val="739181"/>
    </a:accent6>
    <a:hlink>
      <a:srgbClr val="AD8D9F"/>
    </a:hlink>
    <a:folHlink>
      <a:srgbClr val="E68188"/>
    </a:folHlink>
  </a:clrScheme>
  <a:fontScheme name="Bluepri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Tons Grey">
    <a:dk1>
      <a:sysClr val="windowText" lastClr="000000"/>
    </a:dk1>
    <a:lt1>
      <a:sysClr val="window" lastClr="FFFFFF"/>
    </a:lt1>
    <a:dk2>
      <a:srgbClr val="FFFFFF"/>
    </a:dk2>
    <a:lt2>
      <a:srgbClr val="E7E6E6"/>
    </a:lt2>
    <a:accent1>
      <a:srgbClr val="AEC411"/>
    </a:accent1>
    <a:accent2>
      <a:srgbClr val="DEF05B"/>
    </a:accent2>
    <a:accent3>
      <a:srgbClr val="D0CECE"/>
    </a:accent3>
    <a:accent4>
      <a:srgbClr val="F2A0C4"/>
    </a:accent4>
    <a:accent5>
      <a:srgbClr val="D61D6E"/>
    </a:accent5>
    <a:accent6>
      <a:srgbClr val="901449"/>
    </a:accent6>
    <a:hlink>
      <a:srgbClr val="BFBFBF"/>
    </a:hlink>
    <a:folHlink>
      <a:srgbClr val="D8D8D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Tons Grey">
    <a:dk1>
      <a:sysClr val="windowText" lastClr="000000"/>
    </a:dk1>
    <a:lt1>
      <a:sysClr val="window" lastClr="FFFFFF"/>
    </a:lt1>
    <a:dk2>
      <a:srgbClr val="FFFFFF"/>
    </a:dk2>
    <a:lt2>
      <a:srgbClr val="E7E6E6"/>
    </a:lt2>
    <a:accent1>
      <a:srgbClr val="AEC411"/>
    </a:accent1>
    <a:accent2>
      <a:srgbClr val="DEF05B"/>
    </a:accent2>
    <a:accent3>
      <a:srgbClr val="D0CECE"/>
    </a:accent3>
    <a:accent4>
      <a:srgbClr val="F2A0C4"/>
    </a:accent4>
    <a:accent5>
      <a:srgbClr val="D61D6E"/>
    </a:accent5>
    <a:accent6>
      <a:srgbClr val="901449"/>
    </a:accent6>
    <a:hlink>
      <a:srgbClr val="BFBFBF"/>
    </a:hlink>
    <a:folHlink>
      <a:srgbClr val="D8D8D8"/>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
    <a:dk1>
      <a:srgbClr val="2A2E33"/>
    </a:dk1>
    <a:lt1>
      <a:srgbClr val="FFFFFF"/>
    </a:lt1>
    <a:dk2>
      <a:srgbClr val="2A2E33"/>
    </a:dk2>
    <a:lt2>
      <a:srgbClr val="CDC6C0"/>
    </a:lt2>
    <a:accent1>
      <a:srgbClr val="64A0C8"/>
    </a:accent1>
    <a:accent2>
      <a:srgbClr val="80A18F"/>
    </a:accent2>
    <a:accent3>
      <a:srgbClr val="FFFFFF"/>
    </a:accent3>
    <a:accent4>
      <a:srgbClr val="22262A"/>
    </a:accent4>
    <a:accent5>
      <a:srgbClr val="B8CDE0"/>
    </a:accent5>
    <a:accent6>
      <a:srgbClr val="739181"/>
    </a:accent6>
    <a:hlink>
      <a:srgbClr val="AD8D9F"/>
    </a:hlink>
    <a:folHlink>
      <a:srgbClr val="E68188"/>
    </a:folHlink>
  </a:clrScheme>
  <a:fontScheme name="Bluepri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B&amp;A">
    <a:dk1>
      <a:sysClr val="windowText" lastClr="000000"/>
    </a:dk1>
    <a:lt1>
      <a:sysClr val="window" lastClr="FFFFFF"/>
    </a:lt1>
    <a:dk2>
      <a:srgbClr val="1F497D"/>
    </a:dk2>
    <a:lt2>
      <a:srgbClr val="EEECE1"/>
    </a:lt2>
    <a:accent1>
      <a:srgbClr val="008FC5"/>
    </a:accent1>
    <a:accent2>
      <a:srgbClr val="99B43C"/>
    </a:accent2>
    <a:accent3>
      <a:srgbClr val="62297B"/>
    </a:accent3>
    <a:accent4>
      <a:srgbClr val="008D8F"/>
    </a:accent4>
    <a:accent5>
      <a:srgbClr val="D9006F"/>
    </a:accent5>
    <a:accent6>
      <a:srgbClr val="CD242B"/>
    </a:accent6>
    <a:hlink>
      <a:srgbClr val="8F00FF"/>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
    <a:dk1>
      <a:srgbClr val="2A2E33"/>
    </a:dk1>
    <a:lt1>
      <a:srgbClr val="FFFFFF"/>
    </a:lt1>
    <a:dk2>
      <a:srgbClr val="2A2E33"/>
    </a:dk2>
    <a:lt2>
      <a:srgbClr val="CDC6C0"/>
    </a:lt2>
    <a:accent1>
      <a:srgbClr val="64A0C8"/>
    </a:accent1>
    <a:accent2>
      <a:srgbClr val="80A18F"/>
    </a:accent2>
    <a:accent3>
      <a:srgbClr val="FFFFFF"/>
    </a:accent3>
    <a:accent4>
      <a:srgbClr val="22262A"/>
    </a:accent4>
    <a:accent5>
      <a:srgbClr val="B8CDE0"/>
    </a:accent5>
    <a:accent6>
      <a:srgbClr val="739181"/>
    </a:accent6>
    <a:hlink>
      <a:srgbClr val="AD8D9F"/>
    </a:hlink>
    <a:folHlink>
      <a:srgbClr val="E68188"/>
    </a:folHlink>
  </a:clrScheme>
  <a:fontScheme name="Bluepri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
    <a:dk1>
      <a:srgbClr val="2A2E33"/>
    </a:dk1>
    <a:lt1>
      <a:srgbClr val="FFFFFF"/>
    </a:lt1>
    <a:dk2>
      <a:srgbClr val="2A2E33"/>
    </a:dk2>
    <a:lt2>
      <a:srgbClr val="CDC6C0"/>
    </a:lt2>
    <a:accent1>
      <a:srgbClr val="64A0C8"/>
    </a:accent1>
    <a:accent2>
      <a:srgbClr val="80A18F"/>
    </a:accent2>
    <a:accent3>
      <a:srgbClr val="FFFFFF"/>
    </a:accent3>
    <a:accent4>
      <a:srgbClr val="22262A"/>
    </a:accent4>
    <a:accent5>
      <a:srgbClr val="B8CDE0"/>
    </a:accent5>
    <a:accent6>
      <a:srgbClr val="739181"/>
    </a:accent6>
    <a:hlink>
      <a:srgbClr val="AD8D9F"/>
    </a:hlink>
    <a:folHlink>
      <a:srgbClr val="E68188"/>
    </a:folHlink>
  </a:clrScheme>
  <a:fontScheme name="Bluepri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Tons Grey">
    <a:dk1>
      <a:sysClr val="windowText" lastClr="000000"/>
    </a:dk1>
    <a:lt1>
      <a:sysClr val="window" lastClr="FFFFFF"/>
    </a:lt1>
    <a:dk2>
      <a:srgbClr val="FFFFFF"/>
    </a:dk2>
    <a:lt2>
      <a:srgbClr val="E7E6E6"/>
    </a:lt2>
    <a:accent1>
      <a:srgbClr val="AEC411"/>
    </a:accent1>
    <a:accent2>
      <a:srgbClr val="DEF05B"/>
    </a:accent2>
    <a:accent3>
      <a:srgbClr val="D0CECE"/>
    </a:accent3>
    <a:accent4>
      <a:srgbClr val="F2A0C4"/>
    </a:accent4>
    <a:accent5>
      <a:srgbClr val="D61D6E"/>
    </a:accent5>
    <a:accent6>
      <a:srgbClr val="901449"/>
    </a:accent6>
    <a:hlink>
      <a:srgbClr val="BFBFBF"/>
    </a:hlink>
    <a:folHlink>
      <a:srgbClr val="D8D8D8"/>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Tons Grey">
    <a:dk1>
      <a:sysClr val="windowText" lastClr="000000"/>
    </a:dk1>
    <a:lt1>
      <a:sysClr val="window" lastClr="FFFFFF"/>
    </a:lt1>
    <a:dk2>
      <a:srgbClr val="FFFFFF"/>
    </a:dk2>
    <a:lt2>
      <a:srgbClr val="E7E6E6"/>
    </a:lt2>
    <a:accent1>
      <a:srgbClr val="AEC411"/>
    </a:accent1>
    <a:accent2>
      <a:srgbClr val="DEF05B"/>
    </a:accent2>
    <a:accent3>
      <a:srgbClr val="D0CECE"/>
    </a:accent3>
    <a:accent4>
      <a:srgbClr val="F2A0C4"/>
    </a:accent4>
    <a:accent5>
      <a:srgbClr val="D61D6E"/>
    </a:accent5>
    <a:accent6>
      <a:srgbClr val="901449"/>
    </a:accent6>
    <a:hlink>
      <a:srgbClr val="BFBFBF"/>
    </a:hlink>
    <a:folHlink>
      <a:srgbClr val="D8D8D8"/>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Tons Grey">
    <a:dk1>
      <a:sysClr val="windowText" lastClr="000000"/>
    </a:dk1>
    <a:lt1>
      <a:sysClr val="window" lastClr="FFFFFF"/>
    </a:lt1>
    <a:dk2>
      <a:srgbClr val="FFFFFF"/>
    </a:dk2>
    <a:lt2>
      <a:srgbClr val="E7E6E6"/>
    </a:lt2>
    <a:accent1>
      <a:srgbClr val="AEC411"/>
    </a:accent1>
    <a:accent2>
      <a:srgbClr val="DEF05B"/>
    </a:accent2>
    <a:accent3>
      <a:srgbClr val="D0CECE"/>
    </a:accent3>
    <a:accent4>
      <a:srgbClr val="F2A0C4"/>
    </a:accent4>
    <a:accent5>
      <a:srgbClr val="D61D6E"/>
    </a:accent5>
    <a:accent6>
      <a:srgbClr val="901449"/>
    </a:accent6>
    <a:hlink>
      <a:srgbClr val="BFBFBF"/>
    </a:hlink>
    <a:folHlink>
      <a:srgbClr val="D8D8D8"/>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14044</Words>
  <Application>Microsoft Office PowerPoint</Application>
  <PresentationFormat>A4 Paper (210x297 mm)</PresentationFormat>
  <Paragraphs>5605</Paragraphs>
  <Slides>96</Slides>
  <Notes>10</Notes>
  <HiddenSlides>46</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96</vt:i4>
      </vt:variant>
    </vt:vector>
  </HeadingPairs>
  <TitlesOfParts>
    <vt:vector size="107" baseType="lpstr">
      <vt:lpstr>Arial</vt:lpstr>
      <vt:lpstr>Calibri</vt:lpstr>
      <vt:lpstr>Calibri </vt:lpstr>
      <vt:lpstr>Calibri Light</vt:lpstr>
      <vt:lpstr>Ek Mukta</vt:lpstr>
      <vt:lpstr>Tahoma</vt:lpstr>
      <vt:lpstr>Times New Roman</vt:lpstr>
      <vt:lpstr>Trebuchet MS</vt:lpstr>
      <vt:lpstr>Verdana</vt:lpstr>
      <vt:lpstr>Wingdings</vt:lpstr>
      <vt:lpstr>1_Office Theme</vt:lpstr>
      <vt:lpstr>PowerPoint Presentation</vt:lpstr>
      <vt:lpstr>PowerPoint Presentation</vt:lpstr>
      <vt:lpstr>Sample Profile </vt:lpstr>
      <vt:lpstr>Information Coverage</vt:lpstr>
      <vt:lpstr>PowerPoint Presentation</vt:lpstr>
      <vt:lpstr>Arts attendance past 12 months 2019</vt:lpstr>
      <vt:lpstr>Arts attendance past 12 months 2019</vt:lpstr>
      <vt:lpstr>Arts attendance past 12 months : Any Attendance</vt:lpstr>
      <vt:lpstr>Arts attendance past 12 months* 2019</vt:lpstr>
      <vt:lpstr>Arts attendance past 12 months</vt:lpstr>
      <vt:lpstr>Venues attended for Arts events in past 12 months 2019</vt:lpstr>
      <vt:lpstr>Arts Experience: Evaluation of most recent experience</vt:lpstr>
      <vt:lpstr>Overall satisfaction with level of arts attendance</vt:lpstr>
      <vt:lpstr>PowerPoint Presentation</vt:lpstr>
      <vt:lpstr>Arts attendance past 12 months 2019</vt:lpstr>
      <vt:lpstr>Arts attendance past 12 months : Any cross attendance</vt:lpstr>
      <vt:lpstr>Arts attendance past 12 months: Segmentation</vt:lpstr>
      <vt:lpstr>Frequency of Arts Attendance Past 12 months</vt:lpstr>
      <vt:lpstr>Arts attendance past 12 months: Segmentation: Profile</vt:lpstr>
      <vt:lpstr>General leisure interests </vt:lpstr>
      <vt:lpstr>General leisure interests x arts attendance segmentation</vt:lpstr>
      <vt:lpstr>PowerPoint Presentation</vt:lpstr>
      <vt:lpstr>Overall satisfaction with level of arts attendance 2019 </vt:lpstr>
      <vt:lpstr>Reasons for Events Attendance</vt:lpstr>
      <vt:lpstr>Reasons for Events Attendance</vt:lpstr>
      <vt:lpstr>Reasons for not attending arts events more often</vt:lpstr>
      <vt:lpstr>Arts events would like to attend more often</vt:lpstr>
      <vt:lpstr>Arts events would like to attend more often</vt:lpstr>
      <vt:lpstr>Arts events would like to attend more often</vt:lpstr>
      <vt:lpstr>PowerPoint Presentation</vt:lpstr>
      <vt:lpstr>Participating in the Arts</vt:lpstr>
      <vt:lpstr>PowerPoint Presentation</vt:lpstr>
      <vt:lpstr>Participating in the Arts</vt:lpstr>
      <vt:lpstr>Participating in the Arts</vt:lpstr>
      <vt:lpstr>Participating in the Arts</vt:lpstr>
      <vt:lpstr>Participating in the Arts x Arts Attendance</vt:lpstr>
      <vt:lpstr>Reasons for Participation in the Arts</vt:lpstr>
      <vt:lpstr>‘Happy with’ Level of Participation in the Arts</vt:lpstr>
      <vt:lpstr>Reasons for Not Participating More in the Arts</vt:lpstr>
      <vt:lpstr>Arts Activities would like to be more involved with</vt:lpstr>
      <vt:lpstr>Support for the Arts</vt:lpstr>
      <vt:lpstr>Support for the Arts</vt:lpstr>
      <vt:lpstr>Reading for Pleasure</vt:lpstr>
      <vt:lpstr>Reading for Pleasure x Demographics</vt:lpstr>
      <vt:lpstr>Reading for Pleasure x Arts Goers</vt:lpstr>
      <vt:lpstr>PowerPoint Presentation</vt:lpstr>
      <vt:lpstr>Attendance at festival types</vt:lpstr>
      <vt:lpstr>Attendance at Festival Types – Past 12 months</vt:lpstr>
      <vt:lpstr>Attendance at festival types – Past 12 months</vt:lpstr>
      <vt:lpstr>Attendance at festival types – Past 12 months</vt:lpstr>
      <vt:lpstr>Dedicated Arts Festivals -  Specific Festival attended past 12 months</vt:lpstr>
      <vt:lpstr>Local Cultural or Arts Festivals</vt:lpstr>
      <vt:lpstr>Local Cultural or Arts Festivals</vt:lpstr>
      <vt:lpstr>Local Cultural or Arts Festivals</vt:lpstr>
      <vt:lpstr>“The Arts locally help give my county or region a distinctive identity.”</vt:lpstr>
      <vt:lpstr>PowerPoint Presentation</vt:lpstr>
      <vt:lpstr>Awareness of National Arts &amp; Cultural Initiatives </vt:lpstr>
      <vt:lpstr>Galway 2020: Awareness</vt:lpstr>
      <vt:lpstr>Galway 2020: Total awareness/ understanding</vt:lpstr>
      <vt:lpstr>Galway 2020: Total Awareness/ Understanding</vt:lpstr>
      <vt:lpstr>Galway 2020: Detailed familiarity</vt:lpstr>
      <vt:lpstr>Galway 2020:Information sources</vt:lpstr>
      <vt:lpstr>Galway 2020: Intention to attend</vt:lpstr>
      <vt:lpstr>Galway 2020: Intention to attend</vt:lpstr>
      <vt:lpstr>“Galway 2020 makes me feel more European”</vt:lpstr>
      <vt:lpstr>PowerPoint Presentation</vt:lpstr>
      <vt:lpstr>Sources for Finding out more about the Arts</vt:lpstr>
      <vt:lpstr>Sources for Finding out more about the Arts</vt:lpstr>
      <vt:lpstr>Sources for Finding out more about the Arts</vt:lpstr>
      <vt:lpstr>Sources for Finding out more about the Arts</vt:lpstr>
      <vt:lpstr>Online Media Sources for Arts Events &amp; Activities</vt:lpstr>
      <vt:lpstr>Online Media Sources for Arts Events &amp; Activities</vt:lpstr>
      <vt:lpstr>Satisfaction with availability of Information  about Arts Events and Activities</vt:lpstr>
      <vt:lpstr>Satisfaction with availability of Information  about Arts Events and Activities</vt:lpstr>
      <vt:lpstr>Satisfaction with availability of Information  about Arts Events and Activities</vt:lpstr>
      <vt:lpstr>PowerPoint Presentation</vt:lpstr>
      <vt:lpstr>Frequency of arts engagement past 12 months via TV, radio and online</vt:lpstr>
      <vt:lpstr>Frequency of arts engagement past 12 months via TV, radio and online</vt:lpstr>
      <vt:lpstr>Arts Engagement at Home: Past 12 Months</vt:lpstr>
      <vt:lpstr>Arts Engagement at Home: Summary</vt:lpstr>
      <vt:lpstr>Arts Engagement at Home: Summary</vt:lpstr>
      <vt:lpstr>PowerPoint Presentation</vt:lpstr>
      <vt:lpstr>Attitudes towards the Arts </vt:lpstr>
      <vt:lpstr>Attitudes towards the Arts</vt:lpstr>
      <vt:lpstr>Attitudes towards the Arts II </vt:lpstr>
      <vt:lpstr>Attitudes towards the Arts </vt:lpstr>
      <vt:lpstr>Attitudes towards the Arts II </vt:lpstr>
      <vt:lpstr>Attitudes Towards the Arts</vt:lpstr>
      <vt:lpstr>Attitudes Towards the Arts II</vt:lpstr>
      <vt:lpstr>Attitudes Towards the Arts</vt:lpstr>
      <vt:lpstr>Attitudes Towards the Arts II</vt:lpstr>
      <vt:lpstr>PowerPoint Presentation</vt:lpstr>
      <vt:lpstr>Summary and Conclusions</vt:lpstr>
      <vt:lpstr>Summary and Conclusions</vt:lpstr>
      <vt:lpstr>Summary and Conclusions</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Quantitative Research Project Delivery</dc:title>
  <dc:creator>karyn@banda.ie</dc:creator>
  <cp:lastModifiedBy>Oliver Tormey</cp:lastModifiedBy>
  <cp:revision>1377</cp:revision>
  <cp:lastPrinted>2020-02-04T12:34:48Z</cp:lastPrinted>
  <dcterms:created xsi:type="dcterms:W3CDTF">2018-04-25T15:26:47Z</dcterms:created>
  <dcterms:modified xsi:type="dcterms:W3CDTF">2022-06-01T15:03:56Z</dcterms:modified>
</cp:coreProperties>
</file>