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72" r:id="rId6"/>
    <p:sldMasterId id="2147483680" r:id="rId7"/>
    <p:sldMasterId id="2147483688" r:id="rId8"/>
    <p:sldMasterId id="2147483696" r:id="rId9"/>
    <p:sldMasterId id="2147483704" r:id="rId10"/>
    <p:sldMasterId id="2147483712" r:id="rId11"/>
  </p:sldMasterIdLst>
  <p:notesMasterIdLst>
    <p:notesMasterId r:id="rId20"/>
  </p:notesMasterIdLst>
  <p:sldIdLst>
    <p:sldId id="256" r:id="rId12"/>
    <p:sldId id="271" r:id="rId13"/>
    <p:sldId id="276" r:id="rId14"/>
    <p:sldId id="278" r:id="rId15"/>
    <p:sldId id="277" r:id="rId16"/>
    <p:sldId id="267" r:id="rId17"/>
    <p:sldId id="270"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B5FB0-3A70-4EA3-BA20-B1BD35FDAFFE}" v="4" dt="2023-10-05T16:45:09.153"/>
    <p1510:client id="{2CC01550-0C2C-134B-3993-29DAB7BDBAFC}" v="26" dt="2023-10-06T08:29:05.401"/>
    <p1510:client id="{6AB903D3-2DF0-4364-BA21-416BD3820BD7}" v="631" dt="2023-10-06T16:03:26.997"/>
    <p1510:client id="{9ACDDC41-B16D-49E4-8F28-E35CB0180074}" v="5915" dt="2023-10-06T14:58:16.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575" autoAdjust="0"/>
  </p:normalViewPr>
  <p:slideViewPr>
    <p:cSldViewPr snapToGrid="0">
      <p:cViewPr varScale="1">
        <p:scale>
          <a:sx n="48" d="100"/>
          <a:sy n="48" d="100"/>
        </p:scale>
        <p:origin x="37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317BC-A6DE-4334-BE4B-219C3D791CE8}" type="datetimeFigureOut">
              <a:rPr lang="en-IE" smtClean="0"/>
              <a:t>06/10/2023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8B58D-B9B8-4D1E-8A1A-8229414DDED9}" type="slidenum">
              <a:rPr lang="en-IE" smtClean="0"/>
              <a:t>‹#›</a:t>
            </a:fld>
            <a:endParaRPr lang="en-IE"/>
          </a:p>
        </p:txBody>
      </p:sp>
    </p:spTree>
    <p:extLst>
      <p:ext uri="{BB962C8B-B14F-4D97-AF65-F5344CB8AC3E}">
        <p14:creationId xmlns:p14="http://schemas.microsoft.com/office/powerpoint/2010/main" val="2649648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Hello everyone. Thank you for inviting us to speak to you this afternoon.</a:t>
            </a:r>
            <a:r>
              <a:rPr lang="en-IE" dirty="0"/>
              <a:t> </a:t>
            </a:r>
            <a:endParaRPr lang="en-IE"/>
          </a:p>
          <a:p>
            <a:endParaRPr lang="en-IE"/>
          </a:p>
          <a:p>
            <a:r>
              <a:rPr lang="en-IE"/>
              <a:t>My name is Ann Ryan and I’m here with my colleague Mary Lowry.</a:t>
            </a:r>
          </a:p>
          <a:p>
            <a:endParaRPr lang="en-IE">
              <a:ea typeface="Calibri"/>
              <a:cs typeface="Calibri"/>
            </a:endParaRPr>
          </a:p>
          <a:p>
            <a:r>
              <a:rPr lang="en-IE">
                <a:ea typeface="Calibri"/>
                <a:cs typeface="Calibri"/>
              </a:rPr>
              <a:t>We are Professional Learning Leaders with </a:t>
            </a:r>
            <a:r>
              <a:rPr lang="en-IE" err="1">
                <a:ea typeface="Calibri"/>
                <a:cs typeface="Calibri"/>
              </a:rPr>
              <a:t>Oide</a:t>
            </a:r>
            <a:r>
              <a:rPr lang="en-IE">
                <a:ea typeface="Calibri"/>
                <a:cs typeface="Calibri"/>
              </a:rPr>
              <a:t> Creativity.</a:t>
            </a:r>
            <a:endParaRPr lang="en-IE" dirty="0">
              <a:ea typeface="Calibri"/>
              <a:cs typeface="Calibri"/>
            </a:endParaRPr>
          </a:p>
          <a:p>
            <a:endParaRPr lang="en-IE"/>
          </a:p>
          <a:p>
            <a:r>
              <a:rPr lang="en-IE"/>
              <a:t>The purpose of this presentation is to inform you, as new Creative Associates, of the support and engagement available to teachers through </a:t>
            </a:r>
            <a:r>
              <a:rPr lang="en-IE" err="1"/>
              <a:t>Oide</a:t>
            </a:r>
            <a:r>
              <a:rPr lang="en-IE"/>
              <a:t> Creativity.</a:t>
            </a:r>
            <a:r>
              <a:rPr lang="en-IE" dirty="0"/>
              <a:t> </a:t>
            </a:r>
            <a:endParaRPr lang="en-IE" dirty="0">
              <a:ea typeface="Calibri"/>
              <a:cs typeface="Calibri"/>
            </a:endParaRPr>
          </a:p>
          <a:p>
            <a:endParaRPr lang="en-IE" b="1">
              <a:ea typeface="Calibri"/>
              <a:cs typeface="Calibri"/>
            </a:endParaRPr>
          </a:p>
          <a:p>
            <a:r>
              <a:rPr lang="en-IE" b="1">
                <a:ea typeface="Calibri"/>
                <a:cs typeface="Calibri"/>
              </a:rPr>
              <a:t>Next slide </a:t>
            </a:r>
          </a:p>
          <a:p>
            <a:endParaRPr lang="en-IE">
              <a:latin typeface="Calibri" panose="020F0502020204030204"/>
              <a:ea typeface="Calibri" panose="020F0502020204030204"/>
              <a:cs typeface="Calibri" panose="020F0502020204030204"/>
            </a:endParaRPr>
          </a:p>
          <a:p>
            <a:endParaRPr lang="en-GB" sz="1800" dirty="0">
              <a:latin typeface="Arial"/>
              <a:cs typeface="Arial"/>
            </a:endParaRPr>
          </a:p>
        </p:txBody>
      </p:sp>
      <p:sp>
        <p:nvSpPr>
          <p:cNvPr id="4" name="Slide Number Placeholder 3"/>
          <p:cNvSpPr>
            <a:spLocks noGrp="1"/>
          </p:cNvSpPr>
          <p:nvPr>
            <p:ph type="sldNum" sz="quarter" idx="5"/>
          </p:nvPr>
        </p:nvSpPr>
        <p:spPr/>
        <p:txBody>
          <a:bodyPr/>
          <a:lstStyle/>
          <a:p>
            <a:fld id="{4838B58D-B9B8-4D1E-8A1A-8229414DDED9}" type="slidenum">
              <a:rPr lang="en-IE" smtClean="0"/>
              <a:t>1</a:t>
            </a:fld>
            <a:endParaRPr lang="en-IE"/>
          </a:p>
        </p:txBody>
      </p:sp>
    </p:spTree>
    <p:extLst>
      <p:ext uri="{BB962C8B-B14F-4D97-AF65-F5344CB8AC3E}">
        <p14:creationId xmlns:p14="http://schemas.microsoft.com/office/powerpoint/2010/main" val="227741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err="1"/>
              <a:t>Oide</a:t>
            </a:r>
            <a:r>
              <a:rPr lang="en-GB" dirty="0"/>
              <a:t> Creativity</a:t>
            </a:r>
            <a:r>
              <a:rPr lang="en-GB"/>
              <a:t> is</a:t>
            </a:r>
            <a:r>
              <a:rPr lang="en-GB" dirty="0"/>
              <a:t> a dedicated team within </a:t>
            </a:r>
            <a:r>
              <a:rPr lang="en-GB" err="1"/>
              <a:t>Oide</a:t>
            </a:r>
            <a:r>
              <a:rPr lang="en-GB" dirty="0"/>
              <a:t>, a new teacher support service funded by the Department of Education.  </a:t>
            </a:r>
            <a:endParaRPr lang="en-US" dirty="0"/>
          </a:p>
          <a:p>
            <a:pPr>
              <a:defRPr/>
            </a:pPr>
            <a:r>
              <a:rPr lang="en-US" b="1" dirty="0">
                <a:latin typeface="Lato"/>
                <a:ea typeface="Lato"/>
                <a:cs typeface="Lato"/>
              </a:rPr>
              <a:t> </a:t>
            </a:r>
            <a:endParaRPr lang="en-US" sz="1200" dirty="0">
              <a:solidFill>
                <a:srgbClr val="242424"/>
              </a:solidFill>
              <a:ea typeface="Lato"/>
              <a:cs typeface="Calibri"/>
            </a:endParaRPr>
          </a:p>
          <a:p>
            <a:pPr>
              <a:defRPr/>
            </a:pPr>
            <a:r>
              <a:rPr lang="en-US" b="0" i="0" dirty="0">
                <a:effectLst/>
                <a:latin typeface="Lato"/>
                <a:ea typeface="Lato"/>
                <a:cs typeface="Lato"/>
              </a:rPr>
              <a:t>The vision for the new support service, </a:t>
            </a:r>
            <a:r>
              <a:rPr lang="en-US" b="0" i="0" dirty="0" err="1">
                <a:effectLst/>
                <a:latin typeface="Lato"/>
                <a:ea typeface="Lato"/>
                <a:cs typeface="Lato"/>
              </a:rPr>
              <a:t>Oide</a:t>
            </a:r>
            <a:r>
              <a:rPr lang="en-US" b="0" i="0" dirty="0">
                <a:effectLst/>
                <a:latin typeface="Lato"/>
                <a:ea typeface="Lato"/>
                <a:cs typeface="Lato"/>
              </a:rPr>
              <a:t>, is to support the professional learning of teachers and school leaders in Ireland through the development of high quality, innovative and responsive professional learning that enables them to meet the educational needs of all learners in a changing world.</a:t>
            </a:r>
            <a:r>
              <a:rPr lang="en-US" b="0" dirty="0">
                <a:latin typeface="Lato"/>
                <a:ea typeface="Lato"/>
                <a:cs typeface="Lato"/>
              </a:rPr>
              <a:t> </a:t>
            </a:r>
            <a:endParaRPr lang="en-US" sz="1200" b="0" dirty="0">
              <a:solidFill>
                <a:srgbClr val="242424"/>
              </a:solidFill>
              <a:cs typeface="Calibri"/>
            </a:endParaRPr>
          </a:p>
          <a:p>
            <a:endParaRPr lang="en-US" dirty="0"/>
          </a:p>
          <a:p>
            <a:r>
              <a:rPr lang="en-US" sz="1200" dirty="0">
                <a:solidFill>
                  <a:srgbClr val="242424"/>
                </a:solidFill>
                <a:ea typeface="Lato"/>
                <a:cs typeface="Calibri"/>
              </a:rPr>
              <a:t>The new support service is the result of </a:t>
            </a:r>
            <a:r>
              <a:rPr lang="en-US" sz="1200" i="0" dirty="0">
                <a:solidFill>
                  <a:srgbClr val="242424"/>
                </a:solidFill>
                <a:effectLst/>
                <a:ea typeface="Lato"/>
                <a:cs typeface="Calibri"/>
              </a:rPr>
              <a:t>the integration of </a:t>
            </a:r>
            <a:r>
              <a:rPr lang="en-US" dirty="0">
                <a:solidFill>
                  <a:srgbClr val="242424"/>
                </a:solidFill>
                <a:ea typeface="Lato"/>
                <a:cs typeface="Calibri"/>
              </a:rPr>
              <a:t>four separate support services. </a:t>
            </a:r>
          </a:p>
          <a:p>
            <a:r>
              <a:rPr lang="en-US" dirty="0">
                <a:solidFill>
                  <a:srgbClr val="242424"/>
                </a:solidFill>
              </a:rPr>
              <a:t>These support services provided a wide range of</a:t>
            </a:r>
            <a:r>
              <a:rPr lang="en-IE" dirty="0">
                <a:solidFill>
                  <a:srgbClr val="242424"/>
                </a:solidFill>
              </a:rPr>
              <a:t> </a:t>
            </a:r>
            <a:r>
              <a:rPr lang="en-US" dirty="0">
                <a:solidFill>
                  <a:srgbClr val="242424"/>
                </a:solidFill>
              </a:rPr>
              <a:t>supports to primary, post-primary and special schools, including professional learning events for school leaders and teachers. </a:t>
            </a:r>
            <a:endParaRPr lang="en-US" dirty="0">
              <a:solidFill>
                <a:srgbClr val="242424"/>
              </a:solidFill>
              <a:ea typeface="Calibri"/>
              <a:cs typeface="Calibri"/>
            </a:endParaRPr>
          </a:p>
          <a:p>
            <a:endParaRPr lang="en-US" dirty="0"/>
          </a:p>
          <a:p>
            <a:r>
              <a:rPr lang="en-US" dirty="0"/>
              <a:t>The 4 services that have integrated are:</a:t>
            </a:r>
            <a:endParaRPr lang="en-US" dirty="0">
              <a:cs typeface="Calibri"/>
            </a:endParaRPr>
          </a:p>
          <a:p>
            <a:r>
              <a:rPr lang="en-US" dirty="0"/>
              <a:t>Centre for School Leadership (CSL). </a:t>
            </a:r>
            <a:endParaRPr lang="en-US" dirty="0">
              <a:cs typeface="Calibri"/>
            </a:endParaRPr>
          </a:p>
          <a:p>
            <a:r>
              <a:rPr lang="en-US" dirty="0"/>
              <a:t>National Induction </a:t>
            </a:r>
            <a:r>
              <a:rPr lang="en-US" dirty="0" err="1"/>
              <a:t>Programme</a:t>
            </a:r>
            <a:r>
              <a:rPr lang="en-US" dirty="0"/>
              <a:t> for Teachers (NIPT).  </a:t>
            </a:r>
          </a:p>
          <a:p>
            <a:r>
              <a:rPr lang="en-US" dirty="0"/>
              <a:t>Professional Development Service for Teachers (PDST) </a:t>
            </a:r>
            <a:endParaRPr lang="en-US" dirty="0">
              <a:cs typeface="Calibri"/>
            </a:endParaRPr>
          </a:p>
          <a:p>
            <a:endParaRPr lang="en-US">
              <a:cs typeface="Calibri"/>
            </a:endParaRPr>
          </a:p>
          <a:p>
            <a:r>
              <a:rPr lang="en-US" dirty="0">
                <a:cs typeface="Calibri"/>
              </a:rPr>
              <a:t>Finally, (and this is where we come in) </a:t>
            </a:r>
          </a:p>
          <a:p>
            <a:r>
              <a:rPr lang="en-US" dirty="0"/>
              <a:t>Junior Cycle for Teachers (JCT) </a:t>
            </a:r>
            <a:endParaRPr lang="en-US" dirty="0">
              <a:cs typeface="Calibri"/>
            </a:endParaRPr>
          </a:p>
          <a:p>
            <a:r>
              <a:rPr lang="en-IE" dirty="0"/>
              <a:t>JCT supported schools in their implementation of the new Framework for Junior Cycle through high quality CPD for school leaders and teachers. </a:t>
            </a:r>
          </a:p>
          <a:p>
            <a:r>
              <a:rPr lang="en-IE" dirty="0"/>
              <a:t>Junior Cycle is the first three years of post-primary school.</a:t>
            </a:r>
          </a:p>
          <a:p>
            <a:endParaRPr lang="en-IE" dirty="0"/>
          </a:p>
          <a:p>
            <a:r>
              <a:rPr lang="en-IE" dirty="0"/>
              <a:t>Before </a:t>
            </a:r>
            <a:r>
              <a:rPr lang="en-IE" err="1"/>
              <a:t>Oide</a:t>
            </a:r>
            <a:r>
              <a:rPr lang="en-IE" dirty="0"/>
              <a:t> came into being, we were part of JCT.</a:t>
            </a:r>
          </a:p>
          <a:p>
            <a:endParaRPr lang="en-IE" dirty="0"/>
          </a:p>
          <a:p>
            <a:r>
              <a:rPr lang="en-IE" b="1"/>
              <a:t>Next slide </a:t>
            </a:r>
          </a:p>
          <a:p>
            <a:endParaRPr lang="en-US" dirty="0"/>
          </a:p>
          <a:p>
            <a:endParaRPr lang="en-IE" dirty="0"/>
          </a:p>
          <a:p>
            <a:endParaRPr lang="en-IE" dirty="0"/>
          </a:p>
          <a:p>
            <a:endParaRPr lang="en-US" b="1" dirty="0">
              <a:latin typeface="Lato"/>
              <a:ea typeface="Lato"/>
              <a:cs typeface="Lato"/>
            </a:endParaRPr>
          </a:p>
          <a:p>
            <a:endParaRPr lang="en-IE" dirty="0">
              <a:cs typeface="Calibri"/>
            </a:endParaRPr>
          </a:p>
          <a:p>
            <a:endParaRPr lang="en-IE" dirty="0">
              <a:cs typeface="Calibri"/>
            </a:endParaRPr>
          </a:p>
          <a:p>
            <a:endParaRPr lang="en-IE" dirty="0"/>
          </a:p>
        </p:txBody>
      </p:sp>
      <p:sp>
        <p:nvSpPr>
          <p:cNvPr id="4" name="Slide Number Placeholder 3"/>
          <p:cNvSpPr>
            <a:spLocks noGrp="1"/>
          </p:cNvSpPr>
          <p:nvPr>
            <p:ph type="sldNum" sz="quarter" idx="5"/>
          </p:nvPr>
        </p:nvSpPr>
        <p:spPr/>
        <p:txBody>
          <a:bodyPr/>
          <a:lstStyle/>
          <a:p>
            <a:fld id="{4838B58D-B9B8-4D1E-8A1A-8229414DDED9}" type="slidenum">
              <a:rPr lang="en-IE" smtClean="0"/>
              <a:t>2</a:t>
            </a:fld>
            <a:endParaRPr lang="en-IE"/>
          </a:p>
        </p:txBody>
      </p:sp>
    </p:spTree>
    <p:extLst>
      <p:ext uri="{BB962C8B-B14F-4D97-AF65-F5344CB8AC3E}">
        <p14:creationId xmlns:p14="http://schemas.microsoft.com/office/powerpoint/2010/main" val="8041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In JCT we were a team called Arts in Junior Cycle. As such we offered elective teacher professional learning to support engagement with the arts and learning.</a:t>
            </a:r>
          </a:p>
          <a:p>
            <a:endParaRPr lang="en-GB">
              <a:ea typeface="Calibri"/>
              <a:cs typeface="Calibri"/>
            </a:endParaRPr>
          </a:p>
          <a:p>
            <a:r>
              <a:rPr lang="en-GB">
                <a:ea typeface="Calibri"/>
                <a:cs typeface="Calibri"/>
              </a:rPr>
              <a:t>Elective, in our context, means that teachers participated in our workshops in their own time. </a:t>
            </a:r>
          </a:p>
          <a:p>
            <a:endParaRPr lang="en-GB">
              <a:ea typeface="Calibri"/>
              <a:cs typeface="Calibri"/>
            </a:endParaRPr>
          </a:p>
          <a:p>
            <a:r>
              <a:rPr lang="en-GB">
                <a:ea typeface="Calibri"/>
                <a:cs typeface="Calibri"/>
              </a:rPr>
              <a:t>The Arts in Junior Cycle initiative </a:t>
            </a:r>
            <a:r>
              <a:rPr lang="en-GB" b="0" i="0">
                <a:solidFill>
                  <a:srgbClr val="000000"/>
                </a:solidFill>
                <a:effectLst/>
                <a:latin typeface="Poppins" panose="00000500000000000000" pitchFamily="2" charset="0"/>
              </a:rPr>
              <a:t>was guided by the principles expressed in the Arts in Education Charter and originated from an Arts Council and JCT pilot partnership initiative which started in 2014.</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Calibri"/>
                <a:cs typeface="Calibri"/>
              </a:rPr>
              <a:t>Our elective workshops aimed to embed the principles and key skills of the Junior Cycle Framework (2015) and were open to teachers of all subject disciplines, focusing specifically on teachers of students in junior cycle (the first three years of post-primary) as that was our remit in JCT. </a:t>
            </a:r>
          </a:p>
          <a:p>
            <a:endParaRPr lang="en-GB">
              <a:ea typeface="Calibri"/>
              <a:cs typeface="Calibri"/>
            </a:endParaRPr>
          </a:p>
          <a:p>
            <a:r>
              <a:rPr lang="en-GB">
                <a:ea typeface="Calibri"/>
                <a:cs typeface="Calibri"/>
              </a:rPr>
              <a:t>So that was then…. </a:t>
            </a:r>
          </a:p>
          <a:p>
            <a:endParaRPr lang="en-GB">
              <a:ea typeface="Calibri"/>
              <a:cs typeface="Calibri"/>
            </a:endParaRPr>
          </a:p>
          <a:p>
            <a:r>
              <a:rPr lang="en-GB" b="1">
                <a:ea typeface="Calibri"/>
                <a:cs typeface="Calibri"/>
              </a:rPr>
              <a:t>Next slide </a:t>
            </a:r>
          </a:p>
          <a:p>
            <a:endParaRPr lang="en-GB">
              <a:ea typeface="Calibri"/>
              <a:cs typeface="Calibri"/>
            </a:endParaRPr>
          </a:p>
          <a:p>
            <a:endParaRPr lang="en-GB">
              <a:ea typeface="Calibri"/>
              <a:cs typeface="Calibri"/>
            </a:endParaRPr>
          </a:p>
          <a:p>
            <a:endParaRPr lang="en-GB">
              <a:ea typeface="Calibri"/>
              <a:cs typeface="Calibri"/>
            </a:endParaRPr>
          </a:p>
          <a:p>
            <a:endParaRPr lang="en-IE">
              <a:ea typeface="Calibri"/>
              <a:cs typeface="Calibri"/>
            </a:endParaRPr>
          </a:p>
        </p:txBody>
      </p:sp>
      <p:sp>
        <p:nvSpPr>
          <p:cNvPr id="4" name="Slide Number Placeholder 3"/>
          <p:cNvSpPr>
            <a:spLocks noGrp="1"/>
          </p:cNvSpPr>
          <p:nvPr>
            <p:ph type="sldNum" sz="quarter" idx="5"/>
          </p:nvPr>
        </p:nvSpPr>
        <p:spPr/>
        <p:txBody>
          <a:bodyPr/>
          <a:lstStyle/>
          <a:p>
            <a:fld id="{4838B58D-B9B8-4D1E-8A1A-8229414DDED9}" type="slidenum">
              <a:rPr lang="en-IE" smtClean="0"/>
              <a:t>3</a:t>
            </a:fld>
            <a:endParaRPr lang="en-IE"/>
          </a:p>
        </p:txBody>
      </p:sp>
    </p:spTree>
    <p:extLst>
      <p:ext uri="{BB962C8B-B14F-4D97-AF65-F5344CB8AC3E}">
        <p14:creationId xmlns:p14="http://schemas.microsoft.com/office/powerpoint/2010/main" val="116946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ea typeface="Calibri"/>
              <a:cs typeface="Calibri"/>
            </a:endParaRPr>
          </a:p>
          <a:p>
            <a:r>
              <a:rPr lang="en-IE"/>
              <a:t>This is now…</a:t>
            </a:r>
            <a:endParaRPr lang="en-IE">
              <a:ea typeface="Calibri"/>
              <a:cs typeface="Calibri"/>
            </a:endParaRPr>
          </a:p>
          <a:p>
            <a:endParaRPr lang="en-IE"/>
          </a:p>
          <a:p>
            <a:r>
              <a:rPr lang="en-IE"/>
              <a:t>Now named</a:t>
            </a:r>
            <a:r>
              <a:rPr lang="en-IE" dirty="0"/>
              <a:t> </a:t>
            </a:r>
            <a:r>
              <a:rPr lang="en-IE" err="1"/>
              <a:t>Oide</a:t>
            </a:r>
            <a:r>
              <a:rPr lang="en-IE" dirty="0"/>
              <a:t> Creativity</a:t>
            </a:r>
            <a:r>
              <a:rPr lang="en-IE"/>
              <a:t>,</a:t>
            </a:r>
            <a:r>
              <a:rPr lang="en-IE" dirty="0"/>
              <a:t> </a:t>
            </a:r>
            <a:r>
              <a:rPr lang="en-IE"/>
              <a:t>we are part of a new organisation, and are moving</a:t>
            </a:r>
            <a:r>
              <a:rPr lang="en-IE" dirty="0"/>
              <a:t> beyond arts-based learning </a:t>
            </a:r>
            <a:r>
              <a:rPr lang="en-IE"/>
              <a:t>to</a:t>
            </a:r>
            <a:r>
              <a:rPr lang="en-IE" dirty="0"/>
              <a:t> include </a:t>
            </a:r>
            <a:r>
              <a:rPr lang="en-IE"/>
              <a:t>promoting and supporting engagement with a broader realm of creativity. </a:t>
            </a:r>
          </a:p>
          <a:p>
            <a:endParaRPr lang="en-IE"/>
          </a:p>
          <a:p>
            <a:r>
              <a:rPr lang="en-IE"/>
              <a:t>Our workshops are open to all teachers, not only those teaching junior cycle. </a:t>
            </a:r>
          </a:p>
          <a:p>
            <a:endParaRPr lang="en-IE" dirty="0"/>
          </a:p>
          <a:p>
            <a:r>
              <a:rPr lang="en-IE"/>
              <a:t>We </a:t>
            </a:r>
            <a:r>
              <a:rPr lang="en-IE" dirty="0"/>
              <a:t>are</a:t>
            </a:r>
            <a:r>
              <a:rPr lang="en-IE"/>
              <a:t> still</a:t>
            </a:r>
            <a:r>
              <a:rPr lang="en-IE" dirty="0"/>
              <a:t> elective. We offer online and </a:t>
            </a:r>
            <a:r>
              <a:rPr lang="en-IE"/>
              <a:t>in-person</a:t>
            </a:r>
            <a:r>
              <a:rPr lang="en-IE" dirty="0"/>
              <a:t> workshops which take place </a:t>
            </a:r>
            <a:r>
              <a:rPr lang="en-IE"/>
              <a:t>on weekday </a:t>
            </a:r>
            <a:r>
              <a:rPr lang="en-IE" dirty="0"/>
              <a:t>evenings and on Saturdays. </a:t>
            </a:r>
            <a:endParaRPr lang="en-IE"/>
          </a:p>
          <a:p>
            <a:endParaRPr lang="en-IE"/>
          </a:p>
          <a:p>
            <a:r>
              <a:rPr lang="en-IE" i="0"/>
              <a:t>As Arts in Junior Cycle, we also programmed summer workshops for teachers, which were very popular. These workshops were longer, 2-3 days each, and took place in the month of June. As </a:t>
            </a:r>
            <a:r>
              <a:rPr lang="en-IE" i="0" err="1"/>
              <a:t>Oide</a:t>
            </a:r>
            <a:r>
              <a:rPr lang="en-IE" i="0"/>
              <a:t> Creativity, we plan to continue with this part of our programme – so look out for our summer workshops in June 2024! </a:t>
            </a:r>
          </a:p>
          <a:p>
            <a:endParaRPr lang="en-IE" i="0">
              <a:ea typeface="Calibri"/>
              <a:cs typeface="Calibri"/>
            </a:endParaRPr>
          </a:p>
          <a:p>
            <a:r>
              <a:rPr lang="en-IE" b="1" i="0">
                <a:ea typeface="Calibri"/>
                <a:cs typeface="Calibri"/>
              </a:rPr>
              <a:t>Next slide </a:t>
            </a:r>
            <a:endParaRPr lang="en-IE" b="1">
              <a:ea typeface="Calibri"/>
              <a:cs typeface="Calibri"/>
            </a:endParaRPr>
          </a:p>
        </p:txBody>
      </p:sp>
      <p:sp>
        <p:nvSpPr>
          <p:cNvPr id="4" name="Slide Number Placeholder 3"/>
          <p:cNvSpPr>
            <a:spLocks noGrp="1"/>
          </p:cNvSpPr>
          <p:nvPr>
            <p:ph type="sldNum" sz="quarter" idx="5"/>
          </p:nvPr>
        </p:nvSpPr>
        <p:spPr/>
        <p:txBody>
          <a:bodyPr/>
          <a:lstStyle/>
          <a:p>
            <a:fld id="{4838B58D-B9B8-4D1E-8A1A-8229414DDED9}" type="slidenum">
              <a:rPr lang="en-IE" smtClean="0"/>
              <a:t>4</a:t>
            </a:fld>
            <a:endParaRPr lang="en-IE"/>
          </a:p>
        </p:txBody>
      </p:sp>
    </p:spTree>
    <p:extLst>
      <p:ext uri="{BB962C8B-B14F-4D97-AF65-F5344CB8AC3E}">
        <p14:creationId xmlns:p14="http://schemas.microsoft.com/office/powerpoint/2010/main" val="353208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a typeface="Calibri"/>
                <a:cs typeface="Calibri"/>
              </a:rPr>
              <a:t>The elective learning experiences that we offer to teachers are experiential and learner-centred, they explore creative methodologies and are process-focused. </a:t>
            </a:r>
          </a:p>
          <a:p>
            <a:endParaRPr lang="en-IE" dirty="0">
              <a:ea typeface="Calibri"/>
              <a:cs typeface="Calibri"/>
            </a:endParaRPr>
          </a:p>
          <a:p>
            <a:r>
              <a:rPr lang="en-IE" dirty="0">
                <a:ea typeface="Calibri"/>
                <a:cs typeface="Calibri"/>
              </a:rPr>
              <a:t>One very important element is to provide time and space for teachers to collaborate and converse in workshops that encourage play, experimentation, risk-taking. </a:t>
            </a:r>
          </a:p>
          <a:p>
            <a:endParaRPr lang="en-IE" dirty="0">
              <a:ea typeface="Calibri"/>
              <a:cs typeface="Calibri"/>
            </a:endParaRPr>
          </a:p>
          <a:p>
            <a:r>
              <a:rPr lang="en-IE" dirty="0">
                <a:ea typeface="Calibri"/>
                <a:cs typeface="Calibri"/>
              </a:rPr>
              <a:t>The workshops aim to empower, support and inspire teacher creativity and wellbeing and through modelling experiential learning, to support professional classroom practice. </a:t>
            </a:r>
          </a:p>
          <a:p>
            <a:endParaRPr lang="en-US" dirty="0">
              <a:ea typeface="Calibri"/>
              <a:cs typeface="Calibri"/>
            </a:endParaRPr>
          </a:p>
          <a:p>
            <a:r>
              <a:rPr lang="en-US" dirty="0">
                <a:ea typeface="Calibri"/>
                <a:cs typeface="Calibri"/>
              </a:rPr>
              <a:t>Here is a short video to give you a </a:t>
            </a:r>
            <a:r>
              <a:rPr lang="en-US" dirty="0" err="1">
                <a:ea typeface="Calibri"/>
                <a:cs typeface="Calibri"/>
              </a:rPr>
              <a:t>flavour</a:t>
            </a:r>
            <a:r>
              <a:rPr lang="en-US" dirty="0">
                <a:ea typeface="Calibri"/>
                <a:cs typeface="Calibri"/>
              </a:rPr>
              <a:t> of some of our workshops offered previously - as Arts in Junior Cycle  - and also, a sample of what we offer this Autumn 2023 as Oide Creativity.  </a:t>
            </a:r>
          </a:p>
          <a:p>
            <a:endParaRPr lang="en-US" b="1" dirty="0">
              <a:cs typeface="Calibri"/>
            </a:endParaRPr>
          </a:p>
          <a:p>
            <a:r>
              <a:rPr lang="en-US" b="1" dirty="0">
                <a:cs typeface="Calibri"/>
              </a:rPr>
              <a:t>Next slide Video</a:t>
            </a:r>
            <a:endParaRPr lang="en-US" b="1" dirty="0"/>
          </a:p>
        </p:txBody>
      </p:sp>
      <p:sp>
        <p:nvSpPr>
          <p:cNvPr id="4" name="Slide Number Placeholder 3"/>
          <p:cNvSpPr>
            <a:spLocks noGrp="1"/>
          </p:cNvSpPr>
          <p:nvPr>
            <p:ph type="sldNum" sz="quarter" idx="5"/>
          </p:nvPr>
        </p:nvSpPr>
        <p:spPr/>
        <p:txBody>
          <a:bodyPr/>
          <a:lstStyle/>
          <a:p>
            <a:fld id="{4838B58D-B9B8-4D1E-8A1A-8229414DDED9}" type="slidenum">
              <a:rPr lang="en-IE" smtClean="0"/>
              <a:t>5</a:t>
            </a:fld>
            <a:endParaRPr lang="en-IE"/>
          </a:p>
        </p:txBody>
      </p:sp>
    </p:spTree>
    <p:extLst>
      <p:ext uri="{BB962C8B-B14F-4D97-AF65-F5344CB8AC3E}">
        <p14:creationId xmlns:p14="http://schemas.microsoft.com/office/powerpoint/2010/main" val="5999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Arts in Junior Cycle and now </a:t>
            </a:r>
            <a:r>
              <a:rPr lang="en-GB" err="1"/>
              <a:t>Oide</a:t>
            </a:r>
            <a:r>
              <a:rPr lang="en-GB"/>
              <a:t> Creativity model is based on partnership and collaboration with key elective partners  across the arts and </a:t>
            </a:r>
            <a:r>
              <a:rPr lang="en-GB">
                <a:ea typeface="Calibri"/>
                <a:cs typeface="Calibri"/>
              </a:rPr>
              <a:t>education. </a:t>
            </a:r>
            <a:endParaRPr lang="en-US">
              <a:ea typeface="Calibri"/>
              <a:cs typeface="Calibri"/>
            </a:endParaRPr>
          </a:p>
          <a:p>
            <a:endParaRPr lang="en-IE" dirty="0">
              <a:ea typeface="Calibri"/>
              <a:cs typeface="Calibri"/>
            </a:endParaRPr>
          </a:p>
          <a:p>
            <a:r>
              <a:rPr lang="en-IE" err="1">
                <a:ea typeface="Calibri"/>
                <a:cs typeface="Calibri"/>
              </a:rPr>
              <a:t>Oide</a:t>
            </a:r>
            <a:r>
              <a:rPr lang="en-IE">
                <a:ea typeface="Calibri"/>
                <a:cs typeface="Calibri"/>
              </a:rPr>
              <a:t> Creativity is funded by the Department of Education and Creative Ireland and we work with a broad range of partners, including some of the organisations that you see here. </a:t>
            </a:r>
          </a:p>
          <a:p>
            <a:endParaRPr lang="en-IE" dirty="0">
              <a:ea typeface="Calibri"/>
              <a:cs typeface="Calibri"/>
            </a:endParaRPr>
          </a:p>
          <a:p>
            <a:r>
              <a:rPr lang="en-IE" b="1">
                <a:ea typeface="Calibri"/>
                <a:cs typeface="Calibri"/>
              </a:rPr>
              <a:t>Next slide</a:t>
            </a:r>
            <a:endParaRPr lang="en-US" b="1">
              <a:ea typeface="Calibri"/>
              <a:cs typeface="Calibri"/>
            </a:endParaRPr>
          </a:p>
          <a:p>
            <a:endParaRPr lang="en-IE">
              <a:ea typeface="Calibri"/>
              <a:cs typeface="Calibri"/>
            </a:endParaRPr>
          </a:p>
          <a:p>
            <a:endParaRPr lang="en-IE">
              <a:ea typeface="Calibri"/>
              <a:cs typeface="Calibri"/>
            </a:endParaRPr>
          </a:p>
          <a:p>
            <a:endParaRPr lang="en-IE">
              <a:ea typeface="Calibri"/>
              <a:cs typeface="Calibri"/>
            </a:endParaRPr>
          </a:p>
        </p:txBody>
      </p:sp>
      <p:sp>
        <p:nvSpPr>
          <p:cNvPr id="4" name="Slide Number Placeholder 3"/>
          <p:cNvSpPr>
            <a:spLocks noGrp="1"/>
          </p:cNvSpPr>
          <p:nvPr>
            <p:ph type="sldNum" sz="quarter" idx="5"/>
          </p:nvPr>
        </p:nvSpPr>
        <p:spPr/>
        <p:txBody>
          <a:bodyPr/>
          <a:lstStyle/>
          <a:p>
            <a:fld id="{4838B58D-B9B8-4D1E-8A1A-8229414DDED9}" type="slidenum">
              <a:rPr lang="en-IE" smtClean="0"/>
              <a:t>6</a:t>
            </a:fld>
            <a:endParaRPr lang="en-IE"/>
          </a:p>
        </p:txBody>
      </p:sp>
    </p:spTree>
    <p:extLst>
      <p:ext uri="{BB962C8B-B14F-4D97-AF65-F5344CB8AC3E}">
        <p14:creationId xmlns:p14="http://schemas.microsoft.com/office/powerpoint/2010/main" val="79808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Play video </a:t>
            </a:r>
          </a:p>
          <a:p>
            <a:r>
              <a:rPr lang="en-GB"/>
              <a:t>Embedded or link to </a:t>
            </a:r>
            <a:r>
              <a:rPr lang="en-GB" err="1"/>
              <a:t>youtube</a:t>
            </a:r>
            <a:r>
              <a:rPr lang="en-GB"/>
              <a:t> </a:t>
            </a:r>
            <a:endParaRPr lang="en-IE"/>
          </a:p>
        </p:txBody>
      </p:sp>
      <p:sp>
        <p:nvSpPr>
          <p:cNvPr id="4" name="Slide Number Placeholder 3"/>
          <p:cNvSpPr>
            <a:spLocks noGrp="1"/>
          </p:cNvSpPr>
          <p:nvPr>
            <p:ph type="sldNum" sz="quarter" idx="5"/>
          </p:nvPr>
        </p:nvSpPr>
        <p:spPr/>
        <p:txBody>
          <a:bodyPr/>
          <a:lstStyle/>
          <a:p>
            <a:fld id="{4838B58D-B9B8-4D1E-8A1A-8229414DDED9}" type="slidenum">
              <a:rPr lang="en-IE" smtClean="0"/>
              <a:t>7</a:t>
            </a:fld>
            <a:endParaRPr lang="en-IE"/>
          </a:p>
        </p:txBody>
      </p:sp>
    </p:spTree>
    <p:extLst>
      <p:ext uri="{BB962C8B-B14F-4D97-AF65-F5344CB8AC3E}">
        <p14:creationId xmlns:p14="http://schemas.microsoft.com/office/powerpoint/2010/main" val="354377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we finish, we’d like to invite you to visit our website and follow us on X so that you can find out more about what we offer in 2023/24.</a:t>
            </a:r>
          </a:p>
          <a:p>
            <a:endParaRPr lang="en-US">
              <a:ea typeface="Calibri"/>
              <a:cs typeface="Calibri"/>
            </a:endParaRPr>
          </a:p>
          <a:p>
            <a:r>
              <a:rPr lang="en-US">
                <a:ea typeface="Calibri"/>
                <a:cs typeface="Calibri"/>
              </a:rPr>
              <a:t>As well as workshop information, our website hosts several short films, podcasts and accompanying supports.</a:t>
            </a:r>
            <a:r>
              <a:rPr lang="en-US" dirty="0">
                <a:ea typeface="Calibri"/>
                <a:cs typeface="Calibri"/>
              </a:rPr>
              <a:t> </a:t>
            </a:r>
          </a:p>
          <a:p>
            <a:endParaRPr lang="en-US">
              <a:ea typeface="Calibri"/>
              <a:cs typeface="Calibri"/>
            </a:endParaRPr>
          </a:p>
          <a:p>
            <a:r>
              <a:rPr lang="en-US">
                <a:ea typeface="Calibri"/>
                <a:cs typeface="Calibri"/>
              </a:rPr>
              <a:t>We post regularly on X, so you can keep up to date with our online and in-person workshops.</a:t>
            </a:r>
            <a:r>
              <a:rPr lang="en-US" dirty="0">
                <a:ea typeface="Calibri"/>
                <a:cs typeface="Calibri"/>
              </a:rPr>
              <a:t> </a:t>
            </a:r>
            <a:endParaRPr lang="en-US">
              <a:ea typeface="Calibri"/>
              <a:cs typeface="Calibri"/>
            </a:endParaRPr>
          </a:p>
          <a:p>
            <a:endParaRPr lang="en-US">
              <a:ea typeface="Calibri"/>
              <a:cs typeface="Calibri"/>
            </a:endParaRPr>
          </a:p>
          <a:p>
            <a:r>
              <a:rPr lang="en-US">
                <a:ea typeface="Calibri"/>
                <a:cs typeface="Calibri"/>
              </a:rPr>
              <a:t>We encourage you to see </a:t>
            </a:r>
            <a:r>
              <a:rPr lang="en-US" err="1">
                <a:ea typeface="Calibri"/>
                <a:cs typeface="Calibri"/>
              </a:rPr>
              <a:t>Oide</a:t>
            </a:r>
            <a:r>
              <a:rPr lang="en-US">
                <a:ea typeface="Calibri"/>
                <a:cs typeface="Calibri"/>
              </a:rPr>
              <a:t> Creativity as a potential support for the teachers you’ll be working with in primary, post-primary and special schools, and </a:t>
            </a:r>
            <a:r>
              <a:rPr lang="en-US" err="1">
                <a:ea typeface="Calibri"/>
                <a:cs typeface="Calibri"/>
              </a:rPr>
              <a:t>YouthReach</a:t>
            </a:r>
            <a:r>
              <a:rPr lang="en-US">
                <a:ea typeface="Calibri"/>
                <a:cs typeface="Calibri"/>
              </a:rPr>
              <a:t> </a:t>
            </a:r>
            <a:r>
              <a:rPr lang="en-US" err="1">
                <a:ea typeface="Calibri"/>
                <a:cs typeface="Calibri"/>
              </a:rPr>
              <a:t>centres</a:t>
            </a:r>
            <a:r>
              <a:rPr lang="en-US">
                <a:ea typeface="Calibri"/>
                <a:cs typeface="Calibri"/>
              </a:rPr>
              <a:t> around the country.</a:t>
            </a:r>
          </a:p>
          <a:p>
            <a:endParaRPr lang="en-US">
              <a:ea typeface="Calibri"/>
              <a:cs typeface="Calibri"/>
            </a:endParaRPr>
          </a:p>
          <a:p>
            <a:r>
              <a:rPr lang="en-US">
                <a:ea typeface="Calibri"/>
                <a:cs typeface="Calibri"/>
              </a:rPr>
              <a:t>It may be that teachers are interested in registering for an elective workshop taking place in their region, or in an initiative that may be directly relevant to their own Creative Schools Project.</a:t>
            </a:r>
            <a:r>
              <a:rPr lang="en-US" dirty="0">
                <a:ea typeface="Calibri"/>
                <a:cs typeface="Calibri"/>
              </a:rPr>
              <a:t> </a:t>
            </a:r>
            <a:endParaRPr lang="en-US">
              <a:ea typeface="Calibri"/>
              <a:cs typeface="Calibri"/>
            </a:endParaRPr>
          </a:p>
          <a:p>
            <a:endParaRPr lang="en-US">
              <a:ea typeface="Calibri"/>
              <a:cs typeface="Calibri"/>
            </a:endParaRPr>
          </a:p>
          <a:p>
            <a:r>
              <a:rPr lang="en-US">
                <a:ea typeface="Calibri"/>
                <a:cs typeface="Calibri"/>
              </a:rPr>
              <a:t>Whatever it is, we are here as a support to you in your work as Creative Associates  and we look forward to hearing from you.</a:t>
            </a:r>
          </a:p>
          <a:p>
            <a:endParaRPr lang="en-US" dirty="0">
              <a:ea typeface="Calibri"/>
              <a:cs typeface="Calibri"/>
            </a:endParaRPr>
          </a:p>
          <a:p>
            <a:r>
              <a:rPr lang="en-US">
                <a:ea typeface="Calibri"/>
                <a:cs typeface="Calibri"/>
              </a:rPr>
              <a:t>Thank you for listening.</a:t>
            </a:r>
            <a:r>
              <a:rPr lang="en-US" dirty="0">
                <a:ea typeface="Calibri"/>
                <a:cs typeface="Calibri"/>
              </a:rPr>
              <a:t> </a:t>
            </a:r>
            <a:endParaRPr lang="en-US" dirty="0"/>
          </a:p>
        </p:txBody>
      </p:sp>
      <p:sp>
        <p:nvSpPr>
          <p:cNvPr id="4" name="Slide Number Placeholder 3"/>
          <p:cNvSpPr>
            <a:spLocks noGrp="1"/>
          </p:cNvSpPr>
          <p:nvPr>
            <p:ph type="sldNum" sz="quarter" idx="5"/>
          </p:nvPr>
        </p:nvSpPr>
        <p:spPr/>
        <p:txBody>
          <a:bodyPr/>
          <a:lstStyle/>
          <a:p>
            <a:fld id="{4838B58D-B9B8-4D1E-8A1A-8229414DDED9}" type="slidenum">
              <a:rPr lang="en-IE" smtClean="0"/>
              <a:t>8</a:t>
            </a:fld>
            <a:endParaRPr lang="en-IE"/>
          </a:p>
        </p:txBody>
      </p:sp>
    </p:spTree>
    <p:extLst>
      <p:ext uri="{BB962C8B-B14F-4D97-AF65-F5344CB8AC3E}">
        <p14:creationId xmlns:p14="http://schemas.microsoft.com/office/powerpoint/2010/main" val="7858032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svg"/><Relationship Id="rId11" Type="http://schemas.openxmlformats.org/officeDocument/2006/relationships/image" Target="../media/image1.png"/><Relationship Id="rId5" Type="http://schemas.openxmlformats.org/officeDocument/2006/relationships/image" Target="../media/image16.png"/><Relationship Id="rId10" Type="http://schemas.openxmlformats.org/officeDocument/2006/relationships/image" Target="../media/image8.svg"/><Relationship Id="rId4" Type="http://schemas.openxmlformats.org/officeDocument/2006/relationships/image" Target="../media/image15.svg"/><Relationship Id="rId9"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215682948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1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14507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9037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6095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382638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6867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82820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69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4355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1883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sp>
        <p:nvSpPr>
          <p:cNvPr id="13" name="Title Text"/>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pic>
        <p:nvPicPr>
          <p:cNvPr id="3" name="Graphic 2">
            <a:extLst>
              <a:ext uri="{FF2B5EF4-FFF2-40B4-BE49-F238E27FC236}">
                <a16:creationId xmlns:a16="http://schemas.microsoft.com/office/drawing/2014/main" id="{6993076F-988A-B031-B6F0-CCD5D96001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1597" y="805778"/>
            <a:ext cx="5974978" cy="1029025"/>
          </a:xfrm>
          <a:prstGeom prst="rect">
            <a:avLst/>
          </a:prstGeom>
        </p:spPr>
      </p:pic>
    </p:spTree>
    <p:extLst>
      <p:ext uri="{BB962C8B-B14F-4D97-AF65-F5344CB8AC3E}">
        <p14:creationId xmlns:p14="http://schemas.microsoft.com/office/powerpoint/2010/main" val="257896809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6775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59939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15622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68154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03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41418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98358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1345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01600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96052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0557" y="0"/>
            <a:ext cx="1028700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a:prstGeom prst="rect">
            <a:avLst/>
          </a:prstGeom>
        </p:spPr>
        <p:txBody>
          <a:bodyPr anchor="b"/>
          <a:lstStyle>
            <a:lvl1pPr>
              <a:defRPr sz="40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674" y="6264471"/>
            <a:ext cx="1143000" cy="400050"/>
          </a:xfrm>
          <a:prstGeom prst="rect">
            <a:avLst/>
          </a:prstGeom>
        </p:spPr>
      </p:pic>
      <p:sp>
        <p:nvSpPr>
          <p:cNvPr id="5" name="TextBox 4">
            <a:extLst>
              <a:ext uri="{FF2B5EF4-FFF2-40B4-BE49-F238E27FC236}">
                <a16:creationId xmlns:a16="http://schemas.microsoft.com/office/drawing/2014/main" id="{CD49EE74-035C-A454-F0E2-ACA17D4C8E62}"/>
              </a:ext>
            </a:extLst>
          </p:cNvPr>
          <p:cNvSpPr txBox="1"/>
          <p:nvPr userDrawn="1"/>
        </p:nvSpPr>
        <p:spPr>
          <a:xfrm>
            <a:off x="6223000" y="28849"/>
            <a:ext cx="5738813" cy="461665"/>
          </a:xfrm>
          <a:prstGeom prst="rect">
            <a:avLst/>
          </a:prstGeom>
          <a:noFill/>
        </p:spPr>
        <p:txBody>
          <a:bodyPr wrap="square" rtlCol="0">
            <a:spAutoFit/>
          </a:bodyPr>
          <a:lstStyle/>
          <a:p>
            <a:r>
              <a:rPr lang="en-IE" sz="2400">
                <a:solidFill>
                  <a:schemeClr val="accent3"/>
                </a:solidFill>
              </a:rPr>
              <a:t>Change this image from the Master slide</a:t>
            </a:r>
          </a:p>
        </p:txBody>
      </p:sp>
      <p:pic>
        <p:nvPicPr>
          <p:cNvPr id="6" name="Graphic 5">
            <a:extLst>
              <a:ext uri="{FF2B5EF4-FFF2-40B4-BE49-F238E27FC236}">
                <a16:creationId xmlns:a16="http://schemas.microsoft.com/office/drawing/2014/main" id="{C6021664-C95E-C7B2-8E40-A2879255C7B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07962" y="206131"/>
            <a:ext cx="4784727" cy="824037"/>
          </a:xfrm>
          <a:prstGeom prst="rect">
            <a:avLst/>
          </a:prstGeom>
        </p:spPr>
      </p:pic>
    </p:spTree>
    <p:extLst>
      <p:ext uri="{BB962C8B-B14F-4D97-AF65-F5344CB8AC3E}">
        <p14:creationId xmlns:p14="http://schemas.microsoft.com/office/powerpoint/2010/main" val="4134017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88433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59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3378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84663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74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97765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68473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823260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005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8451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789932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958140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98794"/>
            <a:ext cx="10515600" cy="1500187"/>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29574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103222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1985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175519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910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2318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238746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103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04093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64850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156520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851810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402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934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696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31417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7776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166848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3.sv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22.png"/><Relationship Id="rId5" Type="http://schemas.openxmlformats.org/officeDocument/2006/relationships/slideLayout" Target="../slideLayouts/slideLayout9.xml"/><Relationship Id="rId10" Type="http://schemas.openxmlformats.org/officeDocument/2006/relationships/image" Target="../media/image21.svg"/><Relationship Id="rId4" Type="http://schemas.openxmlformats.org/officeDocument/2006/relationships/slideLayout" Target="../slideLayouts/slideLayout8.xml"/><Relationship Id="rId9" Type="http://schemas.openxmlformats.org/officeDocument/2006/relationships/image" Target="../media/image20.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5.svg"/><Relationship Id="rId4" Type="http://schemas.openxmlformats.org/officeDocument/2006/relationships/slideLayout" Target="../slideLayouts/slideLayout15.xml"/><Relationship Id="rId9"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7.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6.png"/><Relationship Id="rId5" Type="http://schemas.openxmlformats.org/officeDocument/2006/relationships/slideLayout" Target="../slideLayouts/slideLayout23.xml"/><Relationship Id="rId10" Type="http://schemas.openxmlformats.org/officeDocument/2006/relationships/image" Target="../media/image25.svg"/><Relationship Id="rId4" Type="http://schemas.openxmlformats.org/officeDocument/2006/relationships/slideLayout" Target="../slideLayouts/slideLayout22.xml"/><Relationship Id="rId9"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8.svg"/><Relationship Id="rId4" Type="http://schemas.openxmlformats.org/officeDocument/2006/relationships/slideLayout" Target="../slideLayouts/slideLayout29.xml"/><Relationship Id="rId9"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30.sv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9.png"/><Relationship Id="rId5" Type="http://schemas.openxmlformats.org/officeDocument/2006/relationships/slideLayout" Target="../slideLayouts/slideLayout37.xml"/><Relationship Id="rId10" Type="http://schemas.openxmlformats.org/officeDocument/2006/relationships/image" Target="../media/image28.svg"/><Relationship Id="rId4" Type="http://schemas.openxmlformats.org/officeDocument/2006/relationships/slideLayout" Target="../slideLayouts/slideLayout36.xml"/><Relationship Id="rId9" Type="http://schemas.openxmlformats.org/officeDocument/2006/relationships/image" Target="../media/image20.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32.svg"/><Relationship Id="rId4" Type="http://schemas.openxmlformats.org/officeDocument/2006/relationships/slideLayout" Target="../slideLayouts/slideLayout43.xml"/><Relationship Id="rId9" Type="http://schemas.openxmlformats.org/officeDocument/2006/relationships/image" Target="../media/image3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34.sv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33.png"/><Relationship Id="rId5" Type="http://schemas.openxmlformats.org/officeDocument/2006/relationships/slideLayout" Target="../slideLayouts/slideLayout51.xml"/><Relationship Id="rId10" Type="http://schemas.openxmlformats.org/officeDocument/2006/relationships/image" Target="../media/image32.svg"/><Relationship Id="rId4" Type="http://schemas.openxmlformats.org/officeDocument/2006/relationships/slideLayout" Target="../slideLayouts/slideLayout50.xml"/><Relationship Id="rId9"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435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0" r:id="rId4"/>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6525"/>
            <a:ext cx="1602162" cy="772902"/>
          </a:xfrm>
          <a:prstGeom prst="rect">
            <a:avLst/>
          </a:prstGeom>
        </p:spPr>
      </p:pic>
      <p:pic>
        <p:nvPicPr>
          <p:cNvPr id="5" name="Graphic 4">
            <a:extLst>
              <a:ext uri="{FF2B5EF4-FFF2-40B4-BE49-F238E27FC236}">
                <a16:creationId xmlns:a16="http://schemas.microsoft.com/office/drawing/2014/main" id="{689044A8-DEE4-699A-AB09-D5126337AE3F}"/>
              </a:ext>
            </a:extLst>
          </p:cNvPr>
          <p:cNvPicPr>
            <a:picLocks noGrp="1" noRot="1" noChangeAspect="1" noMove="1" noResize="1" noEditPoints="1" noAdjustHandles="1" noChangeArrowheads="1" noChangeShapeType="1" noCrop="1"/>
          </p:cNvPicPr>
          <p:nvPr userDrawn="1"/>
        </p:nvPicPr>
        <p:blipFill>
          <a:blip r:embed="rId11">
            <a:extLst>
              <a:ext uri="{96DAC541-7B7A-43D3-8B79-37D633B846F1}">
                <asvg:svgBlip xmlns:asvg="http://schemas.microsoft.com/office/drawing/2016/SVG/main" r:embed="rId12"/>
              </a:ext>
            </a:extLst>
          </a:blip>
          <a:stretch>
            <a:fillRect/>
          </a:stretch>
        </p:blipFill>
        <p:spPr>
          <a:xfrm>
            <a:off x="-18000" y="6066000"/>
            <a:ext cx="12240000" cy="2314124"/>
          </a:xfrm>
          <a:prstGeom prst="rect">
            <a:avLst/>
          </a:prstGeom>
        </p:spPr>
      </p:pic>
    </p:spTree>
    <p:extLst>
      <p:ext uri="{BB962C8B-B14F-4D97-AF65-F5344CB8AC3E}">
        <p14:creationId xmlns:p14="http://schemas.microsoft.com/office/powerpoint/2010/main" val="417482321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9425762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4" name="Graphic 3">
            <a:extLst>
              <a:ext uri="{FF2B5EF4-FFF2-40B4-BE49-F238E27FC236}">
                <a16:creationId xmlns:a16="http://schemas.microsoft.com/office/drawing/2014/main" id="{6AA27000-425A-B642-450D-B195B12CF73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715765" y="6336021"/>
            <a:ext cx="3183342" cy="401636"/>
          </a:xfrm>
          <a:prstGeom prst="rect">
            <a:avLst/>
          </a:prstGeom>
        </p:spPr>
      </p:pic>
    </p:spTree>
    <p:extLst>
      <p:ext uri="{BB962C8B-B14F-4D97-AF65-F5344CB8AC3E}">
        <p14:creationId xmlns:p14="http://schemas.microsoft.com/office/powerpoint/2010/main" val="80335150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0594599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4" name="Graphic 3">
            <a:extLst>
              <a:ext uri="{FF2B5EF4-FFF2-40B4-BE49-F238E27FC236}">
                <a16:creationId xmlns:a16="http://schemas.microsoft.com/office/drawing/2014/main" id="{EC96508C-3EE0-2502-6986-04E77A30C66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715765" y="6336021"/>
            <a:ext cx="3183342" cy="401636"/>
          </a:xfrm>
          <a:prstGeom prst="rect">
            <a:avLst/>
          </a:prstGeom>
        </p:spPr>
      </p:pic>
    </p:spTree>
    <p:extLst>
      <p:ext uri="{BB962C8B-B14F-4D97-AF65-F5344CB8AC3E}">
        <p14:creationId xmlns:p14="http://schemas.microsoft.com/office/powerpoint/2010/main" val="32125226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D38DBB-208A-6FB1-A648-0C457748E80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8" name="Graphic 7">
            <a:extLst>
              <a:ext uri="{FF2B5EF4-FFF2-40B4-BE49-F238E27FC236}">
                <a16:creationId xmlns:a16="http://schemas.microsoft.com/office/drawing/2014/main" id="{0EF3752C-EDFB-8231-23FA-7C79DC4D6C3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9396"/>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9143375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D38DBB-208A-6FB1-A648-0C457748E80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8" name="Graphic 7">
            <a:extLst>
              <a:ext uri="{FF2B5EF4-FFF2-40B4-BE49-F238E27FC236}">
                <a16:creationId xmlns:a16="http://schemas.microsoft.com/office/drawing/2014/main" id="{0EF3752C-EDFB-8231-23FA-7C79DC4D6C3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30052" y="139396"/>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5" name="Graphic 4">
            <a:extLst>
              <a:ext uri="{FF2B5EF4-FFF2-40B4-BE49-F238E27FC236}">
                <a16:creationId xmlns:a16="http://schemas.microsoft.com/office/drawing/2014/main" id="{F6F9471F-39F5-431E-55B0-3CF5E5185D5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715765" y="6336021"/>
            <a:ext cx="3183342" cy="401636"/>
          </a:xfrm>
          <a:prstGeom prst="rect">
            <a:avLst/>
          </a:prstGeom>
        </p:spPr>
      </p:pic>
    </p:spTree>
    <p:extLst>
      <p:ext uri="{BB962C8B-B14F-4D97-AF65-F5344CB8AC3E}">
        <p14:creationId xmlns:p14="http://schemas.microsoft.com/office/powerpoint/2010/main" val="280680506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svg"/><Relationship Id="rId11" Type="http://schemas.openxmlformats.org/officeDocument/2006/relationships/image" Target="../media/image37.png"/><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image" Target="../media/image15.svg"/><Relationship Id="rId9" Type="http://schemas.openxmlformats.org/officeDocument/2006/relationships/image" Target="../media/image35.jpeg"/><Relationship Id="rId14"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9.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svg"/><Relationship Id="rId11" Type="http://schemas.openxmlformats.org/officeDocument/2006/relationships/image" Target="../media/image31.png"/><Relationship Id="rId5" Type="http://schemas.openxmlformats.org/officeDocument/2006/relationships/image" Target="../media/image14.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5A56-2BC3-B0A2-C6A3-338454DFCB08}"/>
              </a:ext>
            </a:extLst>
          </p:cNvPr>
          <p:cNvSpPr>
            <a:spLocks noGrp="1"/>
          </p:cNvSpPr>
          <p:nvPr>
            <p:ph type="title"/>
          </p:nvPr>
        </p:nvSpPr>
        <p:spPr/>
        <p:txBody>
          <a:bodyPr lIns="91440" tIns="45720" rIns="91440" bIns="45720" anchor="b">
            <a:normAutofit/>
          </a:bodyPr>
          <a:lstStyle/>
          <a:p>
            <a:r>
              <a:rPr lang="en-IE">
                <a:ea typeface="Calibri Light"/>
                <a:cs typeface="Calibri Light"/>
              </a:rPr>
              <a:t>Oide Creativity</a:t>
            </a:r>
            <a:endParaRPr lang="en-IE"/>
          </a:p>
        </p:txBody>
      </p:sp>
      <p:sp>
        <p:nvSpPr>
          <p:cNvPr id="3" name="Text Placeholder 2">
            <a:extLst>
              <a:ext uri="{FF2B5EF4-FFF2-40B4-BE49-F238E27FC236}">
                <a16:creationId xmlns:a16="http://schemas.microsoft.com/office/drawing/2014/main" id="{BA0E912E-B56C-6019-B88F-23F481EE54B9}"/>
              </a:ext>
            </a:extLst>
          </p:cNvPr>
          <p:cNvSpPr>
            <a:spLocks noGrp="1"/>
          </p:cNvSpPr>
          <p:nvPr>
            <p:ph type="body" sz="quarter" idx="1"/>
          </p:nvPr>
        </p:nvSpPr>
        <p:spPr/>
        <p:txBody>
          <a:bodyPr lIns="91440" tIns="45720" rIns="91440" bIns="45720" anchor="t"/>
          <a:lstStyle/>
          <a:p>
            <a:endParaRPr lang="en-IE"/>
          </a:p>
        </p:txBody>
      </p:sp>
    </p:spTree>
    <p:extLst>
      <p:ext uri="{BB962C8B-B14F-4D97-AF65-F5344CB8AC3E}">
        <p14:creationId xmlns:p14="http://schemas.microsoft.com/office/powerpoint/2010/main" val="391958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D0C8F-8A90-267B-149B-FE17ABB3E41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Blue shape 1">
            <a:extLst>
              <a:ext uri="{FF2B5EF4-FFF2-40B4-BE49-F238E27FC236}">
                <a16:creationId xmlns:a16="http://schemas.microsoft.com/office/drawing/2014/main" id="{A02A5C6F-BFE3-9DA7-AE87-2397DC26C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7" name="Blue shape 2">
            <a:extLst>
              <a:ext uri="{FF2B5EF4-FFF2-40B4-BE49-F238E27FC236}">
                <a16:creationId xmlns:a16="http://schemas.microsoft.com/office/drawing/2014/main" id="{CECCE53C-34D9-1DF7-3D8D-154E7A2F06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8" name="Blue shape 3">
            <a:extLst>
              <a:ext uri="{FF2B5EF4-FFF2-40B4-BE49-F238E27FC236}">
                <a16:creationId xmlns:a16="http://schemas.microsoft.com/office/drawing/2014/main" id="{CEA7124C-23A5-BF70-756D-1C17010A9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9" name="Title 1">
            <a:extLst>
              <a:ext uri="{FF2B5EF4-FFF2-40B4-BE49-F238E27FC236}">
                <a16:creationId xmlns:a16="http://schemas.microsoft.com/office/drawing/2014/main" id="{7BECD0B2-A5BB-B259-11F4-1FB616AD5A86}"/>
              </a:ext>
            </a:extLst>
          </p:cNvPr>
          <p:cNvSpPr>
            <a:spLocks noGrp="1"/>
          </p:cNvSpPr>
          <p:nvPr>
            <p:ph type="title"/>
          </p:nvPr>
        </p:nvSpPr>
        <p:spPr>
          <a:xfrm>
            <a:off x="358421" y="1126244"/>
            <a:ext cx="3857625" cy="1069975"/>
          </a:xfrm>
          <a:prstGeom prst="rect">
            <a:avLst/>
          </a:prstGeom>
        </p:spPr>
        <p:txBody>
          <a:bodyPr anchor="b"/>
          <a:lstStyle>
            <a:lvl1pPr>
              <a:defRPr sz="4000">
                <a:solidFill>
                  <a:schemeClr val="bg1"/>
                </a:solidFill>
              </a:defRPr>
            </a:lvl1pPr>
          </a:lstStyle>
          <a:p>
            <a:r>
              <a:rPr lang="en-US" b="1"/>
              <a:t>What is Oide?</a:t>
            </a:r>
            <a:endParaRPr lang="en-IE" b="1"/>
          </a:p>
        </p:txBody>
      </p:sp>
      <p:sp>
        <p:nvSpPr>
          <p:cNvPr id="10" name="Text Placeholder 3">
            <a:extLst>
              <a:ext uri="{FF2B5EF4-FFF2-40B4-BE49-F238E27FC236}">
                <a16:creationId xmlns:a16="http://schemas.microsoft.com/office/drawing/2014/main" id="{C367E390-1F52-48D0-B74C-E189479236DD}"/>
              </a:ext>
            </a:extLst>
          </p:cNvPr>
          <p:cNvSpPr txBox="1">
            <a:spLocks/>
          </p:cNvSpPr>
          <p:nvPr/>
        </p:nvSpPr>
        <p:spPr>
          <a:xfrm>
            <a:off x="358421" y="2507143"/>
            <a:ext cx="4414839" cy="29448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0E85A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0E85AA"/>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0E85AA"/>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0E8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5000"/>
              </a:lnSpc>
              <a:spcBef>
                <a:spcPts val="0"/>
              </a:spcBef>
            </a:pPr>
            <a:r>
              <a:rPr lang="en-US" sz="2800" i="0">
                <a:effectLst/>
                <a:ea typeface="Lato"/>
                <a:cs typeface="Arial"/>
              </a:rPr>
              <a:t>Oide is a new </a:t>
            </a:r>
          </a:p>
          <a:p>
            <a:pPr>
              <a:lnSpc>
                <a:spcPct val="125000"/>
              </a:lnSpc>
              <a:spcBef>
                <a:spcPts val="0"/>
              </a:spcBef>
            </a:pPr>
            <a:r>
              <a:rPr lang="en-US" sz="2800" i="0">
                <a:effectLst/>
                <a:ea typeface="Lato"/>
                <a:cs typeface="Arial"/>
              </a:rPr>
              <a:t>Department of Education</a:t>
            </a:r>
          </a:p>
          <a:p>
            <a:pPr>
              <a:lnSpc>
                <a:spcPct val="125000"/>
              </a:lnSpc>
              <a:spcBef>
                <a:spcPts val="0"/>
              </a:spcBef>
            </a:pPr>
            <a:r>
              <a:rPr lang="en-US" sz="2800" i="0">
                <a:effectLst/>
                <a:ea typeface="Lato"/>
                <a:cs typeface="Arial"/>
              </a:rPr>
              <a:t>support service for</a:t>
            </a:r>
          </a:p>
          <a:p>
            <a:pPr>
              <a:lnSpc>
                <a:spcPct val="125000"/>
              </a:lnSpc>
              <a:spcBef>
                <a:spcPts val="0"/>
              </a:spcBef>
            </a:pPr>
            <a:r>
              <a:rPr lang="en-US" sz="2800" i="0">
                <a:effectLst/>
                <a:ea typeface="Lato"/>
                <a:cs typeface="Arial"/>
              </a:rPr>
              <a:t>Schools, launched September 2023 </a:t>
            </a:r>
            <a:endParaRPr lang="en-US" sz="2000"/>
          </a:p>
        </p:txBody>
      </p:sp>
      <p:pic>
        <p:nvPicPr>
          <p:cNvPr id="14" name="Picture 13" descr="A logo for a company&#10;&#10;Description automatically generated">
            <a:extLst>
              <a:ext uri="{FF2B5EF4-FFF2-40B4-BE49-F238E27FC236}">
                <a16:creationId xmlns:a16="http://schemas.microsoft.com/office/drawing/2014/main" id="{01405565-DB93-C09A-53C9-0AE50653EB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4927" y="3645283"/>
            <a:ext cx="2407987" cy="1037287"/>
          </a:xfrm>
          <a:prstGeom prst="rect">
            <a:avLst/>
          </a:prstGeom>
        </p:spPr>
      </p:pic>
      <p:pic>
        <p:nvPicPr>
          <p:cNvPr id="15" name="Picture 14" descr="A logo for a company&#10;&#10;Description automatically generated">
            <a:extLst>
              <a:ext uri="{FF2B5EF4-FFF2-40B4-BE49-F238E27FC236}">
                <a16:creationId xmlns:a16="http://schemas.microsoft.com/office/drawing/2014/main" id="{A6D68102-3344-F2F9-CD18-3DCE376E2C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5959" y="3300664"/>
            <a:ext cx="2282995" cy="1660360"/>
          </a:xfrm>
          <a:prstGeom prst="rect">
            <a:avLst/>
          </a:prstGeom>
        </p:spPr>
      </p:pic>
      <p:pic>
        <p:nvPicPr>
          <p:cNvPr id="16" name="Picture 15">
            <a:extLst>
              <a:ext uri="{FF2B5EF4-FFF2-40B4-BE49-F238E27FC236}">
                <a16:creationId xmlns:a16="http://schemas.microsoft.com/office/drawing/2014/main" id="{8122EE9E-F29B-769E-301A-ED85FF0655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3843" y="2180671"/>
            <a:ext cx="2868485" cy="652943"/>
          </a:xfrm>
          <a:prstGeom prst="rect">
            <a:avLst/>
          </a:prstGeom>
        </p:spPr>
      </p:pic>
      <p:pic>
        <p:nvPicPr>
          <p:cNvPr id="17" name="Picture 16" descr="A logo for a school&#10;&#10;Description automatically generated">
            <a:extLst>
              <a:ext uri="{FF2B5EF4-FFF2-40B4-BE49-F238E27FC236}">
                <a16:creationId xmlns:a16="http://schemas.microsoft.com/office/drawing/2014/main" id="{41C4ACB1-2D28-17A2-1926-6CB24D2C8C10}"/>
              </a:ext>
            </a:extLst>
          </p:cNvPr>
          <p:cNvPicPr>
            <a:picLocks noChangeAspect="1"/>
          </p:cNvPicPr>
          <p:nvPr/>
        </p:nvPicPr>
        <p:blipFill rotWithShape="1">
          <a:blip r:embed="rId12">
            <a:extLst>
              <a:ext uri="{28A0092B-C50C-407E-A947-70E740481C1C}">
                <a14:useLocalDpi xmlns:a14="http://schemas.microsoft.com/office/drawing/2010/main" val="0"/>
              </a:ext>
            </a:extLst>
          </a:blip>
          <a:srcRect r="3290" b="8472"/>
          <a:stretch/>
        </p:blipFill>
        <p:spPr>
          <a:xfrm>
            <a:off x="6428936" y="1867199"/>
            <a:ext cx="1899970" cy="1151995"/>
          </a:xfrm>
          <a:prstGeom prst="rect">
            <a:avLst/>
          </a:prstGeom>
        </p:spPr>
      </p:pic>
      <p:pic>
        <p:nvPicPr>
          <p:cNvPr id="18" name="Oide logo">
            <a:extLst>
              <a:ext uri="{FF2B5EF4-FFF2-40B4-BE49-F238E27FC236}">
                <a16:creationId xmlns:a16="http://schemas.microsoft.com/office/drawing/2014/main" id="{FE93330F-3149-0689-BFDB-FECC5D674F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47532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2AB160-E621-92AB-7DE0-4C27DB22E46F}"/>
              </a:ext>
            </a:extLst>
          </p:cNvPr>
          <p:cNvSpPr/>
          <p:nvPr/>
        </p:nvSpPr>
        <p:spPr>
          <a:xfrm>
            <a:off x="7277100" y="0"/>
            <a:ext cx="4914900" cy="68580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E"/>
          </a:p>
        </p:txBody>
      </p:sp>
      <p:grpSp>
        <p:nvGrpSpPr>
          <p:cNvPr id="9" name="Group 8">
            <a:extLst>
              <a:ext uri="{FF2B5EF4-FFF2-40B4-BE49-F238E27FC236}">
                <a16:creationId xmlns:a16="http://schemas.microsoft.com/office/drawing/2014/main" id="{2AE909E8-6EF1-946F-6080-A5F485177447}"/>
              </a:ext>
            </a:extLst>
          </p:cNvPr>
          <p:cNvGrpSpPr/>
          <p:nvPr/>
        </p:nvGrpSpPr>
        <p:grpSpPr>
          <a:xfrm rot="10800000" flipV="1">
            <a:off x="3698138" y="0"/>
            <a:ext cx="6223000" cy="6858000"/>
            <a:chOff x="0" y="0"/>
            <a:chExt cx="6223000" cy="6858000"/>
          </a:xfrm>
        </p:grpSpPr>
        <p:pic>
          <p:nvPicPr>
            <p:cNvPr id="7" name="Blue shape 2">
              <a:extLst>
                <a:ext uri="{FF2B5EF4-FFF2-40B4-BE49-F238E27FC236}">
                  <a16:creationId xmlns:a16="http://schemas.microsoft.com/office/drawing/2014/main" id="{CECCE53C-34D9-1DF7-3D8D-154E7A2F06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5562600" cy="6858000"/>
            </a:xfrm>
            <a:prstGeom prst="rect">
              <a:avLst/>
            </a:prstGeom>
          </p:spPr>
        </p:pic>
        <p:grpSp>
          <p:nvGrpSpPr>
            <p:cNvPr id="5" name="Group 4">
              <a:extLst>
                <a:ext uri="{FF2B5EF4-FFF2-40B4-BE49-F238E27FC236}">
                  <a16:creationId xmlns:a16="http://schemas.microsoft.com/office/drawing/2014/main" id="{9EBBCFBB-34FA-7E96-FBAA-39B7EC83008A}"/>
                </a:ext>
              </a:extLst>
            </p:cNvPr>
            <p:cNvGrpSpPr/>
            <p:nvPr/>
          </p:nvGrpSpPr>
          <p:grpSpPr>
            <a:xfrm>
              <a:off x="0" y="0"/>
              <a:ext cx="6223000" cy="6858000"/>
              <a:chOff x="0" y="0"/>
              <a:chExt cx="6223000" cy="6858000"/>
            </a:xfrm>
          </p:grpSpPr>
          <p:pic>
            <p:nvPicPr>
              <p:cNvPr id="6" name="Blue shape 1">
                <a:extLst>
                  <a:ext uri="{FF2B5EF4-FFF2-40B4-BE49-F238E27FC236}">
                    <a16:creationId xmlns:a16="http://schemas.microsoft.com/office/drawing/2014/main" id="{A02A5C6F-BFE3-9DA7-AE87-2397DC26C5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8" name="Blue shape 3">
                <a:extLst>
                  <a:ext uri="{FF2B5EF4-FFF2-40B4-BE49-F238E27FC236}">
                    <a16:creationId xmlns:a16="http://schemas.microsoft.com/office/drawing/2014/main" id="{CEA7124C-23A5-BF70-756D-1C17010A9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grpSp>
      </p:grpSp>
      <p:pic>
        <p:nvPicPr>
          <p:cNvPr id="18" name="Oide logo" hidden="1">
            <a:extLst>
              <a:ext uri="{FF2B5EF4-FFF2-40B4-BE49-F238E27FC236}">
                <a16:creationId xmlns:a16="http://schemas.microsoft.com/office/drawing/2014/main" id="{FE93330F-3149-0689-BFDB-FECC5D674F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30052" y="136525"/>
            <a:ext cx="1602162" cy="772902"/>
          </a:xfrm>
          <a:prstGeom prst="rect">
            <a:avLst/>
          </a:prstGeom>
        </p:spPr>
      </p:pic>
      <p:pic>
        <p:nvPicPr>
          <p:cNvPr id="14" name="Graphic 13">
            <a:extLst>
              <a:ext uri="{FF2B5EF4-FFF2-40B4-BE49-F238E27FC236}">
                <a16:creationId xmlns:a16="http://schemas.microsoft.com/office/drawing/2014/main" id="{11B3ADED-E6DA-9F1C-6C1C-64C400BB87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30052" y="139396"/>
            <a:ext cx="1602162" cy="770031"/>
          </a:xfrm>
          <a:prstGeom prst="rect">
            <a:avLst/>
          </a:prstGeom>
        </p:spPr>
      </p:pic>
      <p:sp>
        <p:nvSpPr>
          <p:cNvPr id="15" name="Content Placeholder 2">
            <a:extLst>
              <a:ext uri="{FF2B5EF4-FFF2-40B4-BE49-F238E27FC236}">
                <a16:creationId xmlns:a16="http://schemas.microsoft.com/office/drawing/2014/main" id="{085FA714-8C30-9ACB-B035-7E7004D0E548}"/>
              </a:ext>
            </a:extLst>
          </p:cNvPr>
          <p:cNvSpPr txBox="1">
            <a:spLocks/>
          </p:cNvSpPr>
          <p:nvPr/>
        </p:nvSpPr>
        <p:spPr>
          <a:xfrm>
            <a:off x="6096000" y="3311260"/>
            <a:ext cx="5358308" cy="227031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endParaRPr lang="en-GB" sz="2400"/>
          </a:p>
        </p:txBody>
      </p:sp>
      <p:pic>
        <p:nvPicPr>
          <p:cNvPr id="17" name="Picture 16" descr="A logo with colorful lines&#10;&#10;Description automatically generated">
            <a:extLst>
              <a:ext uri="{FF2B5EF4-FFF2-40B4-BE49-F238E27FC236}">
                <a16:creationId xmlns:a16="http://schemas.microsoft.com/office/drawing/2014/main" id="{1387EF3E-148E-62F7-FA70-134A0C8F56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88" y="1854297"/>
            <a:ext cx="4456805" cy="3149405"/>
          </a:xfrm>
          <a:prstGeom prst="rect">
            <a:avLst/>
          </a:prstGeom>
        </p:spPr>
      </p:pic>
      <p:sp>
        <p:nvSpPr>
          <p:cNvPr id="19" name="Content Placeholder 2">
            <a:extLst>
              <a:ext uri="{FF2B5EF4-FFF2-40B4-BE49-F238E27FC236}">
                <a16:creationId xmlns:a16="http://schemas.microsoft.com/office/drawing/2014/main" id="{715D6644-37D7-E75A-0C74-FF6D3CE32F06}"/>
              </a:ext>
            </a:extLst>
          </p:cNvPr>
          <p:cNvSpPr txBox="1">
            <a:spLocks/>
          </p:cNvSpPr>
          <p:nvPr/>
        </p:nvSpPr>
        <p:spPr>
          <a:xfrm>
            <a:off x="6096000" y="2471143"/>
            <a:ext cx="5862784" cy="2270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GB" sz="2400" b="0" i="0" dirty="0">
                <a:effectLst/>
                <a:latin typeface="Poppins" panose="00000500000000000000" pitchFamily="2" charset="0"/>
              </a:rPr>
              <a:t>Elective professional learning experiences for teachers to support engagement with the arts and learning in junior cycle</a:t>
            </a:r>
            <a:endParaRPr lang="en-GB" sz="2400" dirty="0"/>
          </a:p>
        </p:txBody>
      </p:sp>
    </p:spTree>
    <p:extLst>
      <p:ext uri="{BB962C8B-B14F-4D97-AF65-F5344CB8AC3E}">
        <p14:creationId xmlns:p14="http://schemas.microsoft.com/office/powerpoint/2010/main" val="3001732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D0C8F-8A90-267B-149B-FE17ABB3E41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Blue shape 1">
            <a:extLst>
              <a:ext uri="{FF2B5EF4-FFF2-40B4-BE49-F238E27FC236}">
                <a16:creationId xmlns:a16="http://schemas.microsoft.com/office/drawing/2014/main" id="{A02A5C6F-BFE3-9DA7-AE87-2397DC26C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7" name="Blue shape 2">
            <a:extLst>
              <a:ext uri="{FF2B5EF4-FFF2-40B4-BE49-F238E27FC236}">
                <a16:creationId xmlns:a16="http://schemas.microsoft.com/office/drawing/2014/main" id="{CECCE53C-34D9-1DF7-3D8D-154E7A2F06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8" name="Blue shape 3">
            <a:extLst>
              <a:ext uri="{FF2B5EF4-FFF2-40B4-BE49-F238E27FC236}">
                <a16:creationId xmlns:a16="http://schemas.microsoft.com/office/drawing/2014/main" id="{CEA7124C-23A5-BF70-756D-1C17010A9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pic>
        <p:nvPicPr>
          <p:cNvPr id="18" name="Oide logo">
            <a:extLst>
              <a:ext uri="{FF2B5EF4-FFF2-40B4-BE49-F238E27FC236}">
                <a16:creationId xmlns:a16="http://schemas.microsoft.com/office/drawing/2014/main" id="{FE93330F-3149-0689-BFDB-FECC5D674F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30052" y="136525"/>
            <a:ext cx="1602162" cy="772902"/>
          </a:xfrm>
          <a:prstGeom prst="rect">
            <a:avLst/>
          </a:prstGeom>
        </p:spPr>
      </p:pic>
      <p:sp>
        <p:nvSpPr>
          <p:cNvPr id="3" name="Title 2">
            <a:extLst>
              <a:ext uri="{FF2B5EF4-FFF2-40B4-BE49-F238E27FC236}">
                <a16:creationId xmlns:a16="http://schemas.microsoft.com/office/drawing/2014/main" id="{6DEB9C15-CADB-720A-AE6C-55C5775EBC0A}"/>
              </a:ext>
            </a:extLst>
          </p:cNvPr>
          <p:cNvSpPr>
            <a:spLocks noGrp="1"/>
          </p:cNvSpPr>
          <p:nvPr>
            <p:ph type="title"/>
          </p:nvPr>
        </p:nvSpPr>
        <p:spPr/>
        <p:txBody>
          <a:bodyPr/>
          <a:lstStyle/>
          <a:p>
            <a:endParaRPr lang="en-IE"/>
          </a:p>
        </p:txBody>
      </p:sp>
      <p:sp>
        <p:nvSpPr>
          <p:cNvPr id="11" name="Content Placeholder 2">
            <a:extLst>
              <a:ext uri="{FF2B5EF4-FFF2-40B4-BE49-F238E27FC236}">
                <a16:creationId xmlns:a16="http://schemas.microsoft.com/office/drawing/2014/main" id="{6289C4BA-DC28-C309-7478-99F033994C9A}"/>
              </a:ext>
            </a:extLst>
          </p:cNvPr>
          <p:cNvSpPr txBox="1">
            <a:spLocks/>
          </p:cNvSpPr>
          <p:nvPr/>
        </p:nvSpPr>
        <p:spPr>
          <a:xfrm>
            <a:off x="5805373" y="2293840"/>
            <a:ext cx="6226841" cy="2270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GB">
                <a:solidFill>
                  <a:schemeClr val="accent3"/>
                </a:solidFill>
              </a:rPr>
              <a:t>We offer elective teacher professional learning experiences to promote and support engagement with creative pedagogies and creativity  </a:t>
            </a:r>
          </a:p>
        </p:txBody>
      </p:sp>
      <p:sp>
        <p:nvSpPr>
          <p:cNvPr id="12" name="Title 1">
            <a:extLst>
              <a:ext uri="{FF2B5EF4-FFF2-40B4-BE49-F238E27FC236}">
                <a16:creationId xmlns:a16="http://schemas.microsoft.com/office/drawing/2014/main" id="{E9061AAC-C4FB-8D53-914D-CF86138FE42D}"/>
              </a:ext>
            </a:extLst>
          </p:cNvPr>
          <p:cNvSpPr txBox="1">
            <a:spLocks/>
          </p:cNvSpPr>
          <p:nvPr/>
        </p:nvSpPr>
        <p:spPr>
          <a:xfrm>
            <a:off x="358420" y="2570827"/>
            <a:ext cx="3857625" cy="1716346"/>
          </a:xfrm>
          <a:prstGeom prst="rect">
            <a:avLst/>
          </a:prstGeom>
        </p:spPr>
        <p:txBody>
          <a:bodyPr anchor="b"/>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6000" b="1"/>
              <a:t>Oide</a:t>
            </a:r>
          </a:p>
          <a:p>
            <a:r>
              <a:rPr lang="en-US" sz="6000" b="1"/>
              <a:t>Creativity</a:t>
            </a:r>
            <a:endParaRPr lang="en-IE" sz="6000" b="1"/>
          </a:p>
        </p:txBody>
      </p:sp>
    </p:spTree>
    <p:extLst>
      <p:ext uri="{BB962C8B-B14F-4D97-AF65-F5344CB8AC3E}">
        <p14:creationId xmlns:p14="http://schemas.microsoft.com/office/powerpoint/2010/main" val="338453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4B2ADE-F356-56B5-DFC8-B5357737D7A6}"/>
              </a:ext>
            </a:extLst>
          </p:cNvPr>
          <p:cNvSpPr txBox="1">
            <a:spLocks/>
          </p:cNvSpPr>
          <p:nvPr/>
        </p:nvSpPr>
        <p:spPr>
          <a:xfrm>
            <a:off x="8191682" y="1505280"/>
            <a:ext cx="5003800" cy="1244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4000" dirty="0">
                <a:solidFill>
                  <a:schemeClr val="bg2"/>
                </a:solidFill>
                <a:ea typeface="Calibri"/>
                <a:cs typeface="Calibri"/>
              </a:rPr>
              <a:t>process-focused</a:t>
            </a:r>
            <a:endParaRPr lang="en-US" sz="4000" dirty="0">
              <a:solidFill>
                <a:schemeClr val="bg2"/>
              </a:solidFill>
            </a:endParaRPr>
          </a:p>
        </p:txBody>
      </p:sp>
      <p:sp>
        <p:nvSpPr>
          <p:cNvPr id="2" name="Title 1">
            <a:extLst>
              <a:ext uri="{FF2B5EF4-FFF2-40B4-BE49-F238E27FC236}">
                <a16:creationId xmlns:a16="http://schemas.microsoft.com/office/drawing/2014/main" id="{25005009-9D58-BED5-EC3F-F991002B75E6}"/>
              </a:ext>
            </a:extLst>
          </p:cNvPr>
          <p:cNvSpPr>
            <a:spLocks noGrp="1"/>
          </p:cNvSpPr>
          <p:nvPr>
            <p:ph type="title" idx="4294967295"/>
          </p:nvPr>
        </p:nvSpPr>
        <p:spPr>
          <a:xfrm>
            <a:off x="399041" y="157209"/>
            <a:ext cx="4480940" cy="932668"/>
          </a:xfrm>
        </p:spPr>
        <p:txBody>
          <a:bodyPr>
            <a:normAutofit/>
          </a:bodyPr>
          <a:lstStyle/>
          <a:p>
            <a:r>
              <a:rPr lang="en-IE" sz="5400" b="1" dirty="0">
                <a:solidFill>
                  <a:schemeClr val="accent4"/>
                </a:solidFill>
                <a:ea typeface="Calibri"/>
                <a:cs typeface="Calibri"/>
              </a:rPr>
              <a:t>experiential</a:t>
            </a:r>
            <a:endParaRPr lang="en-US" sz="5400" b="1" dirty="0">
              <a:solidFill>
                <a:schemeClr val="accent4"/>
              </a:solidFill>
            </a:endParaRPr>
          </a:p>
        </p:txBody>
      </p:sp>
      <p:sp>
        <p:nvSpPr>
          <p:cNvPr id="10" name="Title 1">
            <a:extLst>
              <a:ext uri="{FF2B5EF4-FFF2-40B4-BE49-F238E27FC236}">
                <a16:creationId xmlns:a16="http://schemas.microsoft.com/office/drawing/2014/main" id="{8F6FFF83-8B56-EBE9-7D0A-302FCE13B54B}"/>
              </a:ext>
            </a:extLst>
          </p:cNvPr>
          <p:cNvSpPr txBox="1">
            <a:spLocks/>
          </p:cNvSpPr>
          <p:nvPr/>
        </p:nvSpPr>
        <p:spPr>
          <a:xfrm>
            <a:off x="5344318" y="-11312"/>
            <a:ext cx="5222082" cy="1132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4800" dirty="0">
                <a:solidFill>
                  <a:schemeClr val="accent1"/>
                </a:solidFill>
                <a:ea typeface="Calibri"/>
                <a:cs typeface="Calibri"/>
              </a:rPr>
              <a:t>learner-centred</a:t>
            </a:r>
            <a:endParaRPr lang="en-US" sz="4800" dirty="0">
              <a:solidFill>
                <a:schemeClr val="accent1"/>
              </a:solidFill>
            </a:endParaRPr>
          </a:p>
        </p:txBody>
      </p:sp>
      <p:sp>
        <p:nvSpPr>
          <p:cNvPr id="12" name="Title 1">
            <a:extLst>
              <a:ext uri="{FF2B5EF4-FFF2-40B4-BE49-F238E27FC236}">
                <a16:creationId xmlns:a16="http://schemas.microsoft.com/office/drawing/2014/main" id="{01737878-F089-66C1-6909-FB249122C6AF}"/>
              </a:ext>
            </a:extLst>
          </p:cNvPr>
          <p:cNvSpPr txBox="1">
            <a:spLocks/>
          </p:cNvSpPr>
          <p:nvPr/>
        </p:nvSpPr>
        <p:spPr>
          <a:xfrm>
            <a:off x="6218457" y="4664290"/>
            <a:ext cx="6276145" cy="202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6000" dirty="0">
                <a:solidFill>
                  <a:schemeClr val="bg2"/>
                </a:solidFill>
                <a:ea typeface="Calibri"/>
                <a:cs typeface="Calibri"/>
              </a:rPr>
              <a:t>experimentation</a:t>
            </a:r>
            <a:endParaRPr lang="en-US" sz="2400" dirty="0">
              <a:solidFill>
                <a:schemeClr val="bg2"/>
              </a:solidFill>
            </a:endParaRPr>
          </a:p>
        </p:txBody>
      </p:sp>
      <p:sp>
        <p:nvSpPr>
          <p:cNvPr id="13" name="Title 1">
            <a:extLst>
              <a:ext uri="{FF2B5EF4-FFF2-40B4-BE49-F238E27FC236}">
                <a16:creationId xmlns:a16="http://schemas.microsoft.com/office/drawing/2014/main" id="{D1C60C8B-D7FC-3FFF-A61D-A52E86B28427}"/>
              </a:ext>
            </a:extLst>
          </p:cNvPr>
          <p:cNvSpPr txBox="1">
            <a:spLocks/>
          </p:cNvSpPr>
          <p:nvPr/>
        </p:nvSpPr>
        <p:spPr>
          <a:xfrm>
            <a:off x="2440302" y="5668508"/>
            <a:ext cx="4362396" cy="895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5400" b="1" dirty="0">
                <a:solidFill>
                  <a:schemeClr val="accent6"/>
                </a:solidFill>
                <a:ea typeface="Calibri"/>
                <a:cs typeface="Calibri"/>
              </a:rPr>
              <a:t>empower</a:t>
            </a:r>
            <a:endParaRPr lang="en-US" sz="5400" b="1" dirty="0">
              <a:solidFill>
                <a:schemeClr val="accent6"/>
              </a:solidFill>
            </a:endParaRPr>
          </a:p>
        </p:txBody>
      </p:sp>
      <p:sp>
        <p:nvSpPr>
          <p:cNvPr id="14" name="Title 1">
            <a:extLst>
              <a:ext uri="{FF2B5EF4-FFF2-40B4-BE49-F238E27FC236}">
                <a16:creationId xmlns:a16="http://schemas.microsoft.com/office/drawing/2014/main" id="{BE21A8C7-226D-B556-DA87-4E6793456A95}"/>
              </a:ext>
            </a:extLst>
          </p:cNvPr>
          <p:cNvSpPr txBox="1">
            <a:spLocks/>
          </p:cNvSpPr>
          <p:nvPr/>
        </p:nvSpPr>
        <p:spPr>
          <a:xfrm>
            <a:off x="446348" y="4703183"/>
            <a:ext cx="3687872" cy="1119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5400" dirty="0">
                <a:solidFill>
                  <a:schemeClr val="accent1"/>
                </a:solidFill>
                <a:ea typeface="Calibri"/>
                <a:cs typeface="Calibri"/>
              </a:rPr>
              <a:t>support</a:t>
            </a:r>
            <a:endParaRPr lang="en-US" sz="5400" dirty="0">
              <a:solidFill>
                <a:schemeClr val="accent1"/>
              </a:solidFill>
            </a:endParaRPr>
          </a:p>
        </p:txBody>
      </p:sp>
      <p:sp>
        <p:nvSpPr>
          <p:cNvPr id="15" name="Title 1">
            <a:extLst>
              <a:ext uri="{FF2B5EF4-FFF2-40B4-BE49-F238E27FC236}">
                <a16:creationId xmlns:a16="http://schemas.microsoft.com/office/drawing/2014/main" id="{22BD0AFF-80EE-784F-E67A-5DA0EB6D9FAF}"/>
              </a:ext>
            </a:extLst>
          </p:cNvPr>
          <p:cNvSpPr txBox="1">
            <a:spLocks/>
          </p:cNvSpPr>
          <p:nvPr/>
        </p:nvSpPr>
        <p:spPr>
          <a:xfrm>
            <a:off x="5791200" y="6042358"/>
            <a:ext cx="3048000" cy="7065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3600" dirty="0">
                <a:solidFill>
                  <a:schemeClr val="accent5"/>
                </a:solidFill>
                <a:ea typeface="Calibri"/>
                <a:cs typeface="Calibri"/>
              </a:rPr>
              <a:t>risk-taking</a:t>
            </a:r>
            <a:endParaRPr lang="en-US" sz="3600" dirty="0">
              <a:solidFill>
                <a:schemeClr val="accent5"/>
              </a:solidFill>
            </a:endParaRPr>
          </a:p>
        </p:txBody>
      </p:sp>
      <p:sp>
        <p:nvSpPr>
          <p:cNvPr id="16" name="Title 1">
            <a:extLst>
              <a:ext uri="{FF2B5EF4-FFF2-40B4-BE49-F238E27FC236}">
                <a16:creationId xmlns:a16="http://schemas.microsoft.com/office/drawing/2014/main" id="{4A7C73B0-29E9-06A9-5D6D-4E45EDB5C787}"/>
              </a:ext>
            </a:extLst>
          </p:cNvPr>
          <p:cNvSpPr txBox="1">
            <a:spLocks/>
          </p:cNvSpPr>
          <p:nvPr/>
        </p:nvSpPr>
        <p:spPr>
          <a:xfrm>
            <a:off x="8148965" y="2974244"/>
            <a:ext cx="4366420" cy="1175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5400" b="1" dirty="0">
                <a:solidFill>
                  <a:schemeClr val="accent5"/>
                </a:solidFill>
                <a:ea typeface="Calibri"/>
                <a:cs typeface="Calibri"/>
              </a:rPr>
              <a:t>collaborate</a:t>
            </a:r>
            <a:endParaRPr lang="en-US" sz="5400" b="1" dirty="0">
              <a:solidFill>
                <a:schemeClr val="accent5"/>
              </a:solidFill>
            </a:endParaRPr>
          </a:p>
        </p:txBody>
      </p:sp>
      <p:sp>
        <p:nvSpPr>
          <p:cNvPr id="17" name="Title 1">
            <a:extLst>
              <a:ext uri="{FF2B5EF4-FFF2-40B4-BE49-F238E27FC236}">
                <a16:creationId xmlns:a16="http://schemas.microsoft.com/office/drawing/2014/main" id="{4F0DC604-D56E-8B70-DE8F-F88CE780AAEF}"/>
              </a:ext>
            </a:extLst>
          </p:cNvPr>
          <p:cNvSpPr txBox="1">
            <a:spLocks/>
          </p:cNvSpPr>
          <p:nvPr/>
        </p:nvSpPr>
        <p:spPr>
          <a:xfrm>
            <a:off x="6960430" y="783899"/>
            <a:ext cx="5534172" cy="1175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nSpc>
                <a:spcPct val="130000"/>
              </a:lnSpc>
            </a:pPr>
            <a:r>
              <a:rPr lang="en-IE" sz="3200" b="1" dirty="0">
                <a:solidFill>
                  <a:schemeClr val="accent5"/>
                </a:solidFill>
                <a:ea typeface="Calibri"/>
                <a:cs typeface="Calibri"/>
              </a:rPr>
              <a:t>creative methodologies </a:t>
            </a:r>
            <a:endParaRPr lang="en-US" sz="3200" b="1" dirty="0">
              <a:solidFill>
                <a:schemeClr val="accent5"/>
              </a:solidFill>
            </a:endParaRPr>
          </a:p>
        </p:txBody>
      </p:sp>
      <p:sp>
        <p:nvSpPr>
          <p:cNvPr id="21" name="Title 1">
            <a:extLst>
              <a:ext uri="{FF2B5EF4-FFF2-40B4-BE49-F238E27FC236}">
                <a16:creationId xmlns:a16="http://schemas.microsoft.com/office/drawing/2014/main" id="{A6B487AA-985A-174E-7493-4EAA273E287B}"/>
              </a:ext>
            </a:extLst>
          </p:cNvPr>
          <p:cNvSpPr txBox="1">
            <a:spLocks/>
          </p:cNvSpPr>
          <p:nvPr/>
        </p:nvSpPr>
        <p:spPr>
          <a:xfrm>
            <a:off x="-23348" y="1288227"/>
            <a:ext cx="4480940" cy="9661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5400" dirty="0">
                <a:solidFill>
                  <a:schemeClr val="accent5"/>
                </a:solidFill>
                <a:ea typeface="Calibri"/>
                <a:cs typeface="Calibri"/>
              </a:rPr>
              <a:t>wellbeing</a:t>
            </a:r>
            <a:endParaRPr lang="en-US" sz="5400" dirty="0">
              <a:solidFill>
                <a:schemeClr val="accent5"/>
              </a:solidFill>
            </a:endParaRPr>
          </a:p>
        </p:txBody>
      </p:sp>
      <p:sp>
        <p:nvSpPr>
          <p:cNvPr id="22" name="Title 1">
            <a:extLst>
              <a:ext uri="{FF2B5EF4-FFF2-40B4-BE49-F238E27FC236}">
                <a16:creationId xmlns:a16="http://schemas.microsoft.com/office/drawing/2014/main" id="{E367DA34-9A7A-623C-FE78-72F53C72C0B1}"/>
              </a:ext>
            </a:extLst>
          </p:cNvPr>
          <p:cNvSpPr txBox="1">
            <a:spLocks/>
          </p:cNvSpPr>
          <p:nvPr/>
        </p:nvSpPr>
        <p:spPr>
          <a:xfrm>
            <a:off x="-23348" y="2439152"/>
            <a:ext cx="5003799" cy="1244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6600" b="1" dirty="0">
                <a:solidFill>
                  <a:schemeClr val="bg2"/>
                </a:solidFill>
                <a:ea typeface="Calibri"/>
                <a:cs typeface="Calibri"/>
              </a:rPr>
              <a:t>creativity</a:t>
            </a:r>
            <a:endParaRPr lang="en-US" sz="7200" b="1" dirty="0">
              <a:solidFill>
                <a:schemeClr val="bg2"/>
              </a:solidFill>
            </a:endParaRPr>
          </a:p>
        </p:txBody>
      </p:sp>
      <p:sp>
        <p:nvSpPr>
          <p:cNvPr id="23" name="Title 1">
            <a:extLst>
              <a:ext uri="{FF2B5EF4-FFF2-40B4-BE49-F238E27FC236}">
                <a16:creationId xmlns:a16="http://schemas.microsoft.com/office/drawing/2014/main" id="{01E2C489-6252-79B2-B755-012756B07BF2}"/>
              </a:ext>
            </a:extLst>
          </p:cNvPr>
          <p:cNvSpPr txBox="1">
            <a:spLocks/>
          </p:cNvSpPr>
          <p:nvPr/>
        </p:nvSpPr>
        <p:spPr>
          <a:xfrm>
            <a:off x="1697487" y="3605662"/>
            <a:ext cx="4109280" cy="117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sz="6000" b="1" dirty="0">
                <a:solidFill>
                  <a:schemeClr val="accent5"/>
                </a:solidFill>
                <a:ea typeface="Calibri"/>
                <a:cs typeface="Calibri"/>
              </a:rPr>
              <a:t>inspire</a:t>
            </a:r>
            <a:endParaRPr lang="en-US" sz="6000" b="1" dirty="0">
              <a:solidFill>
                <a:schemeClr val="accent5"/>
              </a:solidFill>
            </a:endParaRPr>
          </a:p>
        </p:txBody>
      </p:sp>
      <p:pic>
        <p:nvPicPr>
          <p:cNvPr id="30" name="Graphic 29">
            <a:extLst>
              <a:ext uri="{FF2B5EF4-FFF2-40B4-BE49-F238E27FC236}">
                <a16:creationId xmlns:a16="http://schemas.microsoft.com/office/drawing/2014/main" id="{F30DFFAF-E5B3-AB32-1E3A-486B5A59A7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8498" y="1252820"/>
            <a:ext cx="4695003" cy="4080968"/>
          </a:xfrm>
          <a:prstGeom prst="rect">
            <a:avLst/>
          </a:prstGeom>
        </p:spPr>
      </p:pic>
      <p:sp>
        <p:nvSpPr>
          <p:cNvPr id="31" name="Title 1">
            <a:extLst>
              <a:ext uri="{FF2B5EF4-FFF2-40B4-BE49-F238E27FC236}">
                <a16:creationId xmlns:a16="http://schemas.microsoft.com/office/drawing/2014/main" id="{51627ED6-EF99-096E-3C40-8A2ACAA0ACD1}"/>
              </a:ext>
            </a:extLst>
          </p:cNvPr>
          <p:cNvSpPr txBox="1">
            <a:spLocks/>
          </p:cNvSpPr>
          <p:nvPr/>
        </p:nvSpPr>
        <p:spPr>
          <a:xfrm>
            <a:off x="9467385" y="4250978"/>
            <a:ext cx="3048000" cy="7065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IE" dirty="0">
                <a:solidFill>
                  <a:schemeClr val="tx2"/>
                </a:solidFill>
                <a:ea typeface="Calibri"/>
                <a:cs typeface="Calibri"/>
              </a:rPr>
              <a:t>play</a:t>
            </a:r>
            <a:endParaRPr lang="en-US" dirty="0">
              <a:solidFill>
                <a:schemeClr val="tx2"/>
              </a:solidFill>
            </a:endParaRPr>
          </a:p>
        </p:txBody>
      </p:sp>
    </p:spTree>
    <p:extLst>
      <p:ext uri="{BB962C8B-B14F-4D97-AF65-F5344CB8AC3E}">
        <p14:creationId xmlns:p14="http://schemas.microsoft.com/office/powerpoint/2010/main" val="102817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4600"/>
                            </p:stCondLst>
                            <p:childTnLst>
                              <p:par>
                                <p:cTn id="9" presetID="10" presetClass="entr" presetSubtype="0" fill="hold" grpId="0" nodeType="afterEffect">
                                  <p:stCondLst>
                                    <p:cond delay="7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6300"/>
                            </p:stCondLst>
                            <p:childTnLst>
                              <p:par>
                                <p:cTn id="13" presetID="10" presetClass="entr" presetSubtype="0" fill="hold" grpId="0" nodeType="afterEffect">
                                  <p:stCondLst>
                                    <p:cond delay="9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8200"/>
                            </p:stCondLst>
                            <p:childTnLst>
                              <p:par>
                                <p:cTn id="17" presetID="10" presetClass="entr" presetSubtype="0" fill="hold" grpId="0" nodeType="afterEffect">
                                  <p:stCondLst>
                                    <p:cond delay="4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9600"/>
                            </p:stCondLst>
                            <p:childTnLst>
                              <p:par>
                                <p:cTn id="21" presetID="10" presetClass="entr" presetSubtype="0" fill="hold" grpId="0" nodeType="afterEffect">
                                  <p:stCondLst>
                                    <p:cond delay="3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13600"/>
                            </p:stCondLst>
                            <p:childTnLst>
                              <p:par>
                                <p:cTn id="25" presetID="10" presetClass="entr" presetSubtype="0" fill="hold" grpId="0" nodeType="afterEffect">
                                  <p:stCondLst>
                                    <p:cond delay="28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par>
                          <p:cTn id="28" fill="hold">
                            <p:stCondLst>
                              <p:cond delay="17400"/>
                            </p:stCondLst>
                            <p:childTnLst>
                              <p:par>
                                <p:cTn id="29" presetID="10" presetClass="entr" presetSubtype="0" fill="hold" grpId="0" nodeType="afterEffect">
                                  <p:stCondLst>
                                    <p:cond delay="6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19000"/>
                            </p:stCondLst>
                            <p:childTnLst>
                              <p:par>
                                <p:cTn id="33" presetID="10" presetClass="entr" presetSubtype="0" fill="hold" grpId="0" nodeType="afterEffect">
                                  <p:stCondLst>
                                    <p:cond delay="4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par>
                          <p:cTn id="36" fill="hold">
                            <p:stCondLst>
                              <p:cond delay="20400"/>
                            </p:stCondLst>
                            <p:childTnLst>
                              <p:par>
                                <p:cTn id="37" presetID="10" presetClass="entr" presetSubtype="0" fill="hold" grpId="0" nodeType="afterEffect">
                                  <p:stCondLst>
                                    <p:cond delay="19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par>
                          <p:cTn id="40" fill="hold">
                            <p:stCondLst>
                              <p:cond delay="23300"/>
                            </p:stCondLst>
                            <p:childTnLst>
                              <p:par>
                                <p:cTn id="41" presetID="10" presetClass="entr" presetSubtype="0" fill="hold" grpId="0" nodeType="afterEffect">
                                  <p:stCondLst>
                                    <p:cond delay="3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24600"/>
                            </p:stCondLst>
                            <p:childTnLst>
                              <p:par>
                                <p:cTn id="45" presetID="10" presetClass="entr" presetSubtype="0" fill="hold" grpId="0" nodeType="afterEffect">
                                  <p:stCondLst>
                                    <p:cond delay="4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childTnLst>
                          </p:cTn>
                        </p:par>
                        <p:par>
                          <p:cTn id="48" fill="hold">
                            <p:stCondLst>
                              <p:cond delay="26000"/>
                            </p:stCondLst>
                            <p:childTnLst>
                              <p:par>
                                <p:cTn id="49" presetID="10" presetClass="entr" presetSubtype="0" fill="hold" grpId="0" nodeType="afterEffect">
                                  <p:stCondLst>
                                    <p:cond delay="6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childTnLst>
                                </p:cTn>
                              </p:par>
                            </p:childTnLst>
                          </p:cTn>
                        </p:par>
                        <p:par>
                          <p:cTn id="52" fill="hold">
                            <p:stCondLst>
                              <p:cond delay="27600"/>
                            </p:stCondLst>
                            <p:childTnLst>
                              <p:par>
                                <p:cTn id="53" presetID="10" presetClass="entr" presetSubtype="0" fill="hold" grpId="0" nodeType="afterEffect">
                                  <p:stCondLst>
                                    <p:cond delay="6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0" grpId="0"/>
      <p:bldP spid="12" grpId="0"/>
      <p:bldP spid="13" grpId="0"/>
      <p:bldP spid="14" grpId="0"/>
      <p:bldP spid="15" grpId="0"/>
      <p:bldP spid="16" grpId="0"/>
      <p:bldP spid="17" grpId="0"/>
      <p:bldP spid="21" grpId="0"/>
      <p:bldP spid="22" grpId="0"/>
      <p:bldP spid="23"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1199-9093-4FA1-E8A9-E28E584112DD}"/>
              </a:ext>
            </a:extLst>
          </p:cNvPr>
          <p:cNvSpPr>
            <a:spLocks noGrp="1"/>
          </p:cNvSpPr>
          <p:nvPr>
            <p:ph type="title"/>
          </p:nvPr>
        </p:nvSpPr>
        <p:spPr/>
        <p:txBody>
          <a:bodyPr/>
          <a:lstStyle/>
          <a:p>
            <a:endParaRPr lang="en-IE"/>
          </a:p>
        </p:txBody>
      </p:sp>
      <p:sp>
        <p:nvSpPr>
          <p:cNvPr id="3" name="Text Placeholder 2">
            <a:extLst>
              <a:ext uri="{FF2B5EF4-FFF2-40B4-BE49-F238E27FC236}">
                <a16:creationId xmlns:a16="http://schemas.microsoft.com/office/drawing/2014/main" id="{133EA72F-D95A-0BF2-75D5-8AE98BA48E10}"/>
              </a:ext>
            </a:extLst>
          </p:cNvPr>
          <p:cNvSpPr>
            <a:spLocks noGrp="1"/>
          </p:cNvSpPr>
          <p:nvPr>
            <p:ph type="body" idx="1"/>
          </p:nvPr>
        </p:nvSpPr>
        <p:spPr/>
        <p:txBody>
          <a:bodyPr/>
          <a:lstStyle/>
          <a:p>
            <a:endParaRPr lang="en-IE"/>
          </a:p>
        </p:txBody>
      </p:sp>
      <p:pic>
        <p:nvPicPr>
          <p:cNvPr id="5" name="Picture 4" descr="A group of logos&#10;&#10;Description automatically generated">
            <a:extLst>
              <a:ext uri="{FF2B5EF4-FFF2-40B4-BE49-F238E27FC236}">
                <a16:creationId xmlns:a16="http://schemas.microsoft.com/office/drawing/2014/main" id="{2CB01F6A-390B-7A7A-A65F-BFA8DB9BB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66B8D32-81C8-1940-EE37-285740546699}"/>
              </a:ext>
            </a:extLst>
          </p:cNvPr>
          <p:cNvSpPr>
            <a:spLocks noGrp="1" noRot="1" noMove="1" noResize="1" noEditPoints="1" noAdjustHandles="1" noChangeArrowheads="1" noChangeShapeType="1"/>
          </p:cNvSpPr>
          <p:nvPr/>
        </p:nvSpPr>
        <p:spPr>
          <a:xfrm>
            <a:off x="0" y="6116638"/>
            <a:ext cx="12192000" cy="741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2220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eative Schools Training day Oide Creativity video  (1)">
            <a:hlinkClick r:id="" action="ppaction://media"/>
            <a:extLst>
              <a:ext uri="{FF2B5EF4-FFF2-40B4-BE49-F238E27FC236}">
                <a16:creationId xmlns:a16="http://schemas.microsoft.com/office/drawing/2014/main" id="{A8822DFC-270D-2792-FFA5-3D97270C02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304295" cy="6921167"/>
          </a:xfrm>
          <a:prstGeom prst="rect">
            <a:avLst/>
          </a:prstGeom>
        </p:spPr>
      </p:pic>
    </p:spTree>
    <p:extLst>
      <p:ext uri="{BB962C8B-B14F-4D97-AF65-F5344CB8AC3E}">
        <p14:creationId xmlns:p14="http://schemas.microsoft.com/office/powerpoint/2010/main" val="3574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D8F3-5C39-E101-752B-5DF9FA3CBAF8}"/>
              </a:ext>
            </a:extLst>
          </p:cNvPr>
          <p:cNvSpPr>
            <a:spLocks noGrp="1"/>
          </p:cNvSpPr>
          <p:nvPr>
            <p:ph type="title" idx="4294967295"/>
          </p:nvPr>
        </p:nvSpPr>
        <p:spPr>
          <a:xfrm>
            <a:off x="498781" y="514349"/>
            <a:ext cx="5860435" cy="1504951"/>
          </a:xfrm>
        </p:spPr>
        <p:txBody>
          <a:bodyPr>
            <a:normAutofit/>
          </a:bodyPr>
          <a:lstStyle/>
          <a:p>
            <a:r>
              <a:rPr lang="en-GB" sz="4800" b="1" dirty="0"/>
              <a:t>Find out more</a:t>
            </a:r>
            <a:endParaRPr lang="en-US" dirty="0"/>
          </a:p>
        </p:txBody>
      </p:sp>
      <p:sp>
        <p:nvSpPr>
          <p:cNvPr id="3" name="Text Placeholder 2">
            <a:extLst>
              <a:ext uri="{FF2B5EF4-FFF2-40B4-BE49-F238E27FC236}">
                <a16:creationId xmlns:a16="http://schemas.microsoft.com/office/drawing/2014/main" id="{BCE2A7B4-9818-68FF-8B81-609D040B6E86}"/>
              </a:ext>
            </a:extLst>
          </p:cNvPr>
          <p:cNvSpPr>
            <a:spLocks noGrp="1"/>
          </p:cNvSpPr>
          <p:nvPr>
            <p:ph type="body" idx="4294967295"/>
          </p:nvPr>
        </p:nvSpPr>
        <p:spPr>
          <a:xfrm>
            <a:off x="498780" y="1985005"/>
            <a:ext cx="5860435" cy="4872995"/>
          </a:xfrm>
        </p:spPr>
        <p:txBody>
          <a:bodyPr vert="horz" lIns="91440" tIns="45720" rIns="91440" bIns="45720" rtlCol="0" anchor="t">
            <a:normAutofit/>
          </a:bodyPr>
          <a:lstStyle/>
          <a:p>
            <a:pPr marL="0" indent="0">
              <a:buNone/>
            </a:pPr>
            <a:r>
              <a:rPr lang="en-IE" sz="3600" dirty="0"/>
              <a:t>Visit our website</a:t>
            </a:r>
          </a:p>
          <a:p>
            <a:pPr marL="0" indent="0">
              <a:buNone/>
            </a:pPr>
            <a:r>
              <a:rPr lang="en-IE" sz="3600" dirty="0"/>
              <a:t>www.creativity.oide.ie</a:t>
            </a:r>
            <a:endParaRPr lang="en-IE" sz="3600" dirty="0">
              <a:cs typeface="Arial"/>
            </a:endParaRPr>
          </a:p>
          <a:p>
            <a:endParaRPr lang="en-IE" sz="3600" dirty="0"/>
          </a:p>
          <a:p>
            <a:pPr marL="0" indent="0">
              <a:buNone/>
            </a:pPr>
            <a:r>
              <a:rPr lang="en-IE" sz="3600" dirty="0"/>
              <a:t>Follow us on X</a:t>
            </a:r>
            <a:endParaRPr lang="en-IE" sz="3600" dirty="0">
              <a:cs typeface="Arial"/>
            </a:endParaRPr>
          </a:p>
          <a:p>
            <a:pPr marL="0" indent="0">
              <a:buNone/>
            </a:pPr>
            <a:r>
              <a:rPr lang="en-IE" sz="3600" b="0" i="0" dirty="0">
                <a:effectLst/>
              </a:rPr>
              <a:t>@Oide_Creativity</a:t>
            </a:r>
            <a:endParaRPr lang="en-IE" sz="3600" dirty="0">
              <a:cs typeface="Arial"/>
            </a:endParaRPr>
          </a:p>
          <a:p>
            <a:pPr marL="0" indent="0">
              <a:buNone/>
            </a:pPr>
            <a:endParaRPr lang="en-IE" sz="3600" dirty="0">
              <a:cs typeface="Arial"/>
            </a:endParaRPr>
          </a:p>
          <a:p>
            <a:pPr marL="0" indent="0">
              <a:buNone/>
            </a:pPr>
            <a:r>
              <a:rPr lang="en-IE" sz="3600" dirty="0">
                <a:cs typeface="Arial"/>
              </a:rPr>
              <a:t>Email: info@oide.ie </a:t>
            </a:r>
          </a:p>
        </p:txBody>
      </p:sp>
      <p:pic>
        <p:nvPicPr>
          <p:cNvPr id="8" name="Picture 7">
            <a:extLst>
              <a:ext uri="{FF2B5EF4-FFF2-40B4-BE49-F238E27FC236}">
                <a16:creationId xmlns:a16="http://schemas.microsoft.com/office/drawing/2014/main" id="{2BEE920F-A399-F5F8-5C8B-9AD64DBFA565}"/>
              </a:ext>
            </a:extLst>
          </p:cNvPr>
          <p:cNvPicPr>
            <a:picLocks noChangeAspect="1"/>
          </p:cNvPicPr>
          <p:nvPr/>
        </p:nvPicPr>
        <p:blipFill>
          <a:blip r:embed="rId3"/>
          <a:stretch>
            <a:fillRect/>
          </a:stretch>
        </p:blipFill>
        <p:spPr>
          <a:xfrm rot="18900000">
            <a:off x="6691024" y="1372590"/>
            <a:ext cx="4143953" cy="4143953"/>
          </a:xfrm>
          <a:prstGeom prst="rect">
            <a:avLst/>
          </a:prstGeom>
        </p:spPr>
      </p:pic>
    </p:spTree>
    <p:extLst>
      <p:ext uri="{BB962C8B-B14F-4D97-AF65-F5344CB8AC3E}">
        <p14:creationId xmlns:p14="http://schemas.microsoft.com/office/powerpoint/2010/main" val="430022176"/>
      </p:ext>
    </p:extLst>
  </p:cSld>
  <p:clrMapOvr>
    <a:masterClrMapping/>
  </p:clrMapOvr>
</p:sld>
</file>

<file path=ppt/theme/theme1.xml><?xml version="1.0" encoding="utf-8"?>
<a:theme xmlns:a="http://schemas.openxmlformats.org/drawingml/2006/main" name="Oide title slides">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17B90C0C-D51D-40B7-A0A8-F2B74E7BEE60}"/>
    </a:ext>
  </a:extLst>
</a:theme>
</file>

<file path=ppt/theme/theme2.xml><?xml version="1.0" encoding="utf-8"?>
<a:theme xmlns:a="http://schemas.openxmlformats.org/drawingml/2006/main" name="Oide blue theme_mark_state gold_state green_white tagline">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2CE94B5D-071B-4AA5-9A12-F4344920627C}"/>
    </a:ext>
  </a:extLst>
</a:theme>
</file>

<file path=ppt/theme/theme3.xml><?xml version="1.0" encoding="utf-8"?>
<a:theme xmlns:a="http://schemas.openxmlformats.org/drawingml/2006/main" name="Oide mark_black_white background">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9BEDD815-8DC8-48D2-BA1D-087FD6C4180F}"/>
    </a:ext>
  </a:extLst>
</a:theme>
</file>

<file path=ppt/theme/theme4.xml><?xml version="1.0" encoding="utf-8"?>
<a:theme xmlns:a="http://schemas.openxmlformats.org/drawingml/2006/main" name="Oide mark with tagline_black_white background">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B0940924-86FE-4305-A60F-9536C4A0FF04}"/>
    </a:ext>
  </a:extLst>
</a:theme>
</file>

<file path=ppt/theme/theme5.xml><?xml version="1.0" encoding="utf-8"?>
<a:theme xmlns:a="http://schemas.openxmlformats.org/drawingml/2006/main" name="Oide mark_state gold_state green_white background">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2173E2A1-380A-4878-B73F-B0495228AF93}"/>
    </a:ext>
  </a:extLst>
</a:theme>
</file>

<file path=ppt/theme/theme6.xml><?xml version="1.0" encoding="utf-8"?>
<a:theme xmlns:a="http://schemas.openxmlformats.org/drawingml/2006/main" name="Oide mark_state gold_state green with tagline_white background">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CF16630D-CF42-4D5A-A392-FFB9C1657FB8}"/>
    </a:ext>
  </a:extLst>
</a:theme>
</file>

<file path=ppt/theme/theme7.xml><?xml version="1.0" encoding="utf-8"?>
<a:theme xmlns:a="http://schemas.openxmlformats.org/drawingml/2006/main" name="Oide mark_white_Oide blue background">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EF99A2AC-8EA1-40B1-8ACA-846558110F99}"/>
    </a:ext>
  </a:extLst>
</a:theme>
</file>

<file path=ppt/theme/theme8.xml><?xml version="1.0" encoding="utf-8"?>
<a:theme xmlns:a="http://schemas.openxmlformats.org/drawingml/2006/main" name="Oide mark and tagline_white_Oide blue background">
  <a:themeElements>
    <a:clrScheme name="Oide blue colour tones">
      <a:dk1>
        <a:sysClr val="windowText" lastClr="000000"/>
      </a:dk1>
      <a:lt1>
        <a:sysClr val="window" lastClr="FFFFFF"/>
      </a:lt1>
      <a:dk2>
        <a:srgbClr val="24647C"/>
      </a:dk2>
      <a:lt2>
        <a:srgbClr val="C6E1E9"/>
      </a:lt2>
      <a:accent1>
        <a:srgbClr val="8CC3D3"/>
      </a:accent1>
      <a:accent2>
        <a:srgbClr val="44A0BB"/>
      </a:accent2>
      <a:accent3>
        <a:srgbClr val="1987A8"/>
      </a:accent3>
      <a:accent4>
        <a:srgbClr val="146C86"/>
      </a:accent4>
      <a:accent5>
        <a:srgbClr val="0F5165"/>
      </a:accent5>
      <a:accent6>
        <a:srgbClr val="0A3643"/>
      </a:accent6>
      <a:hlink>
        <a:srgbClr val="0050FD"/>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3EADC5-B3F7-44F5-8831-00AEEDC1C87B}" vid="{500558DA-3028-40C1-86C7-91EF6A894D2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5C5ACE1-0745-4CC2-9910-2415DE2F2BEB}">
  <we:reference id="518445b3-2996-4db5-9f8c-ca81d831fd08" version="1.2.0.3" store="EXCatalog" storeType="EXCatalog"/>
  <we:alternateReferences>
    <we:reference id="WA104051163" version="1.2.0.3" store="en-I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bb3fd5-c1e7-493b-b3b4-501e956a148f">
      <Terms xmlns="http://schemas.microsoft.com/office/infopath/2007/PartnerControls"/>
    </lcf76f155ced4ddcb4097134ff3c332f>
    <TaxCatchAll xmlns="1c3f1e20-8f12-4933-a769-707ba8c9238b" xsi:nil="true"/>
    <Returning2022_x002f_23 xmlns="e5bb3fd5-c1e7-493b-b3b4-501e956a148f">true</Returning2022_x002f_2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6A819AAAB204BBE9FEAAD95B9E28B" ma:contentTypeVersion="20" ma:contentTypeDescription="Create a new document." ma:contentTypeScope="" ma:versionID="1606257aee2bf84a84539d007118963a">
  <xsd:schema xmlns:xsd="http://www.w3.org/2001/XMLSchema" xmlns:xs="http://www.w3.org/2001/XMLSchema" xmlns:p="http://schemas.microsoft.com/office/2006/metadata/properties" xmlns:ns2="e5bb3fd5-c1e7-493b-b3b4-501e956a148f" xmlns:ns3="1c3f1e20-8f12-4933-a769-707ba8c9238b" targetNamespace="http://schemas.microsoft.com/office/2006/metadata/properties" ma:root="true" ma:fieldsID="c097635f4bbf551a9199244bac8c526e" ns2:_="" ns3:_="">
    <xsd:import namespace="e5bb3fd5-c1e7-493b-b3b4-501e956a148f"/>
    <xsd:import namespace="1c3f1e20-8f12-4933-a769-707ba8c9238b"/>
    <xsd:element name="properties">
      <xsd:complexType>
        <xsd:sequence>
          <xsd:element name="documentManagement">
            <xsd:complexType>
              <xsd:all>
                <xsd:element ref="ns2:Returning2022_x002f_23" minOccurs="0"/>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b3fd5-c1e7-493b-b3b4-501e956a148f" elementFormDefault="qualified">
    <xsd:import namespace="http://schemas.microsoft.com/office/2006/documentManagement/types"/>
    <xsd:import namespace="http://schemas.microsoft.com/office/infopath/2007/PartnerControls"/>
    <xsd:element name="Returning2022_x002f_23" ma:index="3" nillable="true" ma:displayName="Returning 2022/23" ma:default="1" ma:description="has indicated wish to return for new term" ma:format="Dropdown" ma:internalName="Returning2022_x002f_23" ma:readOnly="false">
      <xsd:simpleType>
        <xsd:restriction base="dms:Boolea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LengthInSeconds" ma:index="9" nillable="true" ma:displayName="MediaLengthInSeconds" ma:hidden="true" ma:internalName="MediaLengthInSeconds" ma:readOnly="true">
      <xsd:simpleType>
        <xsd:restriction base="dms:Unknown"/>
      </xsd:simpleType>
    </xsd:element>
    <xsd:element name="MediaServiceDateTaken" ma:index="10" nillable="true" ma:displayName="MediaServiceDateTaken" ma:hidden="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52a04f6-fc76-4975-9bf5-11ac8e7f24c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3f1e20-8f12-4933-a769-707ba8c9238b"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5" nillable="true" ma:displayName="Taxonomy Catch All Column" ma:hidden="true" ma:list="{661dd28e-1e47-46aa-b880-12051553a087}" ma:internalName="TaxCatchAll" ma:readOnly="false" ma:showField="CatchAllData" ma:web="1c3f1e20-8f12-4933-a769-707ba8c923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0429EE-9D73-4A8C-9B67-6F3186648D94}">
  <ds:schemaRefs>
    <ds:schemaRef ds:uri="46da6fe7-9f01-4e2c-8767-23ae1d36ae7f"/>
    <ds:schemaRef ds:uri="7630ae88-9023-4e9e-b049-743ab2c0774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B2AF227-6FEF-4F34-A4F8-D5ECF6FE15B6}"/>
</file>

<file path=customXml/itemProps3.xml><?xml version="1.0" encoding="utf-8"?>
<ds:datastoreItem xmlns:ds="http://schemas.openxmlformats.org/officeDocument/2006/customXml" ds:itemID="{0919108E-45D3-4765-9BEA-6E4259436A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Oide slide deck 1-6-23</Template>
  <TotalTime>408</TotalTime>
  <Words>1018</Words>
  <Application>Microsoft Office PowerPoint</Application>
  <PresentationFormat>Widescreen</PresentationFormat>
  <Paragraphs>128</Paragraphs>
  <Slides>8</Slides>
  <Notes>8</Notes>
  <HiddenSlides>0</HiddenSlides>
  <MMClips>1</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8</vt:i4>
      </vt:variant>
    </vt:vector>
  </HeadingPairs>
  <TitlesOfParts>
    <vt:vector size="20" baseType="lpstr">
      <vt:lpstr>Arial</vt:lpstr>
      <vt:lpstr>Calibri</vt:lpstr>
      <vt:lpstr>Lato</vt:lpstr>
      <vt:lpstr>Poppins</vt:lpstr>
      <vt:lpstr>Oide title slides</vt:lpstr>
      <vt:lpstr>Oide blue theme_mark_state gold_state green_white tagline</vt:lpstr>
      <vt:lpstr>Oide mark_black_white background</vt:lpstr>
      <vt:lpstr>Oide mark with tagline_black_white background</vt:lpstr>
      <vt:lpstr>Oide mark_state gold_state green_white background</vt:lpstr>
      <vt:lpstr>Oide mark_state gold_state green with tagline_white background</vt:lpstr>
      <vt:lpstr>Oide mark_white_Oide blue background</vt:lpstr>
      <vt:lpstr>Oide mark and tagline_white_Oide blue background</vt:lpstr>
      <vt:lpstr>Oide Creativity</vt:lpstr>
      <vt:lpstr>What is Oide?</vt:lpstr>
      <vt:lpstr>PowerPoint Presentation</vt:lpstr>
      <vt:lpstr>PowerPoint Presentation</vt:lpstr>
      <vt:lpstr>experiential</vt:lpstr>
      <vt:lpstr>PowerPoint Presentation</vt:lpstr>
      <vt:lpstr>PowerPoint Presentation</vt:lpstr>
      <vt:lpstr>Find out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Creativity</dc:title>
  <dc:creator>John Lyons</dc:creator>
  <cp:lastModifiedBy>John Lyons</cp:lastModifiedBy>
  <cp:revision>2</cp:revision>
  <dcterms:created xsi:type="dcterms:W3CDTF">2023-10-05T13:09:18Z</dcterms:created>
  <dcterms:modified xsi:type="dcterms:W3CDTF">2023-10-06T16:09:46Z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0x0101005D06A819AAAB204BBE9FEAAD95B9E28B</vt:lpwstr>
  </property>
  <property fmtid="{D5CDD505-2E9C-101B-9397-08002B2CF9AE}" pid="3" name="MediaServiceImageTags">
    <vt:lpwstr/>
  </property>
</Properties>
</file>