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Average"/>
      <p:regular r:id="rId16"/>
    </p:embeddedFont>
    <p:embeddedFont>
      <p:font typeface="Oswald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Oswald-bold.fntdata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1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font" Target="fonts/Oswald-regular.fntdata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font" Target="fonts/Average-regular.fntdata"/><Relationship Id="rId20" Type="http://schemas.openxmlformats.org/officeDocument/2006/relationships/customXml" Target="../customXml/item2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customXml" Target="../customXml/item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88bd81956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88bd81956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03881a2040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03881a2040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3881a2040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03881a2040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3881a2040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03881a2040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3881a2040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03881a2040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03881a2040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03881a2040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03881a2040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03881a2040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03881a2040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03881a2040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03881a2040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03881a2040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Relationship Id="rId4" Type="http://schemas.openxmlformats.org/officeDocument/2006/relationships/hyperlink" Target="https://www.instagram.com/artroom_ballygar/" TargetMode="External"/><Relationship Id="rId5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5.jpg"/><Relationship Id="rId5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/>
          <p:cNvPicPr preferRelativeResize="0"/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Coláiste Mhuire, Ballygar 2018 - 2020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5"/>
                </a:solidFill>
              </a:rPr>
              <a:t>Creative Schools Case Study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61" name="Google Shape;61;p13"/>
          <p:cNvSpPr txBox="1"/>
          <p:nvPr>
            <p:ph idx="1" type="subTitle"/>
          </p:nvPr>
        </p:nvSpPr>
        <p:spPr>
          <a:xfrm>
            <a:off x="671250" y="3174875"/>
            <a:ext cx="7801500" cy="11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Creative Associate Training </a:t>
            </a:r>
            <a:r>
              <a:rPr lang="en-GB"/>
              <a:t>2023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Creative Associate Joanna McGlynn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25" y="0"/>
            <a:ext cx="68579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2"/>
          <p:cNvSpPr txBox="1"/>
          <p:nvPr>
            <p:ph idx="1" type="body"/>
          </p:nvPr>
        </p:nvSpPr>
        <p:spPr>
          <a:xfrm rot="-5400344">
            <a:off x="-2353884" y="971571"/>
            <a:ext cx="5998500" cy="127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2023 the journey continues….CS Week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</a:t>
            </a:r>
            <a:r>
              <a:rPr lang="en-GB">
                <a:solidFill>
                  <a:schemeClr val="hlink"/>
                </a:solidFill>
                <a:uFill>
                  <a:noFill/>
                </a:uFill>
                <a:hlinkClick r:id="rId4"/>
              </a:rPr>
              <a:t>Artroom_ballygar</a:t>
            </a:r>
            <a:endParaRPr/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739625" y="4148675"/>
            <a:ext cx="477600" cy="47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31000" y="-1"/>
            <a:ext cx="9775000" cy="52453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0" y="0"/>
            <a:ext cx="5879100" cy="1800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Context:</a:t>
            </a:r>
            <a:endParaRPr b="1" sz="2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Char char="-"/>
            </a:pPr>
            <a:r>
              <a:rPr b="1" lang="en-GB"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Approx 250 students</a:t>
            </a:r>
            <a:endParaRPr b="1" sz="2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Char char="-"/>
            </a:pPr>
            <a:r>
              <a:rPr b="1" lang="en-GB"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21 staff</a:t>
            </a:r>
            <a:endParaRPr b="1" sz="2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Char char="-"/>
            </a:pPr>
            <a:r>
              <a:rPr b="1" lang="en-GB"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Galway / Roscommon border</a:t>
            </a:r>
            <a:endParaRPr b="1" sz="2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Char char="-"/>
            </a:pPr>
            <a:r>
              <a:rPr b="1" lang="en-GB"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School Coordinator = Art Teacher</a:t>
            </a:r>
            <a:endParaRPr b="1" sz="2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0" y="-232293"/>
            <a:ext cx="9309425" cy="6894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 amt="90000"/>
          </a:blip>
          <a:stretch>
            <a:fillRect/>
          </a:stretch>
        </p:blipFill>
        <p:spPr>
          <a:xfrm rot="144303">
            <a:off x="322975" y="-202598"/>
            <a:ext cx="7826224" cy="5548693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544025" y="-214750"/>
            <a:ext cx="1973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understand</a:t>
            </a:r>
            <a:endParaRPr b="1" sz="3000">
              <a:solidFill>
                <a:schemeClr val="accent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5630375" y="4690125"/>
            <a:ext cx="1377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A64D79"/>
                </a:solidFill>
                <a:latin typeface="Oswald"/>
                <a:ea typeface="Oswald"/>
                <a:cs typeface="Oswald"/>
                <a:sym typeface="Oswald"/>
              </a:rPr>
              <a:t>develop</a:t>
            </a:r>
            <a:endParaRPr b="1" sz="3000">
              <a:solidFill>
                <a:srgbClr val="A64D7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5"/>
          <p:cNvSpPr txBox="1"/>
          <p:nvPr/>
        </p:nvSpPr>
        <p:spPr>
          <a:xfrm rot="-5400000">
            <a:off x="5184200" y="2641750"/>
            <a:ext cx="733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Timeline with a focus on the UNDERSTAND phase</a:t>
            </a:r>
            <a:endParaRPr b="1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78" name="Google Shape;78;p15"/>
          <p:cNvCxnSpPr>
            <a:stCxn id="75" idx="3"/>
          </p:cNvCxnSpPr>
          <p:nvPr/>
        </p:nvCxnSpPr>
        <p:spPr>
          <a:xfrm>
            <a:off x="2517125" y="108500"/>
            <a:ext cx="2599800" cy="324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" name="Google Shape;79;p15"/>
          <p:cNvCxnSpPr>
            <a:stCxn id="76" idx="3"/>
          </p:cNvCxnSpPr>
          <p:nvPr/>
        </p:nvCxnSpPr>
        <p:spPr>
          <a:xfrm flipH="1" rot="10800000">
            <a:off x="7008275" y="5011275"/>
            <a:ext cx="1699500" cy="2100"/>
          </a:xfrm>
          <a:prstGeom prst="straightConnector1">
            <a:avLst/>
          </a:prstGeom>
          <a:noFill/>
          <a:ln cap="flat" cmpd="sng" w="76200">
            <a:solidFill>
              <a:srgbClr val="A64D7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" name="Google Shape;80;p15"/>
          <p:cNvCxnSpPr>
            <a:stCxn id="76" idx="1"/>
          </p:cNvCxnSpPr>
          <p:nvPr/>
        </p:nvCxnSpPr>
        <p:spPr>
          <a:xfrm rot="10800000">
            <a:off x="5233175" y="5011275"/>
            <a:ext cx="397200" cy="2100"/>
          </a:xfrm>
          <a:prstGeom prst="straightConnector1">
            <a:avLst/>
          </a:prstGeom>
          <a:noFill/>
          <a:ln cap="flat" cmpd="sng" w="76200">
            <a:solidFill>
              <a:srgbClr val="A64D7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" name="Google Shape;81;p15"/>
          <p:cNvCxnSpPr>
            <a:stCxn id="75" idx="1"/>
          </p:cNvCxnSpPr>
          <p:nvPr/>
        </p:nvCxnSpPr>
        <p:spPr>
          <a:xfrm flipH="1">
            <a:off x="256625" y="108500"/>
            <a:ext cx="287400" cy="21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533" y="-66675"/>
            <a:ext cx="9262534" cy="52101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/>
        </p:nvSpPr>
        <p:spPr>
          <a:xfrm>
            <a:off x="810725" y="449000"/>
            <a:ext cx="550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304800" y="685800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o</a:t>
            </a:r>
            <a:r>
              <a:rPr lang="en-GB"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pportunities</a:t>
            </a:r>
            <a:r>
              <a:rPr lang="en-GB"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to SHOWCASE our talents</a:t>
            </a:r>
            <a:endParaRPr sz="2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1806750" y="1806725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try NEW things</a:t>
            </a:r>
            <a:endParaRPr sz="2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4335400" y="996625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introduce more COLOUR in the SCHOOL environment</a:t>
            </a:r>
            <a:endParaRPr sz="2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1195150" y="3858100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enhance school facilities</a:t>
            </a:r>
            <a:endParaRPr sz="2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5247375" y="3993475"/>
            <a:ext cx="3535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outdoor/sculptures using recycled materials</a:t>
            </a:r>
            <a:endParaRPr sz="2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5604725" y="323400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wellbeing</a:t>
            </a:r>
            <a:endParaRPr sz="2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162425" y="2929700"/>
            <a:ext cx="4173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some of our FINDINGS </a:t>
            </a:r>
            <a:endParaRPr sz="2400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9900"/>
                </a:solidFill>
                <a:latin typeface="Oswald"/>
                <a:ea typeface="Oswald"/>
                <a:cs typeface="Oswald"/>
                <a:sym typeface="Oswald"/>
              </a:rPr>
              <a:t>from the understand phase...</a:t>
            </a:r>
            <a:endParaRPr sz="2400">
              <a:solidFill>
                <a:srgbClr val="FF99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4865775" y="3005900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learning opportunities outside school </a:t>
            </a:r>
            <a:r>
              <a:rPr lang="en-GB"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environment</a:t>
            </a:r>
            <a:endParaRPr sz="2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265500" y="13100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9900"/>
                </a:solidFill>
              </a:rPr>
              <a:t>school</a:t>
            </a:r>
            <a:r>
              <a:rPr lang="en-GB">
                <a:solidFill>
                  <a:srgbClr val="FF9900"/>
                </a:solidFill>
              </a:rPr>
              <a:t> </a:t>
            </a:r>
            <a:r>
              <a:rPr lang="en-GB">
                <a:solidFill>
                  <a:srgbClr val="FF9900"/>
                </a:solidFill>
              </a:rPr>
              <a:t>vision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101" name="Google Shape;101;p1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7"/>
          <p:cNvPicPr preferRelativeResize="0"/>
          <p:nvPr/>
        </p:nvPicPr>
        <p:blipFill rotWithShape="1">
          <a:blip r:embed="rId3">
            <a:alphaModFix/>
          </a:blip>
          <a:srcRect b="0" l="20582" r="12307" t="0"/>
          <a:stretch/>
        </p:blipFill>
        <p:spPr>
          <a:xfrm>
            <a:off x="4556950" y="0"/>
            <a:ext cx="46021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/>
        </p:nvSpPr>
        <p:spPr>
          <a:xfrm>
            <a:off x="4705900" y="3003300"/>
            <a:ext cx="4169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2273775" y="423850"/>
            <a:ext cx="52524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‘...</a:t>
            </a:r>
            <a:r>
              <a:rPr b="1" lang="en-GB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ensure the school environment and the school activities reflect the imagination, energy and the voices of our young people…’</a:t>
            </a:r>
            <a:endParaRPr b="1" sz="24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05" name="Google Shape;105;p17"/>
          <p:cNvSpPr txBox="1"/>
          <p:nvPr/>
        </p:nvSpPr>
        <p:spPr>
          <a:xfrm>
            <a:off x="446175" y="3020300"/>
            <a:ext cx="65256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‘...</a:t>
            </a:r>
            <a:r>
              <a:rPr b="1" lang="en-GB" sz="2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ensure each member of our school community can experience the joy and excitement of expressing themselves through creative thinking &amp; learning in their everyday experience of our school…’</a:t>
            </a:r>
            <a:endParaRPr b="1" sz="24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8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-1836825"/>
            <a:ext cx="9474877" cy="710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 txBox="1"/>
          <p:nvPr/>
        </p:nvSpPr>
        <p:spPr>
          <a:xfrm>
            <a:off x="1970150" y="1830738"/>
            <a:ext cx="6615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Create a mind-shift by celebrating the arts and creative practices beyond curricular achievement</a:t>
            </a:r>
            <a:endParaRPr b="1" sz="2400">
              <a:solidFill>
                <a:srgbClr val="FF9900"/>
              </a:solidFill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720425" y="500725"/>
            <a:ext cx="73392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Make visible and reflect the creativity of our young people and school community</a:t>
            </a:r>
            <a:endParaRPr b="1" sz="2400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5080200" y="2353950"/>
            <a:ext cx="733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436150" y="3101075"/>
            <a:ext cx="6315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Encourage young people to pursue their creative interests by supporting the development of student-led extra-curricular clubs and societies</a:t>
            </a:r>
            <a:endParaRPr b="1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2845050" y="4199025"/>
            <a:ext cx="6707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aims of our creative school plan</a:t>
            </a:r>
            <a:endParaRPr sz="36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9"/>
          <p:cNvPicPr preferRelativeResize="0"/>
          <p:nvPr/>
        </p:nvPicPr>
        <p:blipFill rotWithShape="1">
          <a:blip r:embed="rId3">
            <a:alphaModFix/>
          </a:blip>
          <a:srcRect b="2439" l="0" r="0" t="0"/>
          <a:stretch/>
        </p:blipFill>
        <p:spPr>
          <a:xfrm>
            <a:off x="4775" y="-19050"/>
            <a:ext cx="7081824" cy="518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 rotWithShape="1">
          <a:blip r:embed="rId4">
            <a:alphaModFix/>
          </a:blip>
          <a:srcRect b="0" l="16170" r="0" t="0"/>
          <a:stretch/>
        </p:blipFill>
        <p:spPr>
          <a:xfrm>
            <a:off x="4359975" y="-19050"/>
            <a:ext cx="5791675" cy="518160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/>
          <p:nvPr/>
        </p:nvSpPr>
        <p:spPr>
          <a:xfrm>
            <a:off x="300800" y="4196000"/>
            <a:ext cx="9353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Student Advisory Group research trips; </a:t>
            </a:r>
            <a:r>
              <a:rPr lang="en-GB"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Luan Gallery, Athlone (left) &amp; Dun na Sí, Moate</a:t>
            </a:r>
            <a:endParaRPr sz="2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Tailored visiting experiences with a focus on design, planning spaces, architectural elements</a:t>
            </a:r>
            <a:endParaRPr sz="21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"/>
            <a:ext cx="9144003" cy="3455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/>
          <p:cNvPicPr preferRelativeResize="0"/>
          <p:nvPr/>
        </p:nvPicPr>
        <p:blipFill rotWithShape="1">
          <a:blip r:embed="rId4">
            <a:alphaModFix/>
          </a:blip>
          <a:srcRect b="53358" l="0" r="0" t="0"/>
          <a:stretch/>
        </p:blipFill>
        <p:spPr>
          <a:xfrm>
            <a:off x="4927125" y="3030825"/>
            <a:ext cx="4076374" cy="193220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235500" y="4001975"/>
            <a:ext cx="5998800" cy="7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9900"/>
                </a:solidFill>
              </a:rPr>
              <a:t>Priority area for development: c</a:t>
            </a:r>
            <a:r>
              <a:rPr b="1" lang="en-GB">
                <a:solidFill>
                  <a:srgbClr val="FF9900"/>
                </a:solidFill>
              </a:rPr>
              <a:t>hanging the physical environment of the school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2585375" y="4339100"/>
            <a:ext cx="733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6450500" y="2414025"/>
            <a:ext cx="2316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</a:rPr>
              <a:t>built environment impacts wellbeing</a:t>
            </a:r>
            <a:endParaRPr b="1" sz="1800">
              <a:solidFill>
                <a:schemeClr val="accent5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500" y="2143125"/>
            <a:ext cx="4000500" cy="300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 txBox="1"/>
          <p:nvPr/>
        </p:nvSpPr>
        <p:spPr>
          <a:xfrm>
            <a:off x="-1445200" y="3737525"/>
            <a:ext cx="733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38" name="Google Shape;13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3500" y="-64393"/>
            <a:ext cx="4000500" cy="2250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 txBox="1"/>
          <p:nvPr>
            <p:ph idx="1" type="body"/>
          </p:nvPr>
        </p:nvSpPr>
        <p:spPr>
          <a:xfrm>
            <a:off x="6122600" y="4671125"/>
            <a:ext cx="31605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Integrating into </a:t>
            </a:r>
            <a:r>
              <a:rPr lang="en-GB"/>
              <a:t>Wellness Week 2020</a:t>
            </a:r>
            <a:endParaRPr/>
          </a:p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5259700" y="1580800"/>
            <a:ext cx="22587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expanding</a:t>
            </a:r>
            <a:r>
              <a:rPr lang="en-GB"/>
              <a:t> external links</a:t>
            </a:r>
            <a:endParaRPr/>
          </a:p>
        </p:txBody>
      </p:sp>
      <p:sp>
        <p:nvSpPr>
          <p:cNvPr id="142" name="Google Shape;142;p21"/>
          <p:cNvSpPr txBox="1"/>
          <p:nvPr>
            <p:ph idx="1" type="body"/>
          </p:nvPr>
        </p:nvSpPr>
        <p:spPr>
          <a:xfrm>
            <a:off x="736825" y="1733200"/>
            <a:ext cx="26640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6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 evening of music, poetry and visual art for the wider school community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06A819AAAB204BBE9FEAAD95B9E28B" ma:contentTypeVersion="20" ma:contentTypeDescription="Create a new document." ma:contentTypeScope="" ma:versionID="1606257aee2bf84a84539d007118963a">
  <xsd:schema xmlns:xsd="http://www.w3.org/2001/XMLSchema" xmlns:xs="http://www.w3.org/2001/XMLSchema" xmlns:p="http://schemas.microsoft.com/office/2006/metadata/properties" xmlns:ns2="e5bb3fd5-c1e7-493b-b3b4-501e956a148f" xmlns:ns3="1c3f1e20-8f12-4933-a769-707ba8c9238b" targetNamespace="http://schemas.microsoft.com/office/2006/metadata/properties" ma:root="true" ma:fieldsID="c097635f4bbf551a9199244bac8c526e" ns2:_="" ns3:_="">
    <xsd:import namespace="e5bb3fd5-c1e7-493b-b3b4-501e956a148f"/>
    <xsd:import namespace="1c3f1e20-8f12-4933-a769-707ba8c9238b"/>
    <xsd:element name="properties">
      <xsd:complexType>
        <xsd:sequence>
          <xsd:element name="documentManagement">
            <xsd:complexType>
              <xsd:all>
                <xsd:element ref="ns2:Returning2022_x002f_23" minOccurs="0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bb3fd5-c1e7-493b-b3b4-501e956a148f" elementFormDefault="qualified">
    <xsd:import namespace="http://schemas.microsoft.com/office/2006/documentManagement/types"/>
    <xsd:import namespace="http://schemas.microsoft.com/office/infopath/2007/PartnerControls"/>
    <xsd:element name="Returning2022_x002f_23" ma:index="3" nillable="true" ma:displayName="Returning 2022/23" ma:default="1" ma:description="has indicated wish to return for new term" ma:format="Dropdown" ma:internalName="Returning2022_x002f_23" ma:readOnly="false">
      <xsd:simpleType>
        <xsd:restriction base="dms:Boolean"/>
      </xsd:simpleType>
    </xsd:element>
    <xsd:element name="MediaServiceMetadata" ma:index="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8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752a04f6-fc76-4975-9bf5-11ac8e7f24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f1e20-8f12-4933-a769-707ba8c9238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15" nillable="true" ma:displayName="Taxonomy Catch All Column" ma:hidden="true" ma:list="{661dd28e-1e47-46aa-b880-12051553a087}" ma:internalName="TaxCatchAll" ma:readOnly="false" ma:showField="CatchAllData" ma:web="1c3f1e20-8f12-4933-a769-707ba8c923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turning2022_x002f_23 xmlns="e5bb3fd5-c1e7-493b-b3b4-501e956a148f">true</Returning2022_x002f_23>
    <TaxCatchAll xmlns="1c3f1e20-8f12-4933-a769-707ba8c9238b" xsi:nil="true"/>
    <lcf76f155ced4ddcb4097134ff3c332f xmlns="e5bb3fd5-c1e7-493b-b3b4-501e956a148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3462DB1-F64D-486C-B110-C7F327240AB2}"/>
</file>

<file path=customXml/itemProps2.xml><?xml version="1.0" encoding="utf-8"?>
<ds:datastoreItem xmlns:ds="http://schemas.openxmlformats.org/officeDocument/2006/customXml" ds:itemID="{6DC6E327-5DBA-4745-B3F8-C2E89B3C2EDF}"/>
</file>

<file path=customXml/itemProps3.xml><?xml version="1.0" encoding="utf-8"?>
<ds:datastoreItem xmlns:ds="http://schemas.openxmlformats.org/officeDocument/2006/customXml" ds:itemID="{228119CB-D158-4181-8BF3-A56A3F9EA8C2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0x0101005D06A819AAAB204BBE9FEAAD95B9E28B</vt:lpwstr>
  </property>
</Properties>
</file>